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58" r:id="rId3"/>
    <p:sldId id="259" r:id="rId4"/>
    <p:sldId id="262" r:id="rId5"/>
    <p:sldId id="263" r:id="rId6"/>
    <p:sldId id="264" r:id="rId7"/>
    <p:sldId id="267" r:id="rId8"/>
    <p:sldId id="268" r:id="rId9"/>
    <p:sldId id="265" r:id="rId10"/>
    <p:sldId id="266" r:id="rId11"/>
    <p:sldId id="271" r:id="rId12"/>
    <p:sldId id="272" r:id="rId13"/>
    <p:sldId id="273" r:id="rId14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5231E9-8EC7-44D0-A91F-EE65B826EEF9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1A9070-3ECC-45D7-90C2-647466CDF4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0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B730-23B1-42F2-B1DA-0167EDF8F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EA3C17-474C-4179-8C71-D7EF2C3E2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8C6A4-9CDD-49A6-A72B-AB3D0726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5560C-4764-454A-B612-B52E59D0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D8AC0-6B0B-4010-B4B4-2473A40E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37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22B46-92FC-419C-81BB-1F696971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A19E5D-F26E-46CA-8CBB-6064F5608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B7884-F3EE-443C-92A7-C4E7CED9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2E657-C389-4C69-9ECB-F24EE057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22EE72-EBD1-4CC8-9017-4D282E1B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541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CF948D-0738-48CD-931E-550CCE1C9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99C69-84EB-4DF6-BD9B-8DA5A0549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80ED49-238B-45B5-B23C-D26FC1A8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96048-DDEA-40BF-9897-BE26AB45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E306B-B4CF-4D3D-A42C-04F64065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903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0B5C2-9312-4D89-B904-377A12BE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DE52E-23C1-43EC-BB43-AEC144E6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FB322-6A4E-4ACA-9318-5E9EE86A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36D51-8B81-4EC3-A2B5-CC556164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2337A-52FF-468F-9202-BAB7B8AA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87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BD0D1-7E50-47E3-BF08-446C0614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B7318-5756-417C-A29F-ADD4BC14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B5D7D-0DD0-44BD-B2FA-8C73D5BC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FAFB7-EBC0-4276-98FC-4072EEF2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D4A3F-4F9E-48C4-8F48-1CC3096F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39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D41AE-2FC7-4E60-AB8B-6D007D98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650D5-6BD7-4BFD-A68E-197E0D352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D566DB-EB61-4F25-9033-E726C99AD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8A8C6B-05D2-4128-A265-036E245D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4541B-E986-4804-A8DD-B9F4E4F8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16375C-B742-40CA-A31C-1970947D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94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83DDD-CFC9-4682-BCE6-49FE0F19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EE8C97-4831-4CD1-93DD-B2DAC03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69F208-15CA-4995-9D95-2177A5AF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F1E1D2-10F8-49CC-B151-7F2A3531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FF6423-9F17-4B36-9B20-9587D744E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024C45-153D-48B9-92C3-D0C896F9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E92B27-254E-449D-ABF6-2DF8491E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625A21-073C-49BB-B86C-326931F8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99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3C502-2126-4DF2-B69A-840E7A6C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DEC7ED-28B3-4C86-ACC5-AD934663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C2395B-FCC0-4E97-A394-80FDED1C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F2161D-E8CB-4FF5-B6FE-99F29771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3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5A3A89-678E-41C0-B1AE-23C5550E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03A503-825E-44F6-847E-6D4807DB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0CD050-AAA3-4C52-B8F4-099FA9F5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94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2AA5E-21FB-493E-9985-272D8532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E08D4-C20B-4CD1-B247-FA52271F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F2F99-C647-4ABA-B7DD-B8F76DA85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954FB7-0674-4D7C-B155-44969BD0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924E0C-B6C9-4474-97E3-9A2B1CEF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F5C99B-29D9-42E0-A116-8CD9098B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64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DE106-EAFC-4D4C-93CB-2E63E631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496C58-56BB-4A57-B58B-AA221F5B1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1D0FA5-908C-4625-8F4C-8A8C3E7A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90E27-49F6-4C29-832D-908F77E5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4088BD-1ECA-4F7C-A9B3-E5BCED39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452108-A1DD-4375-9B26-338EFE71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0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0B6ECC-E5FD-4BCD-9C40-1790593F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448EFB-1E4B-4B26-9BC7-CF167130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EB22F-876B-469A-911C-20D5D67BB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7883-9A77-40C6-AD0E-FA30FB00317A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CC63B-B824-41A6-A6B9-84F1C6E1A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EBD6D-E41B-4ED4-B558-382972DF2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2726-8BF7-45E1-9770-77F53026BB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65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.emf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1.png"/><Relationship Id="rId7" Type="http://schemas.openxmlformats.org/officeDocument/2006/relationships/image" Target="../media/image4.emf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17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36.png"/><Relationship Id="rId7" Type="http://schemas.openxmlformats.org/officeDocument/2006/relationships/image" Target="../media/image45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35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50.png"/><Relationship Id="rId5" Type="http://schemas.openxmlformats.org/officeDocument/2006/relationships/image" Target="../media/image39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B2B2ECD-DE2A-4F5C-9882-7F8FEA0A511B}"/>
                  </a:ext>
                </a:extLst>
              </p:cNvPr>
              <p:cNvSpPr txBox="1"/>
              <p:nvPr/>
            </p:nvSpPr>
            <p:spPr>
              <a:xfrm>
                <a:off x="2383311" y="2813781"/>
                <a:ext cx="6195029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𝐸𝐿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𝑀𝑂𝐷𝐸𝐿𝑂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𝐻𝐼𝑃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𝑅𝐵𝑂𝐿𝐴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𝑅𝐸𝐶𝑇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𝑁𝐺𝑈𝐿𝐴𝑅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B2B2ECD-DE2A-4F5C-9882-7F8FEA0A5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311" y="2813781"/>
                <a:ext cx="6195029" cy="381258"/>
              </a:xfrm>
              <a:prstGeom prst="rect">
                <a:avLst/>
              </a:prstGeom>
              <a:blipFill>
                <a:blip r:embed="rId2"/>
                <a:stretch>
                  <a:fillRect l="-689" t="-11290" r="-1083" b="-145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563B625-23C0-4687-BE44-F4EC81B26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6" t="15645" r="65854" b="47287"/>
          <a:stretch/>
        </p:blipFill>
        <p:spPr>
          <a:xfrm>
            <a:off x="237392" y="149470"/>
            <a:ext cx="3033346" cy="16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00D3834-4FC2-4AA2-9FDE-59466DD28AAC}"/>
                  </a:ext>
                </a:extLst>
              </p:cNvPr>
              <p:cNvSpPr txBox="1"/>
              <p:nvPr/>
            </p:nvSpPr>
            <p:spPr>
              <a:xfrm>
                <a:off x="5003419" y="2769820"/>
                <a:ext cx="12218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𝐸𝑗𝑒𝑚𝑝𝑙𝑜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00D3834-4FC2-4AA2-9FDE-59466DD28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419" y="2769820"/>
                <a:ext cx="1221809" cy="369332"/>
              </a:xfrm>
              <a:prstGeom prst="rect">
                <a:avLst/>
              </a:prstGeom>
              <a:blipFill>
                <a:blip r:embed="rId2"/>
                <a:stretch>
                  <a:fillRect l="-9000" r="-8000" b="-344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97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270BD99-CE58-4B27-98A6-D92DDA9ED772}"/>
                  </a:ext>
                </a:extLst>
              </p:cNvPr>
              <p:cNvSpPr txBox="1"/>
              <p:nvPr/>
            </p:nvSpPr>
            <p:spPr>
              <a:xfrm>
                <a:off x="289162" y="217104"/>
                <a:ext cx="539946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𝑒𝑥𝑝𝑒𝑟𝑖𝑚𝑒𝑛𝑡𝑜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𝑡𝑟𝑎𝑡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𝑒𝑠𝑡𝑖𝑚𝑎𝑡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𝑟𝑒𝑙𝑎𝑐𝑖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𝑒𝑥𝑖𝑠𝑡𝑒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𝑒𝑛𝑡𝑟𝑒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𝑡𝑖𝑒𝑚𝑝𝑜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𝑖𝑛𝑚𝑒𝑟𝑠𝑖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𝑚𝑎𝑑𝑒𝑟𝑎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𝑐𝑎𝑛𝑡𝑖𝑑𝑎𝑑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𝑎𝑔𝑢𝑎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𝑎𝑏𝑠𝑜𝑟𝑣𝑖𝑑𝑎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𝑓𝑖𝑛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𝑒𝑙𝑖𝑔𝑖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𝑝𝑖𝑒𝑧𝑎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𝑚𝑎𝑑𝑒𝑟𝑎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𝑛𝑒𝑟𝑜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𝑃𝑖𝑐𝑒𝑎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𝑚𝑎𝑛𝑡𝑢𝑣𝑜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𝑠𝑢𝑚𝑒𝑟𝑔𝑖𝑑𝑎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𝑎𝑔𝑢𝑎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300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𝑝𝑒𝑠𝑎𝑛𝑑𝑜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𝑚𝑎𝑑𝑒𝑟𝑎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𝑡𝑖𝑒𝑚𝑝𝑜𝑠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𝑑𝑖𝑓𝑒𝑟𝑒𝑛𝑡𝑒𝑠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𝑑𝑒𝑡𝑒𝑟𝑚𝑖𝑛𝑎𝑟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𝑎𝑔𝑢𝑎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𝑎𝑏𝑠𝑜𝑟𝑏𝑖𝑑𝑎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𝑟𝑒𝑠𝑢𝑙𝑡𝑎𝑑𝑜𝑠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𝑝𝑟𝑒𝑠𝑒𝑛𝑡𝑎𝑛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𝑐𝑜𝑛𝑡𝑖𝑛𝑢𝑎𝑐𝑖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270BD99-CE58-4B27-98A6-D92DDA9E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2" y="217104"/>
                <a:ext cx="5399461" cy="1107996"/>
              </a:xfrm>
              <a:prstGeom prst="rect">
                <a:avLst/>
              </a:prstGeom>
              <a:blipFill>
                <a:blip r:embed="rId2"/>
                <a:stretch>
                  <a:fillRect l="-2032" t="-552" r="-105982" b="-71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E619B8D4-B46C-48C8-AA75-81A854FD2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32" y="2383066"/>
            <a:ext cx="1546860" cy="403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B19065D-25AA-45FE-8B34-1A7DCE82CECB}"/>
                  </a:ext>
                </a:extLst>
              </p:cNvPr>
              <p:cNvSpPr txBox="1"/>
              <p:nvPr/>
            </p:nvSpPr>
            <p:spPr>
              <a:xfrm>
                <a:off x="2756224" y="2031843"/>
                <a:ext cx="5057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B19065D-25AA-45FE-8B34-1A7DCE82C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24" y="2031843"/>
                <a:ext cx="50571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DF7EBA-6176-442F-AB12-5A21541E439C}"/>
                  </a:ext>
                </a:extLst>
              </p:cNvPr>
              <p:cNvSpPr txBox="1"/>
              <p:nvPr/>
            </p:nvSpPr>
            <p:spPr>
              <a:xfrm>
                <a:off x="3420834" y="2044512"/>
                <a:ext cx="4714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DF7EBA-6176-442F-AB12-5A21541E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834" y="2044512"/>
                <a:ext cx="47147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154DDE39-403C-43E1-BD05-66B8496F7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446" y="1530544"/>
            <a:ext cx="1577946" cy="5796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89EA04-FA30-4B3E-8994-56842139D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2611" y="2383066"/>
            <a:ext cx="593293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2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38B7F88-AA20-48A2-A3D5-4282A24B65D9}"/>
                  </a:ext>
                </a:extLst>
              </p:cNvPr>
              <p:cNvSpPr txBox="1"/>
              <p:nvPr/>
            </p:nvSpPr>
            <p:spPr>
              <a:xfrm>
                <a:off x="4534340" y="1159778"/>
                <a:ext cx="2919314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  <m:sup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MX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  <m:sup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38B7F88-AA20-48A2-A3D5-4282A24B6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340" y="1159778"/>
                <a:ext cx="2919314" cy="527773"/>
              </a:xfrm>
              <a:prstGeom prst="rect">
                <a:avLst/>
              </a:prstGeom>
              <a:blipFill>
                <a:blip r:embed="rId2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D256837-4193-4993-84AF-6234FF563AA1}"/>
                  </a:ext>
                </a:extLst>
              </p:cNvPr>
              <p:cNvSpPr txBox="1"/>
              <p:nvPr/>
            </p:nvSpPr>
            <p:spPr>
              <a:xfrm>
                <a:off x="1648557" y="606669"/>
                <a:ext cx="8419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𝑈𝑠𝑎𝑛𝑑𝑜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𝑡𝑜𝑑𝑜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𝑛𝑖𝑚𝑜𝑠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𝑐𝑢𝑎𝑑𝑟𝑎𝑑𝑜𝑠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𝑎𝑗𝑢𝑠𝑡𝑜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𝑒𝑐𝑢𝑎𝑐𝑖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(13)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D256837-4193-4993-84AF-6234FF563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57" y="606669"/>
                <a:ext cx="8419228" cy="276999"/>
              </a:xfrm>
              <a:prstGeom prst="rect">
                <a:avLst/>
              </a:prstGeom>
              <a:blipFill>
                <a:blip r:embed="rId3"/>
                <a:stretch>
                  <a:fillRect l="-217" t="-4444" r="-50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A86346-0021-4FA0-A6BA-4246F92472D7}"/>
                  </a:ext>
                </a:extLst>
              </p:cNvPr>
              <p:cNvSpPr txBox="1"/>
              <p:nvPr/>
            </p:nvSpPr>
            <p:spPr>
              <a:xfrm>
                <a:off x="4534340" y="2197266"/>
                <a:ext cx="31501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  <m:sup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MX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0.029+0.280</m:t>
                    </m:r>
                    <m:sSubSup>
                      <m:sSubSupPr>
                        <m:ctrlPr>
                          <a:rPr lang="es-MX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000" i="1" dirty="0" smtClean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  <m:sup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A86346-0021-4FA0-A6BA-4246F924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340" y="2197266"/>
                <a:ext cx="3150137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C58DDB7-ADDC-418D-B0E8-3E05558C7607}"/>
                  </a:ext>
                </a:extLst>
              </p:cNvPr>
              <p:cNvSpPr txBox="1"/>
              <p:nvPr/>
            </p:nvSpPr>
            <p:spPr>
              <a:xfrm>
                <a:off x="1648557" y="1787305"/>
                <a:ext cx="240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𝑒𝑗𝑢𝑠𝑡𝑎𝑑𝑜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C58DDB7-ADDC-418D-B0E8-3E05558C7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57" y="1787305"/>
                <a:ext cx="2401042" cy="276999"/>
              </a:xfrm>
              <a:prstGeom prst="rect">
                <a:avLst/>
              </a:prstGeom>
              <a:blipFill>
                <a:blip r:embed="rId5"/>
                <a:stretch>
                  <a:fillRect l="-2030" t="-2174" r="-761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DD759D6-FAFD-418D-BA06-B981EBF19A8E}"/>
                  </a:ext>
                </a:extLst>
              </p:cNvPr>
              <p:cNvSpPr txBox="1"/>
              <p:nvPr/>
            </p:nvSpPr>
            <p:spPr>
              <a:xfrm>
                <a:off x="1850780" y="2967942"/>
                <a:ext cx="1369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𝑃𝑜𝑟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𝑡𝑎𝑛𝑡𝑜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DD759D6-FAFD-418D-BA06-B981EBF19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80" y="2967942"/>
                <a:ext cx="1369734" cy="276999"/>
              </a:xfrm>
              <a:prstGeom prst="rect">
                <a:avLst/>
              </a:prstGeom>
              <a:blipFill>
                <a:blip r:embed="rId6"/>
                <a:stretch>
                  <a:fillRect l="-4018" r="-1786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43659AD-BB6C-4094-9613-425276F9CC4D}"/>
                  </a:ext>
                </a:extLst>
              </p:cNvPr>
              <p:cNvSpPr txBox="1"/>
              <p:nvPr/>
            </p:nvSpPr>
            <p:spPr>
              <a:xfrm>
                <a:off x="4534340" y="2873486"/>
                <a:ext cx="4870116" cy="1788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s-MX" i="1" dirty="0">
                  <a:latin typeface="Cambria Math" panose="02040503050406030204" pitchFamily="18" charset="0"/>
                </a:endParaRPr>
              </a:p>
              <a:p>
                <a:r>
                  <a:rPr lang="es-MX" i="1" dirty="0">
                    <a:latin typeface="Cambria Math" panose="02040503050406030204" pitchFamily="18" charset="0"/>
                  </a:rPr>
                  <a:t>Ordenada al origen =</a:t>
                </a:r>
                <a:r>
                  <a:rPr lang="es-MX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=0.029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=34.999</m:t>
                    </m:r>
                  </m:oMath>
                </a14:m>
                <a:endParaRPr lang="es-MX" sz="2400" b="0" dirty="0"/>
              </a:p>
              <a:p>
                <a:endParaRPr lang="es-MX" dirty="0"/>
              </a:p>
              <a:p>
                <a:r>
                  <a:rPr lang="es-MX" i="1" dirty="0">
                    <a:latin typeface="Cambria Math" panose="02040503050406030204" pitchFamily="18" charset="0"/>
                  </a:rPr>
                  <a:t>Pendiente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s-MX" sz="2400" i="1" dirty="0">
                    <a:latin typeface="Cambria Math" panose="02040503050406030204" pitchFamily="18" charset="0"/>
                  </a:rPr>
                  <a:t>=</a:t>
                </a:r>
                <a:r>
                  <a:rPr lang="es-MX" sz="2000" i="1" dirty="0">
                    <a:latin typeface="Cambria Math" panose="02040503050406030204" pitchFamily="18" charset="0"/>
                  </a:rPr>
                  <a:t>0.280</a:t>
                </a:r>
                <a:r>
                  <a:rPr lang="es-MX" sz="2400" i="1" dirty="0">
                    <a:latin typeface="Cambria Math" panose="02040503050406030204" pitchFamily="18" charset="0"/>
                  </a:rPr>
                  <a:t> </a:t>
                </a:r>
                <a:r>
                  <a:rPr lang="es-MX" sz="2000" i="1" dirty="0">
                    <a:latin typeface="Cambria Math" panose="02040503050406030204" pitchFamily="18" charset="0"/>
                  </a:rPr>
                  <a:t>y K</a:t>
                </a:r>
                <a:r>
                  <a:rPr lang="es-MX" sz="2400" i="1" dirty="0">
                    <a:latin typeface="Cambria Math" panose="02040503050406030204" pitchFamily="18" charset="0"/>
                  </a:rPr>
                  <a:t>=</a:t>
                </a:r>
                <a:r>
                  <a:rPr lang="es-MX" sz="2000" i="1" dirty="0">
                    <a:latin typeface="Cambria Math" panose="02040503050406030204" pitchFamily="18" charset="0"/>
                  </a:rPr>
                  <a:t>9.797</a:t>
                </a:r>
              </a:p>
              <a:p>
                <a:endParaRPr lang="es-MX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43659AD-BB6C-4094-9613-425276F9C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340" y="2873486"/>
                <a:ext cx="4870116" cy="1788118"/>
              </a:xfrm>
              <a:prstGeom prst="rect">
                <a:avLst/>
              </a:prstGeom>
              <a:blipFill>
                <a:blip r:embed="rId7"/>
                <a:stretch>
                  <a:fillRect l="-3004" r="-7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A476048-1DEB-47EE-9E4F-974B63DE345A}"/>
                  </a:ext>
                </a:extLst>
              </p:cNvPr>
              <p:cNvSpPr txBox="1"/>
              <p:nvPr/>
            </p:nvSpPr>
            <p:spPr>
              <a:xfrm>
                <a:off x="5680067" y="4937714"/>
                <a:ext cx="1492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=−342.885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A476048-1DEB-47EE-9E4F-974B63DE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67" y="4937714"/>
                <a:ext cx="1492909" cy="276999"/>
              </a:xfrm>
              <a:prstGeom prst="rect">
                <a:avLst/>
              </a:prstGeom>
              <a:blipFill>
                <a:blip r:embed="rId8"/>
                <a:stretch>
                  <a:fillRect l="-3265" r="-3673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57F683B-90D5-4DE7-B6E0-17E7EE6A8008}"/>
                  </a:ext>
                </a:extLst>
              </p:cNvPr>
              <p:cNvSpPr txBox="1"/>
              <p:nvPr/>
            </p:nvSpPr>
            <p:spPr>
              <a:xfrm>
                <a:off x="2105436" y="4937713"/>
                <a:ext cx="1024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𝑑𝑜𝑛𝑑𝑒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57F683B-90D5-4DE7-B6E0-17E7EE6A8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436" y="4937713"/>
                <a:ext cx="1024831" cy="276999"/>
              </a:xfrm>
              <a:prstGeom prst="rect">
                <a:avLst/>
              </a:prstGeom>
              <a:blipFill>
                <a:blip r:embed="rId9"/>
                <a:stretch>
                  <a:fillRect l="-4762" r="-5357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2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43FB902-47FF-49B1-867A-9F0260FFF8EF}"/>
                  </a:ext>
                </a:extLst>
              </p:cNvPr>
              <p:cNvSpPr txBox="1"/>
              <p:nvPr/>
            </p:nvSpPr>
            <p:spPr>
              <a:xfrm>
                <a:off x="1604275" y="495419"/>
                <a:ext cx="4196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𝐹𝑖𝑛𝑎𝑙𝑚𝑒𝑛𝑡𝑒</m:t>
                    </m:r>
                  </m:oMath>
                </a14:m>
                <a:r>
                  <a:rPr lang="es-MX" dirty="0"/>
                  <a:t> </a:t>
                </a:r>
                <a:r>
                  <a:rPr lang="es-MX" i="1" dirty="0">
                    <a:latin typeface="Cambria Math" panose="02040503050406030204" pitchFamily="18" charset="0"/>
                  </a:rPr>
                  <a:t>de la ecuación (12) se obtiene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43FB902-47FF-49B1-867A-9F0260FF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75" y="495419"/>
                <a:ext cx="4196918" cy="276999"/>
              </a:xfrm>
              <a:prstGeom prst="rect">
                <a:avLst/>
              </a:prstGeom>
              <a:blipFill>
                <a:blip r:embed="rId2"/>
                <a:stretch>
                  <a:fillRect l="-2032" t="-32609" r="-2903" b="-4565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A4E34FD-9CD7-4758-B0EE-9DA24AA6DB12}"/>
                  </a:ext>
                </a:extLst>
              </p:cNvPr>
              <p:cNvSpPr txBox="1"/>
              <p:nvPr/>
            </p:nvSpPr>
            <p:spPr>
              <a:xfrm>
                <a:off x="4473119" y="987572"/>
                <a:ext cx="2507973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ES" sz="2000" b="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34.99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9.797+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12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A4E34FD-9CD7-4758-B0EE-9DA24AA6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119" y="987572"/>
                <a:ext cx="2507973" cy="722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1155242-4DB7-4E3B-ACEA-090F92A02A9D}"/>
                  </a:ext>
                </a:extLst>
              </p:cNvPr>
              <p:cNvSpPr txBox="1"/>
              <p:nvPr/>
            </p:nvSpPr>
            <p:spPr>
              <a:xfrm>
                <a:off x="1604275" y="2060449"/>
                <a:ext cx="5579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𝑓𝑖𝑐𝑎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𝑜𝑏𝑠𝑒𝑟𝑣𝑎𝑑𝑜𝑠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𝑎𝑗𝑢𝑠𝑡𝑎𝑑𝑜𝑠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𝑒𝑠</m:t>
                      </m:r>
                    </m:oMath>
                  </m:oMathPara>
                </a14:m>
                <a:endParaRPr lang="es-MX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1155242-4DB7-4E3B-ACEA-090F92A0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75" y="2060449"/>
                <a:ext cx="5579733" cy="276999"/>
              </a:xfrm>
              <a:prstGeom prst="rect">
                <a:avLst/>
              </a:prstGeom>
              <a:blipFill>
                <a:blip r:embed="rId4"/>
                <a:stretch>
                  <a:fillRect l="-546" t="-2222" r="-219" b="-3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4ED7CB3-D5EA-446D-93BA-4F7969850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530" y="2866899"/>
            <a:ext cx="5328813" cy="3307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6175446-753E-456C-8063-CDACC97AB6E5}"/>
                  </a:ext>
                </a:extLst>
              </p:cNvPr>
              <p:cNvSpPr txBox="1"/>
              <p:nvPr/>
            </p:nvSpPr>
            <p:spPr>
              <a:xfrm>
                <a:off x="5369936" y="4048527"/>
                <a:ext cx="2100738" cy="469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ES" sz="1200" b="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34.99</m:t>
                          </m:r>
                          <m:sSub>
                            <m:sSubPr>
                              <m:ctrlPr>
                                <a:rPr lang="es-ES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s-ES" sz="12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9.797+</m:t>
                          </m:r>
                          <m:sSub>
                            <m:sSubPr>
                              <m:ctrlPr>
                                <a:rPr lang="es-ES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12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6175446-753E-456C-8063-CDACC97A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36" y="4048527"/>
                <a:ext cx="2100738" cy="469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EF419DF-EEB9-4E1F-B67B-D865BD2D42E2}"/>
              </a:ext>
            </a:extLst>
          </p:cNvPr>
          <p:cNvCxnSpPr>
            <a:cxnSpLocks/>
          </p:cNvCxnSpPr>
          <p:nvPr/>
        </p:nvCxnSpPr>
        <p:spPr>
          <a:xfrm flipV="1">
            <a:off x="6011730" y="3696187"/>
            <a:ext cx="0" cy="35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5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4988BAE-F38E-405C-BE47-8E69EC845C49}"/>
                  </a:ext>
                </a:extLst>
              </p:cNvPr>
              <p:cNvSpPr txBox="1"/>
              <p:nvPr/>
            </p:nvSpPr>
            <p:spPr>
              <a:xfrm>
                <a:off x="1544744" y="1780115"/>
                <a:ext cx="7516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𝑠𝑖𝑠𝑡𝑒𝑚𝑎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𝑐𝑜𝑜𝑟𝑑𝑒𝑛𝑎𝑑𝑎𝑠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𝑚𝑒𝑑𝑖𝑑𝑜𝑠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4988BAE-F38E-405C-BE47-8E69EC84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44" y="1780115"/>
                <a:ext cx="75161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A2F67D6-99C6-4665-8D62-18D6106F1A11}"/>
                  </a:ext>
                </a:extLst>
              </p:cNvPr>
              <p:cNvSpPr txBox="1"/>
              <p:nvPr/>
            </p:nvSpPr>
            <p:spPr>
              <a:xfrm>
                <a:off x="1675325" y="2812536"/>
                <a:ext cx="6380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MX" dirty="0"/>
                  <a:t>=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𝑉𝑎𝑙𝑜𝑟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𝑠𝑖𝑠𝑡𝑒𝑚𝑎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𝑐𝑜𝑜𝑟𝑑𝑒𝑛𝑎𝑑𝑎𝑠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h𝑖𝑝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𝑟𝑏𝑜𝑙𝑎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A2F67D6-99C6-4665-8D62-18D6106F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325" y="2812536"/>
                <a:ext cx="6380080" cy="369332"/>
              </a:xfrm>
              <a:prstGeom prst="rect">
                <a:avLst/>
              </a:prstGeom>
              <a:blipFill>
                <a:blip r:embed="rId3"/>
                <a:stretch>
                  <a:fillRect t="-8197" r="-28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F5C5A13-D620-4B52-8E2D-1291ADE0F6C2}"/>
                  </a:ext>
                </a:extLst>
              </p:cNvPr>
              <p:cNvSpPr txBox="1"/>
              <p:nvPr/>
            </p:nvSpPr>
            <p:spPr>
              <a:xfrm>
                <a:off x="1675325" y="3391969"/>
                <a:ext cx="6585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𝑠𝑖𝑠𝑡𝑒𝑚𝑎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𝑐𝑜𝑜𝑟𝑑𝑒𝑛𝑎𝑑𝑎𝑠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h𝑖𝑝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𝑟𝑏𝑜𝑙𝑎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F5C5A13-D620-4B52-8E2D-1291ADE0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325" y="3391969"/>
                <a:ext cx="658500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3748588-69A5-4614-8866-18570FA8AE45}"/>
                  </a:ext>
                </a:extLst>
              </p:cNvPr>
              <p:cNvSpPr txBox="1"/>
              <p:nvPr/>
            </p:nvSpPr>
            <p:spPr>
              <a:xfrm>
                <a:off x="1675325" y="2247366"/>
                <a:ext cx="7254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MX" dirty="0"/>
                  <a:t>=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𝑉𝑎𝑙𝑜𝑟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𝑠𝑖𝑠𝑡𝑒𝑚𝑎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𝑐𝑜𝑜𝑟𝑑𝑒𝑛𝑎𝑑𝑎𝑠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𝑙𝑜𝑠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𝑣𝑎𝑙𝑜𝑟𝑒𝑠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𝑚𝑒𝑑𝑖𝑑𝑜𝑠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3748588-69A5-4614-8866-18570FA8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325" y="2247366"/>
                <a:ext cx="725499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06FEA9-50AE-4D4C-9FDA-9DC3AEF33378}"/>
                  </a:ext>
                </a:extLst>
              </p:cNvPr>
              <p:cNvSpPr txBox="1"/>
              <p:nvPr/>
            </p:nvSpPr>
            <p:spPr>
              <a:xfrm>
                <a:off x="1675325" y="3971402"/>
                <a:ext cx="897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</m:sSub>
                  </m:oMath>
                </a14:m>
                <a:r>
                  <a:rPr lang="es-MX" dirty="0"/>
                  <a:t> =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𝑉𝑎𝑙𝑜𝑟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h𝑖𝑝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𝑟𝑏𝑜𝑙𝑎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𝑠𝑖𝑠𝑡𝑒𝑚𝑎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𝑐𝑜𝑜𝑟𝑑𝑒𝑛𝑎𝑑𝑎𝑠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𝑙𝑜𝑠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𝑣𝑎𝑙𝑜𝑟𝑒𝑠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𝑚𝑒𝑑𝑖𝑑𝑜𝑠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06FEA9-50AE-4D4C-9FDA-9DC3AEF33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325" y="3971402"/>
                <a:ext cx="8976945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73B32E3-144A-4F93-9F58-407DF12D019B}"/>
                  </a:ext>
                </a:extLst>
              </p:cNvPr>
              <p:cNvSpPr txBox="1"/>
              <p:nvPr/>
            </p:nvSpPr>
            <p:spPr>
              <a:xfrm>
                <a:off x="1675325" y="4685422"/>
                <a:ext cx="5656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𝑒𝑛𝑡𝑟𝑒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𝑒𝑗𝑒𝑠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73B32E3-144A-4F93-9F58-407DF12D0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325" y="4685422"/>
                <a:ext cx="5656485" cy="276999"/>
              </a:xfrm>
              <a:prstGeom prst="rect">
                <a:avLst/>
              </a:prstGeom>
              <a:blipFill>
                <a:blip r:embed="rId7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470C975-C298-4770-ACF1-A8A5473D3788}"/>
                  </a:ext>
                </a:extLst>
              </p:cNvPr>
              <p:cNvSpPr txBox="1"/>
              <p:nvPr/>
            </p:nvSpPr>
            <p:spPr>
              <a:xfrm>
                <a:off x="1675325" y="5168609"/>
                <a:ext cx="5695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𝑒𝑛𝑡𝑟𝑒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𝑒𝑗𝑒𝑠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470C975-C298-4770-ACF1-A8A5473D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325" y="5168609"/>
                <a:ext cx="5695470" cy="276999"/>
              </a:xfrm>
              <a:prstGeom prst="rect">
                <a:avLst/>
              </a:prstGeom>
              <a:blipFill>
                <a:blip r:embed="rId8"/>
                <a:stretch>
                  <a:fillRect l="-428"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D5C0B37-FF46-421B-82EE-5257643C340C}"/>
                  </a:ext>
                </a:extLst>
              </p:cNvPr>
              <p:cNvSpPr txBox="1"/>
              <p:nvPr/>
            </p:nvSpPr>
            <p:spPr>
              <a:xfrm>
                <a:off x="3889419" y="835512"/>
                <a:ext cx="1211101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𝑁𝑂𝑇𝐴𝐶𝐼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D5C0B37-FF46-421B-82EE-5257643C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419" y="835512"/>
                <a:ext cx="1211101" cy="285912"/>
              </a:xfrm>
              <a:prstGeom prst="rect">
                <a:avLst/>
              </a:prstGeom>
              <a:blipFill>
                <a:blip r:embed="rId9"/>
                <a:stretch>
                  <a:fillRect l="-6030" t="-10638" r="-5528" b="-148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79D9E24-7214-4657-BEB4-E832EF438076}"/>
                  </a:ext>
                </a:extLst>
              </p:cNvPr>
              <p:cNvSpPr txBox="1"/>
              <p:nvPr/>
            </p:nvSpPr>
            <p:spPr>
              <a:xfrm>
                <a:off x="430519" y="187207"/>
                <a:ext cx="43041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h𝑖𝑝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𝑟𝑏𝑜𝑙𝑎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𝑟𝑒𝑐𝑡𝑎𝑛𝑔𝑢𝑙𝑎𝑟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𝑝𝑒𝑟𝑚𝑖𝑡𝑒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𝑓𝑜𝑟𝑚𝑢𝑙𝑎𝑟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𝑝𝑟𝑒𝑐𝑖𝑠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𝑠𝑎𝑡𝑖𝑠𝑓𝑎𝑐𝑡𝑜𝑟𝑖𝑎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𝑐𝑢𝑟𝑣𝑎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𝑜𝑏𝑡𝑒𝑛𝑖𝑑𝑎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𝑚𝑒𝑑𝑖𝑎𝑛𝑡𝑒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𝑚𝑒𝑑𝑖𝑑𝑜𝑠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𝑑𝑖𝑓𝑒𝑟𝑒𝑛𝑡𝑒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𝑎𝑝𝑙𝑖𝑐𝑎𝑐𝑖𝑜𝑛𝑒𝑠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79D9E24-7214-4657-BEB4-E832EF43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" y="187207"/>
                <a:ext cx="4304101" cy="553998"/>
              </a:xfrm>
              <a:prstGeom prst="rect">
                <a:avLst/>
              </a:prstGeom>
              <a:blipFill>
                <a:blip r:embed="rId2"/>
                <a:stretch>
                  <a:fillRect l="-1983" t="-2198" r="-152125" b="-164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C55855-FB3E-4625-9EEC-0BD8764DC3F9}"/>
                  </a:ext>
                </a:extLst>
              </p:cNvPr>
              <p:cNvSpPr txBox="1"/>
              <p:nvPr/>
            </p:nvSpPr>
            <p:spPr>
              <a:xfrm>
                <a:off x="432685" y="853370"/>
                <a:ext cx="652898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𝑐𝑢𝑎𝑡𝑟𝑜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𝑡𝑖𝑝𝑜𝑠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h𝑖𝑝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𝑟𝑏𝑜𝑙𝑎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𝑟𝑒𝑐𝑡𝑎𝑛𝑔𝑢𝑙𝑎𝑟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𝑚𝑜𝑠𝑡𝑟𝑎𝑑𝑜𝑠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𝑐𝑎𝑑𝑎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𝑐𝑢𝑎𝑑𝑟𝑎𝑛𝑡𝑒𝑠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𝑓𝑖𝑔𝑢𝑟𝑎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1,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𝑜𝑏𝑡𝑖𝑒𝑛𝑒𝑛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𝑖𝑛𝑢𝑚𝑒𝑟𝑎𝑏𝑙𝑒𝑠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𝑠𝑜𝑙𝑢𝑐𝑖𝑜𝑛𝑒𝑠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𝑣𝑎𝑟𝑖𝑎𝑛𝑑𝑜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𝑣𝑎𝑙𝑜𝑟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𝑑𝑜𝑛𝑑𝑒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C55855-FB3E-4625-9EEC-0BD8764DC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5" y="853370"/>
                <a:ext cx="6528987" cy="553998"/>
              </a:xfrm>
              <a:prstGeom prst="rect">
                <a:avLst/>
              </a:prstGeom>
              <a:blipFill>
                <a:blip r:embed="rId3"/>
                <a:stretch>
                  <a:fillRect l="-1307" t="-2198" r="-65453" b="-32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B4E52F2-8864-4998-A407-CD9F9E33A4B2}"/>
                  </a:ext>
                </a:extLst>
              </p:cNvPr>
              <p:cNvSpPr txBox="1"/>
              <p:nvPr/>
            </p:nvSpPr>
            <p:spPr>
              <a:xfrm>
                <a:off x="4638070" y="1515512"/>
                <a:ext cx="2648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b="1" dirty="0"/>
                  <a:t>C=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sSub>
                      <m:sSub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s-MX" b="1" dirty="0"/>
                  <a:t>                           (1)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B4E52F2-8864-4998-A407-CD9F9E33A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70" y="1515512"/>
                <a:ext cx="2648354" cy="369332"/>
              </a:xfrm>
              <a:prstGeom prst="rect">
                <a:avLst/>
              </a:prstGeom>
              <a:blipFill>
                <a:blip r:embed="rId4"/>
                <a:stretch>
                  <a:fillRect l="-2074" t="-10000" r="-1152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1BD020-5332-45AA-B898-B7EBE15F63FF}"/>
                  </a:ext>
                </a:extLst>
              </p:cNvPr>
              <p:cNvSpPr txBox="1"/>
              <p:nvPr/>
            </p:nvSpPr>
            <p:spPr>
              <a:xfrm>
                <a:off x="432685" y="1918513"/>
                <a:ext cx="561209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𝑠𝑖𝑒𝑚𝑝𝑟𝑒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𝑝𝑟𝑜𝑏𝑎𝑏𝑙𝑒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𝑒𝑛𝑐𝑜𝑛𝑡𝑟𝑎𝑟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h𝑖𝑝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𝑟𝑏𝑜𝑙𝑎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𝑠𝑢𝑏𝑠𝑡𝑖𝑡𝑢𝑖𝑟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𝑐𝑢𝑟𝑣𝑎𝑠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𝑚𝑒𝑑𝑖𝑑𝑜𝑠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𝑟𝑒𝑠𝑝𝑜𝑛𝑑𝑎𝑛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𝑙𝑒𝑦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𝑙𝑖𝑛𝑒𝑎𝑙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𝑐𝑎𝑑𝑎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𝑣𝑎𝑙𝑜𝑟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h𝑖𝑝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𝑟𝑏𝑜𝑙𝑎𝑠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𝑡𝑟𝑖𝑐𝑎𝑠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𝑐𝑢𝑎𝑑𝑟𝑎𝑛𝑡𝑒𝑠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𝑜𝑝𝑢𝑒𝑠𝑡𝑜𝑠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𝑝𝑟𝑖𝑚𝑒𝑟𝑜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𝑡𝑒𝑟𝑐𝑒𝑟𝑜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í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𝑐𝑜𝑚𝑜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𝑠𝑒𝑔𝑢𝑛𝑑𝑜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𝑐𝑢𝑎𝑟𝑡𝑜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1BD020-5332-45AA-B898-B7EBE15F6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5" y="1918513"/>
                <a:ext cx="5612099" cy="830997"/>
              </a:xfrm>
              <a:prstGeom prst="rect">
                <a:avLst/>
              </a:prstGeom>
              <a:blipFill>
                <a:blip r:embed="rId5"/>
                <a:stretch>
                  <a:fillRect l="-1520" t="-1471" r="-106515" b="-117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64B19DF1-E048-4528-8947-8D4E949B5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889" y="2965799"/>
            <a:ext cx="2778938" cy="381251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46291F-8428-477F-BFB0-ABE8941BC4D5}"/>
              </a:ext>
            </a:extLst>
          </p:cNvPr>
          <p:cNvSpPr txBox="1"/>
          <p:nvPr/>
        </p:nvSpPr>
        <p:spPr>
          <a:xfrm>
            <a:off x="838716" y="361621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C= </a:t>
            </a:r>
            <a:r>
              <a:rPr lang="es-MX" b="1" i="1" dirty="0"/>
              <a:t>35.691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4FE64-22A3-403F-8113-FAF85F328384}"/>
              </a:ext>
            </a:extLst>
          </p:cNvPr>
          <p:cNvSpPr txBox="1"/>
          <p:nvPr/>
        </p:nvSpPr>
        <p:spPr>
          <a:xfrm>
            <a:off x="835321" y="557757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C= </a:t>
            </a:r>
            <a:r>
              <a:rPr lang="es-MX" b="1" i="1" dirty="0"/>
              <a:t>-35.691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615AB1-A69E-4EC1-810F-8C1B4BAC8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098420"/>
            <a:ext cx="4588764" cy="2868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B145556-9ED0-4AB2-9003-2B038D2AAE73}"/>
                  </a:ext>
                </a:extLst>
              </p:cNvPr>
              <p:cNvSpPr txBox="1"/>
              <p:nvPr/>
            </p:nvSpPr>
            <p:spPr>
              <a:xfrm>
                <a:off x="6926366" y="5966588"/>
                <a:ext cx="237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h𝑖𝑝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𝑟𝑏𝑜𝑙𝑎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𝑛𝑡𝑜𝑡𝑎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B145556-9ED0-4AB2-9003-2B038D2AA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366" y="5966588"/>
                <a:ext cx="2374111" cy="276999"/>
              </a:xfrm>
              <a:prstGeom prst="rect">
                <a:avLst/>
              </a:prstGeom>
              <a:blipFill>
                <a:blip r:embed="rId8"/>
                <a:stretch>
                  <a:fillRect l="-1795" t="-6667" r="-2051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679A026-7114-485C-A1A4-454423BC0F05}"/>
                  </a:ext>
                </a:extLst>
              </p:cNvPr>
              <p:cNvSpPr txBox="1"/>
              <p:nvPr/>
            </p:nvSpPr>
            <p:spPr>
              <a:xfrm rot="16200000">
                <a:off x="4719229" y="4436689"/>
                <a:ext cx="2374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h𝑖𝑝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𝑟𝑏𝑜𝑙𝑎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𝑛𝑡𝑜𝑡𝑎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679A026-7114-485C-A1A4-454423BC0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19229" y="4436689"/>
                <a:ext cx="2374111" cy="276999"/>
              </a:xfrm>
              <a:prstGeom prst="rect">
                <a:avLst/>
              </a:prstGeom>
              <a:blipFill>
                <a:blip r:embed="rId9"/>
                <a:stretch>
                  <a:fillRect l="-4348" t="-3085" r="-34783" b="-7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2DCFF18-2E80-46F0-970F-CA358EF311D1}"/>
                  </a:ext>
                </a:extLst>
              </p:cNvPr>
              <p:cNvSpPr txBox="1"/>
              <p:nvPr/>
            </p:nvSpPr>
            <p:spPr>
              <a:xfrm>
                <a:off x="4939401" y="2827299"/>
                <a:ext cx="1156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𝐹𝑖𝑔𝑢𝑟𝑎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2DCFF18-2E80-46F0-970F-CA358EF3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01" y="2827299"/>
                <a:ext cx="1156599" cy="276999"/>
              </a:xfrm>
              <a:prstGeom prst="rect">
                <a:avLst/>
              </a:prstGeom>
              <a:blipFill>
                <a:blip r:embed="rId10"/>
                <a:stretch>
                  <a:fillRect l="-6842" t="-2222" r="-684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43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284E95A-DC43-4679-9FF8-FB92EC304B31}"/>
                  </a:ext>
                </a:extLst>
              </p:cNvPr>
              <p:cNvSpPr txBox="1"/>
              <p:nvPr/>
            </p:nvSpPr>
            <p:spPr>
              <a:xfrm>
                <a:off x="742949" y="1183404"/>
                <a:ext cx="68199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𝑎𝑝𝑙𝑖𝑐𝑎𝑟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𝑒𝑐𝑢𝑎𝑐𝑖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𝑛𝑒𝑐𝑒𝑠𝑎𝑟𝑖𝑜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𝑐𝑜𝑛𝑜𝑐𝑒𝑟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𝑝𝑜𝑠𝑖𝑐𝑖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𝑟𝑒𝑙𝑎𝑡𝑖𝑣𝑎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𝑒𝑗𝑒𝑠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𝑟𝑒𝑠𝑝𝑒𝑐𝑡𝑜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𝑐𝑒𝑛𝑡𝑟𝑜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𝑙𝑜𝑠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𝑒𝑗𝑒𝑠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𝑙𝑜𝑠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𝑣𝑎𝑙𝑜𝑟𝑒𝑠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. </a:t>
                </a:r>
                <a:r>
                  <a:rPr lang="es-MX" i="1" dirty="0"/>
                  <a:t>Por lo tanto: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284E95A-DC43-4679-9FF8-FB92EC304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9" y="1183404"/>
                <a:ext cx="6819900" cy="830997"/>
              </a:xfrm>
              <a:prstGeom prst="rect">
                <a:avLst/>
              </a:prstGeom>
              <a:blipFill>
                <a:blip r:embed="rId2"/>
                <a:stretch>
                  <a:fillRect l="-2145" t="-1471" r="-59517" b="-169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F7EA964-5B4F-4E19-9B7A-645268CD73F4}"/>
                  </a:ext>
                </a:extLst>
              </p:cNvPr>
              <p:cNvSpPr txBox="1"/>
              <p:nvPr/>
            </p:nvSpPr>
            <p:spPr>
              <a:xfrm>
                <a:off x="2757969" y="2246644"/>
                <a:ext cx="1386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F7EA964-5B4F-4E19-9B7A-645268CD7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69" y="2246644"/>
                <a:ext cx="1386470" cy="276999"/>
              </a:xfrm>
              <a:prstGeom prst="rect">
                <a:avLst/>
              </a:prstGeom>
              <a:blipFill>
                <a:blip r:embed="rId3"/>
                <a:stretch>
                  <a:fillRect l="-3509" r="-439"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6D683FC-9E38-478A-8684-8B7AB075A437}"/>
                  </a:ext>
                </a:extLst>
              </p:cNvPr>
              <p:cNvSpPr txBox="1"/>
              <p:nvPr/>
            </p:nvSpPr>
            <p:spPr>
              <a:xfrm>
                <a:off x="4573066" y="2278127"/>
                <a:ext cx="2689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s-MX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MX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MX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MX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𝒉𝒎</m:t>
                        </m:r>
                      </m:sub>
                    </m:sSub>
                  </m:oMath>
                </a14:m>
                <a:r>
                  <a:rPr lang="es-MX" b="1" dirty="0"/>
                  <a:t>                (2)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6D683FC-9E38-478A-8684-8B7AB075A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066" y="2278127"/>
                <a:ext cx="2689711" cy="276999"/>
              </a:xfrm>
              <a:prstGeom prst="rect">
                <a:avLst/>
              </a:prstGeom>
              <a:blipFill>
                <a:blip r:embed="rId4"/>
                <a:stretch>
                  <a:fillRect l="-2948" t="-28889" r="-4762" b="-5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3EC0F1D-42EF-43F2-A93E-7C2DAD26EB15}"/>
                  </a:ext>
                </a:extLst>
              </p:cNvPr>
              <p:cNvSpPr txBox="1"/>
              <p:nvPr/>
            </p:nvSpPr>
            <p:spPr>
              <a:xfrm>
                <a:off x="742949" y="2988128"/>
                <a:ext cx="111981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i="1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𝑠𝑜𝑛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𝑖𝑔𝑢𝑎𝑙𝑒𝑠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𝑐𝑒𝑟𝑜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𝑐𝑒𝑛𝑡𝑟𝑜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𝑙𝑎𝑠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𝑐𝑜𝑜𝑟𝑑𝑒𝑛𝑎𝑑𝑎𝑠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𝑙𝑜𝑠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𝑣𝑎𝑙𝑜𝑟𝑒𝑠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𝑣𝑒𝑧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r>
                  <a:rPr lang="es-MX" i="1">
                    <a:latin typeface="Cambria Math" panose="02040503050406030204" pitchFamily="18" charset="0"/>
                  </a:rPr>
                  <a:t>un </a:t>
                </a:r>
                <a:r>
                  <a:rPr lang="es-MX" i="1" dirty="0">
                    <a:latin typeface="Cambria Math" panose="02040503050406030204" pitchFamily="18" charset="0"/>
                  </a:rPr>
                  <a:t>punto de la hipérbola, entonces: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3EC0F1D-42EF-43F2-A93E-7C2DAD26E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9" y="2988128"/>
                <a:ext cx="11198130" cy="553998"/>
              </a:xfrm>
              <a:prstGeom prst="rect">
                <a:avLst/>
              </a:prstGeom>
              <a:blipFill>
                <a:blip r:embed="rId5"/>
                <a:stretch>
                  <a:fillRect l="-1306" t="-14286" b="-241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9E272C6-F211-47F1-B5B0-94A0F774317A}"/>
              </a:ext>
            </a:extLst>
          </p:cNvPr>
          <p:cNvSpPr txBox="1"/>
          <p:nvPr/>
        </p:nvSpPr>
        <p:spPr>
          <a:xfrm>
            <a:off x="4914731" y="3729612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C= - </a:t>
            </a:r>
            <a:r>
              <a:rPr lang="el-GR" b="1" dirty="0"/>
              <a:t>αβ</a:t>
            </a:r>
            <a:r>
              <a:rPr lang="es-MX" b="1" dirty="0"/>
              <a:t>                         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039B38D-DEB1-435A-BC17-3794F285507F}"/>
                  </a:ext>
                </a:extLst>
              </p:cNvPr>
              <p:cNvSpPr txBox="1"/>
              <p:nvPr/>
            </p:nvSpPr>
            <p:spPr>
              <a:xfrm>
                <a:off x="857250" y="4458872"/>
                <a:ext cx="8735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𝑐𝑎𝑙𝑐𝑢𝑙𝑎𝑟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h𝑖𝑝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𝑟𝑏𝑜𝑙𝑎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𝑟𝑒𝑓𝑒𝑟𝑖𝑑𝑜𝑠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𝑠𝑖𝑠𝑡𝑒𝑚𝑎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𝑐𝑜𝑜𝑟𝑑𝑒𝑛𝑎𝑑𝑎𝑠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𝑖𝑛𝑡𝑟𝑜𝑑𝑢𝑐𝑒𝑛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𝑡𝑒𝑟𝑚𝑖𝑛𝑜𝑠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𝑒𝑐𝑢𝑎𝑐𝑖𝑜𝑛𝑒𝑠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𝑒𝑐𝑢𝑎𝑐𝑖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039B38D-DEB1-435A-BC17-3794F2855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4458872"/>
                <a:ext cx="873579" cy="553998"/>
              </a:xfrm>
              <a:prstGeom prst="rect">
                <a:avLst/>
              </a:prstGeom>
              <a:blipFill>
                <a:blip r:embed="rId6"/>
                <a:stretch>
                  <a:fillRect l="-9790" t="-2198" r="-1102797" b="-164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4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D42DC88-7DCA-4341-87E0-84D7FEA5AEED}"/>
                  </a:ext>
                </a:extLst>
              </p:cNvPr>
              <p:cNvSpPr txBox="1"/>
              <p:nvPr/>
            </p:nvSpPr>
            <p:spPr>
              <a:xfrm>
                <a:off x="3305690" y="1115742"/>
                <a:ext cx="2980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)(−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D42DC88-7DCA-4341-87E0-84D7FEA5A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90" y="1115742"/>
                <a:ext cx="2980752" cy="369332"/>
              </a:xfrm>
              <a:prstGeom prst="rect">
                <a:avLst/>
              </a:prstGeom>
              <a:blipFill>
                <a:blip r:embed="rId2"/>
                <a:stretch>
                  <a:fillRect l="-1636" t="-819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B69ECB-9DE7-4A7A-8872-D2E5E681DCDD}"/>
                  </a:ext>
                </a:extLst>
              </p:cNvPr>
              <p:cNvSpPr txBox="1"/>
              <p:nvPr/>
            </p:nvSpPr>
            <p:spPr>
              <a:xfrm>
                <a:off x="3166313" y="1787174"/>
                <a:ext cx="3779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b="0" dirty="0"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B69ECB-9DE7-4A7A-8872-D2E5E681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313" y="1787174"/>
                <a:ext cx="3779496" cy="369332"/>
              </a:xfrm>
              <a:prstGeom prst="rect">
                <a:avLst/>
              </a:prstGeom>
              <a:blipFill>
                <a:blip r:embed="rId3"/>
                <a:stretch>
                  <a:fillRect l="-1290" t="-819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A9061E7-4FD9-48D9-9000-89D49ED62593}"/>
                  </a:ext>
                </a:extLst>
              </p:cNvPr>
              <p:cNvSpPr txBox="1"/>
              <p:nvPr/>
            </p:nvSpPr>
            <p:spPr>
              <a:xfrm>
                <a:off x="3166313" y="2458606"/>
                <a:ext cx="5455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                                  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A9061E7-4FD9-48D9-9000-89D49ED62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313" y="2458606"/>
                <a:ext cx="545508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D207970-809A-445D-9781-072047736310}"/>
                  </a:ext>
                </a:extLst>
              </p:cNvPr>
              <p:cNvSpPr txBox="1"/>
              <p:nvPr/>
            </p:nvSpPr>
            <p:spPr>
              <a:xfrm>
                <a:off x="3166313" y="3130038"/>
                <a:ext cx="5472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h𝑚</m:t>
                        </m:r>
                      </m:sub>
                    </m:sSub>
                  </m:oMath>
                </a14:m>
                <a:r>
                  <a:rPr lang="es-MX" dirty="0"/>
                  <a:t>                                                      </a:t>
                </a:r>
                <a:r>
                  <a:rPr lang="es-MX" b="1" dirty="0"/>
                  <a:t> (5</a:t>
                </a:r>
                <a:r>
                  <a:rPr lang="es-MX" dirty="0"/>
                  <a:t>)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D207970-809A-445D-9781-072047736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313" y="3130038"/>
                <a:ext cx="5472139" cy="369332"/>
              </a:xfrm>
              <a:prstGeom prst="rect">
                <a:avLst/>
              </a:prstGeom>
              <a:blipFill>
                <a:blip r:embed="rId5"/>
                <a:stretch>
                  <a:fillRect t="-8197" r="-111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1CE2E86-ACE5-4288-95EC-E6ED5E0ECC27}"/>
                  </a:ext>
                </a:extLst>
              </p:cNvPr>
              <p:cNvSpPr txBox="1"/>
              <p:nvPr/>
            </p:nvSpPr>
            <p:spPr>
              <a:xfrm>
                <a:off x="2080567" y="749239"/>
                <a:ext cx="1085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𝑑𝑜𝑛𝑑𝑒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1CE2E86-ACE5-4288-95EC-E6ED5E0E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67" y="749239"/>
                <a:ext cx="1085746" cy="276999"/>
              </a:xfrm>
              <a:prstGeom prst="rect">
                <a:avLst/>
              </a:prstGeom>
              <a:blipFill>
                <a:blip r:embed="rId6"/>
                <a:stretch>
                  <a:fillRect l="-4494" r="-2247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C5AA8C3-8EB0-4C5A-9626-37EBE94F504F}"/>
                  </a:ext>
                </a:extLst>
              </p:cNvPr>
              <p:cNvSpPr txBox="1"/>
              <p:nvPr/>
            </p:nvSpPr>
            <p:spPr>
              <a:xfrm>
                <a:off x="2129237" y="3801470"/>
                <a:ext cx="88328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𝑒𝑐𝑢𝑎𝑐𝑖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h𝑖𝑝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𝑟𝑏𝑜𝑙𝑎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𝑟𝑒𝑓𝑒𝑟𝑖𝑑𝑎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𝑠𝑖𝑠𝑡𝑒𝑚𝑎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𝑐𝑜𝑜𝑟𝑑𝑒𝑛𝑎𝑑𝑎𝑠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𝑙𝑜𝑠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𝑣𝑎𝑙𝑜𝑟𝑒𝑠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s-MX" dirty="0"/>
                  <a:t> </a:t>
                </a:r>
              </a:p>
              <a:p>
                <a:r>
                  <a:rPr lang="es-MX" i="1" dirty="0">
                    <a:latin typeface="Cambria Math" panose="02040503050406030204" pitchFamily="18" charset="0"/>
                  </a:rPr>
                  <a:t>De la ecuación (5) se tiene: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C5AA8C3-8EB0-4C5A-9626-37EBE94F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237" y="3801470"/>
                <a:ext cx="8832867" cy="553998"/>
              </a:xfrm>
              <a:prstGeom prst="rect">
                <a:avLst/>
              </a:prstGeom>
              <a:blipFill>
                <a:blip r:embed="rId7"/>
                <a:stretch>
                  <a:fillRect l="-1587" t="-3333" b="-2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6FABCBE-D7EA-4132-9FEE-956CA5C79F73}"/>
                  </a:ext>
                </a:extLst>
              </p:cNvPr>
              <p:cNvSpPr txBox="1"/>
              <p:nvPr/>
            </p:nvSpPr>
            <p:spPr>
              <a:xfrm>
                <a:off x="3307771" y="4463929"/>
                <a:ext cx="209300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6FABCBE-D7EA-4132-9FEE-956CA5C7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71" y="4463929"/>
                <a:ext cx="2093009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3D007D3-63E9-4C2E-B147-C130376A5C87}"/>
                  </a:ext>
                </a:extLst>
              </p:cNvPr>
              <p:cNvSpPr txBox="1"/>
              <p:nvPr/>
            </p:nvSpPr>
            <p:spPr>
              <a:xfrm>
                <a:off x="3305690" y="5329000"/>
                <a:ext cx="197483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h𝑚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3D007D3-63E9-4C2E-B147-C130376A5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90" y="5329000"/>
                <a:ext cx="1974836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3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FF648EB-D2F0-4E82-8CC0-4A7C39353C97}"/>
                  </a:ext>
                </a:extLst>
              </p:cNvPr>
              <p:cNvSpPr txBox="1"/>
              <p:nvPr/>
            </p:nvSpPr>
            <p:spPr>
              <a:xfrm>
                <a:off x="1537799" y="379139"/>
                <a:ext cx="3604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𝑎𝑏𝑠𝑜𝑙𝑢𝑡𝑜𝑠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𝑑𝑒𝑛𝑜𝑡𝑎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FF648EB-D2F0-4E82-8CC0-4A7C39353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99" y="379139"/>
                <a:ext cx="3604577" cy="276999"/>
              </a:xfrm>
              <a:prstGeom prst="rect">
                <a:avLst/>
              </a:prstGeom>
              <a:blipFill>
                <a:blip r:embed="rId2"/>
                <a:stretch>
                  <a:fillRect l="-1182" r="-169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BDCC3CE-2AA6-42AF-BA8E-C0288DA2A2F7}"/>
                  </a:ext>
                </a:extLst>
              </p:cNvPr>
              <p:cNvSpPr txBox="1"/>
              <p:nvPr/>
            </p:nvSpPr>
            <p:spPr>
              <a:xfrm>
                <a:off x="4906316" y="789048"/>
                <a:ext cx="3071482" cy="5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i="1" dirty="0"/>
                  <a:t>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es-MX" sz="2000" dirty="0"/>
                              <m:t> </m:t>
                            </m:r>
                          </m:num>
                          <m:den>
                            <m:r>
                              <a:rPr lang="es-MX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</m:oMath>
                </a14:m>
                <a:r>
                  <a:rPr lang="es-MX" dirty="0"/>
                  <a:t>                                     </a:t>
                </a:r>
                <a:r>
                  <a:rPr lang="es-MX" b="1" dirty="0"/>
                  <a:t>(6)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BDCC3CE-2AA6-42AF-BA8E-C0288DA2A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316" y="789048"/>
                <a:ext cx="3071482" cy="582852"/>
              </a:xfrm>
              <a:prstGeom prst="rect">
                <a:avLst/>
              </a:prstGeom>
              <a:blipFill>
                <a:blip r:embed="rId3"/>
                <a:stretch>
                  <a:fillRect l="-1786" r="-7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9EC6E34-93E5-4E3F-AFFD-FDD92AE89913}"/>
                  </a:ext>
                </a:extLst>
              </p:cNvPr>
              <p:cNvSpPr txBox="1"/>
              <p:nvPr/>
            </p:nvSpPr>
            <p:spPr>
              <a:xfrm>
                <a:off x="4906316" y="1632780"/>
                <a:ext cx="3498412" cy="58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i="1" dirty="0"/>
                  <a:t>b=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MX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</m:oMath>
                </a14:m>
                <a:r>
                  <a:rPr lang="es-MX" dirty="0"/>
                  <a:t>                                       </a:t>
                </a:r>
                <a:r>
                  <a:rPr lang="es-MX" b="1" dirty="0"/>
                  <a:t>(7)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9EC6E34-93E5-4E3F-AFFD-FDD92AE89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316" y="1632780"/>
                <a:ext cx="3498412" cy="582852"/>
              </a:xfrm>
              <a:prstGeom prst="rect">
                <a:avLst/>
              </a:prstGeom>
              <a:blipFill>
                <a:blip r:embed="rId4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EBDE1F6-F570-484B-8FF9-E90B9DC8AD56}"/>
                  </a:ext>
                </a:extLst>
              </p:cNvPr>
              <p:cNvSpPr txBox="1"/>
              <p:nvPr/>
            </p:nvSpPr>
            <p:spPr>
              <a:xfrm>
                <a:off x="4959930" y="2328056"/>
                <a:ext cx="1695592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EBDE1F6-F570-484B-8FF9-E90B9DC8A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30" y="2328056"/>
                <a:ext cx="1695592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048691-CD57-4D9F-80B2-64C1CAF5A2AF}"/>
                  </a:ext>
                </a:extLst>
              </p:cNvPr>
              <p:cNvSpPr txBox="1"/>
              <p:nvPr/>
            </p:nvSpPr>
            <p:spPr>
              <a:xfrm>
                <a:off x="4885736" y="3117171"/>
                <a:ext cx="209538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048691-CD57-4D9F-80B2-64C1CAF5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736" y="3117171"/>
                <a:ext cx="2095382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C8DFD1CE-8838-46E2-9742-0F7893CCF170}"/>
              </a:ext>
            </a:extLst>
          </p:cNvPr>
          <p:cNvSpPr txBox="1"/>
          <p:nvPr/>
        </p:nvSpPr>
        <p:spPr>
          <a:xfrm>
            <a:off x="7670692" y="3308437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(8) 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D9CB459-3BDA-4FF8-BEA8-3020EE6AE115}"/>
                  </a:ext>
                </a:extLst>
              </p:cNvPr>
              <p:cNvSpPr txBox="1"/>
              <p:nvPr/>
            </p:nvSpPr>
            <p:spPr>
              <a:xfrm>
                <a:off x="4906316" y="4273043"/>
                <a:ext cx="209538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D9CB459-3BDA-4FF8-BEA8-3020EE6A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316" y="4273043"/>
                <a:ext cx="2095382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56A17078-FB01-476D-84A4-0717FB734866}"/>
              </a:ext>
            </a:extLst>
          </p:cNvPr>
          <p:cNvSpPr txBox="1"/>
          <p:nvPr/>
        </p:nvSpPr>
        <p:spPr>
          <a:xfrm>
            <a:off x="7711904" y="4445718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(9) 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C01C816-3035-4EFC-9BB8-5DBDB0B5D40E}"/>
                  </a:ext>
                </a:extLst>
              </p:cNvPr>
              <p:cNvSpPr txBox="1"/>
              <p:nvPr/>
            </p:nvSpPr>
            <p:spPr>
              <a:xfrm>
                <a:off x="1537799" y="5308513"/>
                <a:ext cx="8300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𝑒𝑛𝑓𝑎𝑡𝑖𝑧𝑎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𝑠𝑜𝑛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𝑙𝑜𝑠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𝑣𝑎𝑙𝑜𝑟𝑒𝑠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𝑠𝑖𝑠𝑡𝑒𝑚𝑎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𝑐𝑜𝑜𝑟𝑑𝑒𝑛𝑎𝑑𝑎𝑠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C01C816-3035-4EFC-9BB8-5DBDB0B5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99" y="5308513"/>
                <a:ext cx="8300286" cy="276999"/>
              </a:xfrm>
              <a:prstGeom prst="rect">
                <a:avLst/>
              </a:prstGeom>
              <a:blipFill>
                <a:blip r:embed="rId8"/>
                <a:stretch>
                  <a:fillRect l="-954" t="-28889" b="-5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21EDB47-8470-44C0-8C08-ACA4FE654478}"/>
                  </a:ext>
                </a:extLst>
              </p:cNvPr>
              <p:cNvSpPr txBox="1"/>
              <p:nvPr/>
            </p:nvSpPr>
            <p:spPr>
              <a:xfrm>
                <a:off x="1537799" y="5733624"/>
                <a:ext cx="93259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</m:sSub>
                  </m:oMath>
                </a14:m>
                <a:r>
                  <a:rPr lang="es-MX" i="1" dirty="0">
                    <a:latin typeface="Cambria Math" panose="02040503050406030204" pitchFamily="18" charset="0"/>
                  </a:rPr>
                  <a:t> son los valores de Y en dicho sistema de la hipérbola rectangular que pasa por el origen de </a:t>
                </a:r>
              </a:p>
              <a:p>
                <a:r>
                  <a:rPr lang="es-MX" i="1" dirty="0">
                    <a:latin typeface="Cambria Math" panose="02040503050406030204" pitchFamily="18" charset="0"/>
                  </a:rPr>
                  <a:t>coordenadas del mismo.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21EDB47-8470-44C0-8C08-ACA4FE654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99" y="5733624"/>
                <a:ext cx="9325951" cy="553998"/>
              </a:xfrm>
              <a:prstGeom prst="rect">
                <a:avLst/>
              </a:prstGeom>
              <a:blipFill>
                <a:blip r:embed="rId9"/>
                <a:stretch>
                  <a:fillRect l="-1503" t="-15556" r="-588" b="-2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C3A83BD-BEB4-4DB9-9F6E-36E0F08398F0}"/>
                  </a:ext>
                </a:extLst>
              </p:cNvPr>
              <p:cNvSpPr txBox="1"/>
              <p:nvPr/>
            </p:nvSpPr>
            <p:spPr>
              <a:xfrm>
                <a:off x="1537799" y="2517658"/>
                <a:ext cx="1124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𝑜𝑏𝑡𝑖𝑒𝑛𝑒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C3A83BD-BEB4-4DB9-9F6E-36E0F083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99" y="2517658"/>
                <a:ext cx="1124219" cy="276999"/>
              </a:xfrm>
              <a:prstGeom prst="rect">
                <a:avLst/>
              </a:prstGeom>
              <a:blipFill>
                <a:blip r:embed="rId10"/>
                <a:stretch>
                  <a:fillRect l="-4324" r="-4324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64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455072C-64D0-4C88-ACB9-8C20098CFE2F}"/>
                  </a:ext>
                </a:extLst>
              </p:cNvPr>
              <p:cNvSpPr txBox="1"/>
              <p:nvPr/>
            </p:nvSpPr>
            <p:spPr>
              <a:xfrm>
                <a:off x="1040221" y="584250"/>
                <a:ext cx="337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𝐷𝑒𝑡𝑒𝑟𝑚𝑖𝑛𝑎𝑑𝑜𝑠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𝑡𝑖𝑒𝑛𝑒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𝑞𝑢𝑒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455072C-64D0-4C88-ACB9-8C20098CF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21" y="584250"/>
                <a:ext cx="3378489" cy="276999"/>
              </a:xfrm>
              <a:prstGeom prst="rect">
                <a:avLst/>
              </a:prstGeom>
              <a:blipFill>
                <a:blip r:embed="rId2"/>
                <a:stretch>
                  <a:fillRect l="-1264" r="-1264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8F9FF6C-F59A-40CC-B04C-43701E41254E}"/>
                  </a:ext>
                </a:extLst>
              </p:cNvPr>
              <p:cNvSpPr txBox="1"/>
              <p:nvPr/>
            </p:nvSpPr>
            <p:spPr>
              <a:xfrm>
                <a:off x="5507025" y="723879"/>
                <a:ext cx="817660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8F9FF6C-F59A-40CC-B04C-43701E412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25" y="723879"/>
                <a:ext cx="817660" cy="566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2D8FB13-B745-4354-B8AD-54DC128CEE63}"/>
                  </a:ext>
                </a:extLst>
              </p:cNvPr>
              <p:cNvSpPr txBox="1"/>
              <p:nvPr/>
            </p:nvSpPr>
            <p:spPr>
              <a:xfrm>
                <a:off x="5421553" y="1489374"/>
                <a:ext cx="98860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2D8FB13-B745-4354-B8AD-54DC128C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553" y="1489374"/>
                <a:ext cx="988604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9BD42AC-64B3-446A-9156-DDB480B568FE}"/>
                  </a:ext>
                </a:extLst>
              </p:cNvPr>
              <p:cNvSpPr txBox="1"/>
              <p:nvPr/>
            </p:nvSpPr>
            <p:spPr>
              <a:xfrm>
                <a:off x="7829549" y="868726"/>
                <a:ext cx="520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9BD42AC-64B3-446A-9156-DDB480B56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9" y="868726"/>
                <a:ext cx="520976" cy="276999"/>
              </a:xfrm>
              <a:prstGeom prst="rect">
                <a:avLst/>
              </a:prstGeom>
              <a:blipFill>
                <a:blip r:embed="rId5"/>
                <a:stretch>
                  <a:fillRect l="-15116" t="-4444" r="-16279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9F8BACF-C058-4704-8B36-085A0EF6216C}"/>
                  </a:ext>
                </a:extLst>
              </p:cNvPr>
              <p:cNvSpPr txBox="1"/>
              <p:nvPr/>
            </p:nvSpPr>
            <p:spPr>
              <a:xfrm>
                <a:off x="7859982" y="1657240"/>
                <a:ext cx="520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9F8BACF-C058-4704-8B36-085A0EF62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982" y="1657240"/>
                <a:ext cx="520976" cy="276999"/>
              </a:xfrm>
              <a:prstGeom prst="rect">
                <a:avLst/>
              </a:prstGeom>
              <a:blipFill>
                <a:blip r:embed="rId6"/>
                <a:stretch>
                  <a:fillRect l="-15116" t="-2222" r="-16279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F707244-6EA8-4D0B-BF4C-7BBAA476EBEC}"/>
                  </a:ext>
                </a:extLst>
              </p:cNvPr>
              <p:cNvSpPr txBox="1"/>
              <p:nvPr/>
            </p:nvSpPr>
            <p:spPr>
              <a:xfrm>
                <a:off x="4864599" y="2453856"/>
                <a:ext cx="209538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F707244-6EA8-4D0B-BF4C-7BBAA476E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99" y="2453856"/>
                <a:ext cx="2095382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4F2CB42-BCE0-442D-84DE-B7540264913D}"/>
                  </a:ext>
                </a:extLst>
              </p:cNvPr>
              <p:cNvSpPr txBox="1"/>
              <p:nvPr/>
            </p:nvSpPr>
            <p:spPr>
              <a:xfrm>
                <a:off x="1033425" y="2246671"/>
                <a:ext cx="3709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𝑝𝑎𝑟𝑡𝑖𝑟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𝑒𝑐𝑢𝑎𝑐𝑖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𝑡𝑒𝑛𝑒𝑚𝑜𝑠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4F2CB42-BCE0-442D-84DE-B75402649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25" y="2246671"/>
                <a:ext cx="3709029" cy="276999"/>
              </a:xfrm>
              <a:prstGeom prst="rect">
                <a:avLst/>
              </a:prstGeom>
              <a:blipFill>
                <a:blip r:embed="rId8"/>
                <a:stretch>
                  <a:fillRect l="-822" t="-4444" r="-493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C1C9D7D-B1B9-4123-9149-AF5BC0BB471D}"/>
                  </a:ext>
                </a:extLst>
              </p:cNvPr>
              <p:cNvSpPr txBox="1"/>
              <p:nvPr/>
            </p:nvSpPr>
            <p:spPr>
              <a:xfrm>
                <a:off x="5196271" y="5107301"/>
                <a:ext cx="193213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C1C9D7D-B1B9-4123-9149-AF5BC0BB4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271" y="5107301"/>
                <a:ext cx="1932131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620743F-E9A2-4927-BD45-84C93DF4F5A8}"/>
                  </a:ext>
                </a:extLst>
              </p:cNvPr>
              <p:cNvSpPr txBox="1"/>
              <p:nvPr/>
            </p:nvSpPr>
            <p:spPr>
              <a:xfrm>
                <a:off x="5003550" y="3342432"/>
                <a:ext cx="214103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620743F-E9A2-4927-BD45-84C93DF4F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550" y="3342432"/>
                <a:ext cx="2141035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21F7AE3-9D09-4DB1-BB1F-7B192FCA1E17}"/>
                  </a:ext>
                </a:extLst>
              </p:cNvPr>
              <p:cNvSpPr txBox="1"/>
              <p:nvPr/>
            </p:nvSpPr>
            <p:spPr>
              <a:xfrm>
                <a:off x="5039008" y="4301144"/>
                <a:ext cx="68717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21F7AE3-9D09-4DB1-BB1F-7B192FCA1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008" y="4301144"/>
                <a:ext cx="687176" cy="520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30AA133-126E-472E-B26F-B451E3AD719C}"/>
                  </a:ext>
                </a:extLst>
              </p:cNvPr>
              <p:cNvSpPr txBox="1"/>
              <p:nvPr/>
            </p:nvSpPr>
            <p:spPr>
              <a:xfrm>
                <a:off x="7121214" y="4289923"/>
                <a:ext cx="708335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MX" i="1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30AA133-126E-472E-B26F-B451E3AD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14" y="4289923"/>
                <a:ext cx="708335" cy="4743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2165621-8232-4C7E-AC32-95FEE4048E71}"/>
                  </a:ext>
                </a:extLst>
              </p:cNvPr>
              <p:cNvSpPr txBox="1"/>
              <p:nvPr/>
            </p:nvSpPr>
            <p:spPr>
              <a:xfrm>
                <a:off x="5212454" y="5955395"/>
                <a:ext cx="193213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2165621-8232-4C7E-AC32-95FEE404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54" y="5955395"/>
                <a:ext cx="1932131" cy="7146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5E9F34B-DC22-4C08-B207-CCF0F4EAA094}"/>
                  </a:ext>
                </a:extLst>
              </p:cNvPr>
              <p:cNvSpPr txBox="1"/>
              <p:nvPr/>
            </p:nvSpPr>
            <p:spPr>
              <a:xfrm>
                <a:off x="1033425" y="4628247"/>
                <a:ext cx="1696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𝑑𝑒𝑛𝑜𝑡𝑎𝑚𝑜𝑠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5E9F34B-DC22-4C08-B207-CCF0F4EAA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25" y="4628247"/>
                <a:ext cx="1696041" cy="276999"/>
              </a:xfrm>
              <a:prstGeom prst="rect">
                <a:avLst/>
              </a:prstGeom>
              <a:blipFill>
                <a:blip r:embed="rId14"/>
                <a:stretch>
                  <a:fillRect l="-2878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D50170E-7192-4A2B-AEF9-944BA6C12C96}"/>
                  </a:ext>
                </a:extLst>
              </p:cNvPr>
              <p:cNvSpPr txBox="1"/>
              <p:nvPr/>
            </p:nvSpPr>
            <p:spPr>
              <a:xfrm>
                <a:off x="6375220" y="43512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D50170E-7192-4A2B-AEF9-944BA6C1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220" y="4351248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D2F2DED-FA87-4056-95D5-540CD9E9138B}"/>
                  </a:ext>
                </a:extLst>
              </p:cNvPr>
              <p:cNvSpPr txBox="1"/>
              <p:nvPr/>
            </p:nvSpPr>
            <p:spPr>
              <a:xfrm>
                <a:off x="8529184" y="4351248"/>
                <a:ext cx="8671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b="0" dirty="0"/>
                  <a:t>t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𝑒𝑛𝑒𝑚𝑜𝑠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D2F2DED-FA87-4056-95D5-540CD9E91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184" y="4351248"/>
                <a:ext cx="867160" cy="276999"/>
              </a:xfrm>
              <a:prstGeom prst="rect">
                <a:avLst/>
              </a:prstGeom>
              <a:blipFill>
                <a:blip r:embed="rId16"/>
                <a:stretch>
                  <a:fillRect l="-16197" t="-28889" r="-6338" b="-5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C05EC53-3087-4320-8A1D-D251B2D9CD50}"/>
                  </a:ext>
                </a:extLst>
              </p:cNvPr>
              <p:cNvSpPr txBox="1"/>
              <p:nvPr/>
            </p:nvSpPr>
            <p:spPr>
              <a:xfrm>
                <a:off x="8120470" y="5202936"/>
                <a:ext cx="520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C05EC53-3087-4320-8A1D-D251B2D9C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70" y="5202936"/>
                <a:ext cx="520976" cy="276999"/>
              </a:xfrm>
              <a:prstGeom prst="rect">
                <a:avLst/>
              </a:prstGeom>
              <a:blipFill>
                <a:blip r:embed="rId17"/>
                <a:stretch>
                  <a:fillRect l="-15116" t="-4444" r="-16279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4131BA2F-9717-4A1A-ABE0-B81B05E9C885}"/>
              </a:ext>
            </a:extLst>
          </p:cNvPr>
          <p:cNvSpPr txBox="1"/>
          <p:nvPr/>
        </p:nvSpPr>
        <p:spPr>
          <a:xfrm>
            <a:off x="1033425" y="6216383"/>
            <a:ext cx="40059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i="1" dirty="0">
                <a:latin typeface="Cambria Math" panose="02040503050406030204" pitchFamily="18" charset="0"/>
              </a:rPr>
              <a:t>0 bien usando las ecuaciones (10) y (11)</a:t>
            </a:r>
          </a:p>
        </p:txBody>
      </p:sp>
    </p:spTree>
    <p:extLst>
      <p:ext uri="{BB962C8B-B14F-4D97-AF65-F5344CB8AC3E}">
        <p14:creationId xmlns:p14="http://schemas.microsoft.com/office/powerpoint/2010/main" val="233258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35A631-716D-4DA2-A44D-706FDFDB8797}"/>
                  </a:ext>
                </a:extLst>
              </p:cNvPr>
              <p:cNvSpPr txBox="1"/>
              <p:nvPr/>
            </p:nvSpPr>
            <p:spPr>
              <a:xfrm>
                <a:off x="4533123" y="724623"/>
                <a:ext cx="193213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35A631-716D-4DA2-A44D-706FDFDB8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123" y="724623"/>
                <a:ext cx="1932131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41EE197-ED7F-4A18-8485-8B0D4B7910B6}"/>
                  </a:ext>
                </a:extLst>
              </p:cNvPr>
              <p:cNvSpPr txBox="1"/>
              <p:nvPr/>
            </p:nvSpPr>
            <p:spPr>
              <a:xfrm>
                <a:off x="1794277" y="500218"/>
                <a:ext cx="28292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i="1" dirty="0">
                    <a:latin typeface="Cambria Math" panose="02040503050406030204" pitchFamily="18" charset="0"/>
                  </a:rPr>
                  <a:t>De la ecuación (12) </a:t>
                </a:r>
                <a:r>
                  <a:rPr lang="es-MX" b="0" dirty="0"/>
                  <a:t>t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𝑒𝑛𝑒𝑚𝑜𝑠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41EE197-ED7F-4A18-8485-8B0D4B79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77" y="500218"/>
                <a:ext cx="2829236" cy="276999"/>
              </a:xfrm>
              <a:prstGeom prst="rect">
                <a:avLst/>
              </a:prstGeom>
              <a:blipFill>
                <a:blip r:embed="rId3"/>
                <a:stretch>
                  <a:fillRect l="-4957" t="-33333" r="-1509" b="-5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217B1FBB-EF9B-418E-B0D6-66E798BFF7CF}"/>
              </a:ext>
            </a:extLst>
          </p:cNvPr>
          <p:cNvSpPr txBox="1"/>
          <p:nvPr/>
        </p:nvSpPr>
        <p:spPr>
          <a:xfrm>
            <a:off x="2059478" y="1439306"/>
            <a:ext cx="11494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i="1" dirty="0">
                <a:latin typeface="Cambria Math" panose="02040503050406030204" pitchFamily="18" charset="0"/>
              </a:rPr>
              <a:t>Por lo tanto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C5B042-0F6E-451A-ABCC-6F4D39424A1B}"/>
                  </a:ext>
                </a:extLst>
              </p:cNvPr>
              <p:cNvSpPr txBox="1"/>
              <p:nvPr/>
            </p:nvSpPr>
            <p:spPr>
              <a:xfrm>
                <a:off x="4620133" y="1747873"/>
                <a:ext cx="1928540" cy="88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s-MX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f>
                                <m:f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C5B042-0F6E-451A-ABCC-6F4D39424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33" y="1747873"/>
                <a:ext cx="1928540" cy="885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A86812B-CA9F-4615-ABC0-2AD4E03F912D}"/>
                  </a:ext>
                </a:extLst>
              </p:cNvPr>
              <p:cNvSpPr txBox="1"/>
              <p:nvPr/>
            </p:nvSpPr>
            <p:spPr>
              <a:xfrm>
                <a:off x="4682899" y="2816815"/>
                <a:ext cx="1898917" cy="799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MX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MX" sz="1600" b="0" i="1" dirty="0" smtClean="0">
                                  <a:latin typeface="Cambria Math" panose="02040503050406030204" pitchFamily="18" charset="0"/>
                                </a:rPr>
                                <m:t>h𝑚</m:t>
                              </m:r>
                            </m:sub>
                          </m:sSub>
                        </m:den>
                      </m:f>
                      <m:r>
                        <a:rPr lang="es-MX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f>
                                <m:f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A86812B-CA9F-4615-ABC0-2AD4E03F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99" y="2816815"/>
                <a:ext cx="1898917" cy="799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22D39DC-4C44-4FA9-BEFD-46259CCAA050}"/>
                  </a:ext>
                </a:extLst>
              </p:cNvPr>
              <p:cNvSpPr txBox="1"/>
              <p:nvPr/>
            </p:nvSpPr>
            <p:spPr>
              <a:xfrm>
                <a:off x="4683809" y="3852081"/>
                <a:ext cx="2919314" cy="662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sz="2400" b="0" i="1" dirty="0" smtClean="0">
                                <a:latin typeface="Cambria Math" panose="02040503050406030204" pitchFamily="18" charset="0"/>
                              </a:rPr>
                              <m:t>h𝑚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f>
                      <m:f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s-MX" sz="2400" dirty="0"/>
                  <a:t> 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22D39DC-4C44-4FA9-BEFD-46259CCAA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809" y="3852081"/>
                <a:ext cx="2919314" cy="662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DC29A5A-B6C7-4B2E-96C3-914A23600EB8}"/>
                  </a:ext>
                </a:extLst>
              </p:cNvPr>
              <p:cNvSpPr txBox="1"/>
              <p:nvPr/>
            </p:nvSpPr>
            <p:spPr>
              <a:xfrm>
                <a:off x="4549196" y="4650012"/>
                <a:ext cx="1565015" cy="537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  <m:sup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sz="1800" b="0" i="1" dirty="0" smtClean="0">
                                <a:latin typeface="Cambria Math" panose="02040503050406030204" pitchFamily="18" charset="0"/>
                              </a:rPr>
                              <m:t>h𝑚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s-MX" sz="1800" dirty="0"/>
                  <a:t> </a:t>
                </a:r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DC29A5A-B6C7-4B2E-96C3-914A2360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96" y="4650012"/>
                <a:ext cx="1565015" cy="537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4A13C3F-D41A-42B0-95B1-12D77EF8832B}"/>
                  </a:ext>
                </a:extLst>
              </p:cNvPr>
              <p:cNvSpPr txBox="1"/>
              <p:nvPr/>
            </p:nvSpPr>
            <p:spPr>
              <a:xfrm>
                <a:off x="6402197" y="4641260"/>
                <a:ext cx="1565015" cy="537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  <m:sup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sz="1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s-MX" sz="1800" dirty="0"/>
                  <a:t> </a:t>
                </a:r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4A13C3F-D41A-42B0-95B1-12D77EF88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97" y="4641260"/>
                <a:ext cx="1565015" cy="5375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F3427B9F-F3D1-49A4-8A55-1E93B44A3227}"/>
              </a:ext>
            </a:extLst>
          </p:cNvPr>
          <p:cNvSpPr txBox="1"/>
          <p:nvPr/>
        </p:nvSpPr>
        <p:spPr>
          <a:xfrm>
            <a:off x="2059478" y="4771550"/>
            <a:ext cx="12102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i="1" dirty="0">
                <a:latin typeface="Cambria Math" panose="02040503050406030204" pitchFamily="18" charset="0"/>
              </a:rPr>
              <a:t>Si definimos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2862CF-AA46-4BC6-8E63-671D1EC287CB}"/>
              </a:ext>
            </a:extLst>
          </p:cNvPr>
          <p:cNvSpPr txBox="1"/>
          <p:nvPr/>
        </p:nvSpPr>
        <p:spPr>
          <a:xfrm>
            <a:off x="6000821" y="4771551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i="1" dirty="0">
                <a:latin typeface="Cambria Math" panose="02040503050406030204" pitchFamily="18" charset="0"/>
              </a:rPr>
              <a:t>y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EA3D65-6E6E-4B2A-9646-0450CF0B3398}"/>
              </a:ext>
            </a:extLst>
          </p:cNvPr>
          <p:cNvSpPr txBox="1"/>
          <p:nvPr/>
        </p:nvSpPr>
        <p:spPr>
          <a:xfrm>
            <a:off x="2059478" y="5522905"/>
            <a:ext cx="21283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i="1" dirty="0">
                <a:latin typeface="Cambria Math" panose="02040503050406030204" pitchFamily="18" charset="0"/>
              </a:rPr>
              <a:t>Entonces se tiene que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129D23E-2F6D-410D-A46D-CDCEB45E00C1}"/>
                  </a:ext>
                </a:extLst>
              </p:cNvPr>
              <p:cNvSpPr txBox="1"/>
              <p:nvPr/>
            </p:nvSpPr>
            <p:spPr>
              <a:xfrm>
                <a:off x="4683809" y="5397517"/>
                <a:ext cx="2919314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  <m:sup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MX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  <m:sup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129D23E-2F6D-410D-A46D-CDCEB45E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809" y="5397517"/>
                <a:ext cx="2919314" cy="527773"/>
              </a:xfrm>
              <a:prstGeom prst="rect">
                <a:avLst/>
              </a:prstGeom>
              <a:blipFill>
                <a:blip r:embed="rId9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7BE5331-73B5-4BAF-9FC6-2D30E36AC3F4}"/>
                  </a:ext>
                </a:extLst>
              </p:cNvPr>
              <p:cNvSpPr txBox="1"/>
              <p:nvPr/>
            </p:nvSpPr>
            <p:spPr>
              <a:xfrm>
                <a:off x="7938994" y="5522905"/>
                <a:ext cx="520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7BE5331-73B5-4BAF-9FC6-2D30E36AC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994" y="5522905"/>
                <a:ext cx="520976" cy="276999"/>
              </a:xfrm>
              <a:prstGeom prst="rect">
                <a:avLst/>
              </a:prstGeom>
              <a:blipFill>
                <a:blip r:embed="rId10"/>
                <a:stretch>
                  <a:fillRect l="-15116" t="-2222" r="-16279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923DED6C-C2A8-4A04-8F0C-C51763AD5AB4}"/>
              </a:ext>
            </a:extLst>
          </p:cNvPr>
          <p:cNvSpPr txBox="1"/>
          <p:nvPr/>
        </p:nvSpPr>
        <p:spPr>
          <a:xfrm>
            <a:off x="2059478" y="6274257"/>
            <a:ext cx="45986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i="1" dirty="0">
                <a:latin typeface="Cambria Math" panose="02040503050406030204" pitchFamily="18" charset="0"/>
              </a:rPr>
              <a:t>La ecuación (13) corresponde a la de una recta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776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470B700-E079-4B57-858E-564C14565158}"/>
                  </a:ext>
                </a:extLst>
              </p:cNvPr>
              <p:cNvSpPr txBox="1"/>
              <p:nvPr/>
            </p:nvSpPr>
            <p:spPr>
              <a:xfrm>
                <a:off x="3471370" y="1080919"/>
                <a:ext cx="2919314" cy="48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  <m:sup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MX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h𝑚</m:t>
                        </m:r>
                      </m:sub>
                      <m:sup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MX" dirty="0"/>
                  <a:t> 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470B700-E079-4B57-858E-564C14565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70" y="1080919"/>
                <a:ext cx="2919314" cy="484172"/>
              </a:xfrm>
              <a:prstGeom prst="rect">
                <a:avLst/>
              </a:prstGeom>
              <a:blipFill>
                <a:blip r:embed="rId2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6BEA870-FB51-4ED2-B1A6-55BD435D791C}"/>
                  </a:ext>
                </a:extLst>
              </p:cNvPr>
              <p:cNvSpPr txBox="1"/>
              <p:nvPr/>
            </p:nvSpPr>
            <p:spPr>
              <a:xfrm>
                <a:off x="3400301" y="2031670"/>
                <a:ext cx="2358466" cy="215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i="1" dirty="0">
                    <a:latin typeface="Cambria Math" panose="02040503050406030204" pitchFamily="18" charset="0"/>
                  </a:rPr>
                  <a:t>Donde </a:t>
                </a:r>
              </a:p>
              <a:p>
                <a:endParaRPr lang="es-MX" i="1" dirty="0">
                  <a:latin typeface="Cambria Math" panose="02040503050406030204" pitchFamily="18" charset="0"/>
                </a:endParaRPr>
              </a:p>
              <a:p>
                <a:r>
                  <a:rPr lang="es-MX" i="1" dirty="0">
                    <a:latin typeface="Cambria Math" panose="02040503050406030204" pitchFamily="18" charset="0"/>
                  </a:rPr>
                  <a:t>Ordenada al origen =</a:t>
                </a:r>
                <a:r>
                  <a:rPr lang="es-MX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s-MX" sz="2400" b="0" dirty="0"/>
              </a:p>
              <a:p>
                <a:endParaRPr lang="es-MX" dirty="0"/>
              </a:p>
              <a:p>
                <a:r>
                  <a:rPr lang="es-MX" i="1" dirty="0">
                    <a:latin typeface="Cambria Math" panose="02040503050406030204" pitchFamily="18" charset="0"/>
                  </a:rPr>
                  <a:t>Pendiente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s-MX" sz="2400" i="1" dirty="0">
                  <a:latin typeface="Cambria Math" panose="02040503050406030204" pitchFamily="18" charset="0"/>
                </a:endParaRPr>
              </a:p>
              <a:p>
                <a:endParaRPr lang="es-MX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6BEA870-FB51-4ED2-B1A6-55BD435D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301" y="2031670"/>
                <a:ext cx="2358466" cy="2152064"/>
              </a:xfrm>
              <a:prstGeom prst="rect">
                <a:avLst/>
              </a:prstGeom>
              <a:blipFill>
                <a:blip r:embed="rId3"/>
                <a:stretch>
                  <a:fillRect l="-6202" t="-39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2041CE9B-3928-4178-84E9-4E1249FBF653}"/>
              </a:ext>
            </a:extLst>
          </p:cNvPr>
          <p:cNvSpPr txBox="1"/>
          <p:nvPr/>
        </p:nvSpPr>
        <p:spPr>
          <a:xfrm>
            <a:off x="1167054" y="4373314"/>
            <a:ext cx="9857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i="1" dirty="0">
                <a:latin typeface="Cambria Math" panose="02040503050406030204" pitchFamily="18" charset="0"/>
              </a:rPr>
              <a:t>Los valores de la ordenada al origen y la pendiente se obtienen por el método de mínimos cuadrados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1360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928</Words>
  <Application>Microsoft Office PowerPoint</Application>
  <PresentationFormat>Panorámica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Zarate</dc:creator>
  <cp:lastModifiedBy>Guillermo Zarate</cp:lastModifiedBy>
  <cp:revision>76</cp:revision>
  <cp:lastPrinted>2022-01-06T19:36:19Z</cp:lastPrinted>
  <dcterms:created xsi:type="dcterms:W3CDTF">2022-01-03T23:54:27Z</dcterms:created>
  <dcterms:modified xsi:type="dcterms:W3CDTF">2022-02-23T00:10:41Z</dcterms:modified>
</cp:coreProperties>
</file>