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TS Deniz" charset="1" panose="00000500000000000000"/>
      <p:regular r:id="rId12"/>
    </p:embeddedFont>
    <p:embeddedFont>
      <p:font typeface="TS Deniz Bold" charset="1" panose="00000800000000000000"/>
      <p:regular r:id="rId13"/>
    </p:embeddedFont>
    <p:embeddedFont>
      <p:font typeface="TS Deniz Italics" charset="1" panose="00000500000000000000"/>
      <p:regular r:id="rId14"/>
    </p:embeddedFont>
    <p:embeddedFont>
      <p:font typeface="TS Deniz Bold Italics" charset="1" panose="00000800000000000000"/>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 Id="rId7" Target="../media/image2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2C56"/>
        </a:solidFill>
      </p:bgPr>
    </p:bg>
    <p:spTree>
      <p:nvGrpSpPr>
        <p:cNvPr id="1" name=""/>
        <p:cNvGrpSpPr/>
        <p:nvPr/>
      </p:nvGrpSpPr>
      <p:grpSpPr>
        <a:xfrm>
          <a:off x="0" y="0"/>
          <a:ext cx="0" cy="0"/>
          <a:chOff x="0" y="0"/>
          <a:chExt cx="0" cy="0"/>
        </a:xfrm>
      </p:grpSpPr>
      <p:sp>
        <p:nvSpPr>
          <p:cNvPr name="TextBox 2" id="2"/>
          <p:cNvSpPr txBox="true"/>
          <p:nvPr/>
        </p:nvSpPr>
        <p:spPr>
          <a:xfrm rot="0">
            <a:off x="1141823" y="1952172"/>
            <a:ext cx="11294591" cy="2673412"/>
          </a:xfrm>
          <a:prstGeom prst="rect">
            <a:avLst/>
          </a:prstGeom>
        </p:spPr>
        <p:txBody>
          <a:bodyPr anchor="t" rtlCol="false" tIns="0" lIns="0" bIns="0" rIns="0">
            <a:spAutoFit/>
          </a:bodyPr>
          <a:lstStyle/>
          <a:p>
            <a:pPr>
              <a:lnSpc>
                <a:spcPts val="5174"/>
              </a:lnSpc>
            </a:pPr>
            <a:r>
              <a:rPr lang="en-US" sz="6017">
                <a:solidFill>
                  <a:srgbClr val="36FFB1"/>
                </a:solidFill>
                <a:latin typeface="TS Deniz Bold"/>
              </a:rPr>
              <a:t>PROYECTO-IA-2023-1 CLASIFICACIÓN MULTICLASE PARA MEDIDAS CORRECTIVAS EN BUCARAMANGA</a:t>
            </a:r>
          </a:p>
        </p:txBody>
      </p:sp>
      <p:sp>
        <p:nvSpPr>
          <p:cNvPr name="TextBox 3" id="3"/>
          <p:cNvSpPr txBox="true"/>
          <p:nvPr/>
        </p:nvSpPr>
        <p:spPr>
          <a:xfrm rot="0">
            <a:off x="1141823" y="6527888"/>
            <a:ext cx="15001469" cy="3162300"/>
          </a:xfrm>
          <a:prstGeom prst="rect">
            <a:avLst/>
          </a:prstGeom>
        </p:spPr>
        <p:txBody>
          <a:bodyPr anchor="t" rtlCol="false" tIns="0" lIns="0" bIns="0" rIns="0">
            <a:spAutoFit/>
          </a:bodyPr>
          <a:lstStyle/>
          <a:p>
            <a:pPr>
              <a:lnSpc>
                <a:spcPts val="6000"/>
              </a:lnSpc>
            </a:pPr>
            <a:r>
              <a:rPr lang="en-US" sz="5000" spc="4000">
                <a:solidFill>
                  <a:srgbClr val="DDFFEA"/>
                </a:solidFill>
                <a:latin typeface="TS Deniz"/>
              </a:rPr>
              <a:t>2023</a:t>
            </a:r>
          </a:p>
          <a:p>
            <a:pPr>
              <a:lnSpc>
                <a:spcPts val="4320"/>
              </a:lnSpc>
            </a:pPr>
            <a:r>
              <a:rPr lang="en-US" sz="3600" spc="2880">
                <a:solidFill>
                  <a:srgbClr val="DDFFEA"/>
                </a:solidFill>
                <a:latin typeface="TS Deniz"/>
              </a:rPr>
              <a:t>DAVID DUEÑAS</a:t>
            </a:r>
          </a:p>
          <a:p>
            <a:pPr>
              <a:lnSpc>
                <a:spcPts val="4320"/>
              </a:lnSpc>
            </a:pPr>
            <a:r>
              <a:rPr lang="en-US" sz="3600" spc="2880">
                <a:solidFill>
                  <a:srgbClr val="DDFFEA"/>
                </a:solidFill>
                <a:latin typeface="TS Deniz"/>
              </a:rPr>
              <a:t>YEFERSON VALENCIA</a:t>
            </a:r>
          </a:p>
          <a:p>
            <a:pPr>
              <a:lnSpc>
                <a:spcPts val="4320"/>
              </a:lnSpc>
            </a:pPr>
            <a:r>
              <a:rPr lang="en-US" sz="3600" spc="2880">
                <a:solidFill>
                  <a:srgbClr val="DDFFEA"/>
                </a:solidFill>
                <a:latin typeface="TS Deniz"/>
              </a:rPr>
              <a:t>OSCAR PÉREZ</a:t>
            </a:r>
          </a:p>
          <a:p>
            <a:pPr>
              <a:lnSpc>
                <a:spcPts val="6000"/>
              </a:lnSpc>
            </a:pPr>
            <a:r>
              <a:rPr lang="en-US" sz="5000" spc="4000">
                <a:solidFill>
                  <a:srgbClr val="DDFFEA"/>
                </a:solidFill>
                <a:latin typeface="TS Deniz"/>
              </a:rPr>
              <a:t> </a:t>
            </a:r>
          </a:p>
        </p:txBody>
      </p:sp>
      <p:sp>
        <p:nvSpPr>
          <p:cNvPr name="Freeform 4" id="4"/>
          <p:cNvSpPr/>
          <p:nvPr/>
        </p:nvSpPr>
        <p:spPr>
          <a:xfrm flipH="true" flipV="false" rot="0">
            <a:off x="8555376" y="0"/>
            <a:ext cx="9931631" cy="10287000"/>
          </a:xfrm>
          <a:custGeom>
            <a:avLst/>
            <a:gdLst/>
            <a:ahLst/>
            <a:cxnLst/>
            <a:rect r="r" b="b" t="t" l="l"/>
            <a:pathLst>
              <a:path h="10287000" w="9931631">
                <a:moveTo>
                  <a:pt x="9931631" y="0"/>
                </a:moveTo>
                <a:lnTo>
                  <a:pt x="0" y="0"/>
                </a:lnTo>
                <a:lnTo>
                  <a:pt x="0" y="10287000"/>
                </a:lnTo>
                <a:lnTo>
                  <a:pt x="9931631" y="10287000"/>
                </a:lnTo>
                <a:lnTo>
                  <a:pt x="993163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8719513" y="8413509"/>
            <a:ext cx="8539787" cy="844791"/>
            <a:chOff x="0" y="0"/>
            <a:chExt cx="2249162" cy="222496"/>
          </a:xfrm>
        </p:grpSpPr>
        <p:sp>
          <p:nvSpPr>
            <p:cNvPr name="Freeform 6" id="6"/>
            <p:cNvSpPr/>
            <p:nvPr/>
          </p:nvSpPr>
          <p:spPr>
            <a:xfrm flipH="false" flipV="false" rot="0">
              <a:off x="0" y="0"/>
              <a:ext cx="2249162" cy="222496"/>
            </a:xfrm>
            <a:custGeom>
              <a:avLst/>
              <a:gdLst/>
              <a:ahLst/>
              <a:cxnLst/>
              <a:rect r="r" b="b" t="t" l="l"/>
              <a:pathLst>
                <a:path h="222496" w="2249162">
                  <a:moveTo>
                    <a:pt x="46235" y="0"/>
                  </a:moveTo>
                  <a:lnTo>
                    <a:pt x="2202927" y="0"/>
                  </a:lnTo>
                  <a:cubicBezTo>
                    <a:pt x="2215189" y="0"/>
                    <a:pt x="2226949" y="4871"/>
                    <a:pt x="2235620" y="13542"/>
                  </a:cubicBezTo>
                  <a:cubicBezTo>
                    <a:pt x="2244291" y="22213"/>
                    <a:pt x="2249162" y="33973"/>
                    <a:pt x="2249162" y="46235"/>
                  </a:cubicBezTo>
                  <a:lnTo>
                    <a:pt x="2249162" y="176261"/>
                  </a:lnTo>
                  <a:cubicBezTo>
                    <a:pt x="2249162" y="188524"/>
                    <a:pt x="2244291" y="200284"/>
                    <a:pt x="2235620" y="208954"/>
                  </a:cubicBezTo>
                  <a:cubicBezTo>
                    <a:pt x="2226949" y="217625"/>
                    <a:pt x="2215189" y="222496"/>
                    <a:pt x="2202927" y="222496"/>
                  </a:cubicBezTo>
                  <a:lnTo>
                    <a:pt x="46235" y="222496"/>
                  </a:lnTo>
                  <a:cubicBezTo>
                    <a:pt x="33973" y="222496"/>
                    <a:pt x="22213" y="217625"/>
                    <a:pt x="13542" y="208954"/>
                  </a:cubicBezTo>
                  <a:cubicBezTo>
                    <a:pt x="4871" y="200284"/>
                    <a:pt x="0" y="188524"/>
                    <a:pt x="0" y="176261"/>
                  </a:cubicBezTo>
                  <a:lnTo>
                    <a:pt x="0" y="46235"/>
                  </a:lnTo>
                  <a:cubicBezTo>
                    <a:pt x="0" y="33973"/>
                    <a:pt x="4871" y="22213"/>
                    <a:pt x="13542" y="13542"/>
                  </a:cubicBezTo>
                  <a:cubicBezTo>
                    <a:pt x="22213" y="4871"/>
                    <a:pt x="33973" y="0"/>
                    <a:pt x="46235" y="0"/>
                  </a:cubicBezTo>
                  <a:close/>
                </a:path>
              </a:pathLst>
            </a:custGeom>
            <a:solidFill>
              <a:srgbClr val="302C56"/>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693553" y="5844303"/>
            <a:ext cx="10383781" cy="245435"/>
          </a:xfrm>
          <a:custGeom>
            <a:avLst/>
            <a:gdLst/>
            <a:ahLst/>
            <a:cxnLst/>
            <a:rect r="r" b="b" t="t" l="l"/>
            <a:pathLst>
              <a:path h="245435" w="10383781">
                <a:moveTo>
                  <a:pt x="0" y="0"/>
                </a:moveTo>
                <a:lnTo>
                  <a:pt x="10383781" y="0"/>
                </a:lnTo>
                <a:lnTo>
                  <a:pt x="10383781" y="245435"/>
                </a:lnTo>
                <a:lnTo>
                  <a:pt x="0" y="2454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143291" y="8569213"/>
            <a:ext cx="563072" cy="533383"/>
          </a:xfrm>
          <a:custGeom>
            <a:avLst/>
            <a:gdLst/>
            <a:ahLst/>
            <a:cxnLst/>
            <a:rect r="r" b="b" t="t" l="l"/>
            <a:pathLst>
              <a:path h="533383" w="563072">
                <a:moveTo>
                  <a:pt x="0" y="0"/>
                </a:moveTo>
                <a:lnTo>
                  <a:pt x="563073" y="0"/>
                </a:lnTo>
                <a:lnTo>
                  <a:pt x="563073" y="533383"/>
                </a:lnTo>
                <a:lnTo>
                  <a:pt x="0" y="533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06456" y="1028700"/>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8"/>
            <a:stretch>
              <a:fillRect l="0" t="0" r="0" b="0"/>
            </a:stretch>
          </a:blipFill>
        </p:spPr>
      </p:sp>
      <p:sp>
        <p:nvSpPr>
          <p:cNvPr name="TextBox 11" id="11"/>
          <p:cNvSpPr txBox="true"/>
          <p:nvPr/>
        </p:nvSpPr>
        <p:spPr>
          <a:xfrm rot="0">
            <a:off x="10647195" y="8646992"/>
            <a:ext cx="5322389" cy="339725"/>
          </a:xfrm>
          <a:prstGeom prst="rect">
            <a:avLst/>
          </a:prstGeom>
        </p:spPr>
        <p:txBody>
          <a:bodyPr anchor="t" rtlCol="false" tIns="0" lIns="0" bIns="0" rIns="0">
            <a:spAutoFit/>
          </a:bodyPr>
          <a:lstStyle/>
          <a:p>
            <a:pPr algn="r">
              <a:lnSpc>
                <a:spcPts val="2800"/>
              </a:lnSpc>
            </a:pPr>
            <a:r>
              <a:rPr lang="en-US" sz="2000">
                <a:solidFill>
                  <a:srgbClr val="F6FEF9"/>
                </a:solidFill>
                <a:latin typeface="TS Deniz Bold"/>
              </a:rPr>
              <a:t>UNIVERSIDAD INDUSTRIAL DE SANTANDER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PCA (NO SUPERVISADO) </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2612036" y="3113072"/>
            <a:ext cx="13063928" cy="4060855"/>
          </a:xfrm>
          <a:custGeom>
            <a:avLst/>
            <a:gdLst/>
            <a:ahLst/>
            <a:cxnLst/>
            <a:rect r="r" b="b" t="t" l="l"/>
            <a:pathLst>
              <a:path h="4060855" w="13063928">
                <a:moveTo>
                  <a:pt x="0" y="0"/>
                </a:moveTo>
                <a:lnTo>
                  <a:pt x="13063928" y="0"/>
                </a:lnTo>
                <a:lnTo>
                  <a:pt x="13063928" y="4060856"/>
                </a:lnTo>
                <a:lnTo>
                  <a:pt x="0" y="4060856"/>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ALGORITMOS EMSABLADOS</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8158069" y="2357750"/>
            <a:ext cx="8415055" cy="5571500"/>
          </a:xfrm>
          <a:custGeom>
            <a:avLst/>
            <a:gdLst/>
            <a:ahLst/>
            <a:cxnLst/>
            <a:rect r="r" b="b" t="t" l="l"/>
            <a:pathLst>
              <a:path h="5571500" w="8415055">
                <a:moveTo>
                  <a:pt x="0" y="0"/>
                </a:moveTo>
                <a:lnTo>
                  <a:pt x="8415055" y="0"/>
                </a:lnTo>
                <a:lnTo>
                  <a:pt x="8415055" y="5571500"/>
                </a:lnTo>
                <a:lnTo>
                  <a:pt x="0" y="5571500"/>
                </a:lnTo>
                <a:lnTo>
                  <a:pt x="0" y="0"/>
                </a:lnTo>
                <a:close/>
              </a:path>
            </a:pathLst>
          </a:custGeom>
          <a:blipFill>
            <a:blip r:embed="rId7"/>
            <a:stretch>
              <a:fillRect l="0" t="-843" r="0" b="0"/>
            </a:stretch>
          </a:blipFill>
        </p:spPr>
      </p:sp>
      <p:sp>
        <p:nvSpPr>
          <p:cNvPr name="TextBox 12" id="12"/>
          <p:cNvSpPr txBox="true"/>
          <p:nvPr/>
        </p:nvSpPr>
        <p:spPr>
          <a:xfrm rot="0">
            <a:off x="1003131" y="2943790"/>
            <a:ext cx="16047756" cy="3582784"/>
          </a:xfrm>
          <a:prstGeom prst="rect">
            <a:avLst/>
          </a:prstGeom>
        </p:spPr>
        <p:txBody>
          <a:bodyPr anchor="t" rtlCol="false" tIns="0" lIns="0" bIns="0" rIns="0">
            <a:spAutoFit/>
          </a:bodyPr>
          <a:lstStyle/>
          <a:p>
            <a:pPr>
              <a:lnSpc>
                <a:spcPts val="4123"/>
              </a:lnSpc>
            </a:pPr>
          </a:p>
          <a:p>
            <a:pPr marL="635936" indent="-317968" lvl="1">
              <a:lnSpc>
                <a:spcPts val="4123"/>
              </a:lnSpc>
              <a:buFont typeface="Arial"/>
              <a:buChar char="•"/>
            </a:pPr>
            <a:r>
              <a:rPr lang="en-US" sz="2945">
                <a:solidFill>
                  <a:srgbClr val="302C56"/>
                </a:solidFill>
                <a:latin typeface="Open Sans Bold"/>
              </a:rPr>
              <a:t>HistGradientBoostingClassifier</a:t>
            </a:r>
          </a:p>
          <a:p>
            <a:pPr marL="635936" indent="-317968" lvl="1">
              <a:lnSpc>
                <a:spcPts val="4123"/>
              </a:lnSpc>
              <a:buFont typeface="Arial"/>
              <a:buChar char="•"/>
            </a:pPr>
            <a:r>
              <a:rPr lang="en-US" sz="2945">
                <a:solidFill>
                  <a:srgbClr val="302C56"/>
                </a:solidFill>
                <a:latin typeface="Open Sans Bold"/>
              </a:rPr>
              <a:t>DecisionTreeClassifier</a:t>
            </a:r>
          </a:p>
          <a:p>
            <a:pPr marL="635936" indent="-317968" lvl="1">
              <a:lnSpc>
                <a:spcPts val="4123"/>
              </a:lnSpc>
              <a:buFont typeface="Arial"/>
              <a:buChar char="•"/>
            </a:pPr>
            <a:r>
              <a:rPr lang="en-US" sz="2945">
                <a:solidFill>
                  <a:srgbClr val="302C56"/>
                </a:solidFill>
                <a:latin typeface="Open Sans Bold"/>
              </a:rPr>
              <a:t>RandomForestClassifier</a:t>
            </a:r>
          </a:p>
          <a:p>
            <a:pPr marL="635936" indent="-317968" lvl="1">
              <a:lnSpc>
                <a:spcPts val="4123"/>
              </a:lnSpc>
              <a:buFont typeface="Arial"/>
              <a:buChar char="•"/>
            </a:pPr>
            <a:r>
              <a:rPr lang="en-US" sz="2945">
                <a:solidFill>
                  <a:srgbClr val="302C56"/>
                </a:solidFill>
                <a:latin typeface="Open Sans Bold"/>
              </a:rPr>
              <a:t>GaussianNB</a:t>
            </a:r>
          </a:p>
          <a:p>
            <a:pPr marL="635936" indent="-317968" lvl="1">
              <a:lnSpc>
                <a:spcPts val="4123"/>
              </a:lnSpc>
              <a:buFont typeface="Arial"/>
              <a:buChar char="•"/>
            </a:pPr>
            <a:r>
              <a:rPr lang="en-US" sz="2945">
                <a:solidFill>
                  <a:srgbClr val="302C56"/>
                </a:solidFill>
                <a:latin typeface="Open Sans Bold"/>
              </a:rPr>
              <a:t>AdaBoostClassifier</a:t>
            </a:r>
          </a:p>
          <a:p>
            <a:pPr>
              <a:lnSpc>
                <a:spcPts val="4123"/>
              </a:lnSpc>
            </a:pPr>
            <a:r>
              <a:rPr lang="en-US" sz="2945">
                <a:solidFill>
                  <a:srgbClr val="302C56"/>
                </a:solidFill>
                <a:latin typeface="Open Sans Bol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ALGORITMO GENÉTICO</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5514976" y="3780491"/>
            <a:ext cx="11340853" cy="3782475"/>
          </a:xfrm>
          <a:custGeom>
            <a:avLst/>
            <a:gdLst/>
            <a:ahLst/>
            <a:cxnLst/>
            <a:rect r="r" b="b" t="t" l="l"/>
            <a:pathLst>
              <a:path h="3782475" w="11340853">
                <a:moveTo>
                  <a:pt x="0" y="0"/>
                </a:moveTo>
                <a:lnTo>
                  <a:pt x="11340854" y="0"/>
                </a:lnTo>
                <a:lnTo>
                  <a:pt x="11340854" y="3782475"/>
                </a:lnTo>
                <a:lnTo>
                  <a:pt x="0" y="3782475"/>
                </a:lnTo>
                <a:lnTo>
                  <a:pt x="0" y="0"/>
                </a:lnTo>
                <a:close/>
              </a:path>
            </a:pathLst>
          </a:custGeom>
          <a:blipFill>
            <a:blip r:embed="rId7"/>
            <a:stretch>
              <a:fillRect l="0" t="-634" r="0" b="-634"/>
            </a:stretch>
          </a:blipFill>
        </p:spPr>
      </p:sp>
      <p:sp>
        <p:nvSpPr>
          <p:cNvPr name="TextBox 12" id="12"/>
          <p:cNvSpPr txBox="true"/>
          <p:nvPr/>
        </p:nvSpPr>
        <p:spPr>
          <a:xfrm rot="0">
            <a:off x="1003131" y="2943790"/>
            <a:ext cx="16047756" cy="2554084"/>
          </a:xfrm>
          <a:prstGeom prst="rect">
            <a:avLst/>
          </a:prstGeom>
        </p:spPr>
        <p:txBody>
          <a:bodyPr anchor="t" rtlCol="false" tIns="0" lIns="0" bIns="0" rIns="0">
            <a:spAutoFit/>
          </a:bodyPr>
          <a:lstStyle/>
          <a:p>
            <a:pPr>
              <a:lnSpc>
                <a:spcPts val="4123"/>
              </a:lnSpc>
            </a:pPr>
            <a:r>
              <a:rPr lang="en-US" sz="2945">
                <a:solidFill>
                  <a:srgbClr val="302C56"/>
                </a:solidFill>
                <a:latin typeface="Open Sans"/>
              </a:rPr>
              <a:t>Una solución es igual al conjunto de parámetros   'max_depth',</a:t>
            </a:r>
          </a:p>
          <a:p>
            <a:pPr>
              <a:lnSpc>
                <a:spcPts val="4123"/>
              </a:lnSpc>
            </a:pPr>
            <a:r>
              <a:rPr lang="en-US" sz="2945">
                <a:solidFill>
                  <a:srgbClr val="302C56"/>
                </a:solidFill>
                <a:latin typeface="Open Sans"/>
              </a:rPr>
              <a:t>  'min_samples_split',</a:t>
            </a:r>
          </a:p>
          <a:p>
            <a:pPr>
              <a:lnSpc>
                <a:spcPts val="4123"/>
              </a:lnSpc>
            </a:pPr>
            <a:r>
              <a:rPr lang="en-US" sz="2945">
                <a:solidFill>
                  <a:srgbClr val="302C56"/>
                </a:solidFill>
                <a:latin typeface="Open Sans"/>
              </a:rPr>
              <a:t>  'min_samples_leaf',</a:t>
            </a:r>
          </a:p>
          <a:p>
            <a:pPr>
              <a:lnSpc>
                <a:spcPts val="4123"/>
              </a:lnSpc>
            </a:pPr>
            <a:r>
              <a:rPr lang="en-US" sz="2945">
                <a:solidFill>
                  <a:srgbClr val="302C56"/>
                </a:solidFill>
                <a:latin typeface="Open Sans"/>
              </a:rPr>
              <a:t>  'max_features'</a:t>
            </a:r>
          </a:p>
          <a:p>
            <a:pPr algn="ctr">
              <a:lnSpc>
                <a:spcPts val="4123"/>
              </a:lnSpc>
            </a:pPr>
            <a:r>
              <a:rPr lang="en-US" sz="2945">
                <a:solidFill>
                  <a:srgbClr val="302C56"/>
                </a:solidFill>
                <a:latin typeface="Open Sans Bold"/>
              </a:rPr>
              <a: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RED NEURONAL </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1419667" y="4037391"/>
            <a:ext cx="6738403" cy="3285864"/>
          </a:xfrm>
          <a:custGeom>
            <a:avLst/>
            <a:gdLst/>
            <a:ahLst/>
            <a:cxnLst/>
            <a:rect r="r" b="b" t="t" l="l"/>
            <a:pathLst>
              <a:path h="3285864" w="6738403">
                <a:moveTo>
                  <a:pt x="0" y="0"/>
                </a:moveTo>
                <a:lnTo>
                  <a:pt x="6738402" y="0"/>
                </a:lnTo>
                <a:lnTo>
                  <a:pt x="6738402" y="3285865"/>
                </a:lnTo>
                <a:lnTo>
                  <a:pt x="0" y="3285865"/>
                </a:lnTo>
                <a:lnTo>
                  <a:pt x="0" y="0"/>
                </a:lnTo>
                <a:close/>
              </a:path>
            </a:pathLst>
          </a:custGeom>
          <a:blipFill>
            <a:blip r:embed="rId7"/>
            <a:stretch>
              <a:fillRect l="0" t="0" r="0" b="0"/>
            </a:stretch>
          </a:blipFill>
        </p:spPr>
      </p:sp>
      <p:sp>
        <p:nvSpPr>
          <p:cNvPr name="Freeform 12" id="12"/>
          <p:cNvSpPr/>
          <p:nvPr/>
        </p:nvSpPr>
        <p:spPr>
          <a:xfrm flipH="false" flipV="false" rot="0">
            <a:off x="9518406" y="4173499"/>
            <a:ext cx="7796460" cy="2825631"/>
          </a:xfrm>
          <a:custGeom>
            <a:avLst/>
            <a:gdLst/>
            <a:ahLst/>
            <a:cxnLst/>
            <a:rect r="r" b="b" t="t" l="l"/>
            <a:pathLst>
              <a:path h="2825631" w="7796460">
                <a:moveTo>
                  <a:pt x="0" y="0"/>
                </a:moveTo>
                <a:lnTo>
                  <a:pt x="7796460" y="0"/>
                </a:lnTo>
                <a:lnTo>
                  <a:pt x="7796460" y="2825631"/>
                </a:lnTo>
                <a:lnTo>
                  <a:pt x="0" y="2825631"/>
                </a:lnTo>
                <a:lnTo>
                  <a:pt x="0" y="0"/>
                </a:lnTo>
                <a:close/>
              </a:path>
            </a:pathLst>
          </a:custGeom>
          <a:blipFill>
            <a:blip r:embed="rId8"/>
            <a:stretch>
              <a:fillRect l="-463" t="0" r="-83755"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CONCLUSIONES </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TextBox 11" id="11"/>
          <p:cNvSpPr txBox="true"/>
          <p:nvPr/>
        </p:nvSpPr>
        <p:spPr>
          <a:xfrm rot="0">
            <a:off x="3233465" y="2781013"/>
            <a:ext cx="9525" cy="580390"/>
          </a:xfrm>
          <a:prstGeom prst="rect">
            <a:avLst/>
          </a:prstGeom>
        </p:spPr>
        <p:txBody>
          <a:bodyPr anchor="t" rtlCol="false" tIns="0" lIns="0" bIns="0" rIns="0">
            <a:spAutoFit/>
          </a:bodyPr>
          <a:lstStyle/>
          <a:p>
            <a:pPr algn="ctr">
              <a:lnSpc>
                <a:spcPts val="4759"/>
              </a:lnSpc>
            </a:pPr>
          </a:p>
        </p:txBody>
      </p:sp>
      <p:sp>
        <p:nvSpPr>
          <p:cNvPr name="TextBox 12" id="12"/>
          <p:cNvSpPr txBox="true"/>
          <p:nvPr/>
        </p:nvSpPr>
        <p:spPr>
          <a:xfrm rot="0">
            <a:off x="321192" y="2489684"/>
            <a:ext cx="17257697" cy="7216616"/>
          </a:xfrm>
          <a:prstGeom prst="rect">
            <a:avLst/>
          </a:prstGeom>
        </p:spPr>
        <p:txBody>
          <a:bodyPr anchor="t" rtlCol="false" tIns="0" lIns="0" bIns="0" rIns="0">
            <a:spAutoFit/>
          </a:bodyPr>
          <a:lstStyle/>
          <a:p>
            <a:pPr algn="ctr" marL="800221" indent="-400110" lvl="1">
              <a:lnSpc>
                <a:spcPts val="5189"/>
              </a:lnSpc>
              <a:buFont typeface="Arial"/>
              <a:buChar char="•"/>
            </a:pPr>
            <a:r>
              <a:rPr lang="en-US" sz="3706">
                <a:solidFill>
                  <a:srgbClr val="302C56"/>
                </a:solidFill>
                <a:latin typeface="Open Sans"/>
              </a:rPr>
              <a:t>El modelo no alcanzó una precisión mayor debido a la complejidad y variabilidad de los datos, características irrelevantes o ruidosas, y la falta de suficiente cantidad de datos. Se recomienda explorar técnicas de preprocesamiento, selección de características y modelos más complejos para mejorar el rendimiento en futuras investigaciones.</a:t>
            </a:r>
          </a:p>
          <a:p>
            <a:pPr algn="ctr">
              <a:lnSpc>
                <a:spcPts val="5189"/>
              </a:lnSpc>
            </a:pPr>
          </a:p>
          <a:p>
            <a:pPr algn="ctr" marL="800221" indent="-400110" lvl="1">
              <a:lnSpc>
                <a:spcPts val="5189"/>
              </a:lnSpc>
              <a:buFont typeface="Arial"/>
              <a:buChar char="•"/>
            </a:pPr>
            <a:r>
              <a:rPr lang="en-US" sz="3706">
                <a:solidFill>
                  <a:srgbClr val="302C56"/>
                </a:solidFill>
                <a:latin typeface="Open Sans"/>
              </a:rPr>
              <a:t>El uso de un algoritmo genético mejoró la interpretación y confiabilidad del DecisionTreeClassifier al determinar los hiperparámetros óptimos. Aunque no se observó una mejora significativa en la precisión del modelo, el algoritmo genético proporcionó una explicación más fiable de los hiperparámetros, lo que es valioso para futuras optimizaciones.</a:t>
            </a:r>
            <a:r>
              <a:rPr lang="en-US" sz="3706">
                <a:solidFill>
                  <a:srgbClr val="302C56"/>
                </a:solidFill>
                <a:latin typeface="Open Sans"/>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295495" cy="1519238"/>
          </a:xfrm>
          <a:custGeom>
            <a:avLst/>
            <a:gdLst/>
            <a:ahLst/>
            <a:cxnLst/>
            <a:rect r="r" b="b" t="t" l="l"/>
            <a:pathLst>
              <a:path h="1519238" w="1295495">
                <a:moveTo>
                  <a:pt x="0" y="0"/>
                </a:moveTo>
                <a:lnTo>
                  <a:pt x="1295495" y="0"/>
                </a:lnTo>
                <a:lnTo>
                  <a:pt x="1295495" y="1519238"/>
                </a:lnTo>
                <a:lnTo>
                  <a:pt x="0" y="15192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12073" y="0"/>
            <a:ext cx="4675927" cy="16808887"/>
          </a:xfrm>
          <a:custGeom>
            <a:avLst/>
            <a:gdLst/>
            <a:ahLst/>
            <a:cxnLst/>
            <a:rect r="r" b="b" t="t" l="l"/>
            <a:pathLst>
              <a:path h="16808887" w="4675927">
                <a:moveTo>
                  <a:pt x="0" y="0"/>
                </a:moveTo>
                <a:lnTo>
                  <a:pt x="4675927" y="0"/>
                </a:lnTo>
                <a:lnTo>
                  <a:pt x="4675927" y="16808887"/>
                </a:lnTo>
                <a:lnTo>
                  <a:pt x="0" y="16808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35953" y="1038225"/>
            <a:ext cx="14521219" cy="1509713"/>
          </a:xfrm>
          <a:prstGeom prst="rect">
            <a:avLst/>
          </a:prstGeom>
        </p:spPr>
        <p:txBody>
          <a:bodyPr anchor="t" rtlCol="false" tIns="0" lIns="0" bIns="0" rIns="0">
            <a:spAutoFit/>
          </a:bodyPr>
          <a:lstStyle/>
          <a:p>
            <a:pPr>
              <a:lnSpc>
                <a:spcPts val="11999"/>
              </a:lnSpc>
            </a:pPr>
            <a:r>
              <a:rPr lang="en-US" sz="9999">
                <a:solidFill>
                  <a:srgbClr val="302C56"/>
                </a:solidFill>
                <a:latin typeface="TS Deniz Bold"/>
              </a:rPr>
              <a:t>ÍNDICE</a:t>
            </a:r>
          </a:p>
        </p:txBody>
      </p:sp>
      <p:sp>
        <p:nvSpPr>
          <p:cNvPr name="Freeform 5" id="5"/>
          <p:cNvSpPr/>
          <p:nvPr/>
        </p:nvSpPr>
        <p:spPr>
          <a:xfrm flipH="false" flipV="false" rot="0">
            <a:off x="2335953" y="2319009"/>
            <a:ext cx="9685444" cy="228929"/>
          </a:xfrm>
          <a:custGeom>
            <a:avLst/>
            <a:gdLst/>
            <a:ahLst/>
            <a:cxnLst/>
            <a:rect r="r" b="b" t="t" l="l"/>
            <a:pathLst>
              <a:path h="228929" w="9685444">
                <a:moveTo>
                  <a:pt x="0" y="0"/>
                </a:moveTo>
                <a:lnTo>
                  <a:pt x="9685444" y="0"/>
                </a:lnTo>
                <a:lnTo>
                  <a:pt x="9685444" y="228929"/>
                </a:lnTo>
                <a:lnTo>
                  <a:pt x="0" y="2289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025706" y="2908582"/>
          <a:ext cx="9697202" cy="9587432"/>
        </p:xfrm>
        <a:graphic>
          <a:graphicData uri="http://schemas.openxmlformats.org/drawingml/2006/table">
            <a:tbl>
              <a:tblPr/>
              <a:tblGrid>
                <a:gridCol w="8213068"/>
                <a:gridCol w="1484134"/>
              </a:tblGrid>
              <a:tr h="793729">
                <a:tc>
                  <a:txBody>
                    <a:bodyPr anchor="t" rtlCol="false"/>
                    <a:lstStyle/>
                    <a:p>
                      <a:pPr algn="l">
                        <a:lnSpc>
                          <a:spcPts val="1999"/>
                        </a:lnSpc>
                        <a:defRPr/>
                      </a:pPr>
                      <a:r>
                        <a:rPr lang="en-US" sz="1999">
                          <a:solidFill>
                            <a:srgbClr val="302C56"/>
                          </a:solidFill>
                          <a:latin typeface="TS Deniz Bold"/>
                        </a:rPr>
                        <a:t>INTRODUCCIÓN Y PROPÓSITO</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793729">
                <a:tc>
                  <a:txBody>
                    <a:bodyPr anchor="t" rtlCol="false"/>
                    <a:lstStyle/>
                    <a:p>
                      <a:pPr algn="l">
                        <a:lnSpc>
                          <a:spcPts val="1999"/>
                        </a:lnSpc>
                        <a:defRPr/>
                      </a:pPr>
                      <a:r>
                        <a:rPr lang="en-US" sz="1999">
                          <a:solidFill>
                            <a:srgbClr val="302C56"/>
                          </a:solidFill>
                          <a:latin typeface="TS Deniz Bold"/>
                        </a:rPr>
                        <a:t>OBJETIVOS</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r>
                        <a:rPr lang="en-US" sz="1999">
                          <a:solidFill>
                            <a:srgbClr val="302C56"/>
                          </a:solidFill>
                          <a:latin typeface="TS Deniz Bold"/>
                        </a:rPr>
                        <a:t>TRATAMIENTO DE DATOS </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r>
                        <a:rPr lang="en-US" sz="1999">
                          <a:solidFill>
                            <a:srgbClr val="302C56"/>
                          </a:solidFill>
                          <a:latin typeface="TS Deniz Bold"/>
                        </a:rPr>
                        <a:t>ESTIMADORES USADOS </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r>
                        <a:rPr lang="en-US" sz="1999">
                          <a:solidFill>
                            <a:srgbClr val="302C56"/>
                          </a:solidFill>
                          <a:latin typeface="TS Deniz Bold"/>
                        </a:rPr>
                        <a:t>RED NEURONAL </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r>
                        <a:rPr lang="en-US" sz="1999">
                          <a:solidFill>
                            <a:srgbClr val="302C56"/>
                          </a:solidFill>
                          <a:latin typeface="TS Deniz Bold"/>
                        </a:rPr>
                        <a:t>NO SUPERVISADO</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r>
                        <a:rPr lang="en-US" sz="1999">
                          <a:solidFill>
                            <a:srgbClr val="302C56"/>
                          </a:solidFill>
                          <a:latin typeface="TS Deniz Bold"/>
                        </a:rPr>
                        <a:t>ALGORITMO GENÉTICO </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793729">
                <a:tc>
                  <a:txBody>
                    <a:bodyPr anchor="t" rtlCol="false"/>
                    <a:lstStyle/>
                    <a:p>
                      <a:pPr algn="l">
                        <a:lnSpc>
                          <a:spcPts val="1999"/>
                        </a:lnSpc>
                        <a:defRPr/>
                      </a:pPr>
                      <a:r>
                        <a:rPr lang="en-US" sz="1999">
                          <a:solidFill>
                            <a:srgbClr val="302C56"/>
                          </a:solidFill>
                          <a:latin typeface="TS Deniz Bold"/>
                        </a:rPr>
                        <a:t>CONCLUSIONES</a:t>
                      </a: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01564">
                <a:tc>
                  <a:txBody>
                    <a:bodyPr anchor="t" rtlCol="false"/>
                    <a:lstStyle/>
                    <a:p>
                      <a:pPr algn="l">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793729">
                <a:tc>
                  <a:txBody>
                    <a:bodyPr anchor="t" rtlCol="false"/>
                    <a:lstStyle/>
                    <a:p>
                      <a:pPr algn="l">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99"/>
                        </a:lnSpc>
                        <a:defRPr/>
                      </a:pPr>
                      <a:endParaRPr lang="en-US" sz="1100"/>
                    </a:p>
                  </a:txBody>
                  <a:tcPr marL="142875" marR="142875" marT="142875" marB="14287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Freeform 7" id="7"/>
          <p:cNvSpPr/>
          <p:nvPr/>
        </p:nvSpPr>
        <p:spPr>
          <a:xfrm flipH="false" flipV="false" rot="0">
            <a:off x="14473615" y="872115"/>
            <a:ext cx="2952844" cy="1446893"/>
          </a:xfrm>
          <a:custGeom>
            <a:avLst/>
            <a:gdLst/>
            <a:ahLst/>
            <a:cxnLst/>
            <a:rect r="r" b="b" t="t" l="l"/>
            <a:pathLst>
              <a:path h="1446893" w="2952844">
                <a:moveTo>
                  <a:pt x="0" y="0"/>
                </a:moveTo>
                <a:lnTo>
                  <a:pt x="2952844" y="0"/>
                </a:lnTo>
                <a:lnTo>
                  <a:pt x="2952844" y="1446894"/>
                </a:lnTo>
                <a:lnTo>
                  <a:pt x="0" y="1446894"/>
                </a:lnTo>
                <a:lnTo>
                  <a:pt x="0" y="0"/>
                </a:lnTo>
                <a:close/>
              </a:path>
            </a:pathLst>
          </a:custGeom>
          <a:blipFill>
            <a:blip r:embed="rId8"/>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a:rPr>
              <a:t>INTRODUCCIÓN</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435499" y="2472726"/>
            <a:ext cx="11417001" cy="4450629"/>
          </a:xfrm>
          <a:prstGeom prst="rect">
            <a:avLst/>
          </a:prstGeom>
        </p:spPr>
        <p:txBody>
          <a:bodyPr anchor="t" rtlCol="false" tIns="0" lIns="0" bIns="0" rIns="0">
            <a:spAutoFit/>
          </a:bodyPr>
          <a:lstStyle/>
          <a:p>
            <a:pPr algn="ctr">
              <a:lnSpc>
                <a:spcPts val="2597"/>
              </a:lnSpc>
            </a:pPr>
            <a:r>
              <a:rPr lang="en-US" sz="1855">
                <a:solidFill>
                  <a:srgbClr val="302C56"/>
                </a:solidFill>
                <a:latin typeface="Open Sans Extra Bold"/>
              </a:rPr>
              <a:t>La seguridad ciudadana es un tema de vital importancia en la sociedad actual. El análisis de datos relacionados con la seguridad ciudadana puede proporcionar valiosos conocimientos para comprender los patrones delictivos, identificar áreas de alto riesgo y desarrollar estrategias efectivas de prevención del delito. En este proyecto, nos centraremos en el análisis de un dataset de seguridad ciudadana con el objetivo de obtener información relevante que contribuya a mejorar la seguridad de nuestra comunidad.</a:t>
            </a:r>
          </a:p>
          <a:p>
            <a:pPr algn="ctr">
              <a:lnSpc>
                <a:spcPts val="2597"/>
              </a:lnSpc>
            </a:pPr>
          </a:p>
          <a:p>
            <a:pPr algn="ctr">
              <a:lnSpc>
                <a:spcPts val="2597"/>
              </a:lnSpc>
            </a:pPr>
          </a:p>
          <a:p>
            <a:pPr algn="ctr">
              <a:lnSpc>
                <a:spcPts val="4206"/>
              </a:lnSpc>
            </a:pPr>
            <a:r>
              <a:rPr lang="en-US" sz="3004">
                <a:solidFill>
                  <a:srgbClr val="302C56"/>
                </a:solidFill>
                <a:latin typeface="Open Sans Extra Bold"/>
              </a:rPr>
              <a:t>Descripción del dataset:</a:t>
            </a:r>
          </a:p>
          <a:p>
            <a:pPr algn="ctr">
              <a:lnSpc>
                <a:spcPts val="2597"/>
              </a:lnSpc>
            </a:pPr>
            <a:r>
              <a:rPr lang="en-US" sz="1855">
                <a:solidFill>
                  <a:srgbClr val="302C56"/>
                </a:solidFill>
                <a:latin typeface="Open Sans Extra Bold"/>
              </a:rPr>
              <a:t>El dataset utilizado en este proyecto recopila información detallada sobre incidentes de seguridad ciudadana ocurridos en Bucaramanga durante un período de tiempo específico. Los datos incluyen variables como la fecha y hora del incidente, ubicación geográfica, descripción del evento, tipo de delito, características de los involucrados, entre otros.</a:t>
            </a:r>
          </a:p>
        </p:txBody>
      </p:sp>
      <p:sp>
        <p:nvSpPr>
          <p:cNvPr name="TextBox 5" id="5"/>
          <p:cNvSpPr txBox="true"/>
          <p:nvPr/>
        </p:nvSpPr>
        <p:spPr>
          <a:xfrm rot="0">
            <a:off x="4915198" y="7706403"/>
            <a:ext cx="8457605" cy="580390"/>
          </a:xfrm>
          <a:prstGeom prst="rect">
            <a:avLst/>
          </a:prstGeom>
        </p:spPr>
        <p:txBody>
          <a:bodyPr anchor="t" rtlCol="false" tIns="0" lIns="0" bIns="0" rIns="0">
            <a:spAutoFit/>
          </a:bodyPr>
          <a:lstStyle/>
          <a:p>
            <a:pPr algn="ctr">
              <a:lnSpc>
                <a:spcPts val="4759"/>
              </a:lnSpc>
            </a:pPr>
            <a:r>
              <a:rPr lang="en-US" sz="3399">
                <a:solidFill>
                  <a:srgbClr val="302C56"/>
                </a:solidFill>
                <a:latin typeface="Open Sans Extra Bold"/>
              </a:rPr>
              <a:t>127k filas y 27 col    3'429.000 registros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343757"/>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OBJETIVOS</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19107" y="3888967"/>
            <a:ext cx="1905146" cy="1887826"/>
          </a:xfrm>
          <a:custGeom>
            <a:avLst/>
            <a:gdLst/>
            <a:ahLst/>
            <a:cxnLst/>
            <a:rect r="r" b="b" t="t" l="l"/>
            <a:pathLst>
              <a:path h="1887826" w="1905146">
                <a:moveTo>
                  <a:pt x="0" y="0"/>
                </a:moveTo>
                <a:lnTo>
                  <a:pt x="1905145" y="0"/>
                </a:lnTo>
                <a:lnTo>
                  <a:pt x="1905145" y="1887826"/>
                </a:lnTo>
                <a:lnTo>
                  <a:pt x="0" y="1887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074717" y="3888967"/>
            <a:ext cx="1905146" cy="1887826"/>
          </a:xfrm>
          <a:custGeom>
            <a:avLst/>
            <a:gdLst/>
            <a:ahLst/>
            <a:cxnLst/>
            <a:rect r="r" b="b" t="t" l="l"/>
            <a:pathLst>
              <a:path h="1887826" w="1905146">
                <a:moveTo>
                  <a:pt x="0" y="0"/>
                </a:moveTo>
                <a:lnTo>
                  <a:pt x="1905146" y="0"/>
                </a:lnTo>
                <a:lnTo>
                  <a:pt x="1905146" y="1887826"/>
                </a:lnTo>
                <a:lnTo>
                  <a:pt x="0" y="1887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097056" y="3774640"/>
            <a:ext cx="1905146" cy="1887826"/>
          </a:xfrm>
          <a:custGeom>
            <a:avLst/>
            <a:gdLst/>
            <a:ahLst/>
            <a:cxnLst/>
            <a:rect r="r" b="b" t="t" l="l"/>
            <a:pathLst>
              <a:path h="1887826" w="1905146">
                <a:moveTo>
                  <a:pt x="0" y="0"/>
                </a:moveTo>
                <a:lnTo>
                  <a:pt x="1905146" y="0"/>
                </a:lnTo>
                <a:lnTo>
                  <a:pt x="1905146" y="1887826"/>
                </a:lnTo>
                <a:lnTo>
                  <a:pt x="0" y="1887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737304" y="4251855"/>
            <a:ext cx="858530" cy="1152525"/>
          </a:xfrm>
          <a:prstGeom prst="rect">
            <a:avLst/>
          </a:prstGeom>
        </p:spPr>
        <p:txBody>
          <a:bodyPr anchor="t" rtlCol="false" tIns="0" lIns="0" bIns="0" rIns="0">
            <a:spAutoFit/>
          </a:bodyPr>
          <a:lstStyle/>
          <a:p>
            <a:pPr algn="ctr">
              <a:lnSpc>
                <a:spcPts val="9000"/>
              </a:lnSpc>
            </a:pPr>
            <a:r>
              <a:rPr lang="en-US" sz="7500">
                <a:solidFill>
                  <a:srgbClr val="302C56"/>
                </a:solidFill>
                <a:latin typeface="TS Deniz Bold"/>
              </a:rPr>
              <a:t>1</a:t>
            </a:r>
          </a:p>
        </p:txBody>
      </p:sp>
      <p:sp>
        <p:nvSpPr>
          <p:cNvPr name="TextBox 8" id="8"/>
          <p:cNvSpPr txBox="true"/>
          <p:nvPr/>
        </p:nvSpPr>
        <p:spPr>
          <a:xfrm rot="0">
            <a:off x="8598025" y="4251855"/>
            <a:ext cx="858530" cy="1152525"/>
          </a:xfrm>
          <a:prstGeom prst="rect">
            <a:avLst/>
          </a:prstGeom>
        </p:spPr>
        <p:txBody>
          <a:bodyPr anchor="t" rtlCol="false" tIns="0" lIns="0" bIns="0" rIns="0">
            <a:spAutoFit/>
          </a:bodyPr>
          <a:lstStyle/>
          <a:p>
            <a:pPr algn="ctr">
              <a:lnSpc>
                <a:spcPts val="9000"/>
              </a:lnSpc>
            </a:pPr>
            <a:r>
              <a:rPr lang="en-US" sz="7500">
                <a:solidFill>
                  <a:srgbClr val="302C56"/>
                </a:solidFill>
                <a:latin typeface="TS Deniz Bold"/>
              </a:rPr>
              <a:t>2</a:t>
            </a:r>
          </a:p>
        </p:txBody>
      </p:sp>
      <p:sp>
        <p:nvSpPr>
          <p:cNvPr name="TextBox 9" id="9"/>
          <p:cNvSpPr txBox="true"/>
          <p:nvPr/>
        </p:nvSpPr>
        <p:spPr>
          <a:xfrm rot="0">
            <a:off x="14620364" y="4116933"/>
            <a:ext cx="858530" cy="1152525"/>
          </a:xfrm>
          <a:prstGeom prst="rect">
            <a:avLst/>
          </a:prstGeom>
        </p:spPr>
        <p:txBody>
          <a:bodyPr anchor="t" rtlCol="false" tIns="0" lIns="0" bIns="0" rIns="0">
            <a:spAutoFit/>
          </a:bodyPr>
          <a:lstStyle/>
          <a:p>
            <a:pPr algn="ctr">
              <a:lnSpc>
                <a:spcPts val="9000"/>
              </a:lnSpc>
            </a:pPr>
            <a:r>
              <a:rPr lang="en-US" sz="7500">
                <a:solidFill>
                  <a:srgbClr val="302C56"/>
                </a:solidFill>
                <a:latin typeface="TS Deniz Bold"/>
              </a:rPr>
              <a:t>3</a:t>
            </a:r>
          </a:p>
        </p:txBody>
      </p:sp>
      <p:sp>
        <p:nvSpPr>
          <p:cNvPr name="TextBox 10" id="10"/>
          <p:cNvSpPr txBox="true"/>
          <p:nvPr/>
        </p:nvSpPr>
        <p:spPr>
          <a:xfrm rot="0">
            <a:off x="1028700" y="6889058"/>
            <a:ext cx="4842722" cy="334962"/>
          </a:xfrm>
          <a:prstGeom prst="rect">
            <a:avLst/>
          </a:prstGeom>
        </p:spPr>
        <p:txBody>
          <a:bodyPr anchor="t" rtlCol="false" tIns="0" lIns="0" bIns="0" rIns="0">
            <a:spAutoFit/>
          </a:bodyPr>
          <a:lstStyle/>
          <a:p>
            <a:pPr algn="ctr">
              <a:lnSpc>
                <a:spcPts val="2499"/>
              </a:lnSpc>
            </a:pPr>
            <a:r>
              <a:rPr lang="en-US" sz="2499">
                <a:solidFill>
                  <a:srgbClr val="302C56"/>
                </a:solidFill>
                <a:latin typeface="TS Deniz Bold"/>
              </a:rPr>
              <a:t>OBJETIVO PRINCIPAL</a:t>
            </a:r>
          </a:p>
        </p:txBody>
      </p:sp>
      <p:sp>
        <p:nvSpPr>
          <p:cNvPr name="TextBox 11" id="11"/>
          <p:cNvSpPr txBox="true"/>
          <p:nvPr/>
        </p:nvSpPr>
        <p:spPr>
          <a:xfrm rot="0">
            <a:off x="6722639" y="6891440"/>
            <a:ext cx="4842722" cy="330200"/>
          </a:xfrm>
          <a:prstGeom prst="rect">
            <a:avLst/>
          </a:prstGeom>
        </p:spPr>
        <p:txBody>
          <a:bodyPr anchor="t" rtlCol="false" tIns="0" lIns="0" bIns="0" rIns="0">
            <a:spAutoFit/>
          </a:bodyPr>
          <a:lstStyle/>
          <a:p>
            <a:pPr algn="ctr">
              <a:lnSpc>
                <a:spcPts val="2499"/>
              </a:lnSpc>
            </a:pPr>
            <a:r>
              <a:rPr lang="en-US" sz="2499">
                <a:solidFill>
                  <a:srgbClr val="302C56"/>
                </a:solidFill>
                <a:latin typeface="TS Deniz Bold"/>
              </a:rPr>
              <a:t>OBJETIVO ESPECIFICO 1</a:t>
            </a:r>
          </a:p>
        </p:txBody>
      </p:sp>
      <p:sp>
        <p:nvSpPr>
          <p:cNvPr name="TextBox 12" id="12"/>
          <p:cNvSpPr txBox="true"/>
          <p:nvPr/>
        </p:nvSpPr>
        <p:spPr>
          <a:xfrm rot="0">
            <a:off x="12416578" y="6891440"/>
            <a:ext cx="4842722" cy="330200"/>
          </a:xfrm>
          <a:prstGeom prst="rect">
            <a:avLst/>
          </a:prstGeom>
        </p:spPr>
        <p:txBody>
          <a:bodyPr anchor="t" rtlCol="false" tIns="0" lIns="0" bIns="0" rIns="0">
            <a:spAutoFit/>
          </a:bodyPr>
          <a:lstStyle/>
          <a:p>
            <a:pPr algn="ctr">
              <a:lnSpc>
                <a:spcPts val="2499"/>
              </a:lnSpc>
            </a:pPr>
            <a:r>
              <a:rPr lang="en-US" sz="2499">
                <a:solidFill>
                  <a:srgbClr val="302C56"/>
                </a:solidFill>
                <a:latin typeface="TS Deniz Bold"/>
              </a:rPr>
              <a:t>OBJETIVO ESPECIFICO 2</a:t>
            </a:r>
          </a:p>
        </p:txBody>
      </p:sp>
      <p:sp>
        <p:nvSpPr>
          <p:cNvPr name="TextBox 13" id="13"/>
          <p:cNvSpPr txBox="true"/>
          <p:nvPr/>
        </p:nvSpPr>
        <p:spPr>
          <a:xfrm rot="0">
            <a:off x="883312" y="7738054"/>
            <a:ext cx="5425043" cy="1127814"/>
          </a:xfrm>
          <a:prstGeom prst="rect">
            <a:avLst/>
          </a:prstGeom>
        </p:spPr>
        <p:txBody>
          <a:bodyPr anchor="t" rtlCol="false" tIns="0" lIns="0" bIns="0" rIns="0">
            <a:spAutoFit/>
          </a:bodyPr>
          <a:lstStyle/>
          <a:p>
            <a:pPr>
              <a:lnSpc>
                <a:spcPts val="1792"/>
              </a:lnSpc>
            </a:pPr>
            <a:r>
              <a:rPr lang="en-US" sz="1792">
                <a:solidFill>
                  <a:srgbClr val="302C56"/>
                </a:solidFill>
                <a:latin typeface="TS Deniz"/>
              </a:rPr>
              <a:t>ANALIZAR LOS DATOS MAS IMPORTANTES DE SEGURIDAD CIUDADANA PARA COMPRENDER PATRONES DELICTIVOS Y CONTRIBUIR A LA MEJORA DE LAS ESTRATEGIAS DE SEGURIDAD Y PREVENCION DE DELITO.</a:t>
            </a:r>
          </a:p>
        </p:txBody>
      </p:sp>
      <p:sp>
        <p:nvSpPr>
          <p:cNvPr name="TextBox 14" id="14"/>
          <p:cNvSpPr txBox="true"/>
          <p:nvPr/>
        </p:nvSpPr>
        <p:spPr>
          <a:xfrm rot="0">
            <a:off x="6620774" y="7783614"/>
            <a:ext cx="5483384" cy="696903"/>
          </a:xfrm>
          <a:prstGeom prst="rect">
            <a:avLst/>
          </a:prstGeom>
        </p:spPr>
        <p:txBody>
          <a:bodyPr anchor="t" rtlCol="false" tIns="0" lIns="0" bIns="0" rIns="0">
            <a:spAutoFit/>
          </a:bodyPr>
          <a:lstStyle/>
          <a:p>
            <a:pPr>
              <a:lnSpc>
                <a:spcPts val="1811"/>
              </a:lnSpc>
            </a:pPr>
            <a:r>
              <a:rPr lang="en-US" sz="1811">
                <a:solidFill>
                  <a:srgbClr val="302C56"/>
                </a:solidFill>
                <a:latin typeface="TS Deniz"/>
              </a:rPr>
              <a:t>ENTRENAR MODELOS DE CLASIFICACION CON ESTIMADORES DIFERENTES UTILIZANDO LAS  CARACTERISTICAS MAS RELEVANTES</a:t>
            </a:r>
          </a:p>
        </p:txBody>
      </p:sp>
      <p:sp>
        <p:nvSpPr>
          <p:cNvPr name="TextBox 15" id="15"/>
          <p:cNvSpPr txBox="true"/>
          <p:nvPr/>
        </p:nvSpPr>
        <p:spPr>
          <a:xfrm rot="0">
            <a:off x="12293559" y="7440200"/>
            <a:ext cx="5512140" cy="1383732"/>
          </a:xfrm>
          <a:prstGeom prst="rect">
            <a:avLst/>
          </a:prstGeom>
        </p:spPr>
        <p:txBody>
          <a:bodyPr anchor="t" rtlCol="false" tIns="0" lIns="0" bIns="0" rIns="0">
            <a:spAutoFit/>
          </a:bodyPr>
          <a:lstStyle/>
          <a:p>
            <a:pPr>
              <a:lnSpc>
                <a:spcPts val="1821"/>
              </a:lnSpc>
            </a:pPr>
            <a:r>
              <a:rPr lang="en-US" sz="1821">
                <a:solidFill>
                  <a:srgbClr val="302C56"/>
                </a:solidFill>
                <a:latin typeface="TS Deniz"/>
              </a:rPr>
              <a:t>UTILIZANDO EL DATASET Y SUS DATOS IDENTIFICAMOS LOS DELITOS DONDE SE APLICAN O NO LAS MEDIDAS CORRECTIVAS CORRESPONDIENTES Y POSTERIORMENTE PREDECIR SI SE APLICARAN O NO MEDIDAS CORRECTIVAS A FUTUROS DELITOS.</a:t>
            </a:r>
          </a:p>
        </p:txBody>
      </p:sp>
      <p:sp>
        <p:nvSpPr>
          <p:cNvPr name="Freeform 16" id="16"/>
          <p:cNvSpPr/>
          <p:nvPr/>
        </p:nvSpPr>
        <p:spPr>
          <a:xfrm flipH="false" flipV="false" rot="0">
            <a:off x="14306456"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TRATAMIENTO DE DATOS </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4091411"/>
            <a:ext cx="15272271" cy="5226700"/>
          </a:xfrm>
          <a:custGeom>
            <a:avLst/>
            <a:gdLst/>
            <a:ahLst/>
            <a:cxnLst/>
            <a:rect r="r" b="b" t="t" l="l"/>
            <a:pathLst>
              <a:path h="5226700" w="15272271">
                <a:moveTo>
                  <a:pt x="0" y="0"/>
                </a:moveTo>
                <a:lnTo>
                  <a:pt x="15272271" y="0"/>
                </a:lnTo>
                <a:lnTo>
                  <a:pt x="15272271" y="5226700"/>
                </a:lnTo>
                <a:lnTo>
                  <a:pt x="0" y="5226700"/>
                </a:lnTo>
                <a:lnTo>
                  <a:pt x="0" y="0"/>
                </a:lnTo>
                <a:close/>
              </a:path>
            </a:pathLst>
          </a:custGeom>
          <a:blipFill>
            <a:blip r:embed="rId4"/>
            <a:stretch>
              <a:fillRect l="0" t="0" r="-1107" b="0"/>
            </a:stretch>
          </a:blipFill>
        </p:spPr>
      </p:sp>
      <p:sp>
        <p:nvSpPr>
          <p:cNvPr name="TextBox 5" id="5"/>
          <p:cNvSpPr txBox="true"/>
          <p:nvPr/>
        </p:nvSpPr>
        <p:spPr>
          <a:xfrm rot="0">
            <a:off x="0" y="2694018"/>
            <a:ext cx="17259300" cy="580390"/>
          </a:xfrm>
          <a:prstGeom prst="rect">
            <a:avLst/>
          </a:prstGeom>
        </p:spPr>
        <p:txBody>
          <a:bodyPr anchor="t" rtlCol="false" tIns="0" lIns="0" bIns="0" rIns="0">
            <a:spAutoFit/>
          </a:bodyPr>
          <a:lstStyle/>
          <a:p>
            <a:pPr algn="ctr">
              <a:lnSpc>
                <a:spcPts val="4759"/>
              </a:lnSpc>
            </a:pPr>
            <a:r>
              <a:rPr lang="en-US" sz="3399">
                <a:solidFill>
                  <a:srgbClr val="302C56"/>
                </a:solidFill>
                <a:latin typeface="Open Sans Extra Bold"/>
              </a:rPr>
              <a:t>Conversión a valores numéricos.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1844349" y="-263008"/>
            <a:ext cx="11498820" cy="11910265"/>
          </a:xfrm>
          <a:custGeom>
            <a:avLst/>
            <a:gdLst/>
            <a:ahLst/>
            <a:cxnLst/>
            <a:rect r="r" b="b" t="t" l="l"/>
            <a:pathLst>
              <a:path h="11910265" w="11498820">
                <a:moveTo>
                  <a:pt x="11498819" y="0"/>
                </a:moveTo>
                <a:lnTo>
                  <a:pt x="0" y="0"/>
                </a:lnTo>
                <a:lnTo>
                  <a:pt x="0" y="11910265"/>
                </a:lnTo>
                <a:lnTo>
                  <a:pt x="11498819" y="11910265"/>
                </a:lnTo>
                <a:lnTo>
                  <a:pt x="114988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2860883"/>
          <a:ext cx="9025413" cy="4027149"/>
        </p:xfrm>
        <a:graphic>
          <a:graphicData uri="http://schemas.openxmlformats.org/drawingml/2006/table">
            <a:tbl>
              <a:tblPr/>
              <a:tblGrid>
                <a:gridCol w="6392211"/>
                <a:gridCol w="2633202"/>
              </a:tblGrid>
              <a:tr h="848729">
                <a:tc>
                  <a:txBody>
                    <a:bodyPr anchor="t" rtlCol="false"/>
                    <a:lstStyle/>
                    <a:p>
                      <a:pPr algn="ctr" marL="0" indent="0" lvl="0">
                        <a:lnSpc>
                          <a:spcPts val="2800"/>
                        </a:lnSpc>
                        <a:spcBef>
                          <a:spcPct val="0"/>
                        </a:spcBef>
                        <a:defRPr/>
                      </a:pPr>
                      <a:r>
                        <a:rPr lang="en-US" sz="2000">
                          <a:solidFill>
                            <a:srgbClr val="FFFFFF"/>
                          </a:solidFill>
                          <a:latin typeface="TS Deniz"/>
                        </a:rPr>
                        <a:t>ESTIMADOR</a:t>
                      </a:r>
                      <a:endParaRPr lang="en-US" sz="1100"/>
                    </a:p>
                  </a:txBody>
                  <a:tcPr marL="183639" marR="183639" marT="183639" marB="183639"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302C56"/>
                    </a:solidFill>
                  </a:tcPr>
                </a:tc>
                <a:tc>
                  <a:txBody>
                    <a:bodyPr anchor="t" rtlCol="false"/>
                    <a:lstStyle/>
                    <a:p>
                      <a:pPr algn="ctr" marL="0" indent="0" lvl="0">
                        <a:lnSpc>
                          <a:spcPts val="2800"/>
                        </a:lnSpc>
                        <a:spcBef>
                          <a:spcPct val="0"/>
                        </a:spcBef>
                        <a:defRPr/>
                      </a:pPr>
                      <a:r>
                        <a:rPr lang="en-US" sz="2000">
                          <a:solidFill>
                            <a:srgbClr val="FFFFFF"/>
                          </a:solidFill>
                          <a:latin typeface="TS Deniz Bold"/>
                        </a:rPr>
                        <a:t>ACCURACY</a:t>
                      </a:r>
                      <a:endParaRPr lang="en-US" sz="1100"/>
                    </a:p>
                  </a:txBody>
                  <a:tcPr marL="183639" marR="183639" marT="183639" marB="183639"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302C56"/>
                    </a:solidFill>
                  </a:tcPr>
                </a:tc>
              </a:tr>
              <a:tr h="934555">
                <a:tc>
                  <a:txBody>
                    <a:bodyPr anchor="t" rtlCol="false"/>
                    <a:lstStyle/>
                    <a:p>
                      <a:pPr algn="l">
                        <a:lnSpc>
                          <a:spcPts val="3219"/>
                        </a:lnSpc>
                        <a:defRPr/>
                      </a:pPr>
                      <a:r>
                        <a:rPr lang="en-US" sz="2299">
                          <a:solidFill>
                            <a:srgbClr val="302C56"/>
                          </a:solidFill>
                          <a:latin typeface="TS Deniz Italics"/>
                        </a:rPr>
                        <a:t>GAUSIAN NAIVE BAYES</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c>
                  <a:txBody>
                    <a:bodyPr anchor="t" rtlCol="false"/>
                    <a:lstStyle/>
                    <a:p>
                      <a:pPr algn="l">
                        <a:lnSpc>
                          <a:spcPts val="3359"/>
                        </a:lnSpc>
                        <a:defRPr/>
                      </a:pPr>
                      <a:r>
                        <a:rPr lang="en-US" sz="2399">
                          <a:solidFill>
                            <a:srgbClr val="302C56"/>
                          </a:solidFill>
                          <a:latin typeface="TS Deniz Italics"/>
                        </a:rPr>
                        <a:t>0.25</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r>
              <a:tr h="1309310">
                <a:tc>
                  <a:txBody>
                    <a:bodyPr anchor="t" rtlCol="false"/>
                    <a:lstStyle/>
                    <a:p>
                      <a:pPr algn="l">
                        <a:lnSpc>
                          <a:spcPts val="3219"/>
                        </a:lnSpc>
                        <a:defRPr/>
                      </a:pPr>
                      <a:r>
                        <a:rPr lang="en-US" sz="2299">
                          <a:solidFill>
                            <a:srgbClr val="302C56"/>
                          </a:solidFill>
                          <a:latin typeface="TS Deniz Italics"/>
                        </a:rPr>
                        <a:t>DESICION TREE  CLASSIFIER</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c>
                  <a:txBody>
                    <a:bodyPr anchor="t" rtlCol="false"/>
                    <a:lstStyle/>
                    <a:p>
                      <a:pPr algn="l">
                        <a:lnSpc>
                          <a:spcPts val="3219"/>
                        </a:lnSpc>
                        <a:defRPr/>
                      </a:pPr>
                      <a:r>
                        <a:rPr lang="en-US" sz="2299">
                          <a:solidFill>
                            <a:srgbClr val="302C56"/>
                          </a:solidFill>
                          <a:latin typeface="TS Deniz Italics"/>
                        </a:rPr>
                        <a:t>0.75</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r>
              <a:tr h="934555">
                <a:tc>
                  <a:txBody>
                    <a:bodyPr anchor="t" rtlCol="false"/>
                    <a:lstStyle/>
                    <a:p>
                      <a:pPr algn="l">
                        <a:lnSpc>
                          <a:spcPts val="3219"/>
                        </a:lnSpc>
                        <a:defRPr/>
                      </a:pPr>
                      <a:r>
                        <a:rPr lang="en-US" sz="2299">
                          <a:solidFill>
                            <a:srgbClr val="302C56"/>
                          </a:solidFill>
                          <a:latin typeface="TS Deniz Italics"/>
                        </a:rPr>
                        <a:t>RANDOM FOREST CLASSIFIER</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c>
                  <a:txBody>
                    <a:bodyPr anchor="t" rtlCol="false"/>
                    <a:lstStyle/>
                    <a:p>
                      <a:pPr algn="l">
                        <a:lnSpc>
                          <a:spcPts val="3359"/>
                        </a:lnSpc>
                        <a:defRPr/>
                      </a:pPr>
                      <a:r>
                        <a:rPr lang="en-US" sz="2399">
                          <a:solidFill>
                            <a:srgbClr val="302C56"/>
                          </a:solidFill>
                          <a:latin typeface="TS Deniz Italics"/>
                        </a:rPr>
                        <a:t>0.73</a:t>
                      </a:r>
                      <a:endParaRPr lang="en-US" sz="1100"/>
                    </a:p>
                  </a:txBody>
                  <a:tcPr marL="183639" marR="183639" marT="183639" marB="183639" anchor="ctr">
                    <a:lnL cmpd="sng" algn="ctr" cap="flat" w="9525">
                      <a:solidFill>
                        <a:srgbClr val="302C56"/>
                      </a:solidFill>
                      <a:prstDash val="solid"/>
                      <a:round/>
                      <a:headEnd type="none" w="med" len="med"/>
                      <a:tailEnd type="none" w="med" len="med"/>
                    </a:lnL>
                    <a:lnR cmpd="sng" algn="ctr" cap="flat" w="9525">
                      <a:solidFill>
                        <a:srgbClr val="302C56"/>
                      </a:solidFill>
                      <a:prstDash val="solid"/>
                      <a:round/>
                      <a:headEnd type="none" w="med" len="med"/>
                      <a:tailEnd type="none" w="med" len="med"/>
                    </a:lnR>
                    <a:lnT cmpd="sng" algn="ctr" cap="flat" w="9525">
                      <a:solidFill>
                        <a:srgbClr val="302C56"/>
                      </a:solidFill>
                      <a:prstDash val="solid"/>
                      <a:round/>
                      <a:headEnd type="none" w="med" len="med"/>
                      <a:tailEnd type="none" w="med" len="med"/>
                    </a:lnT>
                    <a:lnB cmpd="sng" algn="ctr" cap="flat" w="9525">
                      <a:solidFill>
                        <a:srgbClr val="302C56"/>
                      </a:solidFill>
                      <a:prstDash val="solid"/>
                      <a:round/>
                      <a:headEnd type="none" w="med" len="med"/>
                      <a:tailEnd type="none" w="med" len="med"/>
                    </a:lnB>
                    <a:solidFill>
                      <a:srgbClr val="F6FEF9"/>
                    </a:solidFill>
                  </a:tcPr>
                </a:tc>
              </a:tr>
            </a:tbl>
          </a:graphicData>
        </a:graphic>
      </p:graphicFrame>
      <p:sp>
        <p:nvSpPr>
          <p:cNvPr name="TextBox 4" id="4"/>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ESTIMADORES USADOS </a:t>
            </a:r>
          </a:p>
        </p:txBody>
      </p:sp>
      <p:sp>
        <p:nvSpPr>
          <p:cNvPr name="Freeform 5" id="5"/>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MATRIZ DE CORRELACIÓN</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4421882" y="2286164"/>
            <a:ext cx="7537260" cy="6327319"/>
          </a:xfrm>
          <a:custGeom>
            <a:avLst/>
            <a:gdLst/>
            <a:ahLst/>
            <a:cxnLst/>
            <a:rect r="r" b="b" t="t" l="l"/>
            <a:pathLst>
              <a:path h="6327319" w="7537260">
                <a:moveTo>
                  <a:pt x="0" y="0"/>
                </a:moveTo>
                <a:lnTo>
                  <a:pt x="7537260" y="0"/>
                </a:lnTo>
                <a:lnTo>
                  <a:pt x="7537260" y="6327319"/>
                </a:lnTo>
                <a:lnTo>
                  <a:pt x="0" y="6327319"/>
                </a:lnTo>
                <a:lnTo>
                  <a:pt x="0" y="0"/>
                </a:lnTo>
                <a:close/>
              </a:path>
            </a:pathLst>
          </a:custGeom>
          <a:blipFill>
            <a:blip r:embed="rId7"/>
            <a:stretch>
              <a:fillRect l="0" t="-434" r="0" b="-43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PCA (NO SUPERVISADO) </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1141757" y="2552788"/>
            <a:ext cx="6036290" cy="5559740"/>
          </a:xfrm>
          <a:custGeom>
            <a:avLst/>
            <a:gdLst/>
            <a:ahLst/>
            <a:cxnLst/>
            <a:rect r="r" b="b" t="t" l="l"/>
            <a:pathLst>
              <a:path h="5559740" w="6036290">
                <a:moveTo>
                  <a:pt x="0" y="0"/>
                </a:moveTo>
                <a:lnTo>
                  <a:pt x="6036290" y="0"/>
                </a:lnTo>
                <a:lnTo>
                  <a:pt x="6036290" y="5559740"/>
                </a:lnTo>
                <a:lnTo>
                  <a:pt x="0" y="5559740"/>
                </a:lnTo>
                <a:lnTo>
                  <a:pt x="0" y="0"/>
                </a:lnTo>
                <a:close/>
              </a:path>
            </a:pathLst>
          </a:custGeom>
          <a:blipFill>
            <a:blip r:embed="rId7"/>
            <a:stretch>
              <a:fillRect l="0" t="0" r="0" b="0"/>
            </a:stretch>
          </a:blipFill>
        </p:spPr>
      </p:sp>
      <p:sp>
        <p:nvSpPr>
          <p:cNvPr name="Freeform 12" id="12"/>
          <p:cNvSpPr/>
          <p:nvPr/>
        </p:nvSpPr>
        <p:spPr>
          <a:xfrm flipH="false" flipV="false" rot="0">
            <a:off x="7268886" y="2969304"/>
            <a:ext cx="10653449" cy="3352977"/>
          </a:xfrm>
          <a:custGeom>
            <a:avLst/>
            <a:gdLst/>
            <a:ahLst/>
            <a:cxnLst/>
            <a:rect r="r" b="b" t="t" l="l"/>
            <a:pathLst>
              <a:path h="3352977" w="10653449">
                <a:moveTo>
                  <a:pt x="0" y="0"/>
                </a:moveTo>
                <a:lnTo>
                  <a:pt x="10653449" y="0"/>
                </a:lnTo>
                <a:lnTo>
                  <a:pt x="10653449" y="3352977"/>
                </a:lnTo>
                <a:lnTo>
                  <a:pt x="0" y="3352977"/>
                </a:lnTo>
                <a:lnTo>
                  <a:pt x="0" y="0"/>
                </a:lnTo>
                <a:close/>
              </a:path>
            </a:pathLst>
          </a:custGeom>
          <a:blipFill>
            <a:blip r:embed="rId8"/>
            <a:stretch>
              <a:fillRect l="-786" t="0" r="-786"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2050"/>
            <a:ext cx="16230600" cy="1009650"/>
          </a:xfrm>
          <a:prstGeom prst="rect">
            <a:avLst/>
          </a:prstGeom>
        </p:spPr>
        <p:txBody>
          <a:bodyPr anchor="t" rtlCol="false" tIns="0" lIns="0" bIns="0" rIns="0">
            <a:spAutoFit/>
          </a:bodyPr>
          <a:lstStyle/>
          <a:p>
            <a:pPr>
              <a:lnSpc>
                <a:spcPts val="7500"/>
              </a:lnSpc>
            </a:pPr>
            <a:r>
              <a:rPr lang="en-US" sz="7500">
                <a:solidFill>
                  <a:srgbClr val="302C56"/>
                </a:solidFill>
                <a:latin typeface="TS Deniz Bold"/>
              </a:rPr>
              <a:t>MATRIZ DE CONFUSIÓN</a:t>
            </a:r>
          </a:p>
        </p:txBody>
      </p:sp>
      <p:sp>
        <p:nvSpPr>
          <p:cNvPr name="Freeform 3" id="3"/>
          <p:cNvSpPr/>
          <p:nvPr/>
        </p:nvSpPr>
        <p:spPr>
          <a:xfrm flipH="false" flipV="false" rot="0">
            <a:off x="1028700" y="2057236"/>
            <a:ext cx="9685444" cy="228929"/>
          </a:xfrm>
          <a:custGeom>
            <a:avLst/>
            <a:gdLst/>
            <a:ahLst/>
            <a:cxnLst/>
            <a:rect r="r" b="b" t="t" l="l"/>
            <a:pathLst>
              <a:path h="228929" w="9685444">
                <a:moveTo>
                  <a:pt x="0" y="0"/>
                </a:moveTo>
                <a:lnTo>
                  <a:pt x="9685444" y="0"/>
                </a:lnTo>
                <a:lnTo>
                  <a:pt x="9685444" y="228928"/>
                </a:lnTo>
                <a:lnTo>
                  <a:pt x="0" y="228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79721"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58069" y="8379152"/>
            <a:ext cx="2006262" cy="2352760"/>
          </a:xfrm>
          <a:custGeom>
            <a:avLst/>
            <a:gdLst/>
            <a:ahLst/>
            <a:cxnLst/>
            <a:rect r="r" b="b" t="t" l="l"/>
            <a:pathLst>
              <a:path h="2352760" w="2006262">
                <a:moveTo>
                  <a:pt x="0" y="0"/>
                </a:moveTo>
                <a:lnTo>
                  <a:pt x="2006263" y="0"/>
                </a:lnTo>
                <a:lnTo>
                  <a:pt x="2006263"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32014"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311735"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90083" y="8379152"/>
            <a:ext cx="2006262" cy="2352760"/>
          </a:xfrm>
          <a:custGeom>
            <a:avLst/>
            <a:gdLst/>
            <a:ahLst/>
            <a:cxnLst/>
            <a:rect r="r" b="b" t="t" l="l"/>
            <a:pathLst>
              <a:path h="2352760" w="2006262">
                <a:moveTo>
                  <a:pt x="0" y="0"/>
                </a:moveTo>
                <a:lnTo>
                  <a:pt x="2006262" y="0"/>
                </a:lnTo>
                <a:lnTo>
                  <a:pt x="2006262" y="2352759"/>
                </a:lnTo>
                <a:lnTo>
                  <a:pt x="0" y="2352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218199" y="839271"/>
            <a:ext cx="2952844" cy="1446893"/>
          </a:xfrm>
          <a:custGeom>
            <a:avLst/>
            <a:gdLst/>
            <a:ahLst/>
            <a:cxnLst/>
            <a:rect r="r" b="b" t="t" l="l"/>
            <a:pathLst>
              <a:path h="1446893" w="2952844">
                <a:moveTo>
                  <a:pt x="0" y="0"/>
                </a:moveTo>
                <a:lnTo>
                  <a:pt x="2952844" y="0"/>
                </a:lnTo>
                <a:lnTo>
                  <a:pt x="2952844" y="1446893"/>
                </a:lnTo>
                <a:lnTo>
                  <a:pt x="0" y="1446893"/>
                </a:lnTo>
                <a:lnTo>
                  <a:pt x="0" y="0"/>
                </a:lnTo>
                <a:close/>
              </a:path>
            </a:pathLst>
          </a:custGeom>
          <a:blipFill>
            <a:blip r:embed="rId6"/>
            <a:stretch>
              <a:fillRect l="0" t="0" r="0" b="0"/>
            </a:stretch>
          </a:blipFill>
        </p:spPr>
      </p:sp>
      <p:sp>
        <p:nvSpPr>
          <p:cNvPr name="Freeform 11" id="11"/>
          <p:cNvSpPr/>
          <p:nvPr/>
        </p:nvSpPr>
        <p:spPr>
          <a:xfrm flipH="false" flipV="false" rot="0">
            <a:off x="4402698" y="2502870"/>
            <a:ext cx="10407024" cy="5830541"/>
          </a:xfrm>
          <a:custGeom>
            <a:avLst/>
            <a:gdLst/>
            <a:ahLst/>
            <a:cxnLst/>
            <a:rect r="r" b="b" t="t" l="l"/>
            <a:pathLst>
              <a:path h="5830541" w="10407024">
                <a:moveTo>
                  <a:pt x="0" y="0"/>
                </a:moveTo>
                <a:lnTo>
                  <a:pt x="10407024" y="0"/>
                </a:lnTo>
                <a:lnTo>
                  <a:pt x="10407024" y="5830541"/>
                </a:lnTo>
                <a:lnTo>
                  <a:pt x="0" y="5830541"/>
                </a:lnTo>
                <a:lnTo>
                  <a:pt x="0" y="0"/>
                </a:lnTo>
                <a:close/>
              </a:path>
            </a:pathLst>
          </a:custGeom>
          <a:blipFill>
            <a:blip r:embed="rId7"/>
            <a:stretch>
              <a:fillRect l="0" t="-247" r="0" b="-24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DAFj7V5TBec</dc:identifier>
  <dcterms:modified xsi:type="dcterms:W3CDTF">2011-08-01T06:04:30Z</dcterms:modified>
  <cp:revision>1</cp:revision>
  <dc:title>AVANCE DE PROYECTO DATOS BUCARAMANGA</dc:title>
</cp:coreProperties>
</file>