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5143500" cx="9144000"/>
  <p:notesSz cx="6858000" cy="9144000"/>
  <p:embeddedFontLst>
    <p:embeddedFont>
      <p:font typeface="Caveat"/>
      <p:regular r:id="rId109"/>
      <p:bold r:id="rId1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Caveat-regular.fntdata"/><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Caveat-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002d41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002d41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8eb17f74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8eb17f7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d6ccf93443_1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d6ccf93443_1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d6ccf93443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d6ccf93443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d6ccf93443_1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d6ccf93443_1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d6ccf93443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d6ccf93443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c6475759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c6475759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c6475759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c6475759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8eb17f74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8eb17f74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ac22ae2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ac22ae2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ac22ae23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ac22ae23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ac22ae23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ac22ae23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cac22ae23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cac22ae23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51c67b3e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d51c67b3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2c672be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2c672be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d002d416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d002d416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2c672c06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2c672c06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ac22ae23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ac22ae23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d2c672c06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d2c672c06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ac22ae23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ac22ae23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cac22ae23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cac22ae23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7a337dd0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7a337dd0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d31aea5b3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d31aea5b3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31aea5b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31aea5b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31aea5b3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31aea5b3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31aea5b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31aea5b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d002d41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d002d41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31aea5b3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31aea5b3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d0265d047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d0265d04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d0265d04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d0265d04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d0265d047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d0265d047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d0265d04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d0265d04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36441bde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36441bde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d0265d04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d0265d04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d7591de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d7591de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cd7591de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cd7591de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d06f64a16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d06f64a16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002d41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002d41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d06f64a16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d06f64a16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06f64a16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06f64a16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d06f64a16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d06f64a16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d06f64a16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d06f64a16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d06f64a16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d06f64a16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06f64a16e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06f64a16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d06f64a16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d06f64a16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d06f64a16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d06f64a16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d06f64a16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d06f64a16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d06f64a16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d06f64a16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d002d416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d002d416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d51c67b3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d51c67b3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cac22ae23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cac22ae23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cd7591ded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cd7591ded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d7591ded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d7591ded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d06f64a16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d06f64a16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d06f64a16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d06f64a16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d06f64a16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d06f64a16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d06f64a16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d06f64a16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d51c67b3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d51c67b3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cac22ae2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cac22ae23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d002d416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d002d416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cac22ae23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cac22ae23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d6b2c480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d6b2c480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cac22ae23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cac22ae23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cac22ae23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cac22ae23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d6b2c480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d6b2c480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cac22ae23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cac22ae23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d6b2c4805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d6b2c4805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cac22ae23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cac22ae23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d6b2c4805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d6b2c4805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d6b2c4805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d6b2c4805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d002d416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d002d416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d6b2c4805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d6b2c4805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d6b2c4805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d6b2c4805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d6ccf9344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d6ccf9344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d6ccf9344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d6ccf9344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d6ccf9344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d6ccf9344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cac22ae23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cac22ae23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d6ccf9344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d6ccf9344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cac22ae23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cac22ae23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cac22ae23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cac22ae23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cac22ae23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cac22ae23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8eb17f7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8eb17f7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d6ccf9344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d6ccf9344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cac22ae23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cac22ae23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cac22ae233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1" name="Google Shape;1141;gcac22ae233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cac22ae23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cac22ae23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d6ccf9344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d6ccf9344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cac22ae23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cac22ae23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d6ccf93443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d6ccf93443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d6ccf93443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d6ccf93443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d6ccf93443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d6ccf93443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d6ccf9344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d6ccf9344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8eb17f7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8eb17f7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d6ccf9344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d6ccf9344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cac22ae23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cac22ae23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gd6ccf93443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4" name="Google Shape;1264;gd6ccf93443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d6ccf9344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d6ccf9344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d6ccf93443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d6ccf93443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d6ccf93443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d6ccf93443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d6ccf93443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d6ccf93443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gd6ccf93443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3" name="Google Shape;1323;gd6ccf93443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d6ccf93443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d6ccf93443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cac22ae23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cac22ae23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irina.ciocan@gmail.com"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hyperlink" Target="mailto:irina.ciocan@gmail.com"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mailto:irina.ciocan@gmail.com"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hyperlink" Target="mailto:irina.ciocan@gmail.com" TargetMode="External"/><Relationship Id="rId4" Type="http://schemas.openxmlformats.org/officeDocument/2006/relationships/hyperlink" Target="https://developer.mozilla.org/en-US/docs/Web/JavaScript/Reference/Global_Objects/Mat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hyperlink" Target="mailto:irina.ciocan@gmail.com" TargetMode="External"/><Relationship Id="rId4" Type="http://schemas.openxmlformats.org/officeDocument/2006/relationships/hyperlink" Target="https://developer.mozilla.org/en-US/docs/Web/JavaScript" TargetMode="External"/><Relationship Id="rId5" Type="http://schemas.openxmlformats.org/officeDocument/2006/relationships/hyperlink" Target="https://www.w3schools.com/jsref/default.asp" TargetMode="External"/><Relationship Id="rId6" Type="http://schemas.openxmlformats.org/officeDocument/2006/relationships/hyperlink" Target="https://javascript.info/" TargetMode="External"/><Relationship Id="rId7" Type="http://schemas.openxmlformats.org/officeDocument/2006/relationships/hyperlink" Target="https://www.tutorialspoint.com/javascript/index.htm" TargetMode="External"/><Relationship Id="rId8" Type="http://schemas.openxmlformats.org/officeDocument/2006/relationships/hyperlink" Target="https://www.javatpoint.com/javascript-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mailto:irina.ciocan@gmail.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mailto:irina.ciocan@gmail.com" TargetMode="Externa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irina.ciocan@gmail.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irina.ciocan@gmail.com" TargetMode="External"/><Relationship Id="rId4" Type="http://schemas.openxmlformats.org/officeDocument/2006/relationships/hyperlink" Target="https://www.ecma-international.org/ecma-262/" TargetMode="External"/><Relationship Id="rId5" Type="http://schemas.openxmlformats.org/officeDocument/2006/relationships/image" Target="../media/image1.jpg"/><Relationship Id="rId6"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mailto:irina.ciocan@gmail.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irina.ciocan@gmail.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mailto:irina.ciocan@gmail.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mailto:irina.ciocan@gmail.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mailto:irina.ciocan@gmail.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irina.ciocan@gmail.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mailto:irina.ciocan@gmail.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mailto:irina.ciocan@gmai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mailto:irina.ciocan@gmail.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irina.ciocan@gmail.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mailto:irina.ciocan@gmail.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mailto:irina.ciocan@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mailto:irina.ciocan@gmail.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mailto:irina.ciocan@gmail.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mailto:irina.ciocan@gmail.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mailto:irina.ciocan@gmail.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mailto:irina.ciocan@gmail.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mailto:irina.ciocan@gmail.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mailto:irina.ciocan@gmail.com" TargetMode="Externa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irina.ciocan@gmail.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mailto:irina.ciocan@gmail.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mailto:irina.ciocan@gmail.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mailto:irina.ciocan@gmail.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mailto:irina.ciocan@gmail.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mailto:irina.ciocan@gmail.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mailto:irina.ciocan@gmail.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mailto:irina.ciocan@gmail.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mailto:irina.ciocan@gmail.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mailto:irina.ciocan@gmail.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irina.ciocan@gmail.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mailto:irina.ciocan@gmail.co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mailto:irina.ciocan@gmail.com"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mailto:irina.ciocan@gmail.com"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mailto:irina.ciocan@gmail.co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mailto:irina.ciocan@gmail.co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mailto:irina.ciocan@gmail.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mailto:irina.ciocan@gmail.com"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mailto:irina.ciocan@gmail.co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mailto:irina.ciocan@gmail.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irina.ciocan@gmail.com"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mailto:irina.ciocan@gmail.com"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mailto:irina.ciocan@gmail.com"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mailto:irina.ciocan@gmail.com"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mailto:irina.ciocan@gmail.c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mailto:irina.ciocan@gmail.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mailto:irina.ciocan@gmail.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mailto:irina.ciocan@gmail.com"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mailto:irina.ciocan@gmail.com"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mailto:irina.ciocan@gmail.co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irina.ciocan@gmail.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mailto:irina.ciocan@gmail.com"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mailto:irina.ciocan@gmail.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mailto:irina.ciocan@gmail.com"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mailto:irina.ciocan@gmail.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mailto:irina.ciocan@gmail.com"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mailto:irina.ciocan@gmail.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mailto:irina.ciocan@gmail.com"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mailto:irina.ciocan@gmail.com"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mailto:irina.ciocan@gmail.com"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irina.ciocan@gmail.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hyperlink" Target="mailto:irina.ciocan@gmail.com"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mailto:irina.ciocan@gmail.com"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mailto:irina.ciocan@gmail.com"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mailto:irina.ciocan@gmail.com"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mailto:irina.ciocan@gmail.com"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mailto:irina.ciocan@gmail.com"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mailto:irina.ciocan@gmail.com"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hyperlink" Target="mailto:irina.ciocan@gmail.com"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hyperlink" Target="mailto:irina.ciocan@gmail.com"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mailto:irina.ciocan@gmail.com" TargetMode="External"/><Relationship Id="rId4" Type="http://schemas.openxmlformats.org/officeDocument/2006/relationships/hyperlink" Target="https://datatracker.ietf.org/doc/html/rfc2822#page-14" TargetMode="External"/><Relationship Id="rId5" Type="http://schemas.openxmlformats.org/officeDocument/2006/relationships/hyperlink" Target="https://www.ecma-international.org/ecma-262/11.0/#sec-date.parse" TargetMode="External"/><Relationship Id="rId6" Type="http://schemas.openxmlformats.org/officeDocument/2006/relationships/hyperlink" Target="https://developer.mozilla.org/en-US/docs/Web/JavaScript/Reference/Global_Objects/Date/Da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Tehnici web</a:t>
            </a:r>
            <a:endParaRPr/>
          </a:p>
        </p:txBody>
      </p:sp>
      <p:sp>
        <p:nvSpPr>
          <p:cNvPr id="55" name="Google Shape;55;p13"/>
          <p:cNvSpPr txBox="1"/>
          <p:nvPr>
            <p:ph idx="1" type="subTitle"/>
          </p:nvPr>
        </p:nvSpPr>
        <p:spPr>
          <a:xfrm>
            <a:off x="311700" y="3367525"/>
            <a:ext cx="8520600" cy="6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6" name="Google Shape;56;p13"/>
          <p:cNvSpPr txBox="1"/>
          <p:nvPr>
            <p:ph type="ctrTitle"/>
          </p:nvPr>
        </p:nvSpPr>
        <p:spPr>
          <a:xfrm>
            <a:off x="311700" y="1937450"/>
            <a:ext cx="8520600" cy="111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Limbajul JavaScript</a:t>
            </a:r>
            <a:endParaRPr sz="3300"/>
          </a:p>
          <a:p>
            <a:pPr indent="0" lvl="0" marL="0" rtl="0" algn="ctr">
              <a:spcBef>
                <a:spcPts val="0"/>
              </a:spcBef>
              <a:spcAft>
                <a:spcPts val="0"/>
              </a:spcAft>
              <a:buNone/>
            </a:pPr>
            <a:r>
              <a:t/>
            </a:r>
            <a:endParaRPr sz="3300"/>
          </a:p>
        </p:txBody>
      </p:sp>
      <p:sp>
        <p:nvSpPr>
          <p:cNvPr id="57" name="Google Shape;57;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Obiectul funcție. Metode și proprietăți</a:t>
            </a:r>
            <a:endParaRPr/>
          </a:p>
        </p:txBody>
      </p:sp>
      <p:sp>
        <p:nvSpPr>
          <p:cNvPr id="168" name="Google Shape;168;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71" name="Google Shape;171;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72" name="Google Shape;172;p22"/>
          <p:cNvSpPr txBox="1"/>
          <p:nvPr/>
        </p:nvSpPr>
        <p:spPr>
          <a:xfrm>
            <a:off x="329700" y="924775"/>
            <a:ext cx="8484600" cy="23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Deoarece funcțiile sunt considerate obiecte în JavaScript, au constructor și propriile metode și proprietăți.</a:t>
            </a:r>
            <a:endParaRPr sz="1200">
              <a:solidFill>
                <a:srgbClr val="666666"/>
              </a:solidFill>
            </a:endParaRPr>
          </a:p>
          <a:p>
            <a:pPr indent="0" lvl="0" marL="0" rtl="0" algn="l">
              <a:spcBef>
                <a:spcPts val="0"/>
              </a:spcBef>
              <a:spcAft>
                <a:spcPts val="0"/>
              </a:spcAft>
              <a:buNone/>
            </a:pPr>
            <a:r>
              <a:rPr lang="en" sz="1200">
                <a:solidFill>
                  <a:srgbClr val="666666"/>
                </a:solidFill>
              </a:rPr>
              <a:t>Proprietăți:</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arguments </a:t>
            </a:r>
            <a:r>
              <a:rPr lang="en" sz="1200">
                <a:solidFill>
                  <a:srgbClr val="666666"/>
                </a:solidFill>
              </a:rPr>
              <a:t>- o listă cu argumentele funcției (este indexabil și are proprietatea length, însă nu e de tip Array, și, deci, nu are acces la metodele din clasa Array)</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length </a:t>
            </a:r>
            <a:r>
              <a:rPr lang="en" sz="1200">
                <a:solidFill>
                  <a:srgbClr val="666666"/>
                </a:solidFill>
              </a:rPr>
              <a:t>- numărul de parametri</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name </a:t>
            </a:r>
            <a:r>
              <a:rPr lang="en" sz="1200">
                <a:solidFill>
                  <a:srgbClr val="666666"/>
                </a:solidFill>
              </a:rPr>
              <a:t>- numele funcției</a:t>
            </a:r>
            <a:endParaRPr sz="1200">
              <a:solidFill>
                <a:srgbClr val="666666"/>
              </a:solidFill>
            </a:endParaRPr>
          </a:p>
          <a:p>
            <a:pPr indent="0" lvl="0" marL="0" rtl="0" algn="l">
              <a:spcBef>
                <a:spcPts val="0"/>
              </a:spcBef>
              <a:spcAft>
                <a:spcPts val="0"/>
              </a:spcAft>
              <a:buNone/>
            </a:pPr>
            <a:r>
              <a:rPr lang="en" sz="1200">
                <a:solidFill>
                  <a:srgbClr val="666666"/>
                </a:solidFill>
              </a:rPr>
              <a:t>Metode: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apply()</a:t>
            </a:r>
            <a:r>
              <a:rPr lang="en" sz="1200">
                <a:solidFill>
                  <a:srgbClr val="666666"/>
                </a:solidFill>
              </a:rPr>
              <a:t> - apelează funcția oferind un parametru pentru obiectul </a:t>
            </a:r>
            <a:r>
              <a:rPr i="1" lang="en" sz="1200">
                <a:solidFill>
                  <a:srgbClr val="666666"/>
                </a:solidFill>
              </a:rPr>
              <a:t>this </a:t>
            </a:r>
            <a:r>
              <a:rPr lang="en" sz="1200">
                <a:solidFill>
                  <a:srgbClr val="666666"/>
                </a:solidFill>
              </a:rPr>
              <a:t>din funcție, iar restul argumentelor vor fi văzute ca un vector</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bind()</a:t>
            </a:r>
            <a:r>
              <a:rPr lang="en" sz="1200">
                <a:solidFill>
                  <a:srgbClr val="666666"/>
                </a:solidFill>
              </a:rPr>
              <a:t> - creează o funcție legată (bound function)</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call()</a:t>
            </a:r>
            <a:r>
              <a:rPr lang="en" sz="1200">
                <a:solidFill>
                  <a:srgbClr val="666666"/>
                </a:solidFill>
              </a:rPr>
              <a:t> - are rol similar cu apply, dar argumentele sunt văzute individual</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toString()</a:t>
            </a:r>
            <a:r>
              <a:rPr lang="en" sz="1200">
                <a:solidFill>
                  <a:srgbClr val="666666"/>
                </a:solidFill>
              </a:rPr>
              <a:t> - returnează șirul asociat funcției</a:t>
            </a:r>
            <a:endParaRPr sz="1200">
              <a:solidFill>
                <a:srgbClr val="666666"/>
              </a:solidFill>
            </a:endParaRPr>
          </a:p>
        </p:txBody>
      </p:sp>
      <p:sp>
        <p:nvSpPr>
          <p:cNvPr id="173" name="Google Shape;173;p22"/>
          <p:cNvSpPr txBox="1"/>
          <p:nvPr/>
        </p:nvSpPr>
        <p:spPr>
          <a:xfrm>
            <a:off x="317150" y="3652250"/>
            <a:ext cx="4812000" cy="83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suma(a,b){</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a+b;</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0000FF"/>
                </a:solidFill>
                <a:highlight>
                  <a:srgbClr val="FFFFFF"/>
                </a:highlight>
                <a:latin typeface="Courier New"/>
                <a:ea typeface="Courier New"/>
                <a:cs typeface="Courier New"/>
                <a:sym typeface="Courier New"/>
              </a:rPr>
              <a:t>typeof</a:t>
            </a:r>
            <a:r>
              <a:rPr lang="en" sz="1050">
                <a:solidFill>
                  <a:schemeClr val="dk1"/>
                </a:solidFill>
                <a:highlight>
                  <a:srgbClr val="FFFFFF"/>
                </a:highlight>
                <a:latin typeface="Courier New"/>
                <a:ea typeface="Courier New"/>
                <a:cs typeface="Courier New"/>
                <a:sym typeface="Courier New"/>
              </a:rPr>
              <a:t> suma);</a:t>
            </a:r>
            <a:r>
              <a:rPr lang="en" sz="1050">
                <a:solidFill>
                  <a:srgbClr val="008000"/>
                </a:solidFill>
                <a:highlight>
                  <a:srgbClr val="FFFFFF"/>
                </a:highlight>
                <a:latin typeface="Courier New"/>
                <a:ea typeface="Courier New"/>
                <a:cs typeface="Courier New"/>
                <a:sym typeface="Courier New"/>
              </a:rPr>
              <a:t>// va afisa textul "function"</a:t>
            </a:r>
            <a:endParaRPr/>
          </a:p>
        </p:txBody>
      </p:sp>
      <p:sp>
        <p:nvSpPr>
          <p:cNvPr id="174" name="Google Shape;174;p22"/>
          <p:cNvSpPr txBox="1"/>
          <p:nvPr/>
        </p:nvSpPr>
        <p:spPr>
          <a:xfrm>
            <a:off x="293800" y="3342825"/>
            <a:ext cx="85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66666"/>
                </a:solidFill>
              </a:rPr>
              <a:t>Putem chiar să folosim operatorul typeof pe un nume de funcție și vom obține rezultatul "function".</a:t>
            </a:r>
            <a:endParaRPr sz="1200">
              <a:solidFill>
                <a:srgbClr val="666666"/>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59" name="Shape 1359"/>
        <p:cNvGrpSpPr/>
        <p:nvPr/>
      </p:nvGrpSpPr>
      <p:grpSpPr>
        <a:xfrm>
          <a:off x="0" y="0"/>
          <a:ext cx="0" cy="0"/>
          <a:chOff x="0" y="0"/>
          <a:chExt cx="0" cy="0"/>
        </a:xfrm>
      </p:grpSpPr>
      <p:sp>
        <p:nvSpPr>
          <p:cNvPr id="1360" name="Google Shape;1360;p11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Date</a:t>
            </a:r>
            <a:endParaRPr/>
          </a:p>
        </p:txBody>
      </p:sp>
      <p:sp>
        <p:nvSpPr>
          <p:cNvPr id="1361" name="Google Shape;1361;p11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3" name="Google Shape;1363;p11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64" name="Google Shape;1364;p11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65" name="Google Shape;1365;p112"/>
          <p:cNvSpPr txBox="1"/>
          <p:nvPr/>
        </p:nvSpPr>
        <p:spPr>
          <a:xfrm>
            <a:off x="329700" y="924775"/>
            <a:ext cx="8484600" cy="3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Clasa Date oferă o serie de funcții getter (care returnează valori) pentru diversele componente ale unui obiect de tip dată (și timp). Toate au și varianta cu UTC (Universal Time Coordinated) în nume, oferind informațiile de dată raportate la UTC. Când o dată este creată fără informații de localizare (GMT, UTC) se va lua în mod implicit informația de localizare setată pe mașina respectivă (pe care rulează scriptul).</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Funcții getter:</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getTime()</a:t>
            </a:r>
            <a:r>
              <a:rPr lang="en" sz="1200">
                <a:solidFill>
                  <a:srgbClr val="666666"/>
                </a:solidFill>
              </a:rPr>
              <a:t> returnează pentru obiectul de tip dată, numărul de milisecunde care au trecut de la 1 ianuarie 1970, ora 00:00:00.000 UTC</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getMilliseconds()</a:t>
            </a:r>
            <a:r>
              <a:rPr lang="en" sz="1200">
                <a:solidFill>
                  <a:srgbClr val="666666"/>
                </a:solidFill>
              </a:rPr>
              <a:t> și </a:t>
            </a:r>
            <a:r>
              <a:rPr b="1" lang="en" sz="1200">
                <a:solidFill>
                  <a:srgbClr val="666666"/>
                </a:solidFill>
              </a:rPr>
              <a:t>getUTCMilliseconds()</a:t>
            </a:r>
            <a:r>
              <a:rPr lang="en" sz="1200">
                <a:solidFill>
                  <a:srgbClr val="666666"/>
                </a:solidFill>
              </a:rPr>
              <a:t> returnează numărul de milisecunde corespunzător timpului din obiectul dată (număr între 0 și 999) - este vorba de numărul de milisecunde care au trecut de la începutul secundei specificate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getSeconds()</a:t>
            </a:r>
            <a:r>
              <a:rPr lang="en" sz="1200">
                <a:solidFill>
                  <a:srgbClr val="666666"/>
                </a:solidFill>
              </a:rPr>
              <a:t> și </a:t>
            </a:r>
            <a:r>
              <a:rPr b="1" lang="en" sz="1200">
                <a:solidFill>
                  <a:srgbClr val="666666"/>
                </a:solidFill>
              </a:rPr>
              <a:t>getUTCSeconds()</a:t>
            </a:r>
            <a:r>
              <a:rPr lang="en" sz="1200">
                <a:solidFill>
                  <a:srgbClr val="666666"/>
                </a:solidFill>
              </a:rPr>
              <a:t> returnează numărul de secunde corespunzător timpului din obiectul dată (număr între 0 și 59) - este vorba de numărul de secunde care au trecut de la începutul minutului specificat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getMinutes()</a:t>
            </a:r>
            <a:r>
              <a:rPr lang="en" sz="1200">
                <a:solidFill>
                  <a:srgbClr val="666666"/>
                </a:solidFill>
              </a:rPr>
              <a:t> și </a:t>
            </a:r>
            <a:r>
              <a:rPr b="1" lang="en" sz="1200">
                <a:solidFill>
                  <a:srgbClr val="666666"/>
                </a:solidFill>
              </a:rPr>
              <a:t>getUTCMinutes()</a:t>
            </a:r>
            <a:r>
              <a:rPr lang="en" sz="1200">
                <a:solidFill>
                  <a:srgbClr val="666666"/>
                </a:solidFill>
              </a:rPr>
              <a:t> </a:t>
            </a:r>
            <a:r>
              <a:rPr lang="en" sz="1200">
                <a:solidFill>
                  <a:srgbClr val="666666"/>
                </a:solidFill>
              </a:rPr>
              <a:t>returnează numărul de minute corespunzător timpului din obiectul dată (număr între 0 și 59) - este vorba de numărul de minute care au trecut de la începutul orei specificate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getHours()</a:t>
            </a:r>
            <a:r>
              <a:rPr lang="en" sz="1200">
                <a:solidFill>
                  <a:srgbClr val="666666"/>
                </a:solidFill>
              </a:rPr>
              <a:t> și </a:t>
            </a:r>
            <a:r>
              <a:rPr b="1" lang="en" sz="1200">
                <a:solidFill>
                  <a:srgbClr val="666666"/>
                </a:solidFill>
              </a:rPr>
              <a:t>getUTCHours()</a:t>
            </a:r>
            <a:r>
              <a:rPr lang="en" sz="1200">
                <a:solidFill>
                  <a:srgbClr val="666666"/>
                </a:solidFill>
              </a:rPr>
              <a:t> returnează numărul de ore corespunzător timpului din obiectul dată (număr între 0 și 23) - este vorba de numărul de ore care au trecut de la începutul zilei specificate în obiectul de tip dată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getDate()</a:t>
            </a:r>
            <a:r>
              <a:rPr lang="en" sz="1200">
                <a:solidFill>
                  <a:srgbClr val="666666"/>
                </a:solidFill>
              </a:rPr>
              <a:t> și </a:t>
            </a:r>
            <a:r>
              <a:rPr b="1" lang="en" sz="1200">
                <a:solidFill>
                  <a:srgbClr val="666666"/>
                </a:solidFill>
              </a:rPr>
              <a:t>getUTCDate()</a:t>
            </a:r>
            <a:r>
              <a:rPr lang="en" sz="1200">
                <a:solidFill>
                  <a:srgbClr val="666666"/>
                </a:solidFill>
              </a:rPr>
              <a:t> returnează ziua din lună (număr între 1 si 31)</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getDay()</a:t>
            </a:r>
            <a:r>
              <a:rPr lang="en" sz="1200">
                <a:solidFill>
                  <a:srgbClr val="666666"/>
                </a:solidFill>
              </a:rPr>
              <a:t> și </a:t>
            </a:r>
            <a:r>
              <a:rPr b="1" lang="en" sz="1200">
                <a:solidFill>
                  <a:srgbClr val="666666"/>
                </a:solidFill>
              </a:rPr>
              <a:t>getUTCDay()</a:t>
            </a:r>
            <a:r>
              <a:rPr lang="en" sz="1200">
                <a:solidFill>
                  <a:srgbClr val="666666"/>
                </a:solidFill>
              </a:rPr>
              <a:t> returnează ziua din săptămână (număr între 0 și 6, unde 0 este duminică, 1 este luni, 2 este marți... 6 este sâmbătă)</a:t>
            </a:r>
            <a:endParaRPr sz="1200">
              <a:solidFill>
                <a:srgbClr val="666666"/>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69" name="Shape 1369"/>
        <p:cNvGrpSpPr/>
        <p:nvPr/>
      </p:nvGrpSpPr>
      <p:grpSpPr>
        <a:xfrm>
          <a:off x="0" y="0"/>
          <a:ext cx="0" cy="0"/>
          <a:chOff x="0" y="0"/>
          <a:chExt cx="0" cy="0"/>
        </a:xfrm>
      </p:grpSpPr>
      <p:sp>
        <p:nvSpPr>
          <p:cNvPr id="1370" name="Google Shape;1370;p11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Date</a:t>
            </a:r>
            <a:endParaRPr/>
          </a:p>
        </p:txBody>
      </p:sp>
      <p:sp>
        <p:nvSpPr>
          <p:cNvPr id="1371" name="Google Shape;1371;p11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3" name="Google Shape;1373;p11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74" name="Google Shape;1374;p11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75" name="Google Shape;1375;p113"/>
          <p:cNvSpPr txBox="1"/>
          <p:nvPr/>
        </p:nvSpPr>
        <p:spPr>
          <a:xfrm>
            <a:off x="329700" y="924775"/>
            <a:ext cx="8484600" cy="2232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666666"/>
                </a:solidFill>
              </a:rPr>
              <a:t>getMonth()</a:t>
            </a:r>
            <a:r>
              <a:rPr lang="en" sz="1200">
                <a:solidFill>
                  <a:srgbClr val="666666"/>
                </a:solidFill>
              </a:rPr>
              <a:t> și </a:t>
            </a:r>
            <a:r>
              <a:rPr b="1" lang="en" sz="1200">
                <a:solidFill>
                  <a:srgbClr val="666666"/>
                </a:solidFill>
              </a:rPr>
              <a:t>getUTCMonth()</a:t>
            </a:r>
            <a:r>
              <a:rPr lang="en" sz="1200">
                <a:solidFill>
                  <a:srgbClr val="666666"/>
                </a:solidFill>
              </a:rPr>
              <a:t> returnează </a:t>
            </a:r>
            <a:r>
              <a:rPr lang="en" sz="1200">
                <a:solidFill>
                  <a:srgbClr val="666666"/>
                </a:solidFill>
              </a:rPr>
              <a:t>luna corespunzătoare (ca număr) obiectului dată. Lunile sunt numerotate de la 0 la 11, unde 0 este ianuarie și 11 decembrie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getFullYear()</a:t>
            </a:r>
            <a:r>
              <a:rPr lang="en" sz="1200">
                <a:solidFill>
                  <a:srgbClr val="666666"/>
                </a:solidFill>
              </a:rPr>
              <a:t> și </a:t>
            </a:r>
            <a:r>
              <a:rPr b="1" lang="en" sz="1200">
                <a:solidFill>
                  <a:srgbClr val="666666"/>
                </a:solidFill>
              </a:rPr>
              <a:t>getUTCFullYear()</a:t>
            </a:r>
            <a:r>
              <a:rPr lang="en" sz="1200">
                <a:solidFill>
                  <a:srgbClr val="666666"/>
                </a:solidFill>
              </a:rPr>
              <a:t> </a:t>
            </a:r>
            <a:r>
              <a:rPr lang="en" sz="1200">
                <a:solidFill>
                  <a:srgbClr val="666666"/>
                </a:solidFill>
              </a:rPr>
              <a:t>returnează anul corespunzător obiectului dată, în format de patru cifre. </a:t>
            </a:r>
            <a:r>
              <a:rPr b="1" lang="en" sz="1200">
                <a:solidFill>
                  <a:srgbClr val="FF0000"/>
                </a:solidFill>
              </a:rPr>
              <a:t>Atenție, </a:t>
            </a:r>
            <a:r>
              <a:rPr b="1" lang="en" sz="1200">
                <a:solidFill>
                  <a:schemeClr val="dk2"/>
                </a:solidFill>
              </a:rPr>
              <a:t>nu folosiți getYear() deoarece vă dă anii trecuți de la 1900 (era utilizat pentru varianta cu două cifre a anului, de exemplu, pentru anul 1995 ar fi returnat 95, însa pentru 2023 va returna 123!, sau pentru 1895 va returna -5)</a:t>
            </a:r>
            <a:endParaRPr b="1" sz="1200">
              <a:solidFill>
                <a:schemeClr val="dk2"/>
              </a:solidFill>
            </a:endParaRPr>
          </a:p>
          <a:p>
            <a:pPr indent="0" lvl="0" marL="457200" rtl="0" algn="l">
              <a:spcBef>
                <a:spcPts val="0"/>
              </a:spcBef>
              <a:spcAft>
                <a:spcPts val="0"/>
              </a:spcAft>
              <a:buNone/>
            </a:pPr>
            <a:r>
              <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0" lvl="0" marL="457200" rtl="0" algn="l">
              <a:spcBef>
                <a:spcPts val="0"/>
              </a:spcBef>
              <a:spcAft>
                <a:spcPts val="0"/>
              </a:spcAft>
              <a:buNone/>
            </a:pPr>
            <a:r>
              <a:t/>
            </a:r>
            <a:endParaRPr sz="1200">
              <a:solidFill>
                <a:srgbClr val="666666"/>
              </a:solidFill>
            </a:endParaRPr>
          </a:p>
          <a:p>
            <a:pPr indent="0" lvl="0" marL="457200" rtl="0" algn="l">
              <a:spcBef>
                <a:spcPts val="0"/>
              </a:spcBef>
              <a:spcAft>
                <a:spcPts val="0"/>
              </a:spcAft>
              <a:buNone/>
            </a:pPr>
            <a:r>
              <a:rPr lang="en" sz="1200">
                <a:solidFill>
                  <a:srgbClr val="666666"/>
                </a:solidFill>
              </a:rPr>
              <a:t>Pentru toate aceste funcții getter există și funcții setter (inclusiv pentru varianta cu UTC). De exemplu pentru getMinutes() există setMinutes().</a:t>
            </a:r>
            <a:endParaRPr sz="1200">
              <a:solidFill>
                <a:srgbClr val="666666"/>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79" name="Shape 1379"/>
        <p:cNvGrpSpPr/>
        <p:nvPr/>
      </p:nvGrpSpPr>
      <p:grpSpPr>
        <a:xfrm>
          <a:off x="0" y="0"/>
          <a:ext cx="0" cy="0"/>
          <a:chOff x="0" y="0"/>
          <a:chExt cx="0" cy="0"/>
        </a:xfrm>
      </p:grpSpPr>
      <p:sp>
        <p:nvSpPr>
          <p:cNvPr id="1380" name="Google Shape;1380;p1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Math</a:t>
            </a:r>
            <a:endParaRPr/>
          </a:p>
        </p:txBody>
      </p:sp>
      <p:sp>
        <p:nvSpPr>
          <p:cNvPr id="1381" name="Google Shape;1381;p1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3" name="Google Shape;1383;p11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84" name="Google Shape;1384;p1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85" name="Google Shape;1385;p114"/>
          <p:cNvSpPr txBox="1"/>
          <p:nvPr/>
        </p:nvSpPr>
        <p:spPr>
          <a:xfrm>
            <a:off x="329700" y="924775"/>
            <a:ext cx="8484600" cy="28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Obiectul </a:t>
            </a:r>
            <a:r>
              <a:rPr b="1" lang="en" sz="1300" u="sng">
                <a:solidFill>
                  <a:schemeClr val="hlink"/>
                </a:solidFill>
                <a:hlinkClick r:id="rId4"/>
              </a:rPr>
              <a:t>Math</a:t>
            </a:r>
            <a:r>
              <a:rPr lang="en" sz="1300">
                <a:solidFill>
                  <a:srgbClr val="666666"/>
                </a:solidFill>
              </a:rPr>
              <a:t> conține cele mai uzuale constante matematice și cele mai uzuale funcții matematice.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Exemple de constante: Math.E, Math.PI, Math.LN2</a:t>
            </a:r>
            <a:endParaRPr sz="1300">
              <a:solidFill>
                <a:srgbClr val="666666"/>
              </a:solidFill>
            </a:endParaRPr>
          </a:p>
          <a:p>
            <a:pPr indent="0" lvl="0" marL="0" rtl="0" algn="l">
              <a:spcBef>
                <a:spcPts val="0"/>
              </a:spcBef>
              <a:spcAft>
                <a:spcPts val="0"/>
              </a:spcAft>
              <a:buNone/>
            </a:pPr>
            <a:r>
              <a:rPr lang="en" sz="1300">
                <a:solidFill>
                  <a:srgbClr val="666666"/>
                </a:solidFill>
              </a:rPr>
              <a:t>Exemple de metode: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trigonometrice: Math.sin(unghi), Math.cos(unghi), Math.tan(unghi), Math.asin(valoare), Math.acos(valoare)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ridicare la putere și de calculare a rădăcinii: Math.pow(baza, exponent), Math.sqrt(numar) - rădăcina pătrată, Math.cbrt(numar) - rădăcina cubică, Math.exp(putere) - ridică constanta </a:t>
            </a:r>
            <a:r>
              <a:rPr i="1" lang="en" sz="1300">
                <a:solidFill>
                  <a:srgbClr val="666666"/>
                </a:solidFill>
              </a:rPr>
              <a:t>Math.E</a:t>
            </a:r>
            <a:r>
              <a:rPr lang="en" sz="1300">
                <a:solidFill>
                  <a:srgbClr val="666666"/>
                </a:solidFill>
              </a:rPr>
              <a:t> la puterea dată ca argument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generare numere random: Math.random() care returnează un număr aleator în intervalul [0,1)</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comparare: Math.min([nr_0 [, nr_1 [,....[, nr_n]]]]) și </a:t>
            </a:r>
            <a:r>
              <a:rPr lang="en" sz="1300">
                <a:solidFill>
                  <a:srgbClr val="666666"/>
                </a:solidFill>
              </a:rPr>
              <a:t>Math.max([nr_0 [, nr_1 [,....[, nr_n]]]]) </a:t>
            </a:r>
            <a:r>
              <a:rPr lang="en" sz="1300">
                <a:solidFill>
                  <a:srgbClr val="666666"/>
                </a:solidFill>
              </a:rPr>
              <a:t>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 trunchiere și rotunjire: Math.floor(numar), Math.ceil(numar), Math.trunc(numar), Math.round(numar)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modul: Math.abs(numar)</a:t>
            </a:r>
            <a:endParaRPr sz="1300">
              <a:solidFill>
                <a:srgbClr val="666666"/>
              </a:solidFill>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89" name="Shape 1389"/>
        <p:cNvGrpSpPr/>
        <p:nvPr/>
      </p:nvGrpSpPr>
      <p:grpSpPr>
        <a:xfrm>
          <a:off x="0" y="0"/>
          <a:ext cx="0" cy="0"/>
          <a:chOff x="0" y="0"/>
          <a:chExt cx="0" cy="0"/>
        </a:xfrm>
      </p:grpSpPr>
      <p:sp>
        <p:nvSpPr>
          <p:cNvPr id="1390" name="Google Shape;1390;p1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bibliografie</a:t>
            </a:r>
            <a:endParaRPr/>
          </a:p>
        </p:txBody>
      </p:sp>
      <p:sp>
        <p:nvSpPr>
          <p:cNvPr id="1391" name="Google Shape;1391;p1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3" name="Google Shape;1393;p1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94" name="Google Shape;1394;p1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95" name="Google Shape;1395;p115"/>
          <p:cNvSpPr txBox="1"/>
          <p:nvPr/>
        </p:nvSpPr>
        <p:spPr>
          <a:xfrm>
            <a:off x="329700" y="924775"/>
            <a:ext cx="8484600" cy="2872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lang="en" sz="1300" u="sng">
                <a:solidFill>
                  <a:schemeClr val="hlink"/>
                </a:solidFill>
                <a:hlinkClick r:id="rId4"/>
              </a:rPr>
              <a:t>https://developer.mozilla.org/en-US/docs/Web/JavaScript</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5"/>
              </a:rPr>
              <a:t>https://www.w3schools.com/jsref/default.asp</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https://javascript.info/</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https://www.tutorialspoint.com/javascript/index.htm</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8"/>
              </a:rPr>
              <a:t>https://www.javatpoint.com/javascript-tutorial</a:t>
            </a:r>
            <a:r>
              <a:rPr lang="en" sz="1300">
                <a:solidFill>
                  <a:srgbClr val="666666"/>
                </a:solidFill>
              </a:rPr>
              <a:t> (atenție, conține și informații despre DOM, care nu face parte din aceste slide-uri)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https://262.ecma-international.org/5.1/</a:t>
            </a:r>
            <a:endParaRPr sz="13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constructor pentru funcții</a:t>
            </a:r>
            <a:endParaRPr/>
          </a:p>
        </p:txBody>
      </p:sp>
      <p:sp>
        <p:nvSpPr>
          <p:cNvPr id="180" name="Google Shape;180;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83" name="Google Shape;183;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84" name="Google Shape;184;p23"/>
          <p:cNvSpPr txBox="1"/>
          <p:nvPr/>
        </p:nvSpPr>
        <p:spPr>
          <a:xfrm>
            <a:off x="311800" y="936925"/>
            <a:ext cx="8484600" cy="7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 funcție poate fi definită și folosind constructorul Function() cu sintaxa Function([argument0 [, argument1 [, ... argumentK]] , ], corpFunctie). Primii parametri sunt stringuri cu numele parametrilor funcției create, iar ultimul parametru este un string cu codul funcției (codul pe care l-am fi scris între acolade într-o definire de funcție folosind cuvântul cheie function).</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85" name="Google Shape;185;p23"/>
          <p:cNvSpPr txBox="1"/>
          <p:nvPr/>
        </p:nvSpPr>
        <p:spPr>
          <a:xfrm>
            <a:off x="387475" y="1709025"/>
            <a:ext cx="4812000" cy="66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Function(</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"x=a+b+c; return x"</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console.log(f(</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"x global:"</a:t>
            </a:r>
            <a:r>
              <a:rPr lang="en" sz="1050">
                <a:solidFill>
                  <a:schemeClr val="dk1"/>
                </a:solidFill>
                <a:highlight>
                  <a:srgbClr val="FFFFFF"/>
                </a:highlight>
                <a:latin typeface="Courier New"/>
                <a:ea typeface="Courier New"/>
                <a:cs typeface="Courier New"/>
                <a:sym typeface="Courier New"/>
              </a:rPr>
              <a:t>, x);</a:t>
            </a:r>
            <a:endParaRPr sz="1050">
              <a:solidFill>
                <a:srgbClr val="0000FF"/>
              </a:solidFill>
              <a:highlight>
                <a:srgbClr val="FFFFFF"/>
              </a:highlight>
              <a:latin typeface="Courier New"/>
              <a:ea typeface="Courier New"/>
              <a:cs typeface="Courier New"/>
              <a:sym typeface="Courier New"/>
            </a:endParaRPr>
          </a:p>
        </p:txBody>
      </p:sp>
      <p:sp>
        <p:nvSpPr>
          <p:cNvPr id="186" name="Google Shape;186;p23"/>
          <p:cNvSpPr txBox="1"/>
          <p:nvPr/>
        </p:nvSpPr>
        <p:spPr>
          <a:xfrm>
            <a:off x="317150" y="3644650"/>
            <a:ext cx="85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666666"/>
                </a:solidFill>
              </a:rPr>
              <a:t>Definirea unei funcții folosind constructorul este destul de rară și se preferă definirea cu cuvântul cheie </a:t>
            </a:r>
            <a:r>
              <a:rPr i="1" lang="en" sz="1200">
                <a:solidFill>
                  <a:srgbClr val="666666"/>
                </a:solidFill>
              </a:rPr>
              <a:t>function</a:t>
            </a:r>
            <a:r>
              <a:rPr lang="en" sz="1200">
                <a:solidFill>
                  <a:srgbClr val="666666"/>
                </a:solidFill>
              </a:rPr>
              <a:t>.</a:t>
            </a:r>
            <a:endParaRPr sz="1200">
              <a:solidFill>
                <a:srgbClr val="666666"/>
              </a:solidFill>
            </a:endParaRPr>
          </a:p>
        </p:txBody>
      </p:sp>
      <p:sp>
        <p:nvSpPr>
          <p:cNvPr id="187" name="Google Shape;187;p23"/>
          <p:cNvSpPr txBox="1"/>
          <p:nvPr/>
        </p:nvSpPr>
        <p:spPr>
          <a:xfrm>
            <a:off x="387475" y="2517975"/>
            <a:ext cx="84846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7</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x global:7</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fiindcă a creat și variabila globală x (folosită pentru prima dată în cod și nedefinită cu </a:t>
            </a:r>
            <a:r>
              <a:rPr i="1" lang="en" sz="1200">
                <a:solidFill>
                  <a:srgbClr val="666666"/>
                </a:solidFill>
              </a:rPr>
              <a:t>var</a:t>
            </a:r>
            <a:r>
              <a:rPr lang="en"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1" name="Shape 191"/>
        <p:cNvGrpSpPr/>
        <p:nvPr/>
      </p:nvGrpSpPr>
      <p:grpSpPr>
        <a:xfrm>
          <a:off x="0" y="0"/>
          <a:ext cx="0" cy="0"/>
          <a:chOff x="0" y="0"/>
          <a:chExt cx="0" cy="0"/>
        </a:xfrm>
      </p:grpSpPr>
      <p:sp>
        <p:nvSpPr>
          <p:cNvPr id="192" name="Google Shape;192;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funcții - name, length, toString()</a:t>
            </a:r>
            <a:endParaRPr/>
          </a:p>
        </p:txBody>
      </p:sp>
      <p:sp>
        <p:nvSpPr>
          <p:cNvPr id="193" name="Google Shape;193;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96" name="Google Shape;196;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97" name="Google Shape;197;p24"/>
          <p:cNvSpPr txBox="1"/>
          <p:nvPr/>
        </p:nvSpPr>
        <p:spPr>
          <a:xfrm>
            <a:off x="311800" y="9369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Proprietatea </a:t>
            </a:r>
            <a:r>
              <a:rPr b="1" lang="en" sz="1200">
                <a:solidFill>
                  <a:srgbClr val="666666"/>
                </a:solidFill>
              </a:rPr>
              <a:t>name </a:t>
            </a:r>
            <a:r>
              <a:rPr lang="en" sz="1200">
                <a:solidFill>
                  <a:srgbClr val="666666"/>
                </a:solidFill>
              </a:rPr>
              <a:t>este read-only. Va indica numele funcției. Poate avea valoarea "anonymous" când funcția e definită prin constructor. Când funcția e definită cu cuvântul cheie function, fără a fi asociată unei variabile, numele e șirul vid.</a:t>
            </a:r>
            <a:endParaRPr sz="1200">
              <a:solidFill>
                <a:srgbClr val="666666"/>
              </a:solidFill>
            </a:endParaRPr>
          </a:p>
        </p:txBody>
      </p:sp>
      <p:sp>
        <p:nvSpPr>
          <p:cNvPr id="198" name="Google Shape;198;p24"/>
          <p:cNvSpPr txBox="1"/>
          <p:nvPr/>
        </p:nvSpPr>
        <p:spPr>
          <a:xfrm>
            <a:off x="391800" y="1494225"/>
            <a:ext cx="8404500" cy="156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 f1(){console.log(</a:t>
            </a:r>
            <a:r>
              <a:rPr lang="en" sz="1000">
                <a:solidFill>
                  <a:srgbClr val="A31515"/>
                </a:solidFill>
                <a:highlight>
                  <a:srgbClr val="FFFFFF"/>
                </a:highlight>
                <a:latin typeface="Courier New"/>
                <a:ea typeface="Courier New"/>
                <a:cs typeface="Courier New"/>
                <a:sym typeface="Courier New"/>
              </a:rPr>
              <a:t>"ceva"</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console.log(f1.name, f1.length, f1.toString())</a:t>
            </a:r>
            <a:r>
              <a:rPr lang="en" sz="1000">
                <a:solidFill>
                  <a:srgbClr val="008000"/>
                </a:solidFill>
                <a:highlight>
                  <a:srgbClr val="FFFFFF"/>
                </a:highlight>
                <a:latin typeface="Courier New"/>
                <a:ea typeface="Courier New"/>
                <a:cs typeface="Courier New"/>
                <a:sym typeface="Courier New"/>
              </a:rPr>
              <a:t>// numele va fi f1</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f2=f1</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console.log(f2.name, f2.length, f2.toString())</a:t>
            </a:r>
            <a:r>
              <a:rPr lang="en" sz="1000">
                <a:solidFill>
                  <a:srgbClr val="008000"/>
                </a:solidFill>
                <a:highlight>
                  <a:srgbClr val="FFFFFF"/>
                </a:highlight>
                <a:latin typeface="Courier New"/>
                <a:ea typeface="Courier New"/>
                <a:cs typeface="Courier New"/>
                <a:sym typeface="Courier New"/>
              </a:rPr>
              <a:t>//numele va fi tot f1</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f3=</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Function(</a:t>
            </a:r>
            <a:r>
              <a:rPr lang="en" sz="1000">
                <a:solidFill>
                  <a:srgbClr val="A31515"/>
                </a:solidFill>
                <a:highlight>
                  <a:srgbClr val="FFFFFF"/>
                </a:highlight>
                <a:latin typeface="Courier New"/>
                <a:ea typeface="Courier New"/>
                <a:cs typeface="Courier New"/>
                <a:sym typeface="Courier New"/>
              </a:rPr>
              <a:t>"a"</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"b"</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"c"</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"x=a+b+c; return x"</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00"/>
                </a:highlight>
                <a:latin typeface="Courier New"/>
                <a:ea typeface="Courier New"/>
                <a:cs typeface="Courier New"/>
                <a:sym typeface="Courier New"/>
              </a:rPr>
              <a:t>console.log(f3.name, f3.length, f3.toString())</a:t>
            </a:r>
            <a:r>
              <a:rPr lang="en" sz="1000">
                <a:solidFill>
                  <a:srgbClr val="008000"/>
                </a:solidFill>
                <a:highlight>
                  <a:srgbClr val="FFFF00"/>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/numele va fi anonymous</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f4=</a:t>
            </a: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(x){console.log(x)}</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console.log(f4.name, f4.length, f4.toString())</a:t>
            </a:r>
            <a:r>
              <a:rPr lang="en" sz="1000">
                <a:solidFill>
                  <a:srgbClr val="008000"/>
                </a:solidFill>
                <a:highlight>
                  <a:srgbClr val="FFFFFF"/>
                </a:highlight>
                <a:latin typeface="Courier New"/>
                <a:ea typeface="Courier New"/>
                <a:cs typeface="Courier New"/>
                <a:sym typeface="Courier New"/>
              </a:rPr>
              <a:t>//numele va fi f4</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a:t>
            </a: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}).name)</a:t>
            </a:r>
            <a:r>
              <a:rPr lang="en" sz="1000">
                <a:solidFill>
                  <a:srgbClr val="008000"/>
                </a:solidFill>
                <a:highlight>
                  <a:srgbClr val="FFFFFF"/>
                </a:highlight>
                <a:latin typeface="Courier New"/>
                <a:ea typeface="Courier New"/>
                <a:cs typeface="Courier New"/>
                <a:sym typeface="Courier New"/>
              </a:rPr>
              <a:t>//name e sirul vid; va afisa o linie goala</a:t>
            </a:r>
            <a:endParaRPr sz="1000">
              <a:solidFill>
                <a:srgbClr val="0000FF"/>
              </a:solidFill>
              <a:highlight>
                <a:srgbClr val="FFFFFF"/>
              </a:highlight>
              <a:latin typeface="Courier New"/>
              <a:ea typeface="Courier New"/>
              <a:cs typeface="Courier New"/>
              <a:sym typeface="Courier New"/>
            </a:endParaRPr>
          </a:p>
        </p:txBody>
      </p:sp>
      <p:sp>
        <p:nvSpPr>
          <p:cNvPr id="199" name="Google Shape;199;p24"/>
          <p:cNvSpPr txBox="1"/>
          <p:nvPr/>
        </p:nvSpPr>
        <p:spPr>
          <a:xfrm>
            <a:off x="391800" y="3179100"/>
            <a:ext cx="2955000" cy="1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Textul afișat este cel din dreapta. Am marcat cu galben ce se afișează pentru funcția definită prin constructor.</a:t>
            </a:r>
            <a:endParaRPr sz="1200">
              <a:solidFill>
                <a:srgbClr val="666666"/>
              </a:solidFill>
            </a:endParaRPr>
          </a:p>
          <a:p>
            <a:pPr indent="0" lvl="0" marL="0" rtl="0" algn="l">
              <a:spcBef>
                <a:spcPts val="0"/>
              </a:spcBef>
              <a:spcAft>
                <a:spcPts val="0"/>
              </a:spcAft>
              <a:buNone/>
            </a:pPr>
            <a:r>
              <a:rPr lang="en" sz="1200">
                <a:solidFill>
                  <a:srgbClr val="666666"/>
                </a:solidFill>
              </a:rPr>
              <a:t>Proprietatea </a:t>
            </a:r>
            <a:r>
              <a:rPr b="1" lang="en" sz="1200">
                <a:solidFill>
                  <a:srgbClr val="666666"/>
                </a:solidFill>
              </a:rPr>
              <a:t>length </a:t>
            </a:r>
            <a:r>
              <a:rPr lang="en" sz="1200">
                <a:solidFill>
                  <a:srgbClr val="666666"/>
                </a:solidFill>
              </a:rPr>
              <a:t>arată câți parametrii numiți are funcția.</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200" name="Google Shape;200;p24"/>
          <p:cNvSpPr txBox="1"/>
          <p:nvPr/>
        </p:nvSpPr>
        <p:spPr>
          <a:xfrm>
            <a:off x="3966950" y="3179100"/>
            <a:ext cx="4705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f1 0 function f1(){console.log("ceva")}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f1 0 function f1(){console.log("ceva")}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anonymous 3 function anonymous(a,b,c</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 {</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x=a+b+c; return x</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highlight>
                  <a:srgbClr val="FFFF00"/>
                </a:highlight>
                <a:latin typeface="Courier New"/>
                <a:ea typeface="Courier New"/>
                <a:cs typeface="Courier New"/>
                <a:sym typeface="Courier New"/>
              </a:rPr>
              <a:t>}</a:t>
            </a:r>
            <a:endParaRPr sz="900">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f4 1 function(x){console.log(x)}</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4" name="Shape 204"/>
        <p:cNvGrpSpPr/>
        <p:nvPr/>
      </p:nvGrpSpPr>
      <p:grpSpPr>
        <a:xfrm>
          <a:off x="0" y="0"/>
          <a:ext cx="0" cy="0"/>
          <a:chOff x="0" y="0"/>
          <a:chExt cx="0" cy="0"/>
        </a:xfrm>
      </p:grpSpPr>
      <p:sp>
        <p:nvSpPr>
          <p:cNvPr id="205" name="Google Shape;205;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argumentele funcției</a:t>
            </a:r>
            <a:endParaRPr/>
          </a:p>
        </p:txBody>
      </p:sp>
      <p:sp>
        <p:nvSpPr>
          <p:cNvPr id="206" name="Google Shape;206;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9" name="Google Shape;209;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10" name="Google Shape;210;p25"/>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JavaScript tratează orice funcție ca fiind cu număr variabil de argumente. Când avem o funcție definită, îndiferent câți parametri sunt specificați, ea poate fi apelată cu oricâte argumente fără a genera o eroare strict referitoare la acest aspect. Funcția are acces la obiectul special arguments prin care poate itera pentru a accesa toate argumentele trimise (arguments[i] e argumentul cu indicele i).. Obiectul arguments are proprietatea </a:t>
            </a:r>
            <a:r>
              <a:rPr b="1" i="1" lang="en" sz="1000">
                <a:solidFill>
                  <a:srgbClr val="666666"/>
                </a:solidFill>
              </a:rPr>
              <a:t>length</a:t>
            </a:r>
            <a:r>
              <a:rPr lang="en" sz="1000">
                <a:solidFill>
                  <a:srgbClr val="666666"/>
                </a:solidFill>
              </a:rPr>
              <a:t> care dă numărul de argumente transmise. De asemenea, are și proprietatea callee prin care putem accesa chiar obiectul funcție.</a:t>
            </a:r>
            <a:endParaRPr sz="1000">
              <a:solidFill>
                <a:srgbClr val="666666"/>
              </a:solidFill>
            </a:endParaRPr>
          </a:p>
        </p:txBody>
      </p:sp>
      <p:sp>
        <p:nvSpPr>
          <p:cNvPr id="211" name="Google Shape;211;p25"/>
          <p:cNvSpPr txBox="1"/>
          <p:nvPr/>
        </p:nvSpPr>
        <p:spPr>
          <a:xfrm>
            <a:off x="415000" y="1697200"/>
            <a:ext cx="4467300" cy="240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f(a,b){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"a ="</a:t>
            </a:r>
            <a:r>
              <a:rPr lang="en" sz="850">
                <a:solidFill>
                  <a:schemeClr val="dk1"/>
                </a:solidFill>
                <a:highlight>
                  <a:srgbClr val="FFFFFF"/>
                </a:highlight>
                <a:latin typeface="Courier New"/>
                <a:ea typeface="Courier New"/>
                <a:cs typeface="Courier New"/>
                <a:sym typeface="Courier New"/>
              </a:rPr>
              <a:t>,a,</a:t>
            </a:r>
            <a:r>
              <a:rPr lang="en" sz="850">
                <a:solidFill>
                  <a:srgbClr val="A31515"/>
                </a:solidFill>
                <a:highlight>
                  <a:srgbClr val="FFFFFF"/>
                </a:highlight>
                <a:latin typeface="Courier New"/>
                <a:ea typeface="Courier New"/>
                <a:cs typeface="Courier New"/>
                <a:sym typeface="Courier New"/>
              </a:rPr>
              <a:t>"; b="</a:t>
            </a:r>
            <a:r>
              <a:rPr lang="en" sz="850">
                <a:solidFill>
                  <a:schemeClr val="dk1"/>
                </a:solidFill>
                <a:highlight>
                  <a:srgbClr val="FFFFFF"/>
                </a:highlight>
                <a:latin typeface="Courier New"/>
                <a:ea typeface="Courier New"/>
                <a:cs typeface="Courier New"/>
                <a:sym typeface="Courier New"/>
              </a:rPr>
              <a:t>,b,</a:t>
            </a:r>
            <a:r>
              <a:rPr lang="en" sz="850">
                <a:solidFill>
                  <a:srgbClr val="A31515"/>
                </a:solidFill>
                <a:highlight>
                  <a:srgbClr val="FFFFFF"/>
                </a:highlight>
                <a:latin typeface="Courier New"/>
                <a:ea typeface="Courier New"/>
                <a:cs typeface="Courier New"/>
                <a:sym typeface="Courier New"/>
              </a:rPr>
              <a:t>"; a+b="</a:t>
            </a:r>
            <a:r>
              <a:rPr lang="en" sz="850">
                <a:solidFill>
                  <a:schemeClr val="dk1"/>
                </a:solidFill>
                <a:highlight>
                  <a:srgbClr val="FFFFFF"/>
                </a:highlight>
                <a:latin typeface="Courier New"/>
                <a:ea typeface="Courier New"/>
                <a:cs typeface="Courier New"/>
                <a:sym typeface="Courier New"/>
              </a:rPr>
              <a:t>,a+b);</a:t>
            </a:r>
            <a:r>
              <a:rPr lang="en" sz="850">
                <a:solidFill>
                  <a:srgbClr val="008000"/>
                </a:solidFill>
                <a:highlight>
                  <a:srgbClr val="FFFFFF"/>
                </a:highlight>
                <a:latin typeface="Courier New"/>
                <a:ea typeface="Courier New"/>
                <a:cs typeface="Courier New"/>
                <a:sym typeface="Courier New"/>
              </a:rPr>
              <a:t>//daca niciunul nu e null, undefined sau 0</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"Numar de parametri:"</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.callee.length);</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"Numar de argumente primite:"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.length);</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//exemplu de iterare prin argumente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sir=</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arg </a:t>
            </a:r>
            <a:r>
              <a:rPr lang="en" sz="850">
                <a:solidFill>
                  <a:srgbClr val="0000FF"/>
                </a:solidFill>
                <a:highlight>
                  <a:srgbClr val="FFFFFF"/>
                </a:highlight>
                <a:latin typeface="Courier New"/>
                <a:ea typeface="Courier New"/>
                <a:cs typeface="Courier New"/>
                <a:sym typeface="Courier New"/>
              </a:rPr>
              <a:t>of</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arguments</a:t>
            </a:r>
            <a:r>
              <a:rPr lang="en" sz="850">
                <a:solidFill>
                  <a:schemeClr val="dk1"/>
                </a:solidFill>
                <a:highlight>
                  <a:srgbClr val="FFFFFF"/>
                </a:highlight>
                <a:latin typeface="Courier New"/>
                <a:ea typeface="Courier New"/>
                <a:cs typeface="Courier New"/>
                <a:sym typeface="Courier New"/>
              </a:rPr>
              <a:t>) sir+=arg+</a:t>
            </a:r>
            <a:r>
              <a:rPr lang="en" sz="850">
                <a:solidFill>
                  <a:srgbClr val="A31515"/>
                </a:solidFill>
                <a:highlight>
                  <a:srgbClr val="FFFFFF"/>
                </a:highlight>
                <a:latin typeface="Courier New"/>
                <a:ea typeface="Courier New"/>
                <a:cs typeface="Courier New"/>
                <a:sym typeface="Courier New"/>
              </a:rPr>
              <a:t>";"</a:t>
            </a:r>
            <a:endParaRPr sz="8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"sir="</a:t>
            </a:r>
            <a:r>
              <a:rPr lang="en" sz="850">
                <a:solidFill>
                  <a:schemeClr val="dk1"/>
                </a:solidFill>
                <a:highlight>
                  <a:srgbClr val="FFFFFF"/>
                </a:highlight>
                <a:latin typeface="Courier New"/>
                <a:ea typeface="Courier New"/>
                <a:cs typeface="Courier New"/>
                <a:sym typeface="Courier New"/>
              </a:rPr>
              <a:t>,sir);</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f(</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17</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8000"/>
              </a:solidFill>
              <a:highlight>
                <a:srgbClr val="FFFFFF"/>
              </a:highlight>
              <a:latin typeface="Courier New"/>
              <a:ea typeface="Courier New"/>
              <a:cs typeface="Courier New"/>
              <a:sym typeface="Courier New"/>
            </a:endParaRPr>
          </a:p>
        </p:txBody>
      </p:sp>
      <p:sp>
        <p:nvSpPr>
          <p:cNvPr id="212" name="Google Shape;212;p25"/>
          <p:cNvSpPr txBox="1"/>
          <p:nvPr/>
        </p:nvSpPr>
        <p:spPr>
          <a:xfrm>
            <a:off x="415000" y="4101400"/>
            <a:ext cx="4467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Mai sus, arguments.callee.length referă, de fapt, f.length. Proprietatea arguments.callee reprezintă o referință către funcția curentă, însă este deprecated și se recomandă folosirea numelui funcției.</a:t>
            </a:r>
            <a:br>
              <a:rPr lang="en" sz="1000">
                <a:solidFill>
                  <a:srgbClr val="666666"/>
                </a:solidFill>
              </a:rPr>
            </a:br>
            <a:r>
              <a:rPr lang="en" sz="1000">
                <a:solidFill>
                  <a:srgbClr val="666666"/>
                </a:solidFill>
              </a:rPr>
              <a:t>Atentie! Obiectul arguments e iterabil, dar nu e vector.</a:t>
            </a:r>
            <a:endParaRPr sz="1000">
              <a:solidFill>
                <a:srgbClr val="666666"/>
              </a:solidFill>
            </a:endParaRPr>
          </a:p>
        </p:txBody>
      </p:sp>
      <p:sp>
        <p:nvSpPr>
          <p:cNvPr id="213" name="Google Shape;213;p25"/>
          <p:cNvSpPr txBox="1"/>
          <p:nvPr/>
        </p:nvSpPr>
        <p:spPr>
          <a:xfrm>
            <a:off x="5083225" y="1706675"/>
            <a:ext cx="3731100" cy="31401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undefined ; b= undefined ; a+b= NaN</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sir=</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1 ; b= undefined ; a+b= NaN</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1</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 '0': 1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sir= 1;</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1 ; b= 2 ; a+b= 3</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 '0': 1, '1': 2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sir= 1;2;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 = 10 ; b= 14 ; a+b= 24</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parametri: 2</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Numar de argumente primite: 5</a:t>
            </a:r>
            <a:endParaRPr sz="8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rgbClr val="666666"/>
                </a:solidFill>
                <a:latin typeface="Courier New"/>
                <a:ea typeface="Courier New"/>
                <a:cs typeface="Courier New"/>
                <a:sym typeface="Courier New"/>
              </a:rPr>
              <a:t>[Arguments] { '0': 10, '1': 14, '2': 5, '3': 22, '4': 17 }</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800">
                <a:solidFill>
                  <a:srgbClr val="666666"/>
                </a:solidFill>
                <a:latin typeface="Courier New"/>
                <a:ea typeface="Courier New"/>
                <a:cs typeface="Courier New"/>
                <a:sym typeface="Courier New"/>
              </a:rPr>
              <a:t>sir= 10;14;5;22;17;</a:t>
            </a:r>
            <a:endParaRPr sz="800">
              <a:solidFill>
                <a:srgbClr val="666666"/>
              </a:solidFill>
              <a:latin typeface="Courier New"/>
              <a:ea typeface="Courier New"/>
              <a:cs typeface="Courier New"/>
              <a:sym typeface="Courier New"/>
            </a:endParaRPr>
          </a:p>
        </p:txBody>
      </p:sp>
      <p:sp>
        <p:nvSpPr>
          <p:cNvPr id="214" name="Google Shape;214;p25"/>
          <p:cNvSpPr txBox="1"/>
          <p:nvPr/>
        </p:nvSpPr>
        <p:spPr>
          <a:xfrm>
            <a:off x="6650125" y="1543425"/>
            <a:ext cx="59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highlight>
                  <a:srgbClr val="FFFFFF"/>
                </a:highlight>
              </a:rPr>
              <a:t>Output</a:t>
            </a:r>
            <a:endParaRPr sz="1000">
              <a:solidFill>
                <a:srgbClr val="666666"/>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parametrul "rest" (de argumente)</a:t>
            </a:r>
            <a:endParaRPr/>
          </a:p>
        </p:txBody>
      </p:sp>
      <p:sp>
        <p:nvSpPr>
          <p:cNvPr id="220" name="Google Shape;220;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23" name="Google Shape;223;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24" name="Google Shape;224;p26"/>
          <p:cNvSpPr txBox="1"/>
          <p:nvPr/>
        </p:nvSpPr>
        <p:spPr>
          <a:xfrm>
            <a:off x="329700" y="924775"/>
            <a:ext cx="8484600" cy="117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Un alt mod de a accesa argumentele trimise funcției (în număr variabil), este prin definirea </a:t>
            </a:r>
            <a:r>
              <a:rPr b="1" lang="en" sz="1200">
                <a:solidFill>
                  <a:srgbClr val="666666"/>
                </a:solidFill>
              </a:rPr>
              <a:t>parametrului "rest"</a:t>
            </a:r>
            <a:r>
              <a:rPr lang="en" sz="1200">
                <a:solidFill>
                  <a:srgbClr val="666666"/>
                </a:solidFill>
              </a:rPr>
              <a:t>. Acesta este precedat, în declarearea funcției de trei puncte "..." și </a:t>
            </a:r>
            <a:r>
              <a:rPr b="1" lang="en" sz="1200">
                <a:solidFill>
                  <a:srgbClr val="666666"/>
                </a:solidFill>
              </a:rPr>
              <a:t>trebuie să fie mereu ultimul parametru specificat</a:t>
            </a:r>
            <a:r>
              <a:rPr lang="en" sz="1200">
                <a:solidFill>
                  <a:srgbClr val="666666"/>
                </a:solidFill>
              </a:rPr>
              <a:t>. De asemenea, nu pot fi mai multe argumente de tip "rest". Sintaxa este:</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function( [arg0 [, arg1[, ... argK]],] ...rest) {} </a:t>
            </a:r>
            <a:endParaRPr sz="1200">
              <a:solidFill>
                <a:srgbClr val="666666"/>
              </a:solidFill>
            </a:endParaRPr>
          </a:p>
          <a:p>
            <a:pPr indent="0" lvl="0" marL="0" rtl="0" algn="l">
              <a:spcBef>
                <a:spcPts val="0"/>
              </a:spcBef>
              <a:spcAft>
                <a:spcPts val="0"/>
              </a:spcAft>
              <a:buNone/>
            </a:pPr>
            <a:r>
              <a:rPr lang="en" sz="1200">
                <a:solidFill>
                  <a:srgbClr val="666666"/>
                </a:solidFill>
              </a:rPr>
              <a:t>unde rest e numele parametrului, în acest caz (poate avea orice nume, ca și ceilalți parametri.</a:t>
            </a:r>
            <a:endParaRPr sz="1200">
              <a:solidFill>
                <a:srgbClr val="666666"/>
              </a:solidFill>
            </a:endParaRPr>
          </a:p>
          <a:p>
            <a:pPr indent="0" lvl="0" marL="0" rtl="0" algn="l">
              <a:spcBef>
                <a:spcPts val="0"/>
              </a:spcBef>
              <a:spcAft>
                <a:spcPts val="0"/>
              </a:spcAft>
              <a:buNone/>
            </a:pPr>
            <a:r>
              <a:rPr lang="en" sz="1200">
                <a:solidFill>
                  <a:srgbClr val="666666"/>
                </a:solidFill>
              </a:rPr>
              <a:t>Parametrul </a:t>
            </a:r>
            <a:r>
              <a:rPr i="1" lang="en" sz="1200">
                <a:solidFill>
                  <a:srgbClr val="666666"/>
                </a:solidFill>
              </a:rPr>
              <a:t>rest</a:t>
            </a:r>
            <a:r>
              <a:rPr lang="en" sz="1200">
                <a:solidFill>
                  <a:srgbClr val="666666"/>
                </a:solidFill>
              </a:rPr>
              <a:t> este un Array cu toate argumentele transmise de la cel cu indicele K+1 încolo (conform sintaxei de mai sus). Folosirea parametrului de tip "rest de argumente" nu interferează cu existența obiectului </a:t>
            </a:r>
            <a:r>
              <a:rPr i="1" lang="en" sz="1200">
                <a:solidFill>
                  <a:srgbClr val="666666"/>
                </a:solidFill>
              </a:rPr>
              <a:t>arguments</a:t>
            </a:r>
            <a:r>
              <a:rPr lang="en" sz="1200">
                <a:solidFill>
                  <a:srgbClr val="666666"/>
                </a:solidFill>
              </a:rPr>
              <a:t> așa cum se vede mai jos:</a:t>
            </a:r>
            <a:endParaRPr sz="1200">
              <a:solidFill>
                <a:srgbClr val="666666"/>
              </a:solidFill>
            </a:endParaRPr>
          </a:p>
        </p:txBody>
      </p:sp>
      <p:sp>
        <p:nvSpPr>
          <p:cNvPr id="225" name="Google Shape;225;p26"/>
          <p:cNvSpPr txBox="1"/>
          <p:nvPr/>
        </p:nvSpPr>
        <p:spPr>
          <a:xfrm>
            <a:off x="415000" y="2652600"/>
            <a:ext cx="4055400" cy="113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f(a,b,c, ...arg){</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a:t>
            </a:r>
            <a:r>
              <a:rPr lang="en" sz="950">
                <a:solidFill>
                  <a:schemeClr val="dk1"/>
                </a:solidFill>
                <a:highlight>
                  <a:srgbClr val="FFFFFF"/>
                </a:highlight>
                <a:latin typeface="Courier New"/>
                <a:ea typeface="Courier New"/>
                <a:cs typeface="Courier New"/>
                <a:sym typeface="Courier New"/>
              </a:rPr>
              <a:t>,a,</a:t>
            </a:r>
            <a:r>
              <a:rPr lang="en" sz="950">
                <a:solidFill>
                  <a:srgbClr val="A31515"/>
                </a:solidFill>
                <a:highlight>
                  <a:srgbClr val="FFFFFF"/>
                </a:highlight>
                <a:latin typeface="Courier New"/>
                <a:ea typeface="Courier New"/>
                <a:cs typeface="Courier New"/>
                <a:sym typeface="Courier New"/>
              </a:rPr>
              <a:t>"; b="</a:t>
            </a:r>
            <a:r>
              <a:rPr lang="en" sz="950">
                <a:solidFill>
                  <a:schemeClr val="dk1"/>
                </a:solidFill>
                <a:highlight>
                  <a:srgbClr val="FFFFFF"/>
                </a:highlight>
                <a:latin typeface="Courier New"/>
                <a:ea typeface="Courier New"/>
                <a:cs typeface="Courier New"/>
                <a:sym typeface="Courier New"/>
              </a:rPr>
              <a:t>,b,</a:t>
            </a:r>
            <a:r>
              <a:rPr lang="en" sz="950">
                <a:solidFill>
                  <a:srgbClr val="A31515"/>
                </a:solidFill>
                <a:highlight>
                  <a:srgbClr val="FFFFFF"/>
                </a:highlight>
                <a:latin typeface="Courier New"/>
                <a:ea typeface="Courier New"/>
                <a:cs typeface="Courier New"/>
                <a:sym typeface="Courier New"/>
              </a:rPr>
              <a:t>"; c="</a:t>
            </a:r>
            <a:r>
              <a:rPr lang="en" sz="950">
                <a:solidFill>
                  <a:schemeClr val="dk1"/>
                </a:solidFill>
                <a:highlight>
                  <a:srgbClr val="FFFFFF"/>
                </a:highlight>
                <a:latin typeface="Courier New"/>
                <a:ea typeface="Courier New"/>
                <a:cs typeface="Courier New"/>
                <a:sym typeface="Courier New"/>
              </a:rPr>
              <a:t>,c,</a:t>
            </a:r>
            <a:r>
              <a:rPr lang="en" sz="950">
                <a:solidFill>
                  <a:srgbClr val="A31515"/>
                </a:solidFill>
                <a:highlight>
                  <a:srgbClr val="FFFFFF"/>
                </a:highlight>
                <a:latin typeface="Courier New"/>
                <a:ea typeface="Courier New"/>
                <a:cs typeface="Courier New"/>
                <a:sym typeface="Courier New"/>
              </a:rPr>
              <a:t>"arg="</a:t>
            </a:r>
            <a:r>
              <a:rPr lang="en" sz="950">
                <a:solidFill>
                  <a:schemeClr val="dk1"/>
                </a:solidFill>
                <a:highlight>
                  <a:srgbClr val="FFFFFF"/>
                </a:highlight>
                <a:latin typeface="Courier New"/>
                <a:ea typeface="Courier New"/>
                <a:cs typeface="Courier New"/>
                <a:sym typeface="Courier New"/>
              </a:rPr>
              <a:t>,arg);</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0000FF"/>
                </a:solidFill>
                <a:highlight>
                  <a:srgbClr val="FFFFFF"/>
                </a:highlight>
                <a:latin typeface="Courier New"/>
                <a:ea typeface="Courier New"/>
                <a:cs typeface="Courier New"/>
                <a:sym typeface="Courier New"/>
              </a:rPr>
              <a:t>arguments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f(</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226" name="Google Shape;226;p26"/>
          <p:cNvSpPr txBox="1"/>
          <p:nvPr/>
        </p:nvSpPr>
        <p:spPr>
          <a:xfrm>
            <a:off x="4794900" y="2571750"/>
            <a:ext cx="4019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Va afișa:</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a= 10 ; b= 20 ; c= 30 arg= [ 40, 50, 60, 70 ]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[Arguments]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20,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'2': 30,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'3': 40,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'4': 50,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'5': 60,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'6': 70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0" name="Shape 230"/>
        <p:cNvGrpSpPr/>
        <p:nvPr/>
      </p:nvGrpSpPr>
      <p:grpSpPr>
        <a:xfrm>
          <a:off x="0" y="0"/>
          <a:ext cx="0" cy="0"/>
          <a:chOff x="0" y="0"/>
          <a:chExt cx="0" cy="0"/>
        </a:xfrm>
      </p:grpSpPr>
      <p:sp>
        <p:nvSpPr>
          <p:cNvPr id="231" name="Google Shape;231;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vectori (Array). Creare și iterare</a:t>
            </a:r>
            <a:endParaRPr/>
          </a:p>
        </p:txBody>
      </p:sp>
      <p:sp>
        <p:nvSpPr>
          <p:cNvPr id="232" name="Google Shape;232;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35" name="Google Shape;235;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36" name="Google Shape;236;p27"/>
          <p:cNvSpPr txBox="1"/>
          <p:nvPr/>
        </p:nvSpPr>
        <p:spPr>
          <a:xfrm>
            <a:off x="329700" y="924775"/>
            <a:ext cx="84846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defini vectori în JavaScript, vom folosi clasa Array. Putem defini vectori în modurile de mai jos fie folosind constructorul clasei Array și enumerând elementele ca argumente pentru constructor, fie folosind notația cu paranteze drepte. În cazul în care vrem un vector vid nu dăm argumente constructorului, respectiv nu enumerăm elemente între parantezele drepte.</a:t>
            </a:r>
            <a:endParaRPr sz="1200">
              <a:solidFill>
                <a:srgbClr val="666666"/>
              </a:solidFill>
            </a:endParaRPr>
          </a:p>
        </p:txBody>
      </p:sp>
      <p:sp>
        <p:nvSpPr>
          <p:cNvPr id="237" name="Google Shape;237;p27"/>
          <p:cNvSpPr txBox="1"/>
          <p:nvPr/>
        </p:nvSpPr>
        <p:spPr>
          <a:xfrm>
            <a:off x="405900" y="1824625"/>
            <a:ext cx="4467300" cy="168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Array(</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v3=[];</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v4=</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Array();</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"v1="</a:t>
            </a:r>
            <a:r>
              <a:rPr lang="en" sz="1050">
                <a:solidFill>
                  <a:schemeClr val="dk1"/>
                </a:solidFill>
                <a:highlight>
                  <a:srgbClr val="FFFFFF"/>
                </a:highlight>
                <a:latin typeface="Courier New"/>
                <a:ea typeface="Courier New"/>
                <a:cs typeface="Courier New"/>
                <a:sym typeface="Courier New"/>
              </a:rPr>
              <a:t>,v1);console.log(</a:t>
            </a:r>
            <a:r>
              <a:rPr lang="en" sz="1050">
                <a:solidFill>
                  <a:srgbClr val="A31515"/>
                </a:solidFill>
                <a:highlight>
                  <a:srgbClr val="FFFFFF"/>
                </a:highlight>
                <a:latin typeface="Courier New"/>
                <a:ea typeface="Courier New"/>
                <a:cs typeface="Courier New"/>
                <a:sym typeface="Courier New"/>
              </a:rPr>
              <a:t>"v2="</a:t>
            </a:r>
            <a:r>
              <a:rPr lang="en" sz="1050">
                <a:solidFill>
                  <a:schemeClr val="dk1"/>
                </a:solidFill>
                <a:highlight>
                  <a:srgbClr val="FFFFFF"/>
                </a:highlight>
                <a:latin typeface="Courier New"/>
                <a:ea typeface="Courier New"/>
                <a:cs typeface="Courier New"/>
                <a:sym typeface="Courier New"/>
              </a:rPr>
              <a:t>,v2);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"v3="</a:t>
            </a:r>
            <a:r>
              <a:rPr lang="en" sz="1050">
                <a:solidFill>
                  <a:schemeClr val="dk1"/>
                </a:solidFill>
                <a:highlight>
                  <a:srgbClr val="FFFFFF"/>
                </a:highlight>
                <a:latin typeface="Courier New"/>
                <a:ea typeface="Courier New"/>
                <a:cs typeface="Courier New"/>
                <a:sym typeface="Courier New"/>
              </a:rPr>
              <a:t>,v3);console.log(</a:t>
            </a:r>
            <a:r>
              <a:rPr lang="en" sz="1050">
                <a:solidFill>
                  <a:srgbClr val="A31515"/>
                </a:solidFill>
                <a:highlight>
                  <a:srgbClr val="FFFFFF"/>
                </a:highlight>
                <a:latin typeface="Courier New"/>
                <a:ea typeface="Courier New"/>
                <a:cs typeface="Courier New"/>
                <a:sym typeface="Courier New"/>
              </a:rPr>
              <a:t>"v4="</a:t>
            </a:r>
            <a:r>
              <a:rPr lang="en" sz="1050">
                <a:solidFill>
                  <a:schemeClr val="dk1"/>
                </a:solidFill>
                <a:highlight>
                  <a:srgbClr val="FFFFFF"/>
                </a:highlight>
                <a:latin typeface="Courier New"/>
                <a:ea typeface="Courier New"/>
                <a:cs typeface="Courier New"/>
                <a:sym typeface="Courier New"/>
              </a:rPr>
              <a:t>,v4);</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elem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v1)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238" name="Google Shape;238;p27"/>
          <p:cNvSpPr txBox="1"/>
          <p:nvPr/>
        </p:nvSpPr>
        <p:spPr>
          <a:xfrm>
            <a:off x="5113625" y="2109625"/>
            <a:ext cx="2300100" cy="13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v1= [ 5, 10, 9 ]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v2= [ 19, 10, 20, 30 ]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v3=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v4=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5</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10</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9</a:t>
            </a:r>
            <a:endParaRPr sz="1200">
              <a:solidFill>
                <a:srgbClr val="666666"/>
              </a:solidFill>
              <a:latin typeface="Courier New"/>
              <a:ea typeface="Courier New"/>
              <a:cs typeface="Courier New"/>
              <a:sym typeface="Courier New"/>
            </a:endParaRPr>
          </a:p>
        </p:txBody>
      </p:sp>
      <p:sp>
        <p:nvSpPr>
          <p:cNvPr id="239" name="Google Shape;239;p27"/>
          <p:cNvSpPr txBox="1"/>
          <p:nvPr/>
        </p:nvSpPr>
        <p:spPr>
          <a:xfrm>
            <a:off x="5113625" y="1824625"/>
            <a:ext cx="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Afișează:</a:t>
            </a:r>
            <a:endParaRPr sz="1200">
              <a:solidFill>
                <a:schemeClr val="dk2"/>
              </a:solidFill>
            </a:endParaRPr>
          </a:p>
        </p:txBody>
      </p:sp>
      <p:sp>
        <p:nvSpPr>
          <p:cNvPr id="240" name="Google Shape;240;p27"/>
          <p:cNvSpPr txBox="1"/>
          <p:nvPr/>
        </p:nvSpPr>
        <p:spPr>
          <a:xfrm>
            <a:off x="405900" y="3719250"/>
            <a:ext cx="44673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Vectorii și alte elemente ce pot fi iterate au proprietatea </a:t>
            </a:r>
            <a:r>
              <a:rPr i="1" lang="en" sz="1200">
                <a:solidFill>
                  <a:srgbClr val="666666"/>
                </a:solidFill>
              </a:rPr>
              <a:t>length</a:t>
            </a:r>
            <a:r>
              <a:rPr lang="en" sz="1200">
                <a:solidFill>
                  <a:srgbClr val="666666"/>
                </a:solidFill>
              </a:rPr>
              <a:t> care are ca valoare lungimea vectorului (numărul de elemente. Astfel, for-ul de mai sus se putea scrie și:</a:t>
            </a:r>
            <a:endParaRPr sz="1200">
              <a:solidFill>
                <a:srgbClr val="666666"/>
              </a:solidFill>
            </a:endParaRPr>
          </a:p>
        </p:txBody>
      </p:sp>
      <p:sp>
        <p:nvSpPr>
          <p:cNvPr id="241" name="Google Shape;241;p27"/>
          <p:cNvSpPr txBox="1"/>
          <p:nvPr/>
        </p:nvSpPr>
        <p:spPr>
          <a:xfrm>
            <a:off x="5113625" y="3830675"/>
            <a:ext cx="2702100" cy="52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i&lt;v1.length;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console.log(v1[i]);</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vectori - tip de date</a:t>
            </a:r>
            <a:endParaRPr/>
          </a:p>
        </p:txBody>
      </p:sp>
      <p:sp>
        <p:nvSpPr>
          <p:cNvPr id="247" name="Google Shape;247;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50" name="Google Shape;250;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51" name="Google Shape;251;p28"/>
          <p:cNvSpPr txBox="1"/>
          <p:nvPr/>
        </p:nvSpPr>
        <p:spPr>
          <a:xfrm>
            <a:off x="329700" y="92477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Într-un Array putem avea elemente de orice tip, chiar și de tipuri amestecate:</a:t>
            </a:r>
            <a:endParaRPr sz="1200">
              <a:solidFill>
                <a:srgbClr val="666666"/>
              </a:solidFill>
            </a:endParaRPr>
          </a:p>
        </p:txBody>
      </p:sp>
      <p:sp>
        <p:nvSpPr>
          <p:cNvPr id="252" name="Google Shape;252;p28"/>
          <p:cNvSpPr txBox="1"/>
          <p:nvPr/>
        </p:nvSpPr>
        <p:spPr>
          <a:xfrm>
            <a:off x="425050" y="1237525"/>
            <a:ext cx="2438100" cy="31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null</a:t>
            </a:r>
            <a:r>
              <a:rPr lang="en" sz="950">
                <a:solidFill>
                  <a:schemeClr val="dk1"/>
                </a:solidFill>
                <a:highlight>
                  <a:srgbClr val="FFFFFF"/>
                </a:highlight>
                <a:latin typeface="Courier New"/>
                <a:ea typeface="Courier New"/>
                <a:cs typeface="Courier New"/>
                <a:sym typeface="Courier New"/>
              </a:rPr>
              <a:t>];</a:t>
            </a:r>
            <a:endParaRPr sz="850">
              <a:solidFill>
                <a:srgbClr val="008000"/>
              </a:solidFill>
              <a:highlight>
                <a:srgbClr val="FFFFFF"/>
              </a:highlight>
              <a:latin typeface="Courier New"/>
              <a:ea typeface="Courier New"/>
              <a:cs typeface="Courier New"/>
              <a:sym typeface="Courier New"/>
            </a:endParaRPr>
          </a:p>
        </p:txBody>
      </p:sp>
      <p:sp>
        <p:nvSpPr>
          <p:cNvPr id="253" name="Google Shape;253;p28"/>
          <p:cNvSpPr txBox="1"/>
          <p:nvPr/>
        </p:nvSpPr>
        <p:spPr>
          <a:xfrm>
            <a:off x="4065450" y="2379975"/>
            <a:ext cx="495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Int8Array(4) [ 1, -11, 77, -8 ]</a:t>
            </a:r>
            <a:endParaRPr sz="1200">
              <a:solidFill>
                <a:srgbClr val="666666"/>
              </a:solidFill>
              <a:latin typeface="Courier New"/>
              <a:ea typeface="Courier New"/>
              <a:cs typeface="Courier New"/>
              <a:sym typeface="Courier New"/>
            </a:endParaRPr>
          </a:p>
        </p:txBody>
      </p:sp>
      <p:sp>
        <p:nvSpPr>
          <p:cNvPr id="254" name="Google Shape;254;p28"/>
          <p:cNvSpPr txBox="1"/>
          <p:nvPr/>
        </p:nvSpPr>
        <p:spPr>
          <a:xfrm>
            <a:off x="329700" y="3119675"/>
            <a:ext cx="6494400" cy="13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verifica faptul că un obiect este vector putem folosi funcția </a:t>
            </a:r>
            <a:r>
              <a:rPr b="1" lang="en" sz="1200">
                <a:solidFill>
                  <a:srgbClr val="666666"/>
                </a:solidFill>
              </a:rPr>
              <a:t>isArray()</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Atenție, </a:t>
            </a:r>
            <a:endParaRPr sz="1200">
              <a:solidFill>
                <a:srgbClr val="666666"/>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Array.isArray(v)</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va fi adevărat, dar</a:t>
            </a:r>
            <a:endParaRPr sz="1200">
              <a:solidFill>
                <a:srgbClr val="666666"/>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Array.isArray(v_int)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va fi fals.</a:t>
            </a:r>
            <a:endParaRPr sz="1200">
              <a:solidFill>
                <a:srgbClr val="666666"/>
              </a:solidFill>
            </a:endParaRPr>
          </a:p>
        </p:txBody>
      </p:sp>
      <p:sp>
        <p:nvSpPr>
          <p:cNvPr id="255" name="Google Shape;255;p28"/>
          <p:cNvSpPr txBox="1"/>
          <p:nvPr/>
        </p:nvSpPr>
        <p:spPr>
          <a:xfrm>
            <a:off x="329700" y="1627400"/>
            <a:ext cx="8484600" cy="7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cazul în care vrem să forțăm vectorul să aibă elemente de același tip, putem folosi un TypedArray. Clasele pentru TypedArray sunt: Int8Array, Uint8Array, Uint8ClampedArray, Int16Array, Uint16Array, Int32Array, Uint32Array, Float32Array, Float64Array, BigInt64Array, BigUint64Array</a:t>
            </a:r>
            <a:endParaRPr sz="1200">
              <a:solidFill>
                <a:srgbClr val="666666"/>
              </a:solidFill>
            </a:endParaRPr>
          </a:p>
        </p:txBody>
      </p:sp>
      <p:sp>
        <p:nvSpPr>
          <p:cNvPr id="256" name="Google Shape;256;p28"/>
          <p:cNvSpPr txBox="1"/>
          <p:nvPr/>
        </p:nvSpPr>
        <p:spPr>
          <a:xfrm>
            <a:off x="425050" y="2427975"/>
            <a:ext cx="34665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v_int = </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Int8Array([</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console.log(v_int);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0" name="Shape 260"/>
        <p:cNvGrpSpPr/>
        <p:nvPr/>
      </p:nvGrpSpPr>
      <p:grpSpPr>
        <a:xfrm>
          <a:off x="0" y="0"/>
          <a:ext cx="0" cy="0"/>
          <a:chOff x="0" y="0"/>
          <a:chExt cx="0" cy="0"/>
        </a:xfrm>
      </p:grpSpPr>
      <p:sp>
        <p:nvSpPr>
          <p:cNvPr id="261" name="Google Shape;261;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indici</a:t>
            </a:r>
            <a:endParaRPr/>
          </a:p>
        </p:txBody>
      </p:sp>
      <p:sp>
        <p:nvSpPr>
          <p:cNvPr id="262" name="Google Shape;262;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65" name="Google Shape;265;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66" name="Google Shape;266;p29"/>
          <p:cNvSpPr txBox="1"/>
          <p:nvPr/>
        </p:nvSpPr>
        <p:spPr>
          <a:xfrm>
            <a:off x="329700" y="924775"/>
            <a:ext cx="84846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un iterator cu indicii unui vector, putem folosi metoda keys().</a:t>
            </a:r>
            <a:endParaRPr sz="1200">
              <a:solidFill>
                <a:srgbClr val="666666"/>
              </a:solidFill>
            </a:endParaRPr>
          </a:p>
        </p:txBody>
      </p:sp>
      <p:sp>
        <p:nvSpPr>
          <p:cNvPr id="267" name="Google Shape;267;p29"/>
          <p:cNvSpPr txBox="1"/>
          <p:nvPr/>
        </p:nvSpPr>
        <p:spPr>
          <a:xfrm>
            <a:off x="420125" y="1306175"/>
            <a:ext cx="8412300" cy="5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console.log(v.keys());</a:t>
            </a:r>
            <a:r>
              <a:rPr lang="en" sz="1050">
                <a:solidFill>
                  <a:srgbClr val="008000"/>
                </a:solidFill>
                <a:highlight>
                  <a:srgbClr val="FFFFFF"/>
                </a:highlight>
                <a:latin typeface="Courier New"/>
                <a:ea typeface="Courier New"/>
                <a:cs typeface="Courier New"/>
                <a:sym typeface="Courier New"/>
              </a:rPr>
              <a:t>//va afișa: Object [Array Iterator]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268" name="Google Shape;268;p29"/>
          <p:cNvSpPr txBox="1"/>
          <p:nvPr/>
        </p:nvSpPr>
        <p:spPr>
          <a:xfrm>
            <a:off x="383975" y="199409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asemenea, putem obține un iterator pe perechile de forma [indice, element] asociate vectorului. Fiecare pereche conține indicele și elementul corespunzător de la acel indice din vector. Atenție, e iterator, nu vector; dacă dorim să îl transformăm în vector putem folosi metoda Array.from(), ca mai jos:</a:t>
            </a:r>
            <a:endParaRPr sz="1200">
              <a:solidFill>
                <a:srgbClr val="666666"/>
              </a:solidFill>
            </a:endParaRPr>
          </a:p>
        </p:txBody>
      </p:sp>
      <p:sp>
        <p:nvSpPr>
          <p:cNvPr id="269" name="Google Shape;269;p29"/>
          <p:cNvSpPr txBox="1"/>
          <p:nvPr/>
        </p:nvSpPr>
        <p:spPr>
          <a:xfrm>
            <a:off x="420125" y="2794975"/>
            <a:ext cx="4996500" cy="831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console.log(Array.from(v.entries()));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//va afișa: [ [ 0, 47 ], [ 1, 23 ], [ 2, 51 ], [ 3, 88 ]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3" name="Shape 273"/>
        <p:cNvGrpSpPr/>
        <p:nvPr/>
      </p:nvGrpSpPr>
      <p:grpSpPr>
        <a:xfrm>
          <a:off x="0" y="0"/>
          <a:ext cx="0" cy="0"/>
          <a:chOff x="0" y="0"/>
          <a:chExt cx="0" cy="0"/>
        </a:xfrm>
      </p:grpSpPr>
      <p:sp>
        <p:nvSpPr>
          <p:cNvPr id="274" name="Google Shape;274;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editare (1)</a:t>
            </a:r>
            <a:endParaRPr/>
          </a:p>
        </p:txBody>
      </p:sp>
      <p:sp>
        <p:nvSpPr>
          <p:cNvPr id="275" name="Google Shape;275;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78" name="Google Shape;278;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79" name="Google Shape;279;p30"/>
          <p:cNvSpPr txBox="1"/>
          <p:nvPr/>
        </p:nvSpPr>
        <p:spPr>
          <a:xfrm>
            <a:off x="329700" y="924775"/>
            <a:ext cx="8484600" cy="9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modifica sau adăuga elemente în vector putem folosi operatorul format din paranteze drepte.</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vector[indice]=element</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rPr>
              <a:t>Dacă la indicele respectiv exista deja un alt element, va fi suprascris. Dacă indicele depășește ultimele indice asignat, se creează elemente vide până la el, și pe poziția indicată de el se setează valoarea din atribuire.</a:t>
            </a:r>
            <a:endParaRPr sz="1200">
              <a:solidFill>
                <a:srgbClr val="666666"/>
              </a:solidFill>
            </a:endParaRPr>
          </a:p>
        </p:txBody>
      </p:sp>
      <p:sp>
        <p:nvSpPr>
          <p:cNvPr id="280" name="Google Shape;280;p30"/>
          <p:cNvSpPr txBox="1"/>
          <p:nvPr/>
        </p:nvSpPr>
        <p:spPr>
          <a:xfrm>
            <a:off x="420125" y="1839575"/>
            <a:ext cx="8412300" cy="95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//aici schimbăm elementul (deja existent) de pe poziția 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33</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//aici adăugăm un element pe poziția cu indicele 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de la indicele 4 la 9 vor fi elemente vide, iar la indicele 10 vom avea valoarea 1000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281" name="Google Shape;281;p30"/>
          <p:cNvSpPr txBox="1"/>
          <p:nvPr/>
        </p:nvSpPr>
        <p:spPr>
          <a:xfrm>
            <a:off x="420125" y="2844700"/>
            <a:ext cx="430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[ 0, 10, 9, 33, &lt;6 empty items&gt;, 1000 ]</a:t>
            </a:r>
            <a:endParaRPr sz="1200">
              <a:solidFill>
                <a:srgbClr val="666666"/>
              </a:solidFill>
              <a:latin typeface="Courier New"/>
              <a:ea typeface="Courier New"/>
              <a:cs typeface="Courier New"/>
              <a:sym typeface="Courier New"/>
            </a:endParaRPr>
          </a:p>
        </p:txBody>
      </p:sp>
      <p:sp>
        <p:nvSpPr>
          <p:cNvPr id="282" name="Google Shape;282;p30"/>
          <p:cNvSpPr txBox="1"/>
          <p:nvPr/>
        </p:nvSpPr>
        <p:spPr>
          <a:xfrm>
            <a:off x="383975" y="344189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Atenție, deși lungimea a crescut (acum va fi 11), cheile înregistrate sunt doar cele definite explicit, adică 0,1,2,3,10.</a:t>
            </a:r>
            <a:endParaRPr sz="1200">
              <a:solidFill>
                <a:srgbClr val="666666"/>
              </a:solidFill>
            </a:endParaRPr>
          </a:p>
        </p:txBody>
      </p:sp>
      <p:sp>
        <p:nvSpPr>
          <p:cNvPr id="283" name="Google Shape;283;p30"/>
          <p:cNvSpPr txBox="1"/>
          <p:nvPr/>
        </p:nvSpPr>
        <p:spPr>
          <a:xfrm>
            <a:off x="420125" y="3937975"/>
            <a:ext cx="2531700" cy="507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console.log(v1.length);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console.log(Object.keys(v1));</a:t>
            </a:r>
            <a:endParaRPr/>
          </a:p>
        </p:txBody>
      </p:sp>
      <p:sp>
        <p:nvSpPr>
          <p:cNvPr id="284" name="Google Shape;284;p30"/>
          <p:cNvSpPr txBox="1"/>
          <p:nvPr/>
        </p:nvSpPr>
        <p:spPr>
          <a:xfrm>
            <a:off x="3351238" y="4007275"/>
            <a:ext cx="81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Va afișa:</a:t>
            </a:r>
            <a:endParaRPr sz="1200">
              <a:solidFill>
                <a:schemeClr val="dk2"/>
              </a:solidFill>
            </a:endParaRPr>
          </a:p>
        </p:txBody>
      </p:sp>
      <p:sp>
        <p:nvSpPr>
          <p:cNvPr id="285" name="Google Shape;285;p30"/>
          <p:cNvSpPr txBox="1"/>
          <p:nvPr/>
        </p:nvSpPr>
        <p:spPr>
          <a:xfrm>
            <a:off x="4269475" y="3930325"/>
            <a:ext cx="272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11</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 '0', '1', '2', '3', '10' ]</a:t>
            </a:r>
            <a:endParaRPr sz="1100">
              <a:solidFill>
                <a:schemeClr val="dk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9" name="Shape 289"/>
        <p:cNvGrpSpPr/>
        <p:nvPr/>
      </p:nvGrpSpPr>
      <p:grpSpPr>
        <a:xfrm>
          <a:off x="0" y="0"/>
          <a:ext cx="0" cy="0"/>
          <a:chOff x="0" y="0"/>
          <a:chExt cx="0" cy="0"/>
        </a:xfrm>
      </p:grpSpPr>
      <p:sp>
        <p:nvSpPr>
          <p:cNvPr id="290" name="Google Shape;290;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editare (2)</a:t>
            </a:r>
            <a:endParaRPr/>
          </a:p>
        </p:txBody>
      </p:sp>
      <p:sp>
        <p:nvSpPr>
          <p:cNvPr id="291" name="Google Shape;291;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94" name="Google Shape;294;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95" name="Google Shape;295;p31"/>
          <p:cNvSpPr txBox="1"/>
          <p:nvPr/>
        </p:nvSpPr>
        <p:spPr>
          <a:xfrm>
            <a:off x="365850" y="2952450"/>
            <a:ext cx="8484600" cy="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umple o zonă de vector cu aceeași valoare putem folosi metoda </a:t>
            </a:r>
            <a:r>
              <a:rPr b="1" lang="en" sz="1200">
                <a:solidFill>
                  <a:srgbClr val="666666"/>
                </a:solidFill>
              </a:rPr>
              <a:t>fill</a:t>
            </a:r>
            <a:r>
              <a:rPr lang="en" sz="1200">
                <a:solidFill>
                  <a:srgbClr val="666666"/>
                </a:solidFill>
              </a:rPr>
              <a:t>(value [, start[, end]]). Metoda va modifica elementele vectorului dintre indicii </a:t>
            </a:r>
            <a:r>
              <a:rPr i="1" lang="en" sz="1200">
                <a:solidFill>
                  <a:srgbClr val="666666"/>
                </a:solidFill>
              </a:rPr>
              <a:t>start</a:t>
            </a:r>
            <a:r>
              <a:rPr lang="en" sz="1200">
                <a:solidFill>
                  <a:srgbClr val="666666"/>
                </a:solidFill>
              </a:rPr>
              <a:t> </a:t>
            </a:r>
            <a:r>
              <a:rPr lang="en" sz="1200">
                <a:solidFill>
                  <a:srgbClr val="666666"/>
                </a:solidFill>
              </a:rPr>
              <a:t>(inclusiv) și </a:t>
            </a:r>
            <a:r>
              <a:rPr i="1" lang="en" sz="1200">
                <a:solidFill>
                  <a:srgbClr val="666666"/>
                </a:solidFill>
              </a:rPr>
              <a:t>end</a:t>
            </a:r>
            <a:r>
              <a:rPr lang="en" sz="1200">
                <a:solidFill>
                  <a:srgbClr val="666666"/>
                </a:solidFill>
              </a:rPr>
              <a:t>(exclusiv) astfel încât să aibă valoarea </a:t>
            </a:r>
            <a:r>
              <a:rPr i="1" lang="en" sz="1200">
                <a:solidFill>
                  <a:srgbClr val="666666"/>
                </a:solidFill>
              </a:rPr>
              <a:t>value</a:t>
            </a:r>
            <a:r>
              <a:rPr lang="en" sz="1200">
                <a:solidFill>
                  <a:srgbClr val="666666"/>
                </a:solidFill>
              </a:rPr>
              <a:t>. Metoda fill() schimbă vectorul pentru care este apelată. Parametrii </a:t>
            </a:r>
            <a:r>
              <a:rPr i="1" lang="en" sz="1200">
                <a:solidFill>
                  <a:srgbClr val="666666"/>
                </a:solidFill>
              </a:rPr>
              <a:t>start</a:t>
            </a:r>
            <a:r>
              <a:rPr lang="en" sz="1200">
                <a:solidFill>
                  <a:srgbClr val="666666"/>
                </a:solidFill>
              </a:rPr>
              <a:t> și </a:t>
            </a:r>
            <a:r>
              <a:rPr i="1" lang="en" sz="1200">
                <a:solidFill>
                  <a:srgbClr val="666666"/>
                </a:solidFill>
              </a:rPr>
              <a:t>end</a:t>
            </a:r>
            <a:r>
              <a:rPr lang="en" sz="1200">
                <a:solidFill>
                  <a:srgbClr val="666666"/>
                </a:solidFill>
              </a:rPr>
              <a:t> pot lipsi, având valorile implicite 0, respectiv lungimea șirului.</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296" name="Google Shape;296;p31"/>
          <p:cNvSpPr txBox="1"/>
          <p:nvPr/>
        </p:nvSpPr>
        <p:spPr>
          <a:xfrm>
            <a:off x="365850" y="1396025"/>
            <a:ext cx="47550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lungimeNoua=v.push(</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"Lungime noua: "</a:t>
            </a:r>
            <a:r>
              <a:rPr lang="en" sz="950">
                <a:solidFill>
                  <a:schemeClr val="dk1"/>
                </a:solidFill>
                <a:highlight>
                  <a:srgbClr val="FFFFFF"/>
                </a:highlight>
                <a:latin typeface="Courier New"/>
                <a:ea typeface="Courier New"/>
                <a:cs typeface="Courier New"/>
                <a:sym typeface="Courier New"/>
              </a:rPr>
              <a:t>, lungimeNoua, </a:t>
            </a:r>
            <a:r>
              <a:rPr lang="en" sz="950">
                <a:solidFill>
                  <a:srgbClr val="A31515"/>
                </a:solidFill>
                <a:highlight>
                  <a:srgbClr val="FFFFFF"/>
                </a:highlight>
                <a:latin typeface="Courier New"/>
                <a:ea typeface="Courier New"/>
                <a:cs typeface="Courier New"/>
                <a:sym typeface="Courier New"/>
              </a:rPr>
              <a:t>"\nVector nou:"</a:t>
            </a:r>
            <a:r>
              <a:rPr lang="en" sz="950">
                <a:solidFill>
                  <a:schemeClr val="dk1"/>
                </a:solidFill>
                <a:highlight>
                  <a:srgbClr val="FFFFFF"/>
                </a:highlight>
                <a:latin typeface="Courier New"/>
                <a:ea typeface="Courier New"/>
                <a:cs typeface="Courier New"/>
                <a:sym typeface="Courier New"/>
              </a:rPr>
              <a:t>, v);</a:t>
            </a:r>
            <a:endParaRPr sz="950">
              <a:solidFill>
                <a:schemeClr val="dk1"/>
              </a:solidFill>
              <a:highlight>
                <a:srgbClr val="FFFFFF"/>
              </a:highlight>
              <a:latin typeface="Courier New"/>
              <a:ea typeface="Courier New"/>
              <a:cs typeface="Courier New"/>
              <a:sym typeface="Courier New"/>
            </a:endParaRPr>
          </a:p>
        </p:txBody>
      </p:sp>
      <p:sp>
        <p:nvSpPr>
          <p:cNvPr id="297" name="Google Shape;297;p31"/>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298" name="Google Shape;298;p31"/>
          <p:cNvSpPr txBox="1"/>
          <p:nvPr/>
        </p:nvSpPr>
        <p:spPr>
          <a:xfrm>
            <a:off x="289650" y="1893063"/>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Adăugarea de elemente la începutul vectorului se poate face cu metoda </a:t>
            </a:r>
            <a:r>
              <a:rPr b="1" lang="en" sz="1200">
                <a:solidFill>
                  <a:srgbClr val="666666"/>
                </a:solidFill>
              </a:rPr>
              <a:t>unshift()</a:t>
            </a:r>
            <a:r>
              <a:rPr lang="en" sz="1200">
                <a:solidFill>
                  <a:srgbClr val="666666"/>
                </a:solidFill>
              </a:rPr>
              <a:t>. Se pot specifica oricâte elemente noi ca argumente. Returnează lungimea rezultată după adăugarea elementelor noi</a:t>
            </a:r>
            <a:endParaRPr sz="1200">
              <a:solidFill>
                <a:srgbClr val="666666"/>
              </a:solidFill>
            </a:endParaRPr>
          </a:p>
        </p:txBody>
      </p:sp>
      <p:sp>
        <p:nvSpPr>
          <p:cNvPr id="299" name="Google Shape;299;p31"/>
          <p:cNvSpPr txBox="1"/>
          <p:nvPr/>
        </p:nvSpPr>
        <p:spPr>
          <a:xfrm>
            <a:off x="289650" y="865163"/>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Adăugarea de elemente la finalul vectorului se poate face și cu metoda </a:t>
            </a:r>
            <a:r>
              <a:rPr b="1" lang="en" sz="1200">
                <a:solidFill>
                  <a:srgbClr val="666666"/>
                </a:solidFill>
              </a:rPr>
              <a:t>push()</a:t>
            </a:r>
            <a:r>
              <a:rPr lang="en" sz="1200">
                <a:solidFill>
                  <a:srgbClr val="666666"/>
                </a:solidFill>
              </a:rPr>
              <a:t>. Se pot specifica oricâte elemente noi ca argumente. Returnează lungimea rezultată după adăugarea elementelor noi</a:t>
            </a:r>
            <a:endParaRPr sz="1200">
              <a:solidFill>
                <a:srgbClr val="666666"/>
              </a:solidFill>
            </a:endParaRPr>
          </a:p>
        </p:txBody>
      </p:sp>
      <p:sp>
        <p:nvSpPr>
          <p:cNvPr id="300" name="Google Shape;300;p31"/>
          <p:cNvSpPr txBox="1"/>
          <p:nvPr/>
        </p:nvSpPr>
        <p:spPr>
          <a:xfrm>
            <a:off x="5273250" y="1382225"/>
            <a:ext cx="30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afișa:</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Lungime noua:  6 </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Vector nou: [ 3, 10, 17, 100, 200, 300 ]</a:t>
            </a:r>
            <a:endParaRPr sz="900">
              <a:solidFill>
                <a:schemeClr val="dk2"/>
              </a:solidFill>
              <a:latin typeface="Courier New"/>
              <a:ea typeface="Courier New"/>
              <a:cs typeface="Courier New"/>
              <a:sym typeface="Courier New"/>
            </a:endParaRPr>
          </a:p>
        </p:txBody>
      </p:sp>
      <p:sp>
        <p:nvSpPr>
          <p:cNvPr id="301" name="Google Shape;301;p31"/>
          <p:cNvSpPr txBox="1"/>
          <p:nvPr/>
        </p:nvSpPr>
        <p:spPr>
          <a:xfrm>
            <a:off x="365850" y="2443925"/>
            <a:ext cx="47550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lungimeNoua=v.unshift(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"Lungime noua: "</a:t>
            </a:r>
            <a:r>
              <a:rPr lang="en" sz="950">
                <a:solidFill>
                  <a:schemeClr val="dk1"/>
                </a:solidFill>
                <a:highlight>
                  <a:srgbClr val="FFFFFF"/>
                </a:highlight>
                <a:latin typeface="Courier New"/>
                <a:ea typeface="Courier New"/>
                <a:cs typeface="Courier New"/>
                <a:sym typeface="Courier New"/>
              </a:rPr>
              <a:t>, lungimeNoua, </a:t>
            </a:r>
            <a:r>
              <a:rPr lang="en" sz="950">
                <a:solidFill>
                  <a:srgbClr val="A31515"/>
                </a:solidFill>
                <a:highlight>
                  <a:srgbClr val="FFFFFF"/>
                </a:highlight>
                <a:latin typeface="Courier New"/>
                <a:ea typeface="Courier New"/>
                <a:cs typeface="Courier New"/>
                <a:sym typeface="Courier New"/>
              </a:rPr>
              <a:t>"\nVector nou:"</a:t>
            </a:r>
            <a:r>
              <a:rPr lang="en" sz="950">
                <a:solidFill>
                  <a:schemeClr val="dk1"/>
                </a:solidFill>
                <a:highlight>
                  <a:srgbClr val="FFFFFF"/>
                </a:highlight>
                <a:latin typeface="Courier New"/>
                <a:ea typeface="Courier New"/>
                <a:cs typeface="Courier New"/>
                <a:sym typeface="Courier New"/>
              </a:rPr>
              <a:t>, v);</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02" name="Google Shape;302;p31"/>
          <p:cNvSpPr txBox="1"/>
          <p:nvPr/>
        </p:nvSpPr>
        <p:spPr>
          <a:xfrm>
            <a:off x="5377350" y="2443925"/>
            <a:ext cx="30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afișa:</a:t>
            </a:r>
            <a:endParaRPr sz="900">
              <a:solidFill>
                <a:schemeClr val="dk2"/>
              </a:solidFill>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Lungime noua:  6</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Vector nou: [ 100, 200, 300, 3, 10, 17 ]</a:t>
            </a:r>
            <a:endParaRPr sz="900">
              <a:solidFill>
                <a:schemeClr val="dk2"/>
              </a:solidFill>
              <a:latin typeface="Courier New"/>
              <a:ea typeface="Courier New"/>
              <a:cs typeface="Courier New"/>
              <a:sym typeface="Courier New"/>
            </a:endParaRPr>
          </a:p>
        </p:txBody>
      </p:sp>
      <p:sp>
        <p:nvSpPr>
          <p:cNvPr id="303" name="Google Shape;303;p31"/>
          <p:cNvSpPr txBox="1"/>
          <p:nvPr/>
        </p:nvSpPr>
        <p:spPr>
          <a:xfrm>
            <a:off x="289650" y="3615125"/>
            <a:ext cx="8520600" cy="1180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va rezulta vectorul [0,10,7,7,7,50,60]</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//resetăm vectorul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lipseste al treilea parametru, deci va copia valoarea până la final: [0,10,7,7,7,7,7]</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//resetăm vectorul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//ultimele 2 argumente lipsesc; va lua valorile default start=0 și end=(lungimea vectorului). Rezultă: [7,7,7,7,7,7,7]</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//resetăm vectorul</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v.fill(</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//fill nu adaugă elemente, deci vectorul va fi [0,7,7,7,7,7,7]</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3" name="Google Shape;63;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t/>
            </a:r>
            <a:endParaRPr sz="1400"/>
          </a:p>
          <a:p>
            <a:pPr indent="0" lvl="0" marL="0" rtl="0" algn="l">
              <a:spcBef>
                <a:spcPts val="1600"/>
              </a:spcBef>
              <a:spcAft>
                <a:spcPts val="1600"/>
              </a:spcAft>
              <a:buNone/>
            </a:pPr>
            <a:r>
              <a:t/>
            </a:r>
            <a:endParaRPr/>
          </a:p>
        </p:txBody>
      </p:sp>
      <p:sp>
        <p:nvSpPr>
          <p:cNvPr id="64" name="Google Shape;64;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7" name="Shape 307"/>
        <p:cNvGrpSpPr/>
        <p:nvPr/>
      </p:nvGrpSpPr>
      <p:grpSpPr>
        <a:xfrm>
          <a:off x="0" y="0"/>
          <a:ext cx="0" cy="0"/>
          <a:chOff x="0" y="0"/>
          <a:chExt cx="0" cy="0"/>
        </a:xfrm>
      </p:grpSpPr>
      <p:sp>
        <p:nvSpPr>
          <p:cNvPr id="308" name="Google Shape;308;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editare (3)</a:t>
            </a:r>
            <a:endParaRPr/>
          </a:p>
        </p:txBody>
      </p:sp>
      <p:sp>
        <p:nvSpPr>
          <p:cNvPr id="309" name="Google Shape;309;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12" name="Google Shape;312;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13" name="Google Shape;313;p32"/>
          <p:cNvSpPr txBox="1"/>
          <p:nvPr/>
        </p:nvSpPr>
        <p:spPr>
          <a:xfrm>
            <a:off x="311700" y="867075"/>
            <a:ext cx="8484600" cy="8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copia o secvență dintr-un vector în același vector, putem folosi metoda </a:t>
            </a:r>
            <a:r>
              <a:rPr b="1" lang="en" sz="1200">
                <a:solidFill>
                  <a:srgbClr val="666666"/>
                </a:solidFill>
              </a:rPr>
              <a:t>copyWithin</a:t>
            </a:r>
            <a:r>
              <a:rPr lang="en" sz="1200">
                <a:solidFill>
                  <a:srgbClr val="666666"/>
                </a:solidFill>
              </a:rPr>
              <a:t>(target [,start  [, end]]) care copiază secvența din vector care începe la indexul </a:t>
            </a:r>
            <a:r>
              <a:rPr i="1" lang="en" sz="1200">
                <a:solidFill>
                  <a:srgbClr val="666666"/>
                </a:solidFill>
              </a:rPr>
              <a:t>start</a:t>
            </a:r>
            <a:r>
              <a:rPr lang="en" sz="1200">
                <a:solidFill>
                  <a:srgbClr val="666666"/>
                </a:solidFill>
              </a:rPr>
              <a:t> </a:t>
            </a:r>
            <a:r>
              <a:rPr lang="en" sz="1200">
                <a:solidFill>
                  <a:srgbClr val="666666"/>
                </a:solidFill>
              </a:rPr>
              <a:t>și se termină la indexul </a:t>
            </a:r>
            <a:r>
              <a:rPr i="1" lang="en" sz="1200">
                <a:solidFill>
                  <a:srgbClr val="666666"/>
                </a:solidFill>
              </a:rPr>
              <a:t>end</a:t>
            </a:r>
            <a:r>
              <a:rPr lang="en" sz="1200">
                <a:solidFill>
                  <a:srgbClr val="666666"/>
                </a:solidFill>
              </a:rPr>
              <a:t> </a:t>
            </a:r>
            <a:r>
              <a:rPr lang="en" sz="1200">
                <a:solidFill>
                  <a:srgbClr val="666666"/>
                </a:solidFill>
              </a:rPr>
              <a:t>(exclusiv) în zona de vector care începe cu indexul </a:t>
            </a:r>
            <a:r>
              <a:rPr i="1" lang="en" sz="1200">
                <a:solidFill>
                  <a:srgbClr val="666666"/>
                </a:solidFill>
              </a:rPr>
              <a:t>target</a:t>
            </a:r>
            <a:r>
              <a:rPr lang="en" sz="1200">
                <a:solidFill>
                  <a:srgbClr val="666666"/>
                </a:solidFill>
              </a:rPr>
              <a:t>. </a:t>
            </a:r>
            <a:r>
              <a:rPr lang="en" sz="1200">
                <a:solidFill>
                  <a:srgbClr val="666666"/>
                </a:solidFill>
              </a:rPr>
              <a:t>Metoda </a:t>
            </a:r>
            <a:r>
              <a:rPr lang="en" sz="1200">
                <a:solidFill>
                  <a:schemeClr val="dk2"/>
                </a:solidFill>
              </a:rPr>
              <a:t>copyWithin</a:t>
            </a:r>
            <a:r>
              <a:rPr lang="en" sz="1200">
                <a:solidFill>
                  <a:srgbClr val="666666"/>
                </a:solidFill>
              </a:rPr>
              <a:t>() schimbă vectorul pentru care este apelată. </a:t>
            </a:r>
            <a:r>
              <a:rPr lang="en" sz="1200">
                <a:solidFill>
                  <a:srgbClr val="666666"/>
                </a:solidFill>
              </a:rPr>
              <a:t>Parametrii </a:t>
            </a:r>
            <a:r>
              <a:rPr i="1" lang="en" sz="1200">
                <a:solidFill>
                  <a:srgbClr val="666666"/>
                </a:solidFill>
              </a:rPr>
              <a:t>start</a:t>
            </a:r>
            <a:r>
              <a:rPr lang="en" sz="1200">
                <a:solidFill>
                  <a:srgbClr val="666666"/>
                </a:solidFill>
              </a:rPr>
              <a:t> </a:t>
            </a:r>
            <a:r>
              <a:rPr lang="en" sz="1200">
                <a:solidFill>
                  <a:srgbClr val="666666"/>
                </a:solidFill>
              </a:rPr>
              <a:t>și </a:t>
            </a:r>
            <a:r>
              <a:rPr i="1" lang="en" sz="1200">
                <a:solidFill>
                  <a:srgbClr val="666666"/>
                </a:solidFill>
              </a:rPr>
              <a:t>end</a:t>
            </a:r>
            <a:r>
              <a:rPr lang="en" sz="1200">
                <a:solidFill>
                  <a:srgbClr val="666666"/>
                </a:solidFill>
              </a:rPr>
              <a:t> </a:t>
            </a:r>
            <a:r>
              <a:rPr lang="en" sz="1200">
                <a:solidFill>
                  <a:srgbClr val="666666"/>
                </a:solidFill>
              </a:rPr>
              <a:t>pot lipsi, având valorile implicite 0, respectiv lungimea șirului.</a:t>
            </a:r>
            <a:endParaRPr sz="1200">
              <a:solidFill>
                <a:srgbClr val="666666"/>
              </a:solidFill>
            </a:endParaRPr>
          </a:p>
        </p:txBody>
      </p:sp>
      <p:sp>
        <p:nvSpPr>
          <p:cNvPr id="314" name="Google Shape;314;p32"/>
          <p:cNvSpPr txBox="1"/>
          <p:nvPr/>
        </p:nvSpPr>
        <p:spPr>
          <a:xfrm>
            <a:off x="412050" y="3591350"/>
            <a:ext cx="83844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secvența de copiat se intersectează cu zona în care ar trebui copiată se copiază elementele din valoarea veche a secvenței.  De exemplu, mai jos, zona în care se face copierea începe de la 2, dar continuă cu valorile inițiale din vector(secvența fiind [0,10,20,30,40] , și nu de după copiere:</a:t>
            </a:r>
            <a:endParaRPr sz="1200">
              <a:solidFill>
                <a:srgbClr val="666666"/>
              </a:solidFill>
            </a:endParaRPr>
          </a:p>
        </p:txBody>
      </p:sp>
      <p:sp>
        <p:nvSpPr>
          <p:cNvPr id="315" name="Google Shape;315;p32"/>
          <p:cNvSpPr txBox="1"/>
          <p:nvPr/>
        </p:nvSpPr>
        <p:spPr>
          <a:xfrm>
            <a:off x="412050" y="1770450"/>
            <a:ext cx="4755000" cy="80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v.copyWithin(</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//va lua [10,20] care începe la indicele 1 dar se termină până în 3 și-l va copia la poziția 4</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16" name="Google Shape;316;p32"/>
          <p:cNvSpPr txBox="1"/>
          <p:nvPr/>
        </p:nvSpPr>
        <p:spPr>
          <a:xfrm>
            <a:off x="5416550" y="1770450"/>
            <a:ext cx="30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rezulta vectorul :</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a:t>
            </a:r>
            <a:r>
              <a:rPr lang="en" sz="900">
                <a:solidFill>
                  <a:schemeClr val="dk2"/>
                </a:solidFill>
                <a:latin typeface="Courier New"/>
                <a:ea typeface="Courier New"/>
                <a:cs typeface="Courier New"/>
                <a:sym typeface="Courier New"/>
              </a:rPr>
              <a:t> 0, 10, 20, 30, 10, 20, 60</a:t>
            </a:r>
            <a:r>
              <a:rPr lang="en" sz="900">
                <a:solidFill>
                  <a:schemeClr val="dk2"/>
                </a:solidFill>
                <a:latin typeface="Courier New"/>
                <a:ea typeface="Courier New"/>
                <a:cs typeface="Courier New"/>
                <a:sym typeface="Courier New"/>
              </a:rPr>
              <a:t> ]</a:t>
            </a:r>
            <a:endParaRPr sz="900">
              <a:solidFill>
                <a:schemeClr val="dk2"/>
              </a:solidFill>
              <a:latin typeface="Courier New"/>
              <a:ea typeface="Courier New"/>
              <a:cs typeface="Courier New"/>
              <a:sym typeface="Courier New"/>
            </a:endParaRPr>
          </a:p>
        </p:txBody>
      </p:sp>
      <p:sp>
        <p:nvSpPr>
          <p:cNvPr id="317" name="Google Shape;317;p32"/>
          <p:cNvSpPr txBox="1"/>
          <p:nvPr/>
        </p:nvSpPr>
        <p:spPr>
          <a:xfrm>
            <a:off x="412050" y="2576850"/>
            <a:ext cx="838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Metoda copyWithin() nu va adăuga elemente la final. Dacă nu are loc să copieze toată secvența, se va opri cu copiatul când ajunge la ultimul element. De exemplu, p</a:t>
            </a:r>
            <a:r>
              <a:rPr lang="en" sz="1200">
                <a:solidFill>
                  <a:schemeClr val="dk2"/>
                </a:solidFill>
              </a:rPr>
              <a:t>entru:</a:t>
            </a:r>
            <a:endParaRPr sz="1200">
              <a:solidFill>
                <a:schemeClr val="dk2"/>
              </a:solidFill>
            </a:endParaRPr>
          </a:p>
        </p:txBody>
      </p:sp>
      <p:sp>
        <p:nvSpPr>
          <p:cNvPr id="318" name="Google Shape;318;p32"/>
          <p:cNvSpPr txBox="1"/>
          <p:nvPr/>
        </p:nvSpPr>
        <p:spPr>
          <a:xfrm>
            <a:off x="412050" y="3085700"/>
            <a:ext cx="47550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v.copyWithin(</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19" name="Google Shape;319;p32"/>
          <p:cNvSpPr txBox="1"/>
          <p:nvPr/>
        </p:nvSpPr>
        <p:spPr>
          <a:xfrm>
            <a:off x="5416550" y="3026338"/>
            <a:ext cx="30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rezulta vectorul de mai jos, deși secvența de copiat era : [0,10,20,30,40]</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[ 0, 10, 20, 30, 0, 10, 20 ]</a:t>
            </a:r>
            <a:endParaRPr sz="900">
              <a:solidFill>
                <a:schemeClr val="dk2"/>
              </a:solidFill>
              <a:latin typeface="Courier New"/>
              <a:ea typeface="Courier New"/>
              <a:cs typeface="Courier New"/>
              <a:sym typeface="Courier New"/>
            </a:endParaRPr>
          </a:p>
        </p:txBody>
      </p:sp>
      <p:sp>
        <p:nvSpPr>
          <p:cNvPr id="320" name="Google Shape;320;p32"/>
          <p:cNvSpPr txBox="1"/>
          <p:nvPr/>
        </p:nvSpPr>
        <p:spPr>
          <a:xfrm>
            <a:off x="412050" y="4300788"/>
            <a:ext cx="47550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60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v.copyWithin(</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321" name="Google Shape;321;p32"/>
          <p:cNvSpPr txBox="1"/>
          <p:nvPr/>
        </p:nvSpPr>
        <p:spPr>
          <a:xfrm>
            <a:off x="5416550" y="4312788"/>
            <a:ext cx="309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Va rezulta vectorul:</a:t>
            </a:r>
            <a:endParaRPr sz="900">
              <a:solidFill>
                <a:schemeClr val="dk2"/>
              </a:solidFill>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[ 0, 10, 0, 10, 20, 30, 40 ]</a:t>
            </a:r>
            <a:endParaRPr sz="900">
              <a:solidFill>
                <a:schemeClr val="dk2"/>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5" name="Shape 325"/>
        <p:cNvGrpSpPr/>
        <p:nvPr/>
      </p:nvGrpSpPr>
      <p:grpSpPr>
        <a:xfrm>
          <a:off x="0" y="0"/>
          <a:ext cx="0" cy="0"/>
          <a:chOff x="0" y="0"/>
          <a:chExt cx="0" cy="0"/>
        </a:xfrm>
      </p:grpSpPr>
      <p:sp>
        <p:nvSpPr>
          <p:cNvPr id="326" name="Google Shape;326;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ștergere</a:t>
            </a:r>
            <a:endParaRPr/>
          </a:p>
        </p:txBody>
      </p:sp>
      <p:sp>
        <p:nvSpPr>
          <p:cNvPr id="327" name="Google Shape;327;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30" name="Google Shape;330;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31" name="Google Shape;331;p33"/>
          <p:cNvSpPr txBox="1"/>
          <p:nvPr/>
        </p:nvSpPr>
        <p:spPr>
          <a:xfrm>
            <a:off x="311700" y="9208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Operatorul delete deși distruge elementul din vector, nu eliberează locul. Observăm în afișare că lungimea vectorului din exemplul de mai jos este tot 7.</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32" name="Google Shape;332;p33"/>
          <p:cNvSpPr txBox="1"/>
          <p:nvPr/>
        </p:nvSpPr>
        <p:spPr>
          <a:xfrm>
            <a:off x="365850" y="2713225"/>
            <a:ext cx="44673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elem=v.pop();</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"Element șters: "</a:t>
            </a:r>
            <a:r>
              <a:rPr lang="en" sz="1050">
                <a:solidFill>
                  <a:schemeClr val="dk1"/>
                </a:solidFill>
                <a:highlight>
                  <a:srgbClr val="FFFFFF"/>
                </a:highlight>
                <a:latin typeface="Courier New"/>
                <a:ea typeface="Courier New"/>
                <a:cs typeface="Courier New"/>
                <a:sym typeface="Courier New"/>
              </a:rPr>
              <a:t>, elem);</a:t>
            </a:r>
            <a:endParaRPr sz="1050">
              <a:solidFill>
                <a:schemeClr val="dk1"/>
              </a:solidFill>
              <a:highlight>
                <a:srgbClr val="FFFFFF"/>
              </a:highlight>
              <a:latin typeface="Courier New"/>
              <a:ea typeface="Courier New"/>
              <a:cs typeface="Courier New"/>
              <a:sym typeface="Courier New"/>
            </a:endParaRPr>
          </a:p>
        </p:txBody>
      </p:sp>
      <p:sp>
        <p:nvSpPr>
          <p:cNvPr id="333" name="Google Shape;333;p33"/>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334" name="Google Shape;334;p33"/>
          <p:cNvSpPr txBox="1"/>
          <p:nvPr/>
        </p:nvSpPr>
        <p:spPr>
          <a:xfrm>
            <a:off x="335150" y="2219200"/>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șterge un element de la finalul unui vector, putem folosi metoda </a:t>
            </a:r>
            <a:r>
              <a:rPr b="1" lang="en" sz="1200">
                <a:solidFill>
                  <a:srgbClr val="666666"/>
                </a:solidFill>
              </a:rPr>
              <a:t>pop()</a:t>
            </a:r>
            <a:r>
              <a:rPr lang="en" sz="1200">
                <a:solidFill>
                  <a:srgbClr val="666666"/>
                </a:solidFill>
              </a:rPr>
              <a:t>. Metoda modifică vectorul și returnează elementul șters.</a:t>
            </a:r>
            <a:endParaRPr sz="1200">
              <a:solidFill>
                <a:srgbClr val="666666"/>
              </a:solidFill>
            </a:endParaRPr>
          </a:p>
        </p:txBody>
      </p:sp>
      <p:sp>
        <p:nvSpPr>
          <p:cNvPr id="335" name="Google Shape;335;p33"/>
          <p:cNvSpPr txBox="1"/>
          <p:nvPr/>
        </p:nvSpPr>
        <p:spPr>
          <a:xfrm>
            <a:off x="365850" y="1410475"/>
            <a:ext cx="25329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delete</a:t>
            </a:r>
            <a:r>
              <a:rPr lang="en" sz="1050">
                <a:solidFill>
                  <a:schemeClr val="dk1"/>
                </a:solidFill>
                <a:highlight>
                  <a:srgbClr val="FFFFFF"/>
                </a:highlight>
                <a:latin typeface="Courier New"/>
                <a:ea typeface="Courier New"/>
                <a:cs typeface="Courier New"/>
                <a:sym typeface="Courier New"/>
              </a:rPr>
              <a:t> v[</a:t>
            </a:r>
            <a:r>
              <a:rPr lang="en" sz="1050">
                <a:solidFill>
                  <a:srgbClr val="098658"/>
                </a:solidFill>
                <a:highlight>
                  <a:srgbClr val="FFFFFF"/>
                </a:highlight>
                <a:latin typeface="Courier New"/>
                <a:ea typeface="Courier New"/>
                <a:cs typeface="Courier New"/>
                <a:sym typeface="Courier New"/>
              </a:rPr>
              <a:t>6</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console.log(v.length);</a:t>
            </a:r>
            <a:endParaRPr sz="950">
              <a:solidFill>
                <a:srgbClr val="008000"/>
              </a:solidFill>
              <a:highlight>
                <a:srgbClr val="FFFFFF"/>
              </a:highlight>
              <a:latin typeface="Courier New"/>
              <a:ea typeface="Courier New"/>
              <a:cs typeface="Courier New"/>
              <a:sym typeface="Courier New"/>
            </a:endParaRPr>
          </a:p>
        </p:txBody>
      </p:sp>
      <p:sp>
        <p:nvSpPr>
          <p:cNvPr id="336" name="Google Shape;336;p33"/>
          <p:cNvSpPr txBox="1"/>
          <p:nvPr/>
        </p:nvSpPr>
        <p:spPr>
          <a:xfrm>
            <a:off x="3112550" y="141442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latin typeface="Courier New"/>
                <a:ea typeface="Courier New"/>
                <a:cs typeface="Courier New"/>
                <a:sym typeface="Courier New"/>
              </a:rPr>
              <a:t>[ 2, 10, 44, 19, 7, 5, &lt;1 empty item&gt;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7</a:t>
            </a:r>
            <a:endParaRPr sz="1200">
              <a:solidFill>
                <a:srgbClr val="666666"/>
              </a:solidFill>
              <a:latin typeface="Courier New"/>
              <a:ea typeface="Courier New"/>
              <a:cs typeface="Courier New"/>
              <a:sym typeface="Courier New"/>
            </a:endParaRPr>
          </a:p>
        </p:txBody>
      </p:sp>
      <p:sp>
        <p:nvSpPr>
          <p:cNvPr id="337" name="Google Shape;337;p33"/>
          <p:cNvSpPr txBox="1"/>
          <p:nvPr/>
        </p:nvSpPr>
        <p:spPr>
          <a:xfrm>
            <a:off x="5069675" y="2694825"/>
            <a:ext cx="34029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[ 2, 10, 44, 19, 7, 5 ]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Element șters:  3</a:t>
            </a:r>
            <a:endParaRPr sz="1200">
              <a:solidFill>
                <a:srgbClr val="666666"/>
              </a:solidFill>
              <a:latin typeface="Courier New"/>
              <a:ea typeface="Courier New"/>
              <a:cs typeface="Courier New"/>
              <a:sym typeface="Courier New"/>
            </a:endParaRPr>
          </a:p>
        </p:txBody>
      </p:sp>
      <p:sp>
        <p:nvSpPr>
          <p:cNvPr id="338" name="Google Shape;338;p33"/>
          <p:cNvSpPr txBox="1"/>
          <p:nvPr/>
        </p:nvSpPr>
        <p:spPr>
          <a:xfrm>
            <a:off x="335150" y="3501563"/>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șterge un element de la începutul unui vector, putem folosi metoda </a:t>
            </a:r>
            <a:r>
              <a:rPr b="1" lang="en" sz="1200">
                <a:solidFill>
                  <a:srgbClr val="666666"/>
                </a:solidFill>
              </a:rPr>
              <a:t>shift</a:t>
            </a:r>
            <a:r>
              <a:rPr b="1" lang="en" sz="1200">
                <a:solidFill>
                  <a:srgbClr val="666666"/>
                </a:solidFill>
              </a:rPr>
              <a:t>()</a:t>
            </a:r>
            <a:r>
              <a:rPr lang="en" sz="1200">
                <a:solidFill>
                  <a:srgbClr val="666666"/>
                </a:solidFill>
              </a:rPr>
              <a:t>. Metoda modifică vectorul și returnează elementul șters.</a:t>
            </a:r>
            <a:endParaRPr sz="1200">
              <a:solidFill>
                <a:srgbClr val="666666"/>
              </a:solidFill>
            </a:endParaRPr>
          </a:p>
        </p:txBody>
      </p:sp>
      <p:sp>
        <p:nvSpPr>
          <p:cNvPr id="339" name="Google Shape;339;p33"/>
          <p:cNvSpPr txBox="1"/>
          <p:nvPr/>
        </p:nvSpPr>
        <p:spPr>
          <a:xfrm>
            <a:off x="335150" y="4002100"/>
            <a:ext cx="44673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elem=v.shift();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"Element șters: "</a:t>
            </a:r>
            <a:r>
              <a:rPr lang="en" sz="1050">
                <a:solidFill>
                  <a:schemeClr val="dk1"/>
                </a:solidFill>
                <a:highlight>
                  <a:srgbClr val="FFFFFF"/>
                </a:highlight>
                <a:latin typeface="Courier New"/>
                <a:ea typeface="Courier New"/>
                <a:cs typeface="Courier New"/>
                <a:sym typeface="Courier New"/>
              </a:rPr>
              <a:t>, elem);</a:t>
            </a:r>
            <a:endParaRPr sz="1050">
              <a:solidFill>
                <a:schemeClr val="dk1"/>
              </a:solidFill>
              <a:highlight>
                <a:srgbClr val="FFFFFF"/>
              </a:highlight>
              <a:latin typeface="Courier New"/>
              <a:ea typeface="Courier New"/>
              <a:cs typeface="Courier New"/>
              <a:sym typeface="Courier New"/>
            </a:endParaRPr>
          </a:p>
        </p:txBody>
      </p:sp>
      <p:sp>
        <p:nvSpPr>
          <p:cNvPr id="340" name="Google Shape;340;p33"/>
          <p:cNvSpPr txBox="1"/>
          <p:nvPr/>
        </p:nvSpPr>
        <p:spPr>
          <a:xfrm>
            <a:off x="5038975" y="3983700"/>
            <a:ext cx="3433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[ 10, 44, 19, 7, 5, 3 ]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Element șters:  2</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66666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4" name="Shape 344"/>
        <p:cNvGrpSpPr/>
        <p:nvPr/>
      </p:nvGrpSpPr>
      <p:grpSpPr>
        <a:xfrm>
          <a:off x="0" y="0"/>
          <a:ext cx="0" cy="0"/>
          <a:chOff x="0" y="0"/>
          <a:chExt cx="0" cy="0"/>
        </a:xfrm>
      </p:grpSpPr>
      <p:sp>
        <p:nvSpPr>
          <p:cNvPr id="345" name="Google Shape;345;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adăugare &amp; ștergere</a:t>
            </a:r>
            <a:endParaRPr/>
          </a:p>
        </p:txBody>
      </p:sp>
      <p:sp>
        <p:nvSpPr>
          <p:cNvPr id="346" name="Google Shape;346;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49" name="Google Shape;349;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50" name="Google Shape;350;p34"/>
          <p:cNvSpPr txBox="1"/>
          <p:nvPr/>
        </p:nvSpPr>
        <p:spPr>
          <a:xfrm>
            <a:off x="311700" y="920825"/>
            <a:ext cx="8484600" cy="8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adăuga sau șterge elemente din orice poziție a vectorului (nu doar început sau sfârșit) putem folosi metoda </a:t>
            </a:r>
            <a:r>
              <a:rPr b="1" lang="en" sz="1200">
                <a:solidFill>
                  <a:srgbClr val="666666"/>
                </a:solidFill>
              </a:rPr>
              <a:t>splice</a:t>
            </a:r>
            <a:r>
              <a:rPr lang="en" sz="1200">
                <a:solidFill>
                  <a:srgbClr val="666666"/>
                </a:solidFill>
              </a:rPr>
              <a:t>(index [, nr [, elem_1 [, elem_2 [, ... [, elem_n]]]]]). Aceasta primește un index, împreună cu un număr de elemente de șters (pornind de la acel index, și o enumerare de noi elemente care să se insereze la acel index (după eventuala ștergere anterioară). aPelat cu splice(index) șterge coada vectorului începând de la indicele </a:t>
            </a:r>
            <a:r>
              <a:rPr i="1" lang="en" sz="1200">
                <a:solidFill>
                  <a:srgbClr val="666666"/>
                </a:solidFill>
              </a:rPr>
              <a:t>index</a:t>
            </a:r>
            <a:r>
              <a:rPr lang="en" sz="1200">
                <a:solidFill>
                  <a:srgbClr val="666666"/>
                </a:solidFill>
              </a:rPr>
              <a:t>.</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51" name="Google Shape;351;p34"/>
          <p:cNvSpPr txBox="1"/>
          <p:nvPr/>
        </p:nvSpPr>
        <p:spPr>
          <a:xfrm>
            <a:off x="365850" y="3187725"/>
            <a:ext cx="8430600" cy="93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[2,10,3] deoarece a șters de la indicele 2 (elementul 44) 4 elemente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//resetare vector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//[2,10]  sterge până la final, fără eroare, chiar dacă nu are 100 elemente;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//rezultat echivalent cu v.splice(2)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352" name="Google Shape;352;p34"/>
          <p:cNvSpPr txBox="1"/>
          <p:nvPr/>
        </p:nvSpPr>
        <p:spPr>
          <a:xfrm>
            <a:off x="311700" y="4119400"/>
            <a:ext cx="33543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de asemenea, să îl folosim doar pentru a adăuga elemente, specificând că vrem să șteargă 0.</a:t>
            </a:r>
            <a:endParaRPr sz="1200">
              <a:solidFill>
                <a:srgbClr val="666666"/>
              </a:solidFill>
            </a:endParaRPr>
          </a:p>
        </p:txBody>
      </p:sp>
      <p:sp>
        <p:nvSpPr>
          <p:cNvPr id="353" name="Google Shape;353;p34"/>
          <p:cNvSpPr txBox="1"/>
          <p:nvPr/>
        </p:nvSpPr>
        <p:spPr>
          <a:xfrm>
            <a:off x="311700" y="2723138"/>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să îl folosim doar pentru a șterge elemente (fără adăugare). Dacă se cere ștergerea mai multor elemente decât mai sunt în vector de la acel index, se vor șterge toate elementele de la acel index încolo până la final, fără a da vreo eroare.</a:t>
            </a:r>
            <a:endParaRPr sz="1200">
              <a:solidFill>
                <a:srgbClr val="666666"/>
              </a:solidFill>
            </a:endParaRPr>
          </a:p>
        </p:txBody>
      </p:sp>
      <p:sp>
        <p:nvSpPr>
          <p:cNvPr id="354" name="Google Shape;354;p34"/>
          <p:cNvSpPr txBox="1"/>
          <p:nvPr/>
        </p:nvSpPr>
        <p:spPr>
          <a:xfrm>
            <a:off x="365850" y="1867675"/>
            <a:ext cx="3886500" cy="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elemSterse=v.splice(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"noul v="</a:t>
            </a:r>
            <a:r>
              <a:rPr lang="en" sz="1050">
                <a:solidFill>
                  <a:schemeClr val="dk1"/>
                </a:solidFill>
                <a:highlight>
                  <a:srgbClr val="FFFFFF"/>
                </a:highlight>
                <a:latin typeface="Courier New"/>
                <a:ea typeface="Courier New"/>
                <a:cs typeface="Courier New"/>
                <a:sym typeface="Courier New"/>
              </a:rPr>
              <a:t>, 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"Elemente șterse: "</a:t>
            </a:r>
            <a:r>
              <a:rPr lang="en" sz="1050">
                <a:solidFill>
                  <a:schemeClr val="dk1"/>
                </a:solidFill>
                <a:highlight>
                  <a:srgbClr val="FFFFFF"/>
                </a:highlight>
                <a:latin typeface="Courier New"/>
                <a:ea typeface="Courier New"/>
                <a:cs typeface="Courier New"/>
                <a:sym typeface="Courier New"/>
              </a:rPr>
              <a:t>, elemSterse);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355" name="Google Shape;355;p34"/>
          <p:cNvSpPr txBox="1"/>
          <p:nvPr/>
        </p:nvSpPr>
        <p:spPr>
          <a:xfrm>
            <a:off x="4407950" y="1871625"/>
            <a:ext cx="34029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 afișa:</a:t>
            </a:r>
            <a:endParaRPr sz="1200">
              <a:solidFill>
                <a:srgbClr val="666666"/>
              </a:solidFill>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noul v= [ 2, 10, 100, 200, 300, 3 ]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666666"/>
                </a:solidFill>
                <a:latin typeface="Courier New"/>
                <a:ea typeface="Courier New"/>
                <a:cs typeface="Courier New"/>
                <a:sym typeface="Courier New"/>
              </a:rPr>
              <a:t>Elemente șterse:  [ 44, 19, 7, 5 ]</a:t>
            </a:r>
            <a:endParaRPr sz="12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666666"/>
              </a:solidFill>
              <a:latin typeface="Courier New"/>
              <a:ea typeface="Courier New"/>
              <a:cs typeface="Courier New"/>
              <a:sym typeface="Courier New"/>
            </a:endParaRPr>
          </a:p>
        </p:txBody>
      </p:sp>
      <p:sp>
        <p:nvSpPr>
          <p:cNvPr id="356" name="Google Shape;356;p34"/>
          <p:cNvSpPr txBox="1"/>
          <p:nvPr/>
        </p:nvSpPr>
        <p:spPr>
          <a:xfrm>
            <a:off x="3852750" y="4195600"/>
            <a:ext cx="49437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v.splice(</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//[2,10,100,200,300,44,19,7,5,3]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60" name="Shape 360"/>
        <p:cNvGrpSpPr/>
        <p:nvPr/>
      </p:nvGrpSpPr>
      <p:grpSpPr>
        <a:xfrm>
          <a:off x="0" y="0"/>
          <a:ext cx="0" cy="0"/>
          <a:chOff x="0" y="0"/>
          <a:chExt cx="0" cy="0"/>
        </a:xfrm>
      </p:grpSpPr>
      <p:sp>
        <p:nvSpPr>
          <p:cNvPr id="361" name="Google Shape;361;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-transformare în String</a:t>
            </a:r>
            <a:endParaRPr/>
          </a:p>
        </p:txBody>
      </p:sp>
      <p:sp>
        <p:nvSpPr>
          <p:cNvPr id="362" name="Google Shape;362;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65" name="Google Shape;365;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66" name="Google Shape;366;p35"/>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obține un șir pe baza unui vector folosind metoda join(separator) care primește un șir pe post de separator pe care îl va insera între fiecare două elemente ale vectorului. Valoarea implicită a separatorului e ",".</a:t>
            </a:r>
            <a:endParaRPr sz="1200">
              <a:solidFill>
                <a:srgbClr val="666666"/>
              </a:solidFill>
            </a:endParaRPr>
          </a:p>
        </p:txBody>
      </p:sp>
      <p:sp>
        <p:nvSpPr>
          <p:cNvPr id="367" name="Google Shape;367;p35"/>
          <p:cNvSpPr txBox="1"/>
          <p:nvPr/>
        </p:nvSpPr>
        <p:spPr>
          <a:xfrm>
            <a:off x="420125" y="1502650"/>
            <a:ext cx="7430700" cy="106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sir=v.join(</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//3##10##17</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console.log(sir);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//nu e obligatoriu să dăm ca argument un șir - va face conversie implicită pentru argument</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sir=v.join(</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//310101017</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
        <p:nvSpPr>
          <p:cNvPr id="368" name="Google Shape;368;p35"/>
          <p:cNvSpPr txBox="1"/>
          <p:nvPr/>
        </p:nvSpPr>
        <p:spPr>
          <a:xfrm>
            <a:off x="329700" y="2620475"/>
            <a:ext cx="5286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Putem folosi metoda toString() pentru a obține reprezentarea ca șir a vectorului .</a:t>
            </a:r>
            <a:endParaRPr sz="1000">
              <a:solidFill>
                <a:srgbClr val="666666"/>
              </a:solidFill>
            </a:endParaRPr>
          </a:p>
        </p:txBody>
      </p:sp>
      <p:sp>
        <p:nvSpPr>
          <p:cNvPr id="369" name="Google Shape;369;p35"/>
          <p:cNvSpPr txBox="1"/>
          <p:nvPr/>
        </p:nvSpPr>
        <p:spPr>
          <a:xfrm>
            <a:off x="420125" y="2965950"/>
            <a:ext cx="74307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sir=v.toString();</a:t>
            </a:r>
            <a:r>
              <a:rPr lang="en" sz="950">
                <a:solidFill>
                  <a:srgbClr val="008000"/>
                </a:solidFill>
                <a:highlight>
                  <a:srgbClr val="FFFFFF"/>
                </a:highlight>
                <a:latin typeface="Courier New"/>
                <a:ea typeface="Courier New"/>
                <a:cs typeface="Courier New"/>
                <a:sym typeface="Courier New"/>
              </a:rPr>
              <a:t>// se obține 3,10,17</a:t>
            </a:r>
            <a:endParaRPr sz="950">
              <a:solidFill>
                <a:schemeClr val="dk1"/>
              </a:solidFill>
              <a:highlight>
                <a:srgbClr val="FFFFFF"/>
              </a:highlight>
              <a:latin typeface="Courier New"/>
              <a:ea typeface="Courier New"/>
              <a:cs typeface="Courier New"/>
              <a:sym typeface="Courier New"/>
            </a:endParaRPr>
          </a:p>
        </p:txBody>
      </p:sp>
      <p:sp>
        <p:nvSpPr>
          <p:cNvPr id="370" name="Google Shape;370;p35"/>
          <p:cNvSpPr txBox="1"/>
          <p:nvPr/>
        </p:nvSpPr>
        <p:spPr>
          <a:xfrm>
            <a:off x="311700" y="3450238"/>
            <a:ext cx="5286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Observăm ca metoda</a:t>
            </a:r>
            <a:r>
              <a:rPr lang="en" sz="1000">
                <a:solidFill>
                  <a:srgbClr val="666666"/>
                </a:solidFill>
              </a:rPr>
              <a:t> toString() are rezultat similar cu join când separatorul e ","</a:t>
            </a:r>
            <a:endParaRPr sz="1000">
              <a:solidFill>
                <a:srgbClr val="666666"/>
              </a:solidFill>
            </a:endParaRPr>
          </a:p>
        </p:txBody>
      </p:sp>
      <p:sp>
        <p:nvSpPr>
          <p:cNvPr id="371" name="Google Shape;371;p35"/>
          <p:cNvSpPr txBox="1"/>
          <p:nvPr/>
        </p:nvSpPr>
        <p:spPr>
          <a:xfrm>
            <a:off x="329700" y="3886213"/>
            <a:ext cx="52860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Obținerea unui String pe baza vectorului se mai poate face și prin:</a:t>
            </a:r>
            <a:endParaRPr sz="1000">
              <a:solidFill>
                <a:srgbClr val="666666"/>
              </a:solidFill>
            </a:endParaRPr>
          </a:p>
        </p:txBody>
      </p:sp>
      <p:sp>
        <p:nvSpPr>
          <p:cNvPr id="372" name="Google Shape;372;p35"/>
          <p:cNvSpPr txBox="1"/>
          <p:nvPr/>
        </p:nvSpPr>
        <p:spPr>
          <a:xfrm>
            <a:off x="4243900" y="3989300"/>
            <a:ext cx="1678200" cy="31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a:t>
            </a:r>
            <a:r>
              <a:rPr lang="en" sz="950">
                <a:solidFill>
                  <a:srgbClr val="0000FF"/>
                </a:solidFill>
                <a:highlight>
                  <a:srgbClr val="FFFFFF"/>
                </a:highlight>
                <a:latin typeface="Courier New"/>
                <a:ea typeface="Courier New"/>
                <a:cs typeface="Courier New"/>
                <a:sym typeface="Courier New"/>
              </a:rPr>
              <a:t>new</a:t>
            </a:r>
            <a:r>
              <a:rPr lang="en" sz="950">
                <a:solidFill>
                  <a:schemeClr val="dk1"/>
                </a:solidFill>
                <a:highlight>
                  <a:srgbClr val="FFFFFF"/>
                </a:highlight>
                <a:latin typeface="Courier New"/>
                <a:ea typeface="Courier New"/>
                <a:cs typeface="Courier New"/>
                <a:sym typeface="Courier New"/>
              </a:rPr>
              <a:t> String(v);</a:t>
            </a:r>
            <a:endParaRPr sz="950">
              <a:solidFill>
                <a:schemeClr val="dk1"/>
              </a:solidFill>
              <a:highlight>
                <a:srgbClr val="FFFFFF"/>
              </a:highlight>
              <a:latin typeface="Courier New"/>
              <a:ea typeface="Courier New"/>
              <a:cs typeface="Courier New"/>
              <a:sym typeface="Courier New"/>
            </a:endParaRPr>
          </a:p>
        </p:txBody>
      </p:sp>
      <p:sp>
        <p:nvSpPr>
          <p:cNvPr id="373" name="Google Shape;373;p35"/>
          <p:cNvSpPr txBox="1"/>
          <p:nvPr/>
        </p:nvSpPr>
        <p:spPr>
          <a:xfrm>
            <a:off x="4243900" y="4399225"/>
            <a:ext cx="1678200" cy="33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sir=v+</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endParaRPr sz="13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77" name="Shape 377"/>
        <p:cNvGrpSpPr/>
        <p:nvPr/>
      </p:nvGrpSpPr>
      <p:grpSpPr>
        <a:xfrm>
          <a:off x="0" y="0"/>
          <a:ext cx="0" cy="0"/>
          <a:chOff x="0" y="0"/>
          <a:chExt cx="0" cy="0"/>
        </a:xfrm>
      </p:grpSpPr>
      <p:sp>
        <p:nvSpPr>
          <p:cNvPr id="378" name="Google Shape;378;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element</a:t>
            </a:r>
            <a:endParaRPr/>
          </a:p>
        </p:txBody>
      </p:sp>
      <p:sp>
        <p:nvSpPr>
          <p:cNvPr id="379" name="Google Shape;379;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1" name="Google Shape;381;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82" name="Google Shape;382;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83" name="Google Shape;383;p36"/>
          <p:cNvSpPr txBox="1"/>
          <p:nvPr/>
        </p:nvSpPr>
        <p:spPr>
          <a:xfrm>
            <a:off x="329700" y="984225"/>
            <a:ext cx="84846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Căutarea poziției primei apariții a unui element se face cu metoda </a:t>
            </a:r>
            <a:r>
              <a:rPr b="1" lang="en" sz="1200">
                <a:solidFill>
                  <a:srgbClr val="666666"/>
                </a:solidFill>
              </a:rPr>
              <a:t>indexOf(element [, pozitieStart])</a:t>
            </a:r>
            <a:r>
              <a:rPr lang="en" sz="1200">
                <a:solidFill>
                  <a:srgbClr val="666666"/>
                </a:solidFill>
              </a:rPr>
              <a:t>. Căutarea se poate face începând de la un indice încolo, specificat prin parametrul </a:t>
            </a:r>
            <a:r>
              <a:rPr i="1" lang="en" sz="1200">
                <a:solidFill>
                  <a:srgbClr val="666666"/>
                </a:solidFill>
              </a:rPr>
              <a:t>pozitieStart</a:t>
            </a:r>
            <a:r>
              <a:rPr lang="en" sz="1200">
                <a:solidFill>
                  <a:srgbClr val="666666"/>
                </a:solidFill>
              </a:rPr>
              <a:t>. Dacă se caută un element care nu există în vector, returnează -1.</a:t>
            </a:r>
            <a:endParaRPr sz="1200">
              <a:solidFill>
                <a:srgbClr val="666666"/>
              </a:solidFill>
            </a:endParaRPr>
          </a:p>
        </p:txBody>
      </p:sp>
      <p:sp>
        <p:nvSpPr>
          <p:cNvPr id="384" name="Google Shape;384;p36"/>
          <p:cNvSpPr txBox="1"/>
          <p:nvPr/>
        </p:nvSpPr>
        <p:spPr>
          <a:xfrm>
            <a:off x="408675" y="1633125"/>
            <a:ext cx="73743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//0 pentru că începe căutarea lui 2 de la indicele 0 spre dreapta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//4 </a:t>
            </a:r>
            <a:r>
              <a:rPr lang="en" sz="1050">
                <a:solidFill>
                  <a:srgbClr val="008000"/>
                </a:solidFill>
                <a:highlight>
                  <a:srgbClr val="FFFFFF"/>
                </a:highlight>
                <a:latin typeface="Courier New"/>
                <a:ea typeface="Courier New"/>
                <a:cs typeface="Courier New"/>
                <a:sym typeface="Courier New"/>
              </a:rPr>
              <a:t>pentru că începe căutarea lui 2 de la indicele 1 spre dreapta</a:t>
            </a:r>
            <a:endParaRPr sz="1050">
              <a:solidFill>
                <a:srgbClr val="008000"/>
              </a:solidFill>
              <a:highlight>
                <a:srgbClr val="FFFFFF"/>
              </a:highlight>
              <a:latin typeface="Courier New"/>
              <a:ea typeface="Courier New"/>
              <a:cs typeface="Courier New"/>
              <a:sym typeface="Courier New"/>
            </a:endParaRPr>
          </a:p>
        </p:txBody>
      </p:sp>
      <p:sp>
        <p:nvSpPr>
          <p:cNvPr id="385" name="Google Shape;385;p36"/>
          <p:cNvSpPr txBox="1"/>
          <p:nvPr/>
        </p:nvSpPr>
        <p:spPr>
          <a:xfrm>
            <a:off x="311700" y="43562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386" name="Google Shape;386;p36"/>
          <p:cNvSpPr txBox="1"/>
          <p:nvPr/>
        </p:nvSpPr>
        <p:spPr>
          <a:xfrm>
            <a:off x="311700" y="227160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Căutarea poziției primei apariții a unui element se face cu metoda </a:t>
            </a:r>
            <a:r>
              <a:rPr b="1" lang="en" sz="1200">
                <a:solidFill>
                  <a:srgbClr val="666666"/>
                </a:solidFill>
              </a:rPr>
              <a:t>lastIndexOf(element [, pozitieStart])</a:t>
            </a:r>
            <a:r>
              <a:rPr lang="en" sz="1200">
                <a:solidFill>
                  <a:srgbClr val="666666"/>
                </a:solidFill>
              </a:rPr>
              <a:t>. Căutarea se poate face începând de la un indice încolo, specificat prin parametrul </a:t>
            </a:r>
            <a:r>
              <a:rPr i="1" lang="en" sz="1200">
                <a:solidFill>
                  <a:srgbClr val="666666"/>
                </a:solidFill>
              </a:rPr>
              <a:t>pozitieStart</a:t>
            </a:r>
            <a:r>
              <a:rPr lang="en" sz="1200">
                <a:solidFill>
                  <a:srgbClr val="666666"/>
                </a:solidFill>
              </a:rPr>
              <a:t>. </a:t>
            </a:r>
            <a:r>
              <a:rPr lang="en" sz="1200">
                <a:solidFill>
                  <a:srgbClr val="666666"/>
                </a:solidFill>
              </a:rPr>
              <a:t>Dacă se caută un element care nu există în vector, returnează -1.</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387" name="Google Shape;387;p36"/>
          <p:cNvSpPr txBox="1"/>
          <p:nvPr/>
        </p:nvSpPr>
        <p:spPr>
          <a:xfrm>
            <a:off x="408675" y="2922000"/>
            <a:ext cx="73743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poz=v.lastIndexOf(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//4 pentru că începe căutarea lui 2 de la indicele 0 spre stânga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poz=v.lastIndexOf(</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//0 pentru că începe căutarea lui 2 de la indicele 1 spre stânga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388" name="Google Shape;388;p36"/>
          <p:cNvSpPr txBox="1"/>
          <p:nvPr/>
        </p:nvSpPr>
        <p:spPr>
          <a:xfrm>
            <a:off x="329700" y="3645600"/>
            <a:ext cx="32265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ne interesează doar dacă există elementul în vector și nu neapărat poziția lui, putem folosi metoda </a:t>
            </a:r>
            <a:r>
              <a:rPr b="1" lang="en" sz="1200">
                <a:solidFill>
                  <a:srgbClr val="666666"/>
                </a:solidFill>
              </a:rPr>
              <a:t>includes(element [, pozitieStart])</a:t>
            </a:r>
            <a:r>
              <a:rPr lang="en" sz="1200">
                <a:solidFill>
                  <a:srgbClr val="666666"/>
                </a:solidFill>
              </a:rPr>
              <a:t> care returnează true dacă elementul există (începând cu căutarea spre dreapta de la </a:t>
            </a:r>
            <a:r>
              <a:rPr i="1" lang="en" sz="1200">
                <a:solidFill>
                  <a:srgbClr val="666666"/>
                </a:solidFill>
              </a:rPr>
              <a:t>pozitieStart</a:t>
            </a:r>
            <a:r>
              <a:rPr lang="en" sz="1200">
                <a:solidFill>
                  <a:srgbClr val="666666"/>
                </a:solidFill>
              </a:rPr>
              <a:t>) și false dacă nu.</a:t>
            </a:r>
            <a:endParaRPr sz="1200">
              <a:solidFill>
                <a:srgbClr val="666666"/>
              </a:solidFill>
            </a:endParaRPr>
          </a:p>
        </p:txBody>
      </p:sp>
      <p:sp>
        <p:nvSpPr>
          <p:cNvPr id="389" name="Google Shape;389;p36"/>
          <p:cNvSpPr txBox="1"/>
          <p:nvPr/>
        </p:nvSpPr>
        <p:spPr>
          <a:xfrm>
            <a:off x="3556200" y="3950400"/>
            <a:ext cx="5284800" cy="78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rez=v.includes(</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rez=v.includes(</a:t>
            </a:r>
            <a:r>
              <a:rPr lang="en" sz="1050">
                <a:solidFill>
                  <a:srgbClr val="098658"/>
                </a:solidFill>
                <a:highlight>
                  <a:srgbClr val="FFFFFF"/>
                </a:highlight>
                <a:latin typeface="Courier New"/>
                <a:ea typeface="Courier New"/>
                <a:cs typeface="Courier New"/>
                <a:sym typeface="Courier New"/>
              </a:rPr>
              <a:t>44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 - fiindca 44 are indicele 2 (&lt; 5)</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rez=v.includes(</a:t>
            </a:r>
            <a:r>
              <a:rPr lang="en" sz="1050">
                <a:solidFill>
                  <a:srgbClr val="098658"/>
                </a:solidFill>
                <a:highlight>
                  <a:srgbClr val="FFFFFF"/>
                </a:highlight>
                <a:latin typeface="Courier New"/>
                <a:ea typeface="Courier New"/>
                <a:cs typeface="Courier New"/>
                <a:sym typeface="Courier New"/>
              </a:rPr>
              <a:t>101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93" name="Shape 393"/>
        <p:cNvGrpSpPr/>
        <p:nvPr/>
      </p:nvGrpSpPr>
      <p:grpSpPr>
        <a:xfrm>
          <a:off x="0" y="0"/>
          <a:ext cx="0" cy="0"/>
          <a:chOff x="0" y="0"/>
          <a:chExt cx="0" cy="0"/>
        </a:xfrm>
      </p:grpSpPr>
      <p:sp>
        <p:nvSpPr>
          <p:cNvPr id="394" name="Google Shape;394;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(1)</a:t>
            </a:r>
            <a:endParaRPr/>
          </a:p>
        </p:txBody>
      </p:sp>
      <p:sp>
        <p:nvSpPr>
          <p:cNvPr id="395" name="Google Shape;395;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398" name="Google Shape;398;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399" name="Google Shape;399;p37"/>
          <p:cNvSpPr txBox="1"/>
          <p:nvPr/>
        </p:nvSpPr>
        <p:spPr>
          <a:xfrm>
            <a:off x="329700" y="984225"/>
            <a:ext cx="7356600" cy="22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Când dorim să căutăm un element care îndeplinește o anumită condiție (și nu neapărat după valoare, cum e în cazul metodelor indexOf, lastIndexOf sau includes), putem folosi metodele: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find</a:t>
            </a:r>
            <a:r>
              <a:rPr lang="en" sz="1200">
                <a:solidFill>
                  <a:srgbClr val="666666"/>
                </a:solidFill>
              </a:rPr>
              <a:t>(functieTest [, valoareThis]) - returnează </a:t>
            </a:r>
            <a:r>
              <a:rPr b="1" lang="en" sz="1200">
                <a:solidFill>
                  <a:srgbClr val="666666"/>
                </a:solidFill>
              </a:rPr>
              <a:t>elementul </a:t>
            </a:r>
            <a:r>
              <a:rPr lang="en" sz="1200">
                <a:solidFill>
                  <a:srgbClr val="666666"/>
                </a:solidFill>
              </a:rPr>
              <a:t>care îndeplinește condițiile din </a:t>
            </a:r>
            <a:r>
              <a:rPr i="1" lang="en" sz="1200">
                <a:solidFill>
                  <a:srgbClr val="666666"/>
                </a:solidFill>
              </a:rPr>
              <a:t>functieTest</a:t>
            </a:r>
            <a:endParaRPr i="1"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findIndex</a:t>
            </a:r>
            <a:r>
              <a:rPr lang="en" sz="1200">
                <a:solidFill>
                  <a:srgbClr val="666666"/>
                </a:solidFill>
              </a:rPr>
              <a:t>(functieTest [, valoareThis]) - returnează </a:t>
            </a:r>
            <a:r>
              <a:rPr b="1" lang="en" sz="1200">
                <a:solidFill>
                  <a:srgbClr val="666666"/>
                </a:solidFill>
              </a:rPr>
              <a:t>indicele </a:t>
            </a:r>
            <a:r>
              <a:rPr lang="en" sz="1200">
                <a:solidFill>
                  <a:srgbClr val="666666"/>
                </a:solidFill>
              </a:rPr>
              <a:t>elementului care îndeplinește condițiile din </a:t>
            </a:r>
            <a:r>
              <a:rPr i="1" lang="en" sz="1200">
                <a:solidFill>
                  <a:srgbClr val="666666"/>
                </a:solidFill>
              </a:rPr>
              <a:t>functieTest</a:t>
            </a:r>
            <a:endParaRPr sz="1200">
              <a:solidFill>
                <a:srgbClr val="666666"/>
              </a:solidFill>
            </a:endParaRPr>
          </a:p>
          <a:p>
            <a:pPr indent="0" lvl="0" marL="0" rtl="0" algn="l">
              <a:spcBef>
                <a:spcPts val="0"/>
              </a:spcBef>
              <a:spcAft>
                <a:spcPts val="0"/>
              </a:spcAft>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p:txBody>
      </p:sp>
      <p:sp>
        <p:nvSpPr>
          <p:cNvPr id="400" name="Google Shape;400;p37"/>
          <p:cNvSpPr txBox="1"/>
          <p:nvPr/>
        </p:nvSpPr>
        <p:spPr>
          <a:xfrm>
            <a:off x="311700" y="43562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pic>
        <p:nvPicPr>
          <p:cNvPr id="401" name="Google Shape;401;p37"/>
          <p:cNvPicPr preferRelativeResize="0"/>
          <p:nvPr/>
        </p:nvPicPr>
        <p:blipFill>
          <a:blip r:embed="rId4">
            <a:alphaModFix/>
          </a:blip>
          <a:stretch>
            <a:fillRect/>
          </a:stretch>
        </p:blipFill>
        <p:spPr>
          <a:xfrm>
            <a:off x="7186350" y="1682825"/>
            <a:ext cx="1729051" cy="1745424"/>
          </a:xfrm>
          <a:prstGeom prst="rect">
            <a:avLst/>
          </a:prstGeom>
          <a:noFill/>
          <a:ln>
            <a:noFill/>
          </a:ln>
        </p:spPr>
      </p:pic>
      <p:sp>
        <p:nvSpPr>
          <p:cNvPr id="402" name="Google Shape;402;p37"/>
          <p:cNvSpPr txBox="1"/>
          <p:nvPr/>
        </p:nvSpPr>
        <p:spPr>
          <a:xfrm>
            <a:off x="329700" y="3349700"/>
            <a:ext cx="8593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trebuie să returneze o valoare ce poate fi evaluată la o valoare booleană. Valoarea trebuie să fie evaluabilă la </a:t>
            </a:r>
            <a:r>
              <a:rPr i="1" lang="en" sz="1200">
                <a:solidFill>
                  <a:srgbClr val="666666"/>
                </a:solidFill>
              </a:rPr>
              <a:t>true </a:t>
            </a:r>
            <a:r>
              <a:rPr lang="en" sz="1200">
                <a:solidFill>
                  <a:srgbClr val="666666"/>
                </a:solidFill>
              </a:rPr>
              <a:t>dacă s-a găsit elementul îndeplinind condițiile din funcție și </a:t>
            </a:r>
            <a:r>
              <a:rPr i="1" lang="en" sz="1200">
                <a:solidFill>
                  <a:srgbClr val="666666"/>
                </a:solidFill>
              </a:rPr>
              <a:t>false </a:t>
            </a:r>
            <a:r>
              <a:rPr lang="en" sz="1200">
                <a:solidFill>
                  <a:srgbClr val="666666"/>
                </a:solidFill>
              </a:rPr>
              <a:t>în caz contrar.</a:t>
            </a:r>
            <a:endParaRPr sz="1200">
              <a:solidFill>
                <a:srgbClr val="666666"/>
              </a:solidFill>
            </a:endParaRPr>
          </a:p>
          <a:p>
            <a:pPr indent="0" lvl="0" marL="0" rtl="0" algn="l">
              <a:spcBef>
                <a:spcPts val="0"/>
              </a:spcBef>
              <a:spcAft>
                <a:spcPts val="0"/>
              </a:spcAft>
              <a:buNone/>
            </a:pPr>
            <a:r>
              <a:rPr lang="en" sz="1200">
                <a:solidFill>
                  <a:srgbClr val="666666"/>
                </a:solidFill>
              </a:rPr>
              <a:t>Atât find cât și findIndex vor parcurge vectorul element de element și vor aplica funcția </a:t>
            </a:r>
            <a:r>
              <a:rPr i="1" lang="en" sz="1200">
                <a:solidFill>
                  <a:srgbClr val="666666"/>
                </a:solidFill>
              </a:rPr>
              <a:t>functieTest</a:t>
            </a:r>
            <a:r>
              <a:rPr lang="en" sz="1200">
                <a:solidFill>
                  <a:srgbClr val="666666"/>
                </a:solidFill>
              </a:rPr>
              <a:t> fiecăruia până fie se găsește un element care îndeplinește condițiile (funcția </a:t>
            </a:r>
            <a:r>
              <a:rPr i="1" lang="en" sz="1200">
                <a:solidFill>
                  <a:srgbClr val="666666"/>
                </a:solidFill>
              </a:rPr>
              <a:t>functieTest</a:t>
            </a:r>
            <a:r>
              <a:rPr lang="en" sz="1200">
                <a:solidFill>
                  <a:srgbClr val="666666"/>
                </a:solidFill>
              </a:rPr>
              <a:t> returnează o valoare evaluabilă la </a:t>
            </a:r>
            <a:r>
              <a:rPr i="1" lang="en" sz="1200">
                <a:solidFill>
                  <a:srgbClr val="666666"/>
                </a:solidFill>
              </a:rPr>
              <a:t>true</a:t>
            </a:r>
            <a:r>
              <a:rPr lang="en" sz="1200">
                <a:solidFill>
                  <a:srgbClr val="666666"/>
                </a:solidFill>
              </a:rPr>
              <a:t>), fie se termină parcurgerea elementelor vectorului (când niciunul nu a îndeplinit condițiile din </a:t>
            </a:r>
            <a:r>
              <a:rPr i="1" lang="en" sz="1200">
                <a:solidFill>
                  <a:srgbClr val="666666"/>
                </a:solidFill>
              </a:rPr>
              <a:t>functieTest</a:t>
            </a:r>
            <a:r>
              <a:rPr lang="en" sz="1200">
                <a:solidFill>
                  <a:srgbClr val="666666"/>
                </a:solidFill>
              </a:rPr>
              <a:t>). </a:t>
            </a:r>
            <a:endParaRPr sz="1200">
              <a:solidFill>
                <a:srgbClr val="666666"/>
              </a:solidFill>
            </a:endParaRPr>
          </a:p>
          <a:p>
            <a:pPr indent="0" lvl="0" marL="0" rtl="0" algn="l">
              <a:spcBef>
                <a:spcPts val="0"/>
              </a:spcBef>
              <a:spcAft>
                <a:spcPts val="0"/>
              </a:spcAft>
              <a:buNone/>
            </a:pPr>
            <a:r>
              <a:rPr lang="en" sz="1200">
                <a:solidFill>
                  <a:srgbClr val="666666"/>
                </a:solidFill>
              </a:rPr>
              <a:t>Când find nu găsește niciun element, cu criteriile cerute, în vector, returnează </a:t>
            </a:r>
            <a:r>
              <a:rPr i="1" lang="en" sz="1200">
                <a:solidFill>
                  <a:srgbClr val="666666"/>
                </a:solidFill>
              </a:rPr>
              <a:t>undefined</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Când findIndex nu găsește niciun element, cu criteriile cerute, în vector, returnează </a:t>
            </a:r>
            <a:r>
              <a:rPr i="1" lang="en" sz="1200">
                <a:solidFill>
                  <a:srgbClr val="666666"/>
                </a:solidFill>
              </a:rPr>
              <a:t>-1</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Nici </a:t>
            </a:r>
            <a:r>
              <a:rPr i="1" lang="en" sz="1200">
                <a:solidFill>
                  <a:srgbClr val="666666"/>
                </a:solidFill>
              </a:rPr>
              <a:t>find </a:t>
            </a:r>
            <a:r>
              <a:rPr lang="en" sz="1200">
                <a:solidFill>
                  <a:srgbClr val="666666"/>
                </a:solidFill>
              </a:rPr>
              <a:t>și nici </a:t>
            </a:r>
            <a:r>
              <a:rPr i="1" lang="en" sz="1200">
                <a:solidFill>
                  <a:srgbClr val="666666"/>
                </a:solidFill>
              </a:rPr>
              <a:t>findIndex </a:t>
            </a:r>
            <a:r>
              <a:rPr lang="en" sz="1200">
                <a:solidFill>
                  <a:srgbClr val="666666"/>
                </a:solidFill>
              </a:rPr>
              <a:t>nu execută funcția </a:t>
            </a:r>
            <a:r>
              <a:rPr i="1" lang="en" sz="1200">
                <a:solidFill>
                  <a:srgbClr val="666666"/>
                </a:solidFill>
              </a:rPr>
              <a:t>functieTest </a:t>
            </a:r>
            <a:r>
              <a:rPr lang="en" sz="1200">
                <a:solidFill>
                  <a:srgbClr val="666666"/>
                </a:solidFill>
              </a:rPr>
              <a:t>nici măcar o dată, dacă vectorul nu are elemente.</a:t>
            </a:r>
            <a:endParaRPr sz="1200">
              <a:solidFill>
                <a:srgbClr val="666666"/>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06" name="Shape 406"/>
        <p:cNvGrpSpPr/>
        <p:nvPr/>
      </p:nvGrpSpPr>
      <p:grpSpPr>
        <a:xfrm>
          <a:off x="0" y="0"/>
          <a:ext cx="0" cy="0"/>
          <a:chOff x="0" y="0"/>
          <a:chExt cx="0" cy="0"/>
        </a:xfrm>
      </p:grpSpPr>
      <p:sp>
        <p:nvSpPr>
          <p:cNvPr id="407" name="Google Shape;407;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(2)</a:t>
            </a:r>
            <a:endParaRPr/>
          </a:p>
        </p:txBody>
      </p:sp>
      <p:sp>
        <p:nvSpPr>
          <p:cNvPr id="408" name="Google Shape;408;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11" name="Google Shape;411;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12" name="Google Shape;412;p38"/>
          <p:cNvSpPr txBox="1"/>
          <p:nvPr/>
        </p:nvSpPr>
        <p:spPr>
          <a:xfrm>
            <a:off x="329700" y="9842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Presupunem că vrem să căutăm în vector un element divizibil cu 3. Vom defini funcția divizibil3(nr) care afișează argumentul primit și în același timp returnează true dacă nr e divizibil cu 3 și false în caz contrar.</a:t>
            </a:r>
            <a:endParaRPr sz="1200">
              <a:solidFill>
                <a:srgbClr val="666666"/>
              </a:solidFill>
            </a:endParaRPr>
          </a:p>
        </p:txBody>
      </p:sp>
      <p:sp>
        <p:nvSpPr>
          <p:cNvPr id="413" name="Google Shape;413;p38"/>
          <p:cNvSpPr txBox="1"/>
          <p:nvPr/>
        </p:nvSpPr>
        <p:spPr>
          <a:xfrm>
            <a:off x="311700" y="4508600"/>
            <a:ext cx="5631300" cy="32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a:t>
            </a:r>
            <a:r>
              <a:rPr lang="en" sz="750">
                <a:solidFill>
                  <a:srgbClr val="A31515"/>
                </a:solidFill>
                <a:highlight>
                  <a:srgbClr val="FFFFFF"/>
                </a:highlight>
                <a:latin typeface="Courier New"/>
                <a:ea typeface="Courier New"/>
                <a:cs typeface="Courier New"/>
                <a:sym typeface="Courier New"/>
              </a:rPr>
              <a:t>"(Vector vid) find:"</a:t>
            </a:r>
            <a:r>
              <a:rPr lang="en" sz="750">
                <a:solidFill>
                  <a:schemeClr val="dk1"/>
                </a:solidFill>
                <a:highlight>
                  <a:srgbClr val="FFFFFF"/>
                </a:highlight>
                <a:latin typeface="Courier New"/>
                <a:ea typeface="Courier New"/>
                <a:cs typeface="Courier New"/>
                <a:sym typeface="Courier New"/>
              </a:rPr>
              <a:t>, [].find(divizibil3), </a:t>
            </a:r>
            <a:r>
              <a:rPr lang="en" sz="750">
                <a:solidFill>
                  <a:srgbClr val="A31515"/>
                </a:solidFill>
                <a:highlight>
                  <a:srgbClr val="FFFFFF"/>
                </a:highlight>
                <a:latin typeface="Courier New"/>
                <a:ea typeface="Courier New"/>
                <a:cs typeface="Courier New"/>
                <a:sym typeface="Courier New"/>
              </a:rPr>
              <a:t>"findIndex:"</a:t>
            </a:r>
            <a:r>
              <a:rPr lang="en" sz="750">
                <a:solidFill>
                  <a:schemeClr val="dk1"/>
                </a:solidFill>
                <a:highlight>
                  <a:srgbClr val="FFFFFF"/>
                </a:highlight>
                <a:latin typeface="Courier New"/>
                <a:ea typeface="Courier New"/>
                <a:cs typeface="Courier New"/>
                <a:sym typeface="Courier New"/>
              </a:rPr>
              <a:t>, [].findIndex(divizibil3));</a:t>
            </a:r>
            <a:endParaRPr sz="900">
              <a:solidFill>
                <a:srgbClr val="666666"/>
              </a:solidFill>
            </a:endParaRPr>
          </a:p>
        </p:txBody>
      </p:sp>
      <p:sp>
        <p:nvSpPr>
          <p:cNvPr id="414" name="Google Shape;414;p38"/>
          <p:cNvSpPr txBox="1"/>
          <p:nvPr/>
        </p:nvSpPr>
        <p:spPr>
          <a:xfrm>
            <a:off x="4688050" y="2331325"/>
            <a:ext cx="2046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2</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10</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44</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1</a:t>
            </a:r>
            <a:endParaRPr sz="1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latin typeface="Courier New"/>
                <a:ea typeface="Courier New"/>
                <a:cs typeface="Courier New"/>
                <a:sym typeface="Courier New"/>
              </a:rPr>
              <a:t>Element parcurs: 9</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Element găsit de find: 9</a:t>
            </a:r>
            <a:endParaRPr sz="1000">
              <a:latin typeface="Courier New"/>
              <a:ea typeface="Courier New"/>
              <a:cs typeface="Courier New"/>
              <a:sym typeface="Courier New"/>
            </a:endParaRPr>
          </a:p>
        </p:txBody>
      </p:sp>
      <p:sp>
        <p:nvSpPr>
          <p:cNvPr id="415" name="Google Shape;415;p38"/>
          <p:cNvSpPr txBox="1"/>
          <p:nvPr/>
        </p:nvSpPr>
        <p:spPr>
          <a:xfrm>
            <a:off x="4688050" y="3368225"/>
            <a:ext cx="2490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2</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10</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44</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1</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Element parcurs: 9</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Indice găsit de findIndex: 4</a:t>
            </a:r>
            <a:endParaRPr/>
          </a:p>
        </p:txBody>
      </p:sp>
      <p:sp>
        <p:nvSpPr>
          <p:cNvPr id="416" name="Google Shape;416;p38"/>
          <p:cNvSpPr txBox="1"/>
          <p:nvPr/>
        </p:nvSpPr>
        <p:spPr>
          <a:xfrm>
            <a:off x="3001950" y="1556925"/>
            <a:ext cx="3140100" cy="7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divizibil3(nr){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parcurs:"</a:t>
            </a:r>
            <a:r>
              <a:rPr lang="en" sz="950">
                <a:solidFill>
                  <a:schemeClr val="dk1"/>
                </a:solidFill>
                <a:highlight>
                  <a:srgbClr val="FFFFFF"/>
                </a:highlight>
                <a:latin typeface="Courier New"/>
                <a:ea typeface="Courier New"/>
                <a:cs typeface="Courier New"/>
                <a:sym typeface="Courier New"/>
              </a:rPr>
              <a:t>, 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1300"/>
          </a:p>
        </p:txBody>
      </p:sp>
      <p:sp>
        <p:nvSpPr>
          <p:cNvPr id="417" name="Google Shape;417;p38"/>
          <p:cNvSpPr txBox="1"/>
          <p:nvPr/>
        </p:nvSpPr>
        <p:spPr>
          <a:xfrm>
            <a:off x="311700" y="2444300"/>
            <a:ext cx="4242300" cy="6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elem=v.find(divizibil3);</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 găsit de find:"</a:t>
            </a:r>
            <a:r>
              <a:rPr lang="en" sz="950">
                <a:solidFill>
                  <a:schemeClr val="dk1"/>
                </a:solidFill>
                <a:highlight>
                  <a:srgbClr val="FFFFFF"/>
                </a:highlight>
                <a:latin typeface="Courier New"/>
                <a:ea typeface="Courier New"/>
                <a:cs typeface="Courier New"/>
                <a:sym typeface="Courier New"/>
              </a:rPr>
              <a:t>,elem);</a:t>
            </a:r>
            <a:endParaRPr sz="1300"/>
          </a:p>
        </p:txBody>
      </p:sp>
      <p:sp>
        <p:nvSpPr>
          <p:cNvPr id="418" name="Google Shape;418;p38"/>
          <p:cNvSpPr txBox="1"/>
          <p:nvPr/>
        </p:nvSpPr>
        <p:spPr>
          <a:xfrm>
            <a:off x="329700" y="3524325"/>
            <a:ext cx="4242300" cy="623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indexElem=v.findIndex(divizibil3);</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 găsit de findIndex:"</a:t>
            </a:r>
            <a:r>
              <a:rPr lang="en" sz="950">
                <a:solidFill>
                  <a:schemeClr val="dk1"/>
                </a:solidFill>
                <a:highlight>
                  <a:srgbClr val="FFFFFF"/>
                </a:highlight>
                <a:latin typeface="Courier New"/>
                <a:ea typeface="Courier New"/>
                <a:cs typeface="Courier New"/>
                <a:sym typeface="Courier New"/>
              </a:rPr>
              <a:t>,indexElem);</a:t>
            </a:r>
            <a:endParaRPr sz="850">
              <a:solidFill>
                <a:schemeClr val="dk1"/>
              </a:solidFill>
              <a:highlight>
                <a:srgbClr val="FFFFFF"/>
              </a:highlight>
              <a:latin typeface="Courier New"/>
              <a:ea typeface="Courier New"/>
              <a:cs typeface="Courier New"/>
              <a:sym typeface="Courier New"/>
            </a:endParaRPr>
          </a:p>
        </p:txBody>
      </p:sp>
      <p:sp>
        <p:nvSpPr>
          <p:cNvPr id="419" name="Google Shape;419;p38"/>
          <p:cNvSpPr txBox="1"/>
          <p:nvPr/>
        </p:nvSpPr>
        <p:spPr>
          <a:xfrm>
            <a:off x="6058550" y="4516250"/>
            <a:ext cx="2779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Courier New"/>
                <a:ea typeface="Courier New"/>
                <a:cs typeface="Courier New"/>
                <a:sym typeface="Courier New"/>
              </a:rPr>
              <a:t>(Vector vid) find: undefined findIndex: -1</a:t>
            </a:r>
            <a:endParaRPr sz="800">
              <a:solidFill>
                <a:schemeClr val="dk2"/>
              </a:solidFill>
              <a:latin typeface="Courier New"/>
              <a:ea typeface="Courier New"/>
              <a:cs typeface="Courier New"/>
              <a:sym typeface="Courier New"/>
            </a:endParaRPr>
          </a:p>
        </p:txBody>
      </p:sp>
      <p:cxnSp>
        <p:nvCxnSpPr>
          <p:cNvPr id="420" name="Google Shape;420;p38"/>
          <p:cNvCxnSpPr/>
          <p:nvPr/>
        </p:nvCxnSpPr>
        <p:spPr>
          <a:xfrm rot="10800000">
            <a:off x="331875" y="3439525"/>
            <a:ext cx="7609200" cy="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38"/>
          <p:cNvCxnSpPr/>
          <p:nvPr/>
        </p:nvCxnSpPr>
        <p:spPr>
          <a:xfrm rot="10800000">
            <a:off x="311700" y="4400225"/>
            <a:ext cx="7609200" cy="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38"/>
          <p:cNvCxnSpPr/>
          <p:nvPr/>
        </p:nvCxnSpPr>
        <p:spPr>
          <a:xfrm rot="10800000">
            <a:off x="311700" y="2400450"/>
            <a:ext cx="7609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26" name="Shape 426"/>
        <p:cNvGrpSpPr/>
        <p:nvPr/>
      </p:nvGrpSpPr>
      <p:grpSpPr>
        <a:xfrm>
          <a:off x="0" y="0"/>
          <a:ext cx="0" cy="0"/>
          <a:chOff x="0" y="0"/>
          <a:chExt cx="0" cy="0"/>
        </a:xfrm>
      </p:grpSpPr>
      <p:sp>
        <p:nvSpPr>
          <p:cNvPr id="427" name="Google Shape;42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(3)</a:t>
            </a:r>
            <a:endParaRPr/>
          </a:p>
        </p:txBody>
      </p:sp>
      <p:sp>
        <p:nvSpPr>
          <p:cNvPr id="428" name="Google Shape;42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31" name="Google Shape;43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32" name="Google Shape;432;p39"/>
          <p:cNvSpPr txBox="1"/>
          <p:nvPr/>
        </p:nvSpPr>
        <p:spPr>
          <a:xfrm>
            <a:off x="329700" y="9080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Observăm că funcția dată ca parametru nu trebuie neapărat să returneze o valoare booleană (true sau false). Mai jos pur și simplu returnează un număr diferit de 0.</a:t>
            </a:r>
            <a:endParaRPr sz="1200">
              <a:solidFill>
                <a:srgbClr val="666666"/>
              </a:solidFill>
            </a:endParaRPr>
          </a:p>
        </p:txBody>
      </p:sp>
      <p:sp>
        <p:nvSpPr>
          <p:cNvPr id="433" name="Google Shape;433;p39"/>
          <p:cNvSpPr txBox="1"/>
          <p:nvPr/>
        </p:nvSpPr>
        <p:spPr>
          <a:xfrm>
            <a:off x="4154650" y="1898225"/>
            <a:ext cx="204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Element: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Indice: 1</a:t>
            </a:r>
            <a:endParaRPr sz="1000">
              <a:latin typeface="Courier New"/>
              <a:ea typeface="Courier New"/>
              <a:cs typeface="Courier New"/>
              <a:sym typeface="Courier New"/>
            </a:endParaRPr>
          </a:p>
        </p:txBody>
      </p:sp>
      <p:sp>
        <p:nvSpPr>
          <p:cNvPr id="434" name="Google Shape;434;p39"/>
          <p:cNvSpPr txBox="1"/>
          <p:nvPr/>
        </p:nvSpPr>
        <p:spPr>
          <a:xfrm>
            <a:off x="372400" y="1406713"/>
            <a:ext cx="3140100" cy="1500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aduna3(nr){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rez=nr+</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a:t>
            </a:r>
            <a:r>
              <a:rPr lang="en" sz="950">
                <a:solidFill>
                  <a:schemeClr val="dk1"/>
                </a:solidFill>
                <a:highlight>
                  <a:srgbClr val="FFFFFF"/>
                </a:highlight>
                <a:latin typeface="Courier New"/>
                <a:ea typeface="Courier New"/>
                <a:cs typeface="Courier New"/>
                <a:sym typeface="Courier New"/>
              </a:rPr>
              <a:t>, v.find(aduna3));</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a:t>
            </a:r>
            <a:r>
              <a:rPr lang="en" sz="950">
                <a:solidFill>
                  <a:schemeClr val="dk1"/>
                </a:solidFill>
                <a:highlight>
                  <a:srgbClr val="FFFFFF"/>
                </a:highlight>
                <a:latin typeface="Courier New"/>
                <a:ea typeface="Courier New"/>
                <a:cs typeface="Courier New"/>
                <a:sym typeface="Courier New"/>
              </a:rPr>
              <a:t>, v.findIndex(aduna3));</a:t>
            </a:r>
            <a:endParaRPr sz="850">
              <a:solidFill>
                <a:srgbClr val="0000FF"/>
              </a:solidFill>
              <a:highlight>
                <a:srgbClr val="FFFFFF"/>
              </a:highlight>
              <a:latin typeface="Courier New"/>
              <a:ea typeface="Courier New"/>
              <a:cs typeface="Courier New"/>
              <a:sym typeface="Courier New"/>
            </a:endParaRPr>
          </a:p>
        </p:txBody>
      </p:sp>
      <p:sp>
        <p:nvSpPr>
          <p:cNvPr id="435" name="Google Shape;435;p39"/>
          <p:cNvSpPr txBox="1"/>
          <p:nvPr/>
        </p:nvSpPr>
        <p:spPr>
          <a:xfrm>
            <a:off x="317150" y="3464425"/>
            <a:ext cx="4242300" cy="1354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aduna_this(nr){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let</a:t>
            </a:r>
            <a:r>
              <a:rPr lang="en" sz="950">
                <a:solidFill>
                  <a:schemeClr val="dk1"/>
                </a:solidFill>
                <a:highlight>
                  <a:srgbClr val="FFFFFF"/>
                </a:highlight>
                <a:latin typeface="Courier New"/>
                <a:ea typeface="Courier New"/>
                <a:cs typeface="Courier New"/>
                <a:sym typeface="Courier New"/>
              </a:rPr>
              <a:t> rez=nr+</a:t>
            </a:r>
            <a:r>
              <a:rPr lang="en" sz="950">
                <a:solidFill>
                  <a:srgbClr val="0000FF"/>
                </a:solidFill>
                <a:highlight>
                  <a:srgbClr val="FFFF00"/>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a:t>
            </a:r>
            <a:r>
              <a:rPr lang="en" sz="950">
                <a:solidFill>
                  <a:schemeClr val="dk1"/>
                </a:solidFill>
                <a:highlight>
                  <a:srgbClr val="FFFFFF"/>
                </a:highlight>
                <a:latin typeface="Courier New"/>
                <a:ea typeface="Courier New"/>
                <a:cs typeface="Courier New"/>
                <a:sym typeface="Courier New"/>
              </a:rPr>
              <a:t>, v.find(aduna_this, </a:t>
            </a:r>
            <a:r>
              <a:rPr lang="en" sz="950">
                <a:solidFill>
                  <a:srgbClr val="098658"/>
                </a:solidFill>
                <a:highlight>
                  <a:srgbClr val="FFFF00"/>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a:t>
            </a:r>
            <a:r>
              <a:rPr lang="en" sz="950">
                <a:solidFill>
                  <a:schemeClr val="dk1"/>
                </a:solidFill>
                <a:highlight>
                  <a:srgbClr val="FFFFFF"/>
                </a:highlight>
                <a:latin typeface="Courier New"/>
                <a:ea typeface="Courier New"/>
                <a:cs typeface="Courier New"/>
                <a:sym typeface="Courier New"/>
              </a:rPr>
              <a:t>, v.findIndex(aduna_this, </a:t>
            </a:r>
            <a:r>
              <a:rPr lang="en" sz="950">
                <a:solidFill>
                  <a:srgbClr val="098658"/>
                </a:solidFill>
                <a:highlight>
                  <a:srgbClr val="FFFF00"/>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p:txBody>
      </p:sp>
      <p:cxnSp>
        <p:nvCxnSpPr>
          <p:cNvPr id="436" name="Google Shape;436;p39"/>
          <p:cNvCxnSpPr/>
          <p:nvPr/>
        </p:nvCxnSpPr>
        <p:spPr>
          <a:xfrm rot="10800000">
            <a:off x="331875" y="2982325"/>
            <a:ext cx="7609200" cy="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39"/>
          <p:cNvCxnSpPr>
            <a:stCxn id="434" idx="3"/>
          </p:cNvCxnSpPr>
          <p:nvPr/>
        </p:nvCxnSpPr>
        <p:spPr>
          <a:xfrm>
            <a:off x="3512500" y="2157013"/>
            <a:ext cx="571500" cy="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39"/>
          <p:cNvSpPr txBox="1"/>
          <p:nvPr/>
        </p:nvSpPr>
        <p:spPr>
          <a:xfrm>
            <a:off x="372400" y="29811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Mai jos ne folosim de al doilea parametru al funcțiilor find și findIndex care devine valoarea identificatorului this în funcția aduna_this.</a:t>
            </a:r>
            <a:endParaRPr sz="1200">
              <a:solidFill>
                <a:srgbClr val="666666"/>
              </a:solidFill>
            </a:endParaRPr>
          </a:p>
        </p:txBody>
      </p:sp>
      <p:cxnSp>
        <p:nvCxnSpPr>
          <p:cNvPr id="439" name="Google Shape;439;p39"/>
          <p:cNvCxnSpPr/>
          <p:nvPr/>
        </p:nvCxnSpPr>
        <p:spPr>
          <a:xfrm>
            <a:off x="4559450" y="4141663"/>
            <a:ext cx="5715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39"/>
          <p:cNvSpPr txBox="1"/>
          <p:nvPr/>
        </p:nvSpPr>
        <p:spPr>
          <a:xfrm>
            <a:off x="5318400" y="3912125"/>
            <a:ext cx="2046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Element: 2</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Indice: 1</a:t>
            </a:r>
            <a:endParaRPr sz="10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44" name="Shape 444"/>
        <p:cNvGrpSpPr/>
        <p:nvPr/>
      </p:nvGrpSpPr>
      <p:grpSpPr>
        <a:xfrm>
          <a:off x="0" y="0"/>
          <a:ext cx="0" cy="0"/>
          <a:chOff x="0" y="0"/>
          <a:chExt cx="0" cy="0"/>
        </a:xfrm>
      </p:grpSpPr>
      <p:sp>
        <p:nvSpPr>
          <p:cNvPr id="445" name="Google Shape;445;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căutare după criteriu (4)</a:t>
            </a:r>
            <a:endParaRPr/>
          </a:p>
        </p:txBody>
      </p:sp>
      <p:sp>
        <p:nvSpPr>
          <p:cNvPr id="446" name="Google Shape;446;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49" name="Google Shape;449;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50" name="Google Shape;450;p40"/>
          <p:cNvSpPr txBox="1"/>
          <p:nvPr/>
        </p:nvSpPr>
        <p:spPr>
          <a:xfrm>
            <a:off x="329700" y="9080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folosi funcția find și pentru a căuta un element cu test relativ la vecini. De exemplu, vrem un element care are ca vecini numere pare.</a:t>
            </a:r>
            <a:endParaRPr sz="1200">
              <a:solidFill>
                <a:srgbClr val="666666"/>
              </a:solidFill>
            </a:endParaRPr>
          </a:p>
        </p:txBody>
      </p:sp>
      <p:sp>
        <p:nvSpPr>
          <p:cNvPr id="451" name="Google Shape;451;p40"/>
          <p:cNvSpPr txBox="1"/>
          <p:nvPr/>
        </p:nvSpPr>
        <p:spPr>
          <a:xfrm>
            <a:off x="7092650" y="1764625"/>
            <a:ext cx="114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ourier New"/>
                <a:ea typeface="Courier New"/>
                <a:cs typeface="Courier New"/>
                <a:sym typeface="Courier New"/>
              </a:rPr>
              <a:t>Element: 23</a:t>
            </a:r>
            <a:endParaRPr sz="1000">
              <a:latin typeface="Courier New"/>
              <a:ea typeface="Courier New"/>
              <a:cs typeface="Courier New"/>
              <a:sym typeface="Courier New"/>
            </a:endParaRPr>
          </a:p>
          <a:p>
            <a:pPr indent="0" lvl="0" marL="0" rtl="0" algn="l">
              <a:spcBef>
                <a:spcPts val="0"/>
              </a:spcBef>
              <a:spcAft>
                <a:spcPts val="0"/>
              </a:spcAft>
              <a:buNone/>
            </a:pPr>
            <a:r>
              <a:rPr lang="en" sz="1000">
                <a:latin typeface="Courier New"/>
                <a:ea typeface="Courier New"/>
                <a:cs typeface="Courier New"/>
                <a:sym typeface="Courier New"/>
              </a:rPr>
              <a:t>Indice: 3</a:t>
            </a:r>
            <a:endParaRPr sz="1000">
              <a:latin typeface="Courier New"/>
              <a:ea typeface="Courier New"/>
              <a:cs typeface="Courier New"/>
              <a:sym typeface="Courier New"/>
            </a:endParaRPr>
          </a:p>
        </p:txBody>
      </p:sp>
      <p:sp>
        <p:nvSpPr>
          <p:cNvPr id="452" name="Google Shape;452;p40"/>
          <p:cNvSpPr txBox="1"/>
          <p:nvPr/>
        </p:nvSpPr>
        <p:spPr>
          <a:xfrm>
            <a:off x="372400" y="1406725"/>
            <a:ext cx="5946300" cy="120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vecini_pari(nr,idx,vect){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idx&gt;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 &amp;&amp; idx&lt;vect.length-</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 &amp;&amp; vect[idx-</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 &amp;&amp; vect[idx+</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"Element:"</a:t>
            </a:r>
            <a:r>
              <a:rPr lang="en" sz="950">
                <a:solidFill>
                  <a:schemeClr val="dk1"/>
                </a:solidFill>
                <a:highlight>
                  <a:srgbClr val="FFFFFF"/>
                </a:highlight>
                <a:latin typeface="Courier New"/>
                <a:ea typeface="Courier New"/>
                <a:cs typeface="Courier New"/>
                <a:sym typeface="Courier New"/>
              </a:rPr>
              <a:t>, v.find(vecini_pari));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"Indice:"</a:t>
            </a:r>
            <a:r>
              <a:rPr lang="en" sz="950">
                <a:solidFill>
                  <a:schemeClr val="dk1"/>
                </a:solidFill>
                <a:highlight>
                  <a:srgbClr val="FFFFFF"/>
                </a:highlight>
                <a:latin typeface="Courier New"/>
                <a:ea typeface="Courier New"/>
                <a:cs typeface="Courier New"/>
                <a:sym typeface="Courier New"/>
              </a:rPr>
              <a:t>, v.findIndex(vecini_pari));</a:t>
            </a:r>
            <a:endParaRPr sz="850">
              <a:solidFill>
                <a:srgbClr val="0000FF"/>
              </a:solidFill>
              <a:highlight>
                <a:srgbClr val="FFFFFF"/>
              </a:highlight>
              <a:latin typeface="Courier New"/>
              <a:ea typeface="Courier New"/>
              <a:cs typeface="Courier New"/>
              <a:sym typeface="Courier New"/>
            </a:endParaRPr>
          </a:p>
        </p:txBody>
      </p:sp>
      <p:sp>
        <p:nvSpPr>
          <p:cNvPr id="453" name="Google Shape;453;p40"/>
          <p:cNvSpPr txBox="1"/>
          <p:nvPr/>
        </p:nvSpPr>
        <p:spPr>
          <a:xfrm>
            <a:off x="372400" y="3560450"/>
            <a:ext cx="5233500" cy="1231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anteriorSub10(nr, idx){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]+=nr;</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"Indicele:"</a:t>
            </a:r>
            <a:r>
              <a:rPr lang="en" sz="850">
                <a:solidFill>
                  <a:schemeClr val="dk1"/>
                </a:solidFill>
                <a:highlight>
                  <a:srgbClr val="FFFFFF"/>
                </a:highlight>
                <a:latin typeface="Courier New"/>
                <a:ea typeface="Courier New"/>
                <a:cs typeface="Courier New"/>
                <a:sym typeface="Courier New"/>
              </a:rPr>
              <a:t>, idx,</a:t>
            </a:r>
            <a:r>
              <a:rPr lang="en" sz="850">
                <a:solidFill>
                  <a:srgbClr val="A31515"/>
                </a:solidFill>
                <a:highlight>
                  <a:srgbClr val="FFFFFF"/>
                </a:highlight>
                <a:latin typeface="Courier New"/>
                <a:ea typeface="Courier New"/>
                <a:cs typeface="Courier New"/>
                <a:sym typeface="Courier New"/>
              </a:rPr>
              <a:t>" Noua suma:"</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]&gt;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"Element:"</a:t>
            </a:r>
            <a:r>
              <a:rPr lang="en" sz="850">
                <a:solidFill>
                  <a:schemeClr val="dk1"/>
                </a:solidFill>
                <a:highlight>
                  <a:srgbClr val="FFFFFF"/>
                </a:highlight>
                <a:latin typeface="Courier New"/>
                <a:ea typeface="Courier New"/>
                <a:cs typeface="Courier New"/>
                <a:sym typeface="Courier New"/>
              </a:rPr>
              <a:t>, v.find(anteriorSub10,[</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"Indice:"</a:t>
            </a:r>
            <a:r>
              <a:rPr lang="en" sz="850">
                <a:solidFill>
                  <a:schemeClr val="dk1"/>
                </a:solidFill>
                <a:highlight>
                  <a:srgbClr val="FFFFFF"/>
                </a:highlight>
                <a:latin typeface="Courier New"/>
                <a:ea typeface="Courier New"/>
                <a:cs typeface="Courier New"/>
                <a:sym typeface="Courier New"/>
              </a:rPr>
              <a:t>, v.findIndex(anteriorSub10,[</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750">
              <a:solidFill>
                <a:srgbClr val="0000FF"/>
              </a:solidFill>
              <a:highlight>
                <a:srgbClr val="FFFFFF"/>
              </a:highlight>
              <a:latin typeface="Courier New"/>
              <a:ea typeface="Courier New"/>
              <a:cs typeface="Courier New"/>
              <a:sym typeface="Courier New"/>
            </a:endParaRPr>
          </a:p>
        </p:txBody>
      </p:sp>
      <p:cxnSp>
        <p:nvCxnSpPr>
          <p:cNvPr id="454" name="Google Shape;454;p40"/>
          <p:cNvCxnSpPr/>
          <p:nvPr/>
        </p:nvCxnSpPr>
        <p:spPr>
          <a:xfrm rot="10800000">
            <a:off x="331775" y="2753725"/>
            <a:ext cx="8414100" cy="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40"/>
          <p:cNvCxnSpPr>
            <a:stCxn id="452" idx="3"/>
          </p:cNvCxnSpPr>
          <p:nvPr/>
        </p:nvCxnSpPr>
        <p:spPr>
          <a:xfrm>
            <a:off x="6318700" y="2010925"/>
            <a:ext cx="571500" cy="0"/>
          </a:xfrm>
          <a:prstGeom prst="straightConnector1">
            <a:avLst/>
          </a:prstGeom>
          <a:noFill/>
          <a:ln cap="flat" cmpd="sng" w="9525">
            <a:solidFill>
              <a:schemeClr val="dk2"/>
            </a:solidFill>
            <a:prstDash val="solid"/>
            <a:round/>
            <a:headEnd len="med" w="med" type="none"/>
            <a:tailEnd len="med" w="med" type="triangle"/>
          </a:ln>
        </p:spPr>
      </p:cxnSp>
      <p:sp>
        <p:nvSpPr>
          <p:cNvPr id="456" name="Google Shape;456;p40"/>
          <p:cNvSpPr txBox="1"/>
          <p:nvPr/>
        </p:nvSpPr>
        <p:spPr>
          <a:xfrm>
            <a:off x="372400" y="2701075"/>
            <a:ext cx="85206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Putem să ne folosim de this ca să păstrăm un rezultat din apelurile anterioare (putem face asta și cu variabile globale dar e mai puțin elegant și mai ușor de acumulat buguri). Să considerăm că vrem primul element din vector cu proprietatea că suma elementelor de dinaintea lui, inclusiv el, este mai mare decât 10. Deoarece nu putem schimba valoarea efectivă a lui this, mai jos, pentru this, am transmis un vector cu un singur element egal cu 0. Astfel nu schimbăm valoarea efectivă a lui this ci doar a unei proprietăți (elementul 0 din listă). În this[0] e memorată suma.</a:t>
            </a:r>
            <a:endParaRPr sz="1000">
              <a:solidFill>
                <a:srgbClr val="666666"/>
              </a:solidFill>
            </a:endParaRPr>
          </a:p>
        </p:txBody>
      </p:sp>
      <p:cxnSp>
        <p:nvCxnSpPr>
          <p:cNvPr id="457" name="Google Shape;457;p40"/>
          <p:cNvCxnSpPr/>
          <p:nvPr/>
        </p:nvCxnSpPr>
        <p:spPr>
          <a:xfrm>
            <a:off x="5605900" y="4178563"/>
            <a:ext cx="571500" cy="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40"/>
          <p:cNvSpPr txBox="1"/>
          <p:nvPr/>
        </p:nvSpPr>
        <p:spPr>
          <a:xfrm>
            <a:off x="6251225" y="3437450"/>
            <a:ext cx="2147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ourier New"/>
                <a:ea typeface="Courier New"/>
                <a:cs typeface="Courier New"/>
                <a:sym typeface="Courier New"/>
              </a:rPr>
              <a:t>Indicele: 0  Noua suma: 1</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1  Noua suma: 3</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2  Noua suma: 4</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3  Noua suma: 7</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4  Noua suma: 12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Element: 5</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0  Noua suma: 1</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1  Noua suma: 3</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2  Noua suma: 4</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3  Noua suma: 7</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Indicele: 4  Noua suma: 12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Indice: 4</a:t>
            </a:r>
            <a:endParaRPr sz="7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62" name="Shape 462"/>
        <p:cNvGrpSpPr/>
        <p:nvPr/>
      </p:nvGrpSpPr>
      <p:grpSpPr>
        <a:xfrm>
          <a:off x="0" y="0"/>
          <a:ext cx="0" cy="0"/>
          <a:chOff x="0" y="0"/>
          <a:chExt cx="0" cy="0"/>
        </a:xfrm>
      </p:grpSpPr>
      <p:sp>
        <p:nvSpPr>
          <p:cNvPr id="463" name="Google Shape;463;p4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creare Array nou prin copiere</a:t>
            </a:r>
            <a:endParaRPr/>
          </a:p>
        </p:txBody>
      </p:sp>
      <p:sp>
        <p:nvSpPr>
          <p:cNvPr id="464" name="Google Shape;464;p4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6" name="Google Shape;466;p4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67" name="Google Shape;467;p4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68" name="Google Shape;468;p41"/>
          <p:cNvSpPr txBox="1"/>
          <p:nvPr/>
        </p:nvSpPr>
        <p:spPr>
          <a:xfrm>
            <a:off x="329700" y="908025"/>
            <a:ext cx="85206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nou prin copierea unei părți dintr-un alt vector (sau copierea întregului vector) cu ajutorul metodei </a:t>
            </a:r>
            <a:r>
              <a:rPr b="1" lang="en" sz="1200">
                <a:solidFill>
                  <a:srgbClr val="666666"/>
                </a:solidFill>
              </a:rPr>
              <a:t>slice([start [, end]])</a:t>
            </a:r>
            <a:r>
              <a:rPr lang="en" sz="1200">
                <a:solidFill>
                  <a:srgbClr val="666666"/>
                </a:solidFill>
              </a:rPr>
              <a:t>. Metoda, opțional, poate primi și indicii dintre care va copia partea de vector. Valoarea implicită a parametrului </a:t>
            </a:r>
            <a:r>
              <a:rPr i="1" lang="en" sz="1200">
                <a:solidFill>
                  <a:srgbClr val="666666"/>
                </a:solidFill>
              </a:rPr>
              <a:t>start</a:t>
            </a:r>
            <a:r>
              <a:rPr lang="en" sz="1200">
                <a:solidFill>
                  <a:srgbClr val="666666"/>
                </a:solidFill>
              </a:rPr>
              <a:t> este 0, iar a lui </a:t>
            </a:r>
            <a:r>
              <a:rPr i="1" lang="en" sz="1200">
                <a:solidFill>
                  <a:srgbClr val="666666"/>
                </a:solidFill>
              </a:rPr>
              <a:t>end</a:t>
            </a:r>
            <a:r>
              <a:rPr lang="en" sz="1200">
                <a:solidFill>
                  <a:srgbClr val="666666"/>
                </a:solidFill>
              </a:rPr>
              <a:t> este lungimea șirului.</a:t>
            </a:r>
            <a:endParaRPr sz="1200">
              <a:solidFill>
                <a:srgbClr val="666666"/>
              </a:solidFill>
            </a:endParaRPr>
          </a:p>
        </p:txBody>
      </p:sp>
      <p:sp>
        <p:nvSpPr>
          <p:cNvPr id="469" name="Google Shape;469;p41"/>
          <p:cNvSpPr txBox="1"/>
          <p:nvPr/>
        </p:nvSpPr>
        <p:spPr>
          <a:xfrm>
            <a:off x="372400" y="1656650"/>
            <a:ext cx="8465400" cy="76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87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v1=v.slice(</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[44,87,12] vectorul de la indicele 2 inclusiv pâna la 5 exclusiv (adică indicele 4)</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v2=v.slice();</a:t>
            </a:r>
            <a:r>
              <a:rPr lang="en" sz="950">
                <a:solidFill>
                  <a:srgbClr val="008000"/>
                </a:solidFill>
                <a:highlight>
                  <a:srgbClr val="FFFFFF"/>
                </a:highlight>
                <a:latin typeface="Courier New"/>
                <a:ea typeface="Courier New"/>
                <a:cs typeface="Courier New"/>
                <a:sym typeface="Courier New"/>
              </a:rPr>
              <a:t>// [23,10,44,87,12,59,30] fără argumente face o copie a întregului vector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v3=v.slice(</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[12,59,30] e dat doar indicele de început, se vor copia toate elementele de la el până la final</a:t>
            </a:r>
            <a:endParaRPr sz="850">
              <a:solidFill>
                <a:srgbClr val="0000FF"/>
              </a:solidFill>
              <a:highlight>
                <a:srgbClr val="FFFFFF"/>
              </a:highlight>
              <a:latin typeface="Courier New"/>
              <a:ea typeface="Courier New"/>
              <a:cs typeface="Courier New"/>
              <a:sym typeface="Courier New"/>
            </a:endParaRPr>
          </a:p>
        </p:txBody>
      </p:sp>
      <p:sp>
        <p:nvSpPr>
          <p:cNvPr id="470" name="Google Shape;470;p41"/>
          <p:cNvSpPr txBox="1"/>
          <p:nvPr/>
        </p:nvSpPr>
        <p:spPr>
          <a:xfrm>
            <a:off x="373200" y="3462725"/>
            <a:ext cx="8397600" cy="120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v1=[</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v2=[</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v3=[</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rez1=v1.concat()</a:t>
            </a:r>
            <a:r>
              <a:rPr lang="en" sz="950">
                <a:solidFill>
                  <a:srgbClr val="008000"/>
                </a:solidFill>
                <a:highlight>
                  <a:srgbClr val="FFFFFF"/>
                </a:highlight>
                <a:latin typeface="Courier New"/>
                <a:ea typeface="Courier New"/>
                <a:cs typeface="Courier New"/>
                <a:sym typeface="Courier New"/>
              </a:rPr>
              <a:t>//va da un vector cu aceleasi elemente ca si v1, insa e o copie (nu reprezintă aceeași referință)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rez2=v1.concat(v2,v3); </a:t>
            </a:r>
            <a:r>
              <a:rPr lang="en" sz="950">
                <a:solidFill>
                  <a:srgbClr val="008000"/>
                </a:solidFill>
                <a:highlight>
                  <a:srgbClr val="FFFFFF"/>
                </a:highlight>
                <a:latin typeface="Courier New"/>
                <a:ea typeface="Courier New"/>
                <a:cs typeface="Courier New"/>
                <a:sym typeface="Courier New"/>
              </a:rPr>
              <a:t>// [10,17,11,22,25,30,37,31,32]</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rez3=v1.concat(v1,v1);</a:t>
            </a:r>
            <a:r>
              <a:rPr lang="en" sz="950">
                <a:solidFill>
                  <a:srgbClr val="008000"/>
                </a:solidFill>
                <a:highlight>
                  <a:srgbClr val="FFFFFF"/>
                </a:highlight>
                <a:latin typeface="Courier New"/>
                <a:ea typeface="Courier New"/>
                <a:cs typeface="Courier New"/>
                <a:sym typeface="Courier New"/>
              </a:rPr>
              <a:t>// [10,17,11,10,17,11,10,17,11] putem concatena acelasi vector de mai multe ori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rez4=v1.concat(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[10,17,11,12,1,2,3,100]</a:t>
            </a:r>
            <a:endParaRPr b="1" sz="750">
              <a:solidFill>
                <a:srgbClr val="0000FF"/>
              </a:solidFill>
              <a:highlight>
                <a:srgbClr val="FFFFFF"/>
              </a:highlight>
              <a:latin typeface="Courier New"/>
              <a:ea typeface="Courier New"/>
              <a:cs typeface="Courier New"/>
              <a:sym typeface="Courier New"/>
            </a:endParaRPr>
          </a:p>
        </p:txBody>
      </p:sp>
      <p:cxnSp>
        <p:nvCxnSpPr>
          <p:cNvPr id="471" name="Google Shape;471;p41"/>
          <p:cNvCxnSpPr/>
          <p:nvPr/>
        </p:nvCxnSpPr>
        <p:spPr>
          <a:xfrm rot="10800000">
            <a:off x="364850" y="2628500"/>
            <a:ext cx="8496600" cy="0"/>
          </a:xfrm>
          <a:prstGeom prst="straightConnector1">
            <a:avLst/>
          </a:prstGeom>
          <a:noFill/>
          <a:ln cap="flat" cmpd="sng" w="9525">
            <a:solidFill>
              <a:schemeClr val="dk2"/>
            </a:solidFill>
            <a:prstDash val="solid"/>
            <a:round/>
            <a:headEnd len="med" w="med" type="none"/>
            <a:tailEnd len="med" w="med" type="none"/>
          </a:ln>
        </p:spPr>
      </p:cxnSp>
      <p:sp>
        <p:nvSpPr>
          <p:cNvPr id="472" name="Google Shape;472;p41"/>
          <p:cNvSpPr txBox="1"/>
          <p:nvPr/>
        </p:nvSpPr>
        <p:spPr>
          <a:xfrm>
            <a:off x="329700" y="2726225"/>
            <a:ext cx="85206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nou și prin concatenarea mai multor vectori, folosind metoda </a:t>
            </a:r>
            <a:r>
              <a:rPr b="1" lang="en" sz="1200">
                <a:solidFill>
                  <a:srgbClr val="666666"/>
                </a:solidFill>
              </a:rPr>
              <a:t>vector_1.concat(vector_2 [, vector_3 [, ... [, vector_n]]])</a:t>
            </a:r>
            <a:r>
              <a:rPr lang="en" sz="1200">
                <a:solidFill>
                  <a:srgbClr val="666666"/>
                </a:solidFill>
              </a:rPr>
              <a:t>. Dacă nu se dau ca argumente vectori ci alte tipuri de elemnente, se adaugă în continuare în vector, în ordine, așa cum se vede în al 4-lea exemplu de apel. </a:t>
            </a:r>
            <a:endParaRPr sz="12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endParaRPr/>
          </a:p>
        </p:txBody>
      </p:sp>
      <p:sp>
        <p:nvSpPr>
          <p:cNvPr id="72" name="Google Shape;72;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5" name="Google Shape;75;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6" name="Google Shape;76;p15"/>
          <p:cNvSpPr txBox="1"/>
          <p:nvPr/>
        </p:nvSpPr>
        <p:spPr>
          <a:xfrm>
            <a:off x="317150" y="905750"/>
            <a:ext cx="6048300" cy="38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JavaScript</a:t>
            </a:r>
            <a:r>
              <a:rPr lang="en" sz="1300">
                <a:solidFill>
                  <a:srgbClr val="666666"/>
                </a:solidFill>
              </a:rPr>
              <a:t> (JS) este un limbaj de nivel înalt, cu caracter general (deși se folosește cel mai adesea în programarea web, se poate folosi și pentru dezvoltarea altor tipuri de componete software).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este conform cu standardul </a:t>
            </a:r>
            <a:r>
              <a:rPr lang="en" sz="1300" u="sng">
                <a:solidFill>
                  <a:schemeClr val="hlink"/>
                </a:solidFill>
                <a:hlinkClick r:id="rId4"/>
              </a:rPr>
              <a:t>ECMAScript</a:t>
            </a:r>
            <a:r>
              <a:rPr lang="en" sz="1300">
                <a:solidFill>
                  <a:srgbClr val="666666"/>
                </a:solidFill>
              </a:rPr>
              <a:t> care definește sintaxa și clasele predefinite ale limbajului</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JavaScript </a:t>
            </a:r>
            <a:r>
              <a:rPr lang="en" sz="1300">
                <a:solidFill>
                  <a:srgbClr val="666666"/>
                </a:solidFill>
              </a:rPr>
              <a:t>este un limbaj care combina mai multe paradigme: funcțională (bazată pe apeluri de funcții), orientată pe obiecte și bazată pe prototip, bazată pe evenimente.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JavaScript necesită un interpretor și un mediu de rulare. Atenție, deoarece ECMAScript este un limbaj în dezvoltare, interpretoarele și mediile de rulare pot să nu suporte ultimele versiuni. Trebuie să verificați dacă acea componentă sau element de sintaxă este acceptat și implementat..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JavaScript este un limbaj </a:t>
            </a:r>
            <a:r>
              <a:rPr i="1" lang="en" sz="1300">
                <a:solidFill>
                  <a:srgbClr val="666666"/>
                </a:solidFill>
              </a:rPr>
              <a:t>weakly typed</a:t>
            </a:r>
            <a:r>
              <a:rPr lang="en" sz="1300">
                <a:solidFill>
                  <a:srgbClr val="666666"/>
                </a:solidFill>
              </a:rPr>
              <a:t> (slab tipizat). Nu se definesc tipurile de date ale variabilelor, o variabilă poate primi pe parcursul programului valori cu diverse tipuri de date. Totuși dacă se realizează o operație invalidă față de tipul de date al unui operator, se va primi un TypeError.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o sintaxă foarte asemănătoare cu a C-ului.</a:t>
            </a:r>
            <a:endParaRPr sz="1300">
              <a:solidFill>
                <a:srgbClr val="666666"/>
              </a:solidFill>
            </a:endParaRPr>
          </a:p>
        </p:txBody>
      </p:sp>
      <p:pic>
        <p:nvPicPr>
          <p:cNvPr id="77" name="Google Shape;77;p15"/>
          <p:cNvPicPr preferRelativeResize="0"/>
          <p:nvPr/>
        </p:nvPicPr>
        <p:blipFill>
          <a:blip r:embed="rId5">
            <a:alphaModFix/>
          </a:blip>
          <a:stretch>
            <a:fillRect/>
          </a:stretch>
        </p:blipFill>
        <p:spPr>
          <a:xfrm>
            <a:off x="6599150" y="2303200"/>
            <a:ext cx="2361950" cy="2153119"/>
          </a:xfrm>
          <a:prstGeom prst="rect">
            <a:avLst/>
          </a:prstGeom>
          <a:noFill/>
          <a:ln>
            <a:noFill/>
          </a:ln>
        </p:spPr>
      </p:pic>
      <p:pic>
        <p:nvPicPr>
          <p:cNvPr id="78" name="Google Shape;78;p15"/>
          <p:cNvPicPr preferRelativeResize="0"/>
          <p:nvPr/>
        </p:nvPicPr>
        <p:blipFill>
          <a:blip r:embed="rId6">
            <a:alphaModFix/>
          </a:blip>
          <a:stretch>
            <a:fillRect/>
          </a:stretch>
        </p:blipFill>
        <p:spPr>
          <a:xfrm>
            <a:off x="6314500" y="1364200"/>
            <a:ext cx="2706648" cy="1933301"/>
          </a:xfrm>
          <a:prstGeom prst="rect">
            <a:avLst/>
          </a:prstGeom>
          <a:noFill/>
          <a:ln>
            <a:noFill/>
          </a:ln>
        </p:spPr>
      </p:pic>
      <p:sp>
        <p:nvSpPr>
          <p:cNvPr id="79" name="Google Shape;79;p15"/>
          <p:cNvSpPr txBox="1"/>
          <p:nvPr/>
        </p:nvSpPr>
        <p:spPr>
          <a:xfrm>
            <a:off x="7017325" y="1266550"/>
            <a:ext cx="893100" cy="7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9900FF"/>
                </a:solidFill>
                <a:latin typeface="Caveat"/>
                <a:ea typeface="Caveat"/>
                <a:cs typeface="Caveat"/>
                <a:sym typeface="Caveat"/>
              </a:rPr>
              <a:t>Dă viață paginilor web</a:t>
            </a:r>
            <a:endParaRPr i="1">
              <a:solidFill>
                <a:srgbClr val="9900FF"/>
              </a:solidFill>
              <a:latin typeface="Caveat"/>
              <a:ea typeface="Caveat"/>
              <a:cs typeface="Caveat"/>
              <a:sym typeface="Cave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76" name="Shape 476"/>
        <p:cNvGrpSpPr/>
        <p:nvPr/>
      </p:nvGrpSpPr>
      <p:grpSpPr>
        <a:xfrm>
          <a:off x="0" y="0"/>
          <a:ext cx="0" cy="0"/>
          <a:chOff x="0" y="0"/>
          <a:chExt cx="0" cy="0"/>
        </a:xfrm>
      </p:grpSpPr>
      <p:sp>
        <p:nvSpPr>
          <p:cNvPr id="477" name="Google Shape;477;p4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(1)</a:t>
            </a:r>
            <a:endParaRPr sz="2700"/>
          </a:p>
        </p:txBody>
      </p:sp>
      <p:sp>
        <p:nvSpPr>
          <p:cNvPr id="478" name="Google Shape;478;p4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4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81" name="Google Shape;481;p4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82" name="Google Shape;482;p42"/>
          <p:cNvSpPr txBox="1"/>
          <p:nvPr/>
        </p:nvSpPr>
        <p:spPr>
          <a:xfrm>
            <a:off x="329700" y="908025"/>
            <a:ext cx="8520600" cy="15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pe baza unui obiect iterabil, cu ajutorul metodei </a:t>
            </a:r>
            <a:r>
              <a:rPr b="1" lang="en" sz="1200">
                <a:solidFill>
                  <a:srgbClr val="666666"/>
                </a:solidFill>
              </a:rPr>
              <a:t>filter</a:t>
            </a:r>
            <a:r>
              <a:rPr b="1" lang="en" sz="1200">
                <a:solidFill>
                  <a:srgbClr val="666666"/>
                </a:solidFill>
              </a:rPr>
              <a:t>(functieTest [, valoareThis])</a:t>
            </a:r>
            <a:r>
              <a:rPr lang="en" sz="1200">
                <a:solidFill>
                  <a:srgbClr val="666666"/>
                </a:solidFill>
              </a:rPr>
              <a:t> care va crea un vector nou pe baza vectorului vechi (asupra căruia e apelată metoda filter)</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483" name="Google Shape;483;p42"/>
          <p:cNvSpPr txBox="1"/>
          <p:nvPr/>
        </p:nvSpPr>
        <p:spPr>
          <a:xfrm>
            <a:off x="448600" y="3255650"/>
            <a:ext cx="5233500" cy="147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par(nr){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in functie:"</a:t>
            </a:r>
            <a:r>
              <a:rPr lang="en" sz="950">
                <a:solidFill>
                  <a:schemeClr val="dk1"/>
                </a:solidFill>
                <a:highlight>
                  <a:srgbClr val="FFFFFF"/>
                </a:highlight>
                <a:latin typeface="Courier New"/>
                <a:ea typeface="Courier New"/>
                <a:cs typeface="Courier New"/>
                <a:sym typeface="Courier New"/>
              </a:rPr>
              <a:t>, 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nrPare=v.filter(par);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console.log(nrPare)</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cxnSp>
        <p:nvCxnSpPr>
          <p:cNvPr id="484" name="Google Shape;484;p42"/>
          <p:cNvCxnSpPr/>
          <p:nvPr/>
        </p:nvCxnSpPr>
        <p:spPr>
          <a:xfrm>
            <a:off x="5682100" y="3990638"/>
            <a:ext cx="571500" cy="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42"/>
          <p:cNvSpPr txBox="1"/>
          <p:nvPr/>
        </p:nvSpPr>
        <p:spPr>
          <a:xfrm>
            <a:off x="6327425" y="3521150"/>
            <a:ext cx="21474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22</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25</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30</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37</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31</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Element in functie: 32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[ 22, 30, 32 ]</a:t>
            </a:r>
            <a:endParaRPr sz="700">
              <a:latin typeface="Courier New"/>
              <a:ea typeface="Courier New"/>
              <a:cs typeface="Courier New"/>
              <a:sym typeface="Courier New"/>
            </a:endParaRPr>
          </a:p>
        </p:txBody>
      </p:sp>
      <p:sp>
        <p:nvSpPr>
          <p:cNvPr id="486" name="Google Shape;486;p42"/>
          <p:cNvSpPr txBox="1"/>
          <p:nvPr/>
        </p:nvSpPr>
        <p:spPr>
          <a:xfrm>
            <a:off x="372400" y="2700338"/>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presupunem că vrem să păstrăm dintr-un vector doar numerele pare. Observați în afișarea de mai jos faptul că fiecare element din vector este trecut prin funcția </a:t>
            </a:r>
            <a:r>
              <a:rPr i="1" lang="en" sz="1200">
                <a:solidFill>
                  <a:srgbClr val="666666"/>
                </a:solidFill>
              </a:rPr>
              <a:t>par</a:t>
            </a:r>
            <a:r>
              <a:rPr lang="en" sz="1200">
                <a:solidFill>
                  <a:srgbClr val="666666"/>
                </a:solidFill>
              </a:rPr>
              <a:t>.</a:t>
            </a:r>
            <a:endParaRPr sz="1200">
              <a:solidFill>
                <a:srgbClr val="6666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490" name="Shape 490"/>
        <p:cNvGrpSpPr/>
        <p:nvPr/>
      </p:nvGrpSpPr>
      <p:grpSpPr>
        <a:xfrm>
          <a:off x="0" y="0"/>
          <a:ext cx="0" cy="0"/>
          <a:chOff x="0" y="0"/>
          <a:chExt cx="0" cy="0"/>
        </a:xfrm>
      </p:grpSpPr>
      <p:sp>
        <p:nvSpPr>
          <p:cNvPr id="491" name="Google Shape;491;p4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(2)</a:t>
            </a:r>
            <a:endParaRPr sz="2700"/>
          </a:p>
        </p:txBody>
      </p:sp>
      <p:sp>
        <p:nvSpPr>
          <p:cNvPr id="492" name="Google Shape;492;p4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4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495" name="Google Shape;495;p4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496" name="Google Shape;496;p43"/>
          <p:cNvSpPr txBox="1"/>
          <p:nvPr/>
        </p:nvSpPr>
        <p:spPr>
          <a:xfrm>
            <a:off x="329700" y="90802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să ne folosim și de parametrul opțional reprezentând indicele vectorului dacă vrem, de exemplu, să păstram doar elementele de pe poziții impare (indicii vectorului încep de la 0.</a:t>
            </a:r>
            <a:endParaRPr sz="1200">
              <a:solidFill>
                <a:srgbClr val="666666"/>
              </a:solidFill>
            </a:endParaRPr>
          </a:p>
        </p:txBody>
      </p:sp>
      <p:sp>
        <p:nvSpPr>
          <p:cNvPr id="497" name="Google Shape;497;p43"/>
          <p:cNvSpPr txBox="1"/>
          <p:nvPr/>
        </p:nvSpPr>
        <p:spPr>
          <a:xfrm>
            <a:off x="448600" y="3255650"/>
            <a:ext cx="5233500" cy="1192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egalElem(nr, idx, 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nr==vect[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v1=v.filter(egalElem); </a:t>
            </a:r>
            <a:r>
              <a:rPr lang="en" sz="950">
                <a:solidFill>
                  <a:srgbClr val="008000"/>
                </a:solidFill>
                <a:highlight>
                  <a:srgbClr val="FFFFFF"/>
                </a:highlight>
                <a:latin typeface="Courier New"/>
                <a:ea typeface="Courier New"/>
                <a:cs typeface="Courier New"/>
                <a:sym typeface="Courier New"/>
              </a:rPr>
              <a:t>// [ 22, 22, 22, 22 ]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498" name="Google Shape;498;p43"/>
          <p:cNvSpPr txBox="1"/>
          <p:nvPr/>
        </p:nvSpPr>
        <p:spPr>
          <a:xfrm>
            <a:off x="372400" y="2852746"/>
            <a:ext cx="8520600" cy="3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vrem să păstrăm doar elementele care sunt egale cu primul element din vector:</a:t>
            </a:r>
            <a:endParaRPr sz="1200">
              <a:solidFill>
                <a:srgbClr val="666666"/>
              </a:solidFill>
            </a:endParaRPr>
          </a:p>
        </p:txBody>
      </p:sp>
      <p:sp>
        <p:nvSpPr>
          <p:cNvPr id="499" name="Google Shape;499;p43"/>
          <p:cNvSpPr txBox="1"/>
          <p:nvPr/>
        </p:nvSpPr>
        <p:spPr>
          <a:xfrm>
            <a:off x="448600" y="1479225"/>
            <a:ext cx="52335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indiceImpar(nr, idx){</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idx%</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v1=v.filter(indiceImpar); </a:t>
            </a:r>
            <a:r>
              <a:rPr lang="en" sz="950">
                <a:solidFill>
                  <a:srgbClr val="008000"/>
                </a:solidFill>
                <a:highlight>
                  <a:srgbClr val="FFFFFF"/>
                </a:highlight>
                <a:latin typeface="Courier New"/>
                <a:ea typeface="Courier New"/>
                <a:cs typeface="Courier New"/>
                <a:sym typeface="Courier New"/>
              </a:rPr>
              <a:t>// [ 25, 37, 32 ]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03" name="Shape 503"/>
        <p:cNvGrpSpPr/>
        <p:nvPr/>
      </p:nvGrpSpPr>
      <p:grpSpPr>
        <a:xfrm>
          <a:off x="0" y="0"/>
          <a:ext cx="0" cy="0"/>
          <a:chOff x="0" y="0"/>
          <a:chExt cx="0" cy="0"/>
        </a:xfrm>
      </p:grpSpPr>
      <p:sp>
        <p:nvSpPr>
          <p:cNvPr id="504" name="Google Shape;504;p4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(3)</a:t>
            </a:r>
            <a:endParaRPr sz="2700"/>
          </a:p>
        </p:txBody>
      </p:sp>
      <p:sp>
        <p:nvSpPr>
          <p:cNvPr id="505" name="Google Shape;505;p4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4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08" name="Google Shape;508;p4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09" name="Google Shape;509;p44"/>
          <p:cNvSpPr txBox="1"/>
          <p:nvPr/>
        </p:nvSpPr>
        <p:spPr>
          <a:xfrm>
            <a:off x="329700" y="984225"/>
            <a:ext cx="8520600" cy="13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vrem să salvăm un rezultat astfel încât să fie vizibil de către apelurile următoare ale funcției filtru, putem să ne folosim de al doilea parametru al funcției filter care reprezintă valoarea identificatorului this din functieTest. Deoarece nu putem modifica direct valoarea lui this, putem trimite ca parametru un obiect ale cărui proprietăți le vom modifica, în cazul de față un vector. De exemplu, mai jos, vrem să păstram din vector primele 5 numere divizibile cu 10. Vom folosi primul element al vectorului păstrat în this, pe post de contor. Am afișat și valorile succesive ale contorului.</a:t>
            </a:r>
            <a:endParaRPr sz="1300">
              <a:solidFill>
                <a:srgbClr val="666666"/>
              </a:solidFill>
            </a:endParaRPr>
          </a:p>
        </p:txBody>
      </p:sp>
      <p:sp>
        <p:nvSpPr>
          <p:cNvPr id="510" name="Google Shape;510;p44"/>
          <p:cNvSpPr txBox="1"/>
          <p:nvPr/>
        </p:nvSpPr>
        <p:spPr>
          <a:xfrm>
            <a:off x="448600" y="2530550"/>
            <a:ext cx="5233500" cy="1923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diviz10(nr, idx, 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rez = (nr%</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endParaRPr sz="9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"Contor: "</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 pentru "</a:t>
            </a:r>
            <a:r>
              <a:rPr lang="en" sz="950">
                <a:solidFill>
                  <a:schemeClr val="dk1"/>
                </a:solidFill>
                <a:highlight>
                  <a:srgbClr val="FFFFFF"/>
                </a:highlight>
                <a:latin typeface="Courier New"/>
                <a:ea typeface="Courier New"/>
                <a:cs typeface="Courier New"/>
                <a:sym typeface="Courier New"/>
              </a:rPr>
              <a:t>, 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rez &amp;&amp;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]&lt;=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v1=v.filter(diviz10,[</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cxnSp>
        <p:nvCxnSpPr>
          <p:cNvPr id="511" name="Google Shape;511;p44"/>
          <p:cNvCxnSpPr/>
          <p:nvPr/>
        </p:nvCxnSpPr>
        <p:spPr>
          <a:xfrm>
            <a:off x="5682100" y="3492488"/>
            <a:ext cx="571500" cy="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p44"/>
          <p:cNvSpPr txBox="1"/>
          <p:nvPr/>
        </p:nvSpPr>
        <p:spPr>
          <a:xfrm>
            <a:off x="6248850" y="2915300"/>
            <a:ext cx="2147400" cy="1154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ourier New"/>
                <a:ea typeface="Courier New"/>
                <a:cs typeface="Courier New"/>
                <a:sym typeface="Courier New"/>
              </a:rPr>
              <a:t>Contor:  1  pentru  20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2  pentru  10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3  pentru  100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4  pentru  30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5  pentru  20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6  pentru  50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7  pentru  40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Contor:  8  pentru  70</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[ 20, 10, 100, 30, 20 ]</a:t>
            </a:r>
            <a:endParaRPr sz="7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16" name="Shape 516"/>
        <p:cNvGrpSpPr/>
        <p:nvPr/>
      </p:nvGrpSpPr>
      <p:grpSpPr>
        <a:xfrm>
          <a:off x="0" y="0"/>
          <a:ext cx="0" cy="0"/>
          <a:chOff x="0" y="0"/>
          <a:chExt cx="0" cy="0"/>
        </a:xfrm>
      </p:grpSpPr>
      <p:sp>
        <p:nvSpPr>
          <p:cNvPr id="517" name="Google Shape;517;p4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700"/>
              <a:t> - Array - creare Array nou prin filtrare (4)</a:t>
            </a:r>
            <a:endParaRPr sz="2700"/>
          </a:p>
        </p:txBody>
      </p:sp>
      <p:sp>
        <p:nvSpPr>
          <p:cNvPr id="518" name="Google Shape;518;p4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4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21" name="Google Shape;521;p4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22" name="Google Shape;522;p45"/>
          <p:cNvSpPr txBox="1"/>
          <p:nvPr/>
        </p:nvSpPr>
        <p:spPr>
          <a:xfrm>
            <a:off x="329700" y="908025"/>
            <a:ext cx="8520600" cy="27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Datorită înlocuirii lui this, putem folosi și funcții asociate unor alte clase, cum ar fi chiar clasa Array.</a:t>
            </a:r>
            <a:endParaRPr sz="1200">
              <a:solidFill>
                <a:srgbClr val="666666"/>
              </a:solidFill>
            </a:endParaRPr>
          </a:p>
          <a:p>
            <a:pPr indent="0" lvl="0" marL="0" rtl="0" algn="l">
              <a:spcBef>
                <a:spcPts val="0"/>
              </a:spcBef>
              <a:spcAft>
                <a:spcPts val="0"/>
              </a:spcAft>
              <a:buNone/>
            </a:pPr>
            <a:r>
              <a:rPr lang="en" sz="1200">
                <a:solidFill>
                  <a:srgbClr val="666666"/>
                </a:solidFill>
              </a:rPr>
              <a:t>Dacă vrem să accesăm extern o funcție din clasa Array, ne vom folosi de proprietatea prototype: Array.prototype.functie</a:t>
            </a:r>
            <a:endParaRPr sz="1200">
              <a:solidFill>
                <a:srgbClr val="666666"/>
              </a:solidFill>
            </a:endParaRPr>
          </a:p>
          <a:p>
            <a:pPr indent="0" lvl="0" marL="0" rtl="0" algn="l">
              <a:spcBef>
                <a:spcPts val="0"/>
              </a:spcBef>
              <a:spcAft>
                <a:spcPts val="0"/>
              </a:spcAft>
              <a:buNone/>
            </a:pPr>
            <a:r>
              <a:rPr lang="en" sz="1200">
                <a:solidFill>
                  <a:srgbClr val="666666"/>
                </a:solidFill>
              </a:rPr>
              <a:t>De exemplu, pentru funcția </a:t>
            </a:r>
            <a:r>
              <a:rPr i="1" lang="en" sz="1200">
                <a:solidFill>
                  <a:srgbClr val="666666"/>
                </a:solidFill>
              </a:rPr>
              <a:t>includes</a:t>
            </a:r>
            <a:r>
              <a:rPr lang="en" sz="1200">
                <a:solidFill>
                  <a:srgbClr val="666666"/>
                </a:solidFill>
              </a:rPr>
              <a:t>, am scrie Array.prototype.includes. Să ne amintim că includes primește ca parametri elementul de căutat și indicele de la care să caute. Deci signatura funcției corespunde parțial cu a parametrului functieTest. Dacă dăm funcția includes ca argument pentru filter, va primi ca argumente elementul și chiar indicele lui propriu; va primi și vectorul dar acesta nu e folosit de includes. În schimb, identificatorul this din funcția includes trebuie oferit ca argument în filter (mai jos este vectorul [10,20,30,40,50,60,70]).</a:t>
            </a:r>
            <a:endParaRPr sz="1200">
              <a:solidFill>
                <a:srgbClr val="666666"/>
              </a:solidFill>
            </a:endParaRPr>
          </a:p>
          <a:p>
            <a:pPr indent="0" lvl="0" marL="0" rtl="0" algn="l">
              <a:spcBef>
                <a:spcPts val="0"/>
              </a:spcBef>
              <a:spcAft>
                <a:spcPts val="0"/>
              </a:spcAft>
              <a:buNone/>
            </a:pPr>
            <a:r>
              <a:rPr lang="en" sz="1200">
                <a:solidFill>
                  <a:srgbClr val="666666"/>
                </a:solidFill>
              </a:rPr>
              <a:t>Apelul filter de mai jos va păstra din vectorul v doar elementele care se găsesc la o poziție egală sau mai mică față de cea din vectorul  [10,20,30,40,50,60,70], deoarece includes caută în acest vector de la indicele dat și indicele dat este indicele elementului în vectorul v. De exemplu, pentru 10, se oferă indicele 0 din vectorul v, și 10 e găsit la același indice în [10,20,30,40,50,60,70]. Pentru 50 se oferă indicele 1, prin urmare se va căuta în [10,20,30,40,50,60,70] de la indicele 1 încolo, deci de la valoarea 20 încolo. Pentru valoarea 30 cu indicele 10 în vectorul v, căutarea în [10,20,30,40,50,60,70] ar începe, deci de la indicele 10, dar acest indice nici nu există, astfel că includes returnează false și 30 nu e adăugat în rezultat.</a:t>
            </a:r>
            <a:endParaRPr sz="1200">
              <a:solidFill>
                <a:srgbClr val="666666"/>
              </a:solidFill>
            </a:endParaRPr>
          </a:p>
          <a:p>
            <a:pPr indent="0" lvl="0" marL="0" rtl="0" algn="l">
              <a:spcBef>
                <a:spcPts val="0"/>
              </a:spcBef>
              <a:spcAft>
                <a:spcPts val="0"/>
              </a:spcAft>
              <a:buClr>
                <a:schemeClr val="dk1"/>
              </a:buClr>
              <a:buSzPts val="1100"/>
              <a:buFont typeface="Arial"/>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523" name="Google Shape;523;p45"/>
          <p:cNvSpPr txBox="1"/>
          <p:nvPr/>
        </p:nvSpPr>
        <p:spPr>
          <a:xfrm>
            <a:off x="448600" y="3978350"/>
            <a:ext cx="5233500" cy="669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00"/>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00"/>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00"/>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00"/>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v1=v.filter(Array.prototype.includes,[</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60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console.log(v1);</a:t>
            </a:r>
            <a:endParaRPr sz="950">
              <a:solidFill>
                <a:schemeClr val="dk1"/>
              </a:solidFill>
              <a:highlight>
                <a:srgbClr val="FFFFFF"/>
              </a:highlight>
              <a:latin typeface="Courier New"/>
              <a:ea typeface="Courier New"/>
              <a:cs typeface="Courier New"/>
              <a:sym typeface="Courier New"/>
            </a:endParaRPr>
          </a:p>
        </p:txBody>
      </p:sp>
      <p:cxnSp>
        <p:nvCxnSpPr>
          <p:cNvPr id="524" name="Google Shape;524;p45"/>
          <p:cNvCxnSpPr/>
          <p:nvPr/>
        </p:nvCxnSpPr>
        <p:spPr>
          <a:xfrm>
            <a:off x="5682100" y="4313138"/>
            <a:ext cx="571500" cy="0"/>
          </a:xfrm>
          <a:prstGeom prst="straightConnector1">
            <a:avLst/>
          </a:prstGeom>
          <a:noFill/>
          <a:ln cap="flat" cmpd="sng" w="9525">
            <a:solidFill>
              <a:schemeClr val="dk2"/>
            </a:solidFill>
            <a:prstDash val="solid"/>
            <a:round/>
            <a:headEnd len="med" w="med" type="none"/>
            <a:tailEnd len="med" w="med" type="triangle"/>
          </a:ln>
        </p:spPr>
      </p:cxnSp>
      <p:sp>
        <p:nvSpPr>
          <p:cNvPr id="525" name="Google Shape;525;p45"/>
          <p:cNvSpPr txBox="1"/>
          <p:nvPr/>
        </p:nvSpPr>
        <p:spPr>
          <a:xfrm>
            <a:off x="6253600" y="4166900"/>
            <a:ext cx="2147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ourier New"/>
                <a:ea typeface="Courier New"/>
                <a:cs typeface="Courier New"/>
                <a:sym typeface="Courier New"/>
              </a:rPr>
              <a:t>[ 10, 50, 30, 70 ]</a:t>
            </a:r>
            <a:endParaRPr sz="7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29" name="Shape 529"/>
        <p:cNvGrpSpPr/>
        <p:nvPr/>
      </p:nvGrpSpPr>
      <p:grpSpPr>
        <a:xfrm>
          <a:off x="0" y="0"/>
          <a:ext cx="0" cy="0"/>
          <a:chOff x="0" y="0"/>
          <a:chExt cx="0" cy="0"/>
        </a:xfrm>
      </p:grpSpPr>
      <p:sp>
        <p:nvSpPr>
          <p:cNvPr id="530" name="Google Shape;530;p4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500"/>
              <a:t> - Array - creare Array nou prin prelucrarea elementelor unui alt Array (1)</a:t>
            </a:r>
            <a:endParaRPr sz="1500"/>
          </a:p>
        </p:txBody>
      </p:sp>
      <p:sp>
        <p:nvSpPr>
          <p:cNvPr id="531" name="Google Shape;531;p4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4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34" name="Google Shape;534;p4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35" name="Google Shape;535;p46"/>
          <p:cNvSpPr txBox="1"/>
          <p:nvPr/>
        </p:nvSpPr>
        <p:spPr>
          <a:xfrm>
            <a:off x="329700" y="908025"/>
            <a:ext cx="8520600" cy="17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crea un Array nou pe baza elementelor unui alt Array, în urma unor calcule (prelucrări aplicate pe acele elemente), cu ajutorul metodei </a:t>
            </a:r>
            <a:r>
              <a:rPr b="1" lang="en" sz="1200">
                <a:solidFill>
                  <a:srgbClr val="666666"/>
                </a:solidFill>
              </a:rPr>
              <a:t>map</a:t>
            </a:r>
            <a:r>
              <a:rPr b="1" lang="en" sz="1200">
                <a:solidFill>
                  <a:srgbClr val="666666"/>
                </a:solidFill>
              </a:rPr>
              <a:t>(functieTest [, valoareThis])</a:t>
            </a:r>
            <a:r>
              <a:rPr lang="en" sz="1200">
                <a:solidFill>
                  <a:srgbClr val="666666"/>
                </a:solidFill>
              </a:rPr>
              <a:t>. Această metodă va aplica funcția functieTest fiecărui element din vector și va pune rezultatul în vectorul nou, pe care îl returnează.</a:t>
            </a:r>
            <a:endParaRPr sz="1200">
              <a:solidFill>
                <a:srgbClr val="666666"/>
              </a:solidFill>
            </a:endParaRPr>
          </a:p>
          <a:p>
            <a:pPr indent="0" lvl="0" marL="0" rtl="0" algn="l">
              <a:spcBef>
                <a:spcPts val="0"/>
              </a:spcBef>
              <a:spcAft>
                <a:spcPts val="0"/>
              </a:spcAft>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536" name="Google Shape;536;p46"/>
          <p:cNvSpPr txBox="1"/>
          <p:nvPr/>
        </p:nvSpPr>
        <p:spPr>
          <a:xfrm>
            <a:off x="448600" y="3331850"/>
            <a:ext cx="4108200" cy="1323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22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31</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baza2(nr){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"Converteste "</a:t>
            </a:r>
            <a:r>
              <a:rPr lang="en" sz="950">
                <a:solidFill>
                  <a:schemeClr val="dk1"/>
                </a:solidFill>
                <a:highlight>
                  <a:srgbClr val="FFFFFF"/>
                </a:highlight>
                <a:latin typeface="Courier New"/>
                <a:ea typeface="Courier New"/>
                <a:cs typeface="Courier New"/>
                <a:sym typeface="Courier New"/>
              </a:rPr>
              <a:t>,nr);</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nr.toString(</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v_rez=v.map(baza2);</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console.log(v_rez);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cxnSp>
        <p:nvCxnSpPr>
          <p:cNvPr id="537" name="Google Shape;537;p46"/>
          <p:cNvCxnSpPr/>
          <p:nvPr/>
        </p:nvCxnSpPr>
        <p:spPr>
          <a:xfrm rot="10800000">
            <a:off x="331775" y="2753725"/>
            <a:ext cx="8414100" cy="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6"/>
          <p:cNvCxnSpPr/>
          <p:nvPr/>
        </p:nvCxnSpPr>
        <p:spPr>
          <a:xfrm>
            <a:off x="4572000" y="3993638"/>
            <a:ext cx="571500" cy="0"/>
          </a:xfrm>
          <a:prstGeom prst="straightConnector1">
            <a:avLst/>
          </a:prstGeom>
          <a:noFill/>
          <a:ln cap="flat" cmpd="sng" w="9525">
            <a:solidFill>
              <a:schemeClr val="dk2"/>
            </a:solidFill>
            <a:prstDash val="solid"/>
            <a:round/>
            <a:headEnd len="med" w="med" type="none"/>
            <a:tailEnd len="med" w="med" type="triangle"/>
          </a:ln>
        </p:spPr>
      </p:cxnSp>
      <p:sp>
        <p:nvSpPr>
          <p:cNvPr id="539" name="Google Shape;539;p46"/>
          <p:cNvSpPr txBox="1"/>
          <p:nvPr/>
        </p:nvSpPr>
        <p:spPr>
          <a:xfrm>
            <a:off x="5158700" y="3531338"/>
            <a:ext cx="3421500" cy="939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22</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25</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30</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37</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31</a:t>
            </a:r>
            <a:endParaRPr sz="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latin typeface="Courier New"/>
                <a:ea typeface="Courier New"/>
                <a:cs typeface="Courier New"/>
                <a:sym typeface="Courier New"/>
              </a:rPr>
              <a:t>Converteste  32</a:t>
            </a:r>
            <a:endParaRPr sz="700">
              <a:latin typeface="Courier New"/>
              <a:ea typeface="Courier New"/>
              <a:cs typeface="Courier New"/>
              <a:sym typeface="Courier New"/>
            </a:endParaRPr>
          </a:p>
          <a:p>
            <a:pPr indent="0" lvl="0" marL="0" rtl="0" algn="l">
              <a:spcBef>
                <a:spcPts val="0"/>
              </a:spcBef>
              <a:spcAft>
                <a:spcPts val="0"/>
              </a:spcAft>
              <a:buNone/>
            </a:pPr>
            <a:r>
              <a:rPr lang="en" sz="700">
                <a:latin typeface="Courier New"/>
                <a:ea typeface="Courier New"/>
                <a:cs typeface="Courier New"/>
                <a:sym typeface="Courier New"/>
              </a:rPr>
              <a:t>[ '10110', '11001', '11110', '100101', '11111', '100000' ]</a:t>
            </a:r>
            <a:endParaRPr sz="700">
              <a:latin typeface="Courier New"/>
              <a:ea typeface="Courier New"/>
              <a:cs typeface="Courier New"/>
              <a:sym typeface="Courier New"/>
            </a:endParaRPr>
          </a:p>
        </p:txBody>
      </p:sp>
      <p:sp>
        <p:nvSpPr>
          <p:cNvPr id="540" name="Google Shape;540;p46"/>
          <p:cNvSpPr txBox="1"/>
          <p:nvPr/>
        </p:nvSpPr>
        <p:spPr>
          <a:xfrm>
            <a:off x="372400" y="2852738"/>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exemplu, dorim să facem conversia în baza 2 a tuturor numerelor dintr-un vector (le vom obține ca șiruri):</a:t>
            </a:r>
            <a:endParaRPr sz="1200">
              <a:solidFill>
                <a:srgbClr val="666666"/>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44" name="Shape 544"/>
        <p:cNvGrpSpPr/>
        <p:nvPr/>
      </p:nvGrpSpPr>
      <p:grpSpPr>
        <a:xfrm>
          <a:off x="0" y="0"/>
          <a:ext cx="0" cy="0"/>
          <a:chOff x="0" y="0"/>
          <a:chExt cx="0" cy="0"/>
        </a:xfrm>
      </p:grpSpPr>
      <p:sp>
        <p:nvSpPr>
          <p:cNvPr id="545" name="Google Shape;545;p4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500"/>
              <a:t> - Array - creare Array nou prin prelucrarea elementelor unui alt Array (2)</a:t>
            </a:r>
            <a:endParaRPr sz="1500"/>
          </a:p>
        </p:txBody>
      </p:sp>
      <p:sp>
        <p:nvSpPr>
          <p:cNvPr id="546" name="Google Shape;546;p4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4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49" name="Google Shape;549;p4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50" name="Google Shape;550;p47"/>
          <p:cNvSpPr txBox="1"/>
          <p:nvPr/>
        </p:nvSpPr>
        <p:spPr>
          <a:xfrm>
            <a:off x="329700" y="908025"/>
            <a:ext cx="8520600" cy="12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presupunem că, având dat un vector de numere, dorim să îl parcurgem, și pentru fiecare număr mai mare decât vecinul din dreapta să înlocuim vecinul cu acest număr până găsim în dreapta un număr mai mare decât el. De exemplu, pentru vectorul [22,30,25,23,37,31,32] să obținem [22,30,30,30,37,37,37]. Funcția map nu schimbă vectorul inițial, deci al doilea vector ar fi un vector nou.</a:t>
            </a:r>
            <a:endParaRPr sz="1200">
              <a:solidFill>
                <a:srgbClr val="666666"/>
              </a:solidFill>
            </a:endParaRPr>
          </a:p>
          <a:p>
            <a:pPr indent="0" lvl="0" marL="0" rtl="0" algn="l">
              <a:spcBef>
                <a:spcPts val="0"/>
              </a:spcBef>
              <a:spcAft>
                <a:spcPts val="0"/>
              </a:spcAft>
              <a:buNone/>
            </a:pPr>
            <a:r>
              <a:rPr lang="en" sz="1200">
                <a:solidFill>
                  <a:srgbClr val="666666"/>
                </a:solidFill>
              </a:rPr>
              <a:t>Arătăm întâi o variantă </a:t>
            </a:r>
            <a:r>
              <a:rPr b="1" lang="en" sz="1200">
                <a:solidFill>
                  <a:srgbClr val="FF0000"/>
                </a:solidFill>
              </a:rPr>
              <a:t>greșită </a:t>
            </a:r>
            <a:r>
              <a:rPr lang="en" sz="1200">
                <a:solidFill>
                  <a:srgbClr val="666666"/>
                </a:solidFill>
              </a:rPr>
              <a:t>de rezolvare. Putem gândi inițial că pentru fiecare element de pe indicele idx, dacă acesta e mai mic decât cel de pe idx-1, să returnăm în locul lui elementul din stânga, de pe poziția idx-1, ca mai jos:</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551" name="Google Shape;551;p47"/>
          <p:cNvSpPr txBox="1"/>
          <p:nvPr/>
        </p:nvSpPr>
        <p:spPr>
          <a:xfrm>
            <a:off x="448600" y="3443425"/>
            <a:ext cx="4654800" cy="13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v=[</a:t>
            </a:r>
            <a:r>
              <a:rPr lang="en" sz="750">
                <a:solidFill>
                  <a:srgbClr val="098658"/>
                </a:solidFill>
                <a:highlight>
                  <a:srgbClr val="FFFFFF"/>
                </a:highlight>
                <a:latin typeface="Courier New"/>
                <a:ea typeface="Courier New"/>
                <a:cs typeface="Courier New"/>
                <a:sym typeface="Courier New"/>
              </a:rPr>
              <a:t>22</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25</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23</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37</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31</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32</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inlocMaiMic2(nr,idx,vect){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(idx==</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]&gt;nr) rez=</a:t>
            </a:r>
            <a:r>
              <a:rPr lang="en" sz="750">
                <a:solidFill>
                  <a:srgbClr val="0000FF"/>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this</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v_rez=v.map(inlocMaiMic2,[</a:t>
            </a:r>
            <a:r>
              <a:rPr lang="en" sz="750">
                <a:solidFill>
                  <a:srgbClr val="0000FF"/>
                </a:solidFill>
                <a:highlight>
                  <a:srgbClr val="FFFFFF"/>
                </a:highlight>
                <a:latin typeface="Courier New"/>
                <a:ea typeface="Courier New"/>
                <a:cs typeface="Courier New"/>
                <a:sym typeface="Courier New"/>
              </a:rPr>
              <a:t>null</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 va rezulta [ 22, 30, 30, 30, 37, 37, 37 ]</a:t>
            </a:r>
            <a:endParaRPr sz="650">
              <a:solidFill>
                <a:schemeClr val="dk1"/>
              </a:solidFill>
              <a:highlight>
                <a:srgbClr val="FFFFFF"/>
              </a:highlight>
              <a:latin typeface="Courier New"/>
              <a:ea typeface="Courier New"/>
              <a:cs typeface="Courier New"/>
              <a:sym typeface="Courier New"/>
            </a:endParaRPr>
          </a:p>
        </p:txBody>
      </p:sp>
      <p:sp>
        <p:nvSpPr>
          <p:cNvPr id="552" name="Google Shape;552;p47"/>
          <p:cNvSpPr txBox="1"/>
          <p:nvPr/>
        </p:nvSpPr>
        <p:spPr>
          <a:xfrm>
            <a:off x="4991850" y="2076025"/>
            <a:ext cx="3748200" cy="13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Totuși, observăm că vectorul obținut este </a:t>
            </a:r>
            <a:r>
              <a:rPr lang="en" sz="1100">
                <a:solidFill>
                  <a:srgbClr val="666666"/>
                </a:solidFill>
              </a:rPr>
              <a:t>[22,30,30, 25 ,37,37,32]. Motivul este tocmai faptul că vectorul inițial nu se schimbă. Când e comparat 25 cu elementul 30 din stânga, este pus 30 în noul vector, dar când e comparat 23 cu elementul din stânga, acesta nu e 30 ci 25 fiindcă facem comparație cu numărul din vectorul v și nu cel nou creat de funcția map.</a:t>
            </a:r>
            <a:endParaRPr sz="1100">
              <a:solidFill>
                <a:srgbClr val="666666"/>
              </a:solidFill>
            </a:endParaRPr>
          </a:p>
        </p:txBody>
      </p:sp>
      <p:sp>
        <p:nvSpPr>
          <p:cNvPr id="553" name="Google Shape;553;p47"/>
          <p:cNvSpPr txBox="1"/>
          <p:nvPr/>
        </p:nvSpPr>
        <p:spPr>
          <a:xfrm>
            <a:off x="448600" y="2152325"/>
            <a:ext cx="4433700" cy="1223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v=[</a:t>
            </a:r>
            <a:r>
              <a:rPr lang="en" sz="750">
                <a:solidFill>
                  <a:srgbClr val="098658"/>
                </a:solidFill>
                <a:highlight>
                  <a:srgbClr val="FFFFFF"/>
                </a:highlight>
                <a:latin typeface="Courier New"/>
                <a:ea typeface="Courier New"/>
                <a:cs typeface="Courier New"/>
                <a:sym typeface="Courier New"/>
              </a:rPr>
              <a:t>22</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30</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25</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23</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37</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31</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32</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function</a:t>
            </a:r>
            <a:r>
              <a:rPr lang="en" sz="750">
                <a:solidFill>
                  <a:schemeClr val="dk1"/>
                </a:solidFill>
                <a:highlight>
                  <a:srgbClr val="FFFFFF"/>
                </a:highlight>
                <a:latin typeface="Courier New"/>
                <a:ea typeface="Courier New"/>
                <a:cs typeface="Courier New"/>
                <a:sym typeface="Courier New"/>
              </a:rPr>
              <a:t> inlocMaiMic(nr,idx,vect){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let</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(idx==</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(v[idx-</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]&gt;nr) rez=v[idx-</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else</a:t>
            </a:r>
            <a:r>
              <a:rPr lang="en" sz="750">
                <a:solidFill>
                  <a:schemeClr val="dk1"/>
                </a:solidFill>
                <a:highlight>
                  <a:srgbClr val="FFFFFF"/>
                </a:highlight>
                <a:latin typeface="Courier New"/>
                <a:ea typeface="Courier New"/>
                <a:cs typeface="Courier New"/>
                <a:sym typeface="Courier New"/>
              </a:rPr>
              <a:t> rez=nr;</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return</a:t>
            </a:r>
            <a:r>
              <a:rPr lang="en" sz="750">
                <a:solidFill>
                  <a:schemeClr val="dk1"/>
                </a:solidFill>
                <a:highlight>
                  <a:srgbClr val="FFFFFF"/>
                </a:highlight>
                <a:latin typeface="Courier New"/>
                <a:ea typeface="Courier New"/>
                <a:cs typeface="Courier New"/>
                <a:sym typeface="Courier New"/>
              </a:rPr>
              <a:t> rez;</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v_rez=v.map(inlocMaiMic);</a:t>
            </a:r>
            <a:r>
              <a:rPr lang="en" sz="750">
                <a:solidFill>
                  <a:srgbClr val="008000"/>
                </a:solidFill>
                <a:highlight>
                  <a:srgbClr val="FFFFFF"/>
                </a:highlight>
                <a:latin typeface="Courier New"/>
                <a:ea typeface="Courier New"/>
                <a:cs typeface="Courier New"/>
                <a:sym typeface="Courier New"/>
              </a:rPr>
              <a:t>// va rezulta [ 22, 30, 30, 25, 37, 37, 32 ]</a:t>
            </a:r>
            <a:endParaRPr sz="650">
              <a:solidFill>
                <a:schemeClr val="dk1"/>
              </a:solidFill>
              <a:highlight>
                <a:srgbClr val="FFFFFF"/>
              </a:highlight>
              <a:latin typeface="Courier New"/>
              <a:ea typeface="Courier New"/>
              <a:cs typeface="Courier New"/>
              <a:sym typeface="Courier New"/>
            </a:endParaRPr>
          </a:p>
        </p:txBody>
      </p:sp>
      <p:sp>
        <p:nvSpPr>
          <p:cNvPr id="554" name="Google Shape;554;p47"/>
          <p:cNvSpPr txBox="1"/>
          <p:nvPr/>
        </p:nvSpPr>
        <p:spPr>
          <a:xfrm>
            <a:off x="5184450" y="3376025"/>
            <a:ext cx="3748200" cy="1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Varianta din stânga, de rezolvare, este corectă. Ne-am folosit de al doilea argument al lui map (care are rolul de valoare a lui </a:t>
            </a:r>
            <a:r>
              <a:rPr i="1" lang="en" sz="1100">
                <a:solidFill>
                  <a:srgbClr val="666666"/>
                </a:solidFill>
              </a:rPr>
              <a:t>this</a:t>
            </a:r>
            <a:r>
              <a:rPr lang="en" sz="1100">
                <a:solidFill>
                  <a:srgbClr val="666666"/>
                </a:solidFill>
              </a:rPr>
              <a:t> în funcția inlocMaiMic2). Memorăm pe prima poziție a vectorului din </a:t>
            </a:r>
            <a:r>
              <a:rPr i="1" lang="en" sz="1100">
                <a:solidFill>
                  <a:srgbClr val="666666"/>
                </a:solidFill>
              </a:rPr>
              <a:t>this</a:t>
            </a:r>
            <a:r>
              <a:rPr lang="en" sz="1100">
                <a:solidFill>
                  <a:srgbClr val="666666"/>
                </a:solidFill>
              </a:rPr>
              <a:t> ultimul element pus în vectorul nou de către map, și astfel putem compara cu acela. Valoarea lui this nu se schimbă între apelurile funcției </a:t>
            </a:r>
            <a:r>
              <a:rPr lang="en" sz="1100">
                <a:solidFill>
                  <a:srgbClr val="666666"/>
                </a:solidFill>
              </a:rPr>
              <a:t>inlocMaiMic2 (e același vecor în care doar schimbăm valoarea primului element.</a:t>
            </a:r>
            <a:endParaRPr sz="1100">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58" name="Shape 558"/>
        <p:cNvGrpSpPr/>
        <p:nvPr/>
      </p:nvGrpSpPr>
      <p:grpSpPr>
        <a:xfrm>
          <a:off x="0" y="0"/>
          <a:ext cx="0" cy="0"/>
          <a:chOff x="0" y="0"/>
          <a:chExt cx="0" cy="0"/>
        </a:xfrm>
      </p:grpSpPr>
      <p:sp>
        <p:nvSpPr>
          <p:cNvPr id="559" name="Google Shape;559;p4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600"/>
              <a:t> - Array - creare Array nou prin procesarea unui alt obiect iterabil (1)</a:t>
            </a:r>
            <a:endParaRPr sz="1600"/>
          </a:p>
        </p:txBody>
      </p:sp>
      <p:sp>
        <p:nvSpPr>
          <p:cNvPr id="560" name="Google Shape;560;p4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4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63" name="Google Shape;563;p4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64" name="Google Shape;564;p48"/>
          <p:cNvSpPr txBox="1"/>
          <p:nvPr/>
        </p:nvSpPr>
        <p:spPr>
          <a:xfrm>
            <a:off x="329700" y="908025"/>
            <a:ext cx="8520600" cy="18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Putem crea un Array pe baza unui obiect iterabil, cu ajutorul metodei statice </a:t>
            </a:r>
            <a:endParaRPr sz="1300">
              <a:solidFill>
                <a:srgbClr val="666666"/>
              </a:solidFill>
            </a:endParaRPr>
          </a:p>
          <a:p>
            <a:pPr indent="0" lvl="0" marL="0" rtl="0" algn="l">
              <a:spcBef>
                <a:spcPts val="0"/>
              </a:spcBef>
              <a:spcAft>
                <a:spcPts val="0"/>
              </a:spcAft>
              <a:buClr>
                <a:schemeClr val="dk1"/>
              </a:buClr>
              <a:buSzPts val="1100"/>
              <a:buFont typeface="Arial"/>
              <a:buNone/>
            </a:pPr>
            <a:r>
              <a:rPr b="1" lang="en" sz="1300">
                <a:solidFill>
                  <a:srgbClr val="666666"/>
                </a:solidFill>
              </a:rPr>
              <a:t>from(obiectIterabil,functiePrelucrare,valoareThis)</a:t>
            </a:r>
            <a:r>
              <a:rPr lang="en" sz="1300">
                <a:solidFill>
                  <a:srgbClr val="666666"/>
                </a:solidFill>
              </a:rPr>
              <a:t>.</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Funcția </a:t>
            </a:r>
            <a:r>
              <a:rPr b="1" i="1" lang="en" sz="1300">
                <a:solidFill>
                  <a:srgbClr val="666666"/>
                </a:solidFill>
              </a:rPr>
              <a:t>functiePrelucrare </a:t>
            </a:r>
            <a:r>
              <a:rPr lang="en" sz="1300">
                <a:solidFill>
                  <a:srgbClr val="666666"/>
                </a:solidFill>
              </a:rPr>
              <a:t>are forma:</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	function(elementVector [, indiceElement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parametru </a:t>
            </a:r>
            <a:r>
              <a:rPr i="1" lang="en" sz="1300">
                <a:solidFill>
                  <a:srgbClr val="666666"/>
                </a:solidFill>
              </a:rPr>
              <a:t>elementVector</a:t>
            </a:r>
            <a:r>
              <a:rPr lang="en" sz="1300">
                <a:solidFill>
                  <a:srgbClr val="666666"/>
                </a:solidFill>
              </a:rPr>
              <a:t> reprezintă valoarea elementului din vector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parametrul </a:t>
            </a:r>
            <a:r>
              <a:rPr i="1" lang="en" sz="1300">
                <a:solidFill>
                  <a:srgbClr val="666666"/>
                </a:solidFill>
              </a:rPr>
              <a:t>indiceElement</a:t>
            </a:r>
            <a:r>
              <a:rPr lang="en" sz="1300">
                <a:solidFill>
                  <a:srgbClr val="666666"/>
                </a:solidFill>
              </a:rPr>
              <a:t> reprezintă indicele elementului </a:t>
            </a:r>
            <a:r>
              <a:rPr i="1" lang="en" sz="1300">
                <a:solidFill>
                  <a:srgbClr val="666666"/>
                </a:solidFill>
              </a:rPr>
              <a:t>elementVector</a:t>
            </a:r>
            <a:r>
              <a:rPr lang="en" sz="1300">
                <a:solidFill>
                  <a:srgbClr val="666666"/>
                </a:solidFill>
              </a:rPr>
              <a:t> în cadrul vectorului</a:t>
            </a:r>
            <a:endParaRPr sz="1300">
              <a:solidFill>
                <a:srgbClr val="666666"/>
              </a:solidFill>
            </a:endParaRPr>
          </a:p>
          <a:p>
            <a:pPr indent="0" lvl="0" marL="0" rtl="0" algn="l">
              <a:spcBef>
                <a:spcPts val="0"/>
              </a:spcBef>
              <a:spcAft>
                <a:spcPts val="0"/>
              </a:spcAft>
              <a:buNone/>
            </a:pPr>
            <a:r>
              <a:rPr lang="en" sz="1300">
                <a:solidFill>
                  <a:srgbClr val="666666"/>
                </a:solidFill>
              </a:rPr>
              <a:t>Metoda from va aplica funcția pe fiecare element în parte, din obiectul iterabil. Dacă funcția folosește în cod, identificatorul this, acesta va avea valoarea </a:t>
            </a:r>
            <a:r>
              <a:rPr i="1" lang="en" sz="1300">
                <a:solidFill>
                  <a:srgbClr val="666666"/>
                </a:solidFill>
              </a:rPr>
              <a:t>valoareThis</a:t>
            </a:r>
            <a:r>
              <a:rPr lang="en" sz="1300">
                <a:solidFill>
                  <a:srgbClr val="666666"/>
                </a:solidFill>
              </a:rPr>
              <a:t>.</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565" name="Google Shape;565;p48"/>
          <p:cNvSpPr txBox="1"/>
          <p:nvPr/>
        </p:nvSpPr>
        <p:spPr>
          <a:xfrm>
            <a:off x="5308175" y="2592350"/>
            <a:ext cx="3529500" cy="19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Metoda Array.from poate fi folosită și pentru copiere. În exemplul din stânga observăm că lui v1 i-am atrbuit valoarea din v, însă s-a copiat doar referința. La modificarea lui v, deoarece și v și v1 conțin referință către același obiect, îl vedem și pe v1 modificat.</a:t>
            </a:r>
            <a:endParaRPr sz="1300">
              <a:solidFill>
                <a:srgbClr val="666666"/>
              </a:solidFill>
            </a:endParaRPr>
          </a:p>
          <a:p>
            <a:pPr indent="0" lvl="0" marL="0" rtl="0" algn="l">
              <a:spcBef>
                <a:spcPts val="0"/>
              </a:spcBef>
              <a:spcAft>
                <a:spcPts val="0"/>
              </a:spcAft>
              <a:buNone/>
            </a:pPr>
            <a:r>
              <a:rPr lang="en" sz="1300">
                <a:solidFill>
                  <a:srgbClr val="666666"/>
                </a:solidFill>
              </a:rPr>
              <a:t>În v2 am pus rezultatul funcției Array.from() care a creat un vector nou cu elementele lui v, astfel că, la modificarea lui v, v2 nu se schimbă.</a:t>
            </a:r>
            <a:endParaRPr sz="1300">
              <a:solidFill>
                <a:srgbClr val="666666"/>
              </a:solidFill>
            </a:endParaRPr>
          </a:p>
        </p:txBody>
      </p:sp>
      <p:sp>
        <p:nvSpPr>
          <p:cNvPr id="566" name="Google Shape;566;p48"/>
          <p:cNvSpPr txBox="1"/>
          <p:nvPr/>
        </p:nvSpPr>
        <p:spPr>
          <a:xfrm>
            <a:off x="430950" y="2897150"/>
            <a:ext cx="47958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a:t>
            </a:r>
            <a:r>
              <a:rPr lang="en" sz="1150">
                <a:solidFill>
                  <a:srgbClr val="098658"/>
                </a:solidFill>
                <a:highlight>
                  <a:srgbClr val="FFFFFF"/>
                </a:highlight>
                <a:latin typeface="Courier New"/>
                <a:ea typeface="Courier New"/>
                <a:cs typeface="Courier New"/>
                <a:sym typeface="Courier New"/>
              </a:rPr>
              <a:t>1</a:t>
            </a:r>
            <a:r>
              <a:rPr lang="en" sz="1150">
                <a:solidFill>
                  <a:schemeClr val="dk1"/>
                </a:solidFill>
                <a:highlight>
                  <a:srgbClr val="FFFFFF"/>
                </a:highlight>
                <a:latin typeface="Courier New"/>
                <a:ea typeface="Courier New"/>
                <a:cs typeface="Courier New"/>
                <a:sym typeface="Courier New"/>
              </a:rPr>
              <a:t>,</a:t>
            </a:r>
            <a:r>
              <a:rPr lang="en" sz="1150">
                <a:solidFill>
                  <a:srgbClr val="098658"/>
                </a:solidFill>
                <a:highlight>
                  <a:srgbClr val="FFFFFF"/>
                </a:highlight>
                <a:latin typeface="Courier New"/>
                <a:ea typeface="Courier New"/>
                <a:cs typeface="Courier New"/>
                <a:sym typeface="Courier New"/>
              </a:rPr>
              <a:t>2</a:t>
            </a:r>
            <a:r>
              <a:rPr lang="en" sz="1150">
                <a:solidFill>
                  <a:schemeClr val="dk1"/>
                </a:solidFill>
                <a:highlight>
                  <a:srgbClr val="FFFFFF"/>
                </a:highlight>
                <a:latin typeface="Courier New"/>
                <a:ea typeface="Courier New"/>
                <a:cs typeface="Courier New"/>
                <a:sym typeface="Courier New"/>
              </a:rPr>
              <a:t>,</a:t>
            </a:r>
            <a:r>
              <a:rPr lang="en" sz="1150">
                <a:solidFill>
                  <a:srgbClr val="098658"/>
                </a:solidFill>
                <a:highlight>
                  <a:srgbClr val="FFFFFF"/>
                </a:highlight>
                <a:latin typeface="Courier New"/>
                <a:ea typeface="Courier New"/>
                <a:cs typeface="Courier New"/>
                <a:sym typeface="Courier New"/>
              </a:rPr>
              <a:t>3</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v1=v;</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v.push(</a:t>
            </a:r>
            <a:r>
              <a:rPr lang="en" sz="1150">
                <a:solidFill>
                  <a:srgbClr val="098658"/>
                </a:solidFill>
                <a:highlight>
                  <a:srgbClr val="FFFFFF"/>
                </a:highlight>
                <a:latin typeface="Courier New"/>
                <a:ea typeface="Courier New"/>
                <a:cs typeface="Courier New"/>
                <a:sym typeface="Courier New"/>
              </a:rPr>
              <a:t>4</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console.log(v,v1);</a:t>
            </a:r>
            <a:r>
              <a:rPr lang="en" sz="1150">
                <a:solidFill>
                  <a:srgbClr val="008000"/>
                </a:solidFill>
                <a:highlight>
                  <a:srgbClr val="FFFFFF"/>
                </a:highlight>
                <a:latin typeface="Courier New"/>
                <a:ea typeface="Courier New"/>
                <a:cs typeface="Courier New"/>
                <a:sym typeface="Courier New"/>
              </a:rPr>
              <a:t>//[ 1, 2, 3, 4 ] [ 1, 2, 3, 4 ]</a:t>
            </a:r>
            <a:endParaRPr sz="11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v2=Array.from(v);</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v.push(</a:t>
            </a:r>
            <a:r>
              <a:rPr lang="en" sz="1150">
                <a:solidFill>
                  <a:srgbClr val="098658"/>
                </a:solidFill>
                <a:highlight>
                  <a:srgbClr val="FFFFFF"/>
                </a:highlight>
                <a:latin typeface="Courier New"/>
                <a:ea typeface="Courier New"/>
                <a:cs typeface="Courier New"/>
                <a:sym typeface="Courier New"/>
              </a:rPr>
              <a:t>5</a:t>
            </a:r>
            <a:r>
              <a:rPr lang="en" sz="1150">
                <a:solidFill>
                  <a:schemeClr val="dk1"/>
                </a:solidFill>
                <a:highlight>
                  <a:srgbClr val="FFFFFF"/>
                </a:highlight>
                <a:latin typeface="Courier New"/>
                <a:ea typeface="Courier New"/>
                <a:cs typeface="Courier New"/>
                <a:sym typeface="Courier New"/>
              </a:rPr>
              <a:t>);</a:t>
            </a:r>
            <a:endParaRPr sz="11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150">
                <a:solidFill>
                  <a:schemeClr val="dk1"/>
                </a:solidFill>
                <a:highlight>
                  <a:srgbClr val="FFFFFF"/>
                </a:highlight>
                <a:latin typeface="Courier New"/>
                <a:ea typeface="Courier New"/>
                <a:cs typeface="Courier New"/>
                <a:sym typeface="Courier New"/>
              </a:rPr>
              <a:t>console.log(v,v2);</a:t>
            </a:r>
            <a:r>
              <a:rPr lang="en" sz="1150">
                <a:solidFill>
                  <a:srgbClr val="008000"/>
                </a:solidFill>
                <a:highlight>
                  <a:srgbClr val="FFFFFF"/>
                </a:highlight>
                <a:latin typeface="Courier New"/>
                <a:ea typeface="Courier New"/>
                <a:cs typeface="Courier New"/>
                <a:sym typeface="Courier New"/>
              </a:rPr>
              <a:t>//[ 1, 2, 3, 4, 5 ] [ 1, 2, 3, 4 ]</a:t>
            </a:r>
            <a:endParaRPr sz="11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70" name="Shape 570"/>
        <p:cNvGrpSpPr/>
        <p:nvPr/>
      </p:nvGrpSpPr>
      <p:grpSpPr>
        <a:xfrm>
          <a:off x="0" y="0"/>
          <a:ext cx="0" cy="0"/>
          <a:chOff x="0" y="0"/>
          <a:chExt cx="0" cy="0"/>
        </a:xfrm>
      </p:grpSpPr>
      <p:sp>
        <p:nvSpPr>
          <p:cNvPr id="571" name="Google Shape;571;p4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600"/>
              <a:t> - Array - creare Array nou prin procesarea unui alt obiect iterabil (2)</a:t>
            </a:r>
            <a:endParaRPr sz="1600"/>
          </a:p>
        </p:txBody>
      </p:sp>
      <p:sp>
        <p:nvSpPr>
          <p:cNvPr id="572" name="Google Shape;572;p4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4" name="Google Shape;574;p4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75" name="Google Shape;575;p4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76" name="Google Shape;576;p49"/>
          <p:cNvSpPr txBox="1"/>
          <p:nvPr/>
        </p:nvSpPr>
        <p:spPr>
          <a:xfrm>
            <a:off x="329700" y="908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aplica Array.from și pe alte obiecte iterabile (au nevoie de proprietăți numerice de forma 0,1,2,... și proprietatea length). De exemplu, aplicat pe un șir:</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577" name="Google Shape;577;p49"/>
          <p:cNvSpPr txBox="1"/>
          <p:nvPr/>
        </p:nvSpPr>
        <p:spPr>
          <a:xfrm>
            <a:off x="329700" y="1951950"/>
            <a:ext cx="85206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Mai jos transmitem și o funcție callback care să fie aplicată pe fiecare element. Conform funcției, dacă un caracter din șir e cifră, se pune în vector dublul său, iar dacă e alt caracter, se adaugă 0 în loc. Pentru a verifica dacă avem un caracter cifră sau nu, folosim funcția parseInt() care returnează NaN dacă șirul primit ca parametru nu poate fi evaluat la un număr.</a:t>
            </a:r>
            <a:endParaRPr sz="1300">
              <a:solidFill>
                <a:srgbClr val="666666"/>
              </a:solidFill>
            </a:endParaRPr>
          </a:p>
        </p:txBody>
      </p:sp>
      <p:sp>
        <p:nvSpPr>
          <p:cNvPr id="578" name="Google Shape;578;p49"/>
          <p:cNvSpPr txBox="1"/>
          <p:nvPr/>
        </p:nvSpPr>
        <p:spPr>
          <a:xfrm>
            <a:off x="430950" y="1449350"/>
            <a:ext cx="6391800" cy="346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v_rez1=Array.from(</a:t>
            </a:r>
            <a:r>
              <a:rPr lang="en" sz="1050">
                <a:solidFill>
                  <a:srgbClr val="A31515"/>
                </a:solidFill>
                <a:highlight>
                  <a:srgbClr val="FFFFFF"/>
                </a:highlight>
                <a:latin typeface="Courier New"/>
                <a:ea typeface="Courier New"/>
                <a:cs typeface="Courier New"/>
                <a:sym typeface="Courier New"/>
              </a:rPr>
              <a:t>"12a745"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'2', 'a', '7', '4', '5' ]</a:t>
            </a:r>
            <a:endParaRPr sz="1150">
              <a:solidFill>
                <a:schemeClr val="dk1"/>
              </a:solidFill>
              <a:highlight>
                <a:srgbClr val="FFFFFF"/>
              </a:highlight>
              <a:latin typeface="Courier New"/>
              <a:ea typeface="Courier New"/>
              <a:cs typeface="Courier New"/>
              <a:sym typeface="Courier New"/>
            </a:endParaRPr>
          </a:p>
        </p:txBody>
      </p:sp>
      <p:sp>
        <p:nvSpPr>
          <p:cNvPr id="579" name="Google Shape;579;p49"/>
          <p:cNvSpPr txBox="1"/>
          <p:nvPr/>
        </p:nvSpPr>
        <p:spPr>
          <a:xfrm>
            <a:off x="430950" y="2988450"/>
            <a:ext cx="63918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dublu(elem){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nr=parseInt(elem);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(isNaN(nr))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v_rez2=Array.from(</a:t>
            </a:r>
            <a:r>
              <a:rPr lang="en" sz="1050">
                <a:solidFill>
                  <a:srgbClr val="A31515"/>
                </a:solidFill>
                <a:highlight>
                  <a:srgbClr val="FFFFFF"/>
                </a:highlight>
                <a:latin typeface="Courier New"/>
                <a:ea typeface="Courier New"/>
                <a:cs typeface="Courier New"/>
                <a:sym typeface="Courier New"/>
              </a:rPr>
              <a:t>"12a745"</a:t>
            </a:r>
            <a:r>
              <a:rPr lang="en" sz="1050">
                <a:solidFill>
                  <a:schemeClr val="dk1"/>
                </a:solidFill>
                <a:highlight>
                  <a:srgbClr val="FFFFFF"/>
                </a:highlight>
                <a:latin typeface="Courier New"/>
                <a:ea typeface="Courier New"/>
                <a:cs typeface="Courier New"/>
                <a:sym typeface="Courier New"/>
              </a:rPr>
              <a:t>, dublu);</a:t>
            </a:r>
            <a:r>
              <a:rPr lang="en" sz="1050">
                <a:solidFill>
                  <a:srgbClr val="008000"/>
                </a:solidFill>
                <a:highlight>
                  <a:srgbClr val="FFFFFF"/>
                </a:highlight>
                <a:latin typeface="Courier New"/>
                <a:ea typeface="Courier New"/>
                <a:cs typeface="Courier New"/>
                <a:sym typeface="Courier New"/>
              </a:rPr>
              <a:t>//[ 2, 4, 0, 14, 8,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83" name="Shape 583"/>
        <p:cNvGrpSpPr/>
        <p:nvPr/>
      </p:nvGrpSpPr>
      <p:grpSpPr>
        <a:xfrm>
          <a:off x="0" y="0"/>
          <a:ext cx="0" cy="0"/>
          <a:chOff x="0" y="0"/>
          <a:chExt cx="0" cy="0"/>
        </a:xfrm>
      </p:grpSpPr>
      <p:sp>
        <p:nvSpPr>
          <p:cNvPr id="584" name="Google Shape;584;p5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1600"/>
              <a:t> - Array - creare Array nou prin procesarea unui alt obiect iterabil (3)</a:t>
            </a:r>
            <a:endParaRPr sz="1600"/>
          </a:p>
        </p:txBody>
      </p:sp>
      <p:sp>
        <p:nvSpPr>
          <p:cNvPr id="585" name="Google Shape;585;p5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7" name="Google Shape;587;p5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588" name="Google Shape;588;p5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589" name="Google Shape;589;p50"/>
          <p:cNvSpPr txBox="1"/>
          <p:nvPr/>
        </p:nvSpPr>
        <p:spPr>
          <a:xfrm>
            <a:off x="329700" y="908025"/>
            <a:ext cx="85206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Exemplul de mai jos, pune în vector pentru caracterele care sunt în vectorul ["a","b","c"] indicele lor. Pentru elemente din șirul inițial ("12a7b58915"), dacă indicele lor e mai mare decât 7, pune în vector 0, iar dacă e mai mic decât 7 pune în vector numărul asociat caracterului cifră.</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590" name="Google Shape;590;p50"/>
          <p:cNvSpPr txBox="1"/>
          <p:nvPr/>
        </p:nvSpPr>
        <p:spPr>
          <a:xfrm>
            <a:off x="329700" y="4038400"/>
            <a:ext cx="85206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Observăm că al doilea parametru al metodei Array.from reprezintă valoarea identificatorului this din funcție.</a:t>
            </a:r>
            <a:endParaRPr sz="1300">
              <a:solidFill>
                <a:srgbClr val="666666"/>
              </a:solidFill>
            </a:endParaRPr>
          </a:p>
        </p:txBody>
      </p:sp>
      <p:sp>
        <p:nvSpPr>
          <p:cNvPr id="591" name="Google Shape;591;p50"/>
          <p:cNvSpPr txBox="1"/>
          <p:nvPr/>
        </p:nvSpPr>
        <p:spPr>
          <a:xfrm>
            <a:off x="390275" y="1668975"/>
            <a:ext cx="6391800" cy="2285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inlocuieste(elem, idx){</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(idx&gt;=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nr=parseInt(elem)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(isNaN(nr))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this</a:t>
            </a:r>
            <a:r>
              <a:rPr lang="en" sz="1050">
                <a:solidFill>
                  <a:schemeClr val="dk1"/>
                </a:solidFill>
                <a:highlight>
                  <a:srgbClr val="FFFFFF"/>
                </a:highlight>
                <a:latin typeface="Courier New"/>
                <a:ea typeface="Courier New"/>
                <a:cs typeface="Courier New"/>
                <a:sym typeface="Courier New"/>
              </a:rPr>
              <a:t>.indexOf(elem);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v_rez3=Array.from(</a:t>
            </a:r>
            <a:r>
              <a:rPr lang="en" sz="1050">
                <a:solidFill>
                  <a:srgbClr val="A31515"/>
                </a:solidFill>
                <a:highlight>
                  <a:srgbClr val="FFFFFF"/>
                </a:highlight>
                <a:latin typeface="Courier New"/>
                <a:ea typeface="Courier New"/>
                <a:cs typeface="Courier New"/>
                <a:sym typeface="Courier New"/>
              </a:rPr>
              <a:t>"12a7b58915"</a:t>
            </a:r>
            <a:r>
              <a:rPr lang="en" sz="1050">
                <a:solidFill>
                  <a:schemeClr val="dk1"/>
                </a:solidFill>
                <a:highlight>
                  <a:srgbClr val="FFFFFF"/>
                </a:highlight>
                <a:latin typeface="Courier New"/>
                <a:ea typeface="Courier New"/>
                <a:cs typeface="Courier New"/>
                <a:sym typeface="Courier New"/>
              </a:rPr>
              <a:t>, inlocuieste, [</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console.log(v_rez3);</a:t>
            </a:r>
            <a:r>
              <a:rPr lang="en" sz="1050">
                <a:solidFill>
                  <a:srgbClr val="008000"/>
                </a:solidFill>
                <a:highlight>
                  <a:srgbClr val="FFFFFF"/>
                </a:highlight>
                <a:latin typeface="Courier New"/>
                <a:ea typeface="Courier New"/>
                <a:cs typeface="Courier New"/>
                <a:sym typeface="Courier New"/>
              </a:rPr>
              <a:t>//[1, 2, 0, 7, 1, 5, 8, 0, 0, 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595" name="Shape 595"/>
        <p:cNvGrpSpPr/>
        <p:nvPr/>
      </p:nvGrpSpPr>
      <p:grpSpPr>
        <a:xfrm>
          <a:off x="0" y="0"/>
          <a:ext cx="0" cy="0"/>
          <a:chOff x="0" y="0"/>
          <a:chExt cx="0" cy="0"/>
        </a:xfrm>
      </p:grpSpPr>
      <p:sp>
        <p:nvSpPr>
          <p:cNvPr id="596" name="Google Shape;596;p5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(1)</a:t>
            </a:r>
            <a:endParaRPr sz="2600"/>
          </a:p>
        </p:txBody>
      </p:sp>
      <p:sp>
        <p:nvSpPr>
          <p:cNvPr id="597" name="Google Shape;597;p5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9" name="Google Shape;599;p5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00" name="Google Shape;600;p5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01" name="Google Shape;601;p51"/>
          <p:cNvSpPr txBox="1"/>
          <p:nvPr/>
        </p:nvSpPr>
        <p:spPr>
          <a:xfrm>
            <a:off x="329700" y="908025"/>
            <a:ext cx="8520600" cy="22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dorim </a:t>
            </a:r>
            <a:r>
              <a:rPr b="1" lang="en" sz="1300">
                <a:solidFill>
                  <a:srgbClr val="666666"/>
                </a:solidFill>
              </a:rPr>
              <a:t>să verificăm dacă există elemente în vector care îndeplinesc o anumită condiție</a:t>
            </a:r>
            <a:r>
              <a:rPr lang="en" sz="1300">
                <a:solidFill>
                  <a:srgbClr val="666666"/>
                </a:solidFill>
              </a:rPr>
              <a:t>, putem folosi metoda </a:t>
            </a:r>
            <a:r>
              <a:rPr b="1" lang="en" sz="1300">
                <a:solidFill>
                  <a:srgbClr val="666666"/>
                </a:solidFill>
              </a:rPr>
              <a:t>some(</a:t>
            </a:r>
            <a:r>
              <a:rPr b="1" lang="en" sz="1200">
                <a:solidFill>
                  <a:srgbClr val="666666"/>
                </a:solidFill>
              </a:rPr>
              <a:t>functieTest [, valoareThis])</a:t>
            </a:r>
            <a:r>
              <a:rPr lang="en" sz="1200">
                <a:solidFill>
                  <a:srgbClr val="666666"/>
                </a:solidFill>
              </a:rPr>
              <a:t> care va trece toate elementele din vector prin funcția functieTest și va returna true dacă există măcar un element pentru care functieTest să fi returnat true.</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functieTest </a:t>
            </a:r>
            <a:r>
              <a:rPr lang="en" sz="1200">
                <a:solidFill>
                  <a:srgbClr val="666666"/>
                </a:solidFill>
              </a:rPr>
              <a:t>trebuie să returneze un rezultat evaluabil la o expresie booleană (true dacă elementul trece testul și false dacă nu).</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602" name="Google Shape;602;p51"/>
          <p:cNvSpPr txBox="1"/>
          <p:nvPr/>
        </p:nvSpPr>
        <p:spPr>
          <a:xfrm>
            <a:off x="311700" y="3193750"/>
            <a:ext cx="68769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//vrem să verificăm dacă există numere impare în vector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rez=v.some(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 deoarece există 9</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//vrem să verificăm dacă există numere mai mari de 20 în vector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rez=v.some(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elem&gt;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 deoarece nu există niciunul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variabilelor/constantelor</a:t>
            </a:r>
            <a:endParaRPr/>
          </a:p>
        </p:txBody>
      </p:sp>
      <p:sp>
        <p:nvSpPr>
          <p:cNvPr id="85" name="Google Shape;85;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8" name="Google Shape;88;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9" name="Google Shape;89;p16"/>
          <p:cNvSpPr txBox="1"/>
          <p:nvPr/>
        </p:nvSpPr>
        <p:spPr>
          <a:xfrm>
            <a:off x="329700" y="848575"/>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 constantă nu își poate schimba valoarea pe parcursul programului. Se definesc cu ajutorul cuvântului cheie </a:t>
            </a:r>
            <a:r>
              <a:rPr lang="en" sz="1200">
                <a:solidFill>
                  <a:srgbClr val="666666"/>
                </a:solidFill>
                <a:latin typeface="Courier New"/>
                <a:ea typeface="Courier New"/>
                <a:cs typeface="Courier New"/>
                <a:sym typeface="Courier New"/>
              </a:rPr>
              <a:t>const</a:t>
            </a:r>
            <a:r>
              <a:rPr lang="en" sz="1200">
                <a:solidFill>
                  <a:srgbClr val="666666"/>
                </a:solidFill>
              </a:rPr>
              <a:t>.</a:t>
            </a:r>
            <a:endParaRPr sz="1200">
              <a:solidFill>
                <a:srgbClr val="666666"/>
              </a:solidFill>
            </a:endParaRPr>
          </a:p>
          <a:p>
            <a:pPr indent="0" lvl="0" marL="0" rtl="0" algn="l">
              <a:spcBef>
                <a:spcPts val="0"/>
              </a:spcBef>
              <a:spcAft>
                <a:spcPts val="0"/>
              </a:spcAft>
              <a:buNone/>
            </a:pPr>
            <a:r>
              <a:rPr lang="en" sz="1200">
                <a:solidFill>
                  <a:srgbClr val="666666"/>
                </a:solidFill>
              </a:rPr>
              <a:t>Ateție! Trebuie inițializate în momentul declarării. Constantele sunt valabile doar în blocul de instrucțiuni. Adesea se folosește drept convenție denumirea constantelor folosind doar litere mari (caps).</a:t>
            </a:r>
            <a:endParaRPr sz="1200">
              <a:solidFill>
                <a:srgbClr val="666666"/>
              </a:solidFill>
            </a:endParaRPr>
          </a:p>
        </p:txBody>
      </p:sp>
      <p:sp>
        <p:nvSpPr>
          <p:cNvPr id="90" name="Google Shape;90;p16"/>
          <p:cNvSpPr txBox="1"/>
          <p:nvPr/>
        </p:nvSpPr>
        <p:spPr>
          <a:xfrm>
            <a:off x="335150" y="1556925"/>
            <a:ext cx="8520600" cy="110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const</a:t>
            </a:r>
            <a:r>
              <a:rPr lang="en" sz="1050">
                <a:solidFill>
                  <a:schemeClr val="dk1"/>
                </a:solidFill>
                <a:highlight>
                  <a:srgbClr val="FFFFFF"/>
                </a:highlight>
                <a:latin typeface="Courier New"/>
                <a:ea typeface="Courier New"/>
                <a:cs typeface="Courier New"/>
                <a:sym typeface="Courier New"/>
              </a:rPr>
              <a:t> C=</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nu mai pot scrie în interiorul blocului o altă atribuire pentru c</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"in bloc: "</a:t>
            </a:r>
            <a:r>
              <a:rPr lang="en" sz="1050">
                <a:solidFill>
                  <a:schemeClr val="dk1"/>
                </a:solidFill>
                <a:highlight>
                  <a:srgbClr val="FFFFFF"/>
                </a:highlight>
                <a:latin typeface="Courier New"/>
                <a:ea typeface="Courier New"/>
                <a:cs typeface="Courier New"/>
                <a:sym typeface="Courier New"/>
              </a:rPr>
              <a:t>, C);</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"in afara blocului: "</a:t>
            </a:r>
            <a:r>
              <a:rPr lang="en" sz="1050">
                <a:solidFill>
                  <a:schemeClr val="dk1"/>
                </a:solidFill>
                <a:highlight>
                  <a:srgbClr val="FFFFFF"/>
                </a:highlight>
                <a:latin typeface="Courier New"/>
                <a:ea typeface="Courier New"/>
                <a:cs typeface="Courier New"/>
                <a:sym typeface="Courier New"/>
              </a:rPr>
              <a:t>, C);</a:t>
            </a:r>
            <a:r>
              <a:rPr lang="en" sz="1050">
                <a:solidFill>
                  <a:srgbClr val="008000"/>
                </a:solidFill>
                <a:highlight>
                  <a:srgbClr val="FFFFFF"/>
                </a:highlight>
                <a:latin typeface="Courier New"/>
                <a:ea typeface="Courier New"/>
                <a:cs typeface="Courier New"/>
                <a:sym typeface="Courier New"/>
              </a:rPr>
              <a:t>// va da ReferenceError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//aici pot scrie C=17, de exemplu, deoarece constanta c era locală blocului de instrucțiuni de mai sus</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666666"/>
              </a:solidFill>
            </a:endParaRPr>
          </a:p>
        </p:txBody>
      </p:sp>
      <p:sp>
        <p:nvSpPr>
          <p:cNvPr id="91" name="Google Shape;91;p16"/>
          <p:cNvSpPr txBox="1"/>
          <p:nvPr/>
        </p:nvSpPr>
        <p:spPr>
          <a:xfrm>
            <a:off x="335150" y="260350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Variabilele, evident, pot avea valoarea schimbată. În momentul în care folosim o variabilă, ea începe să existe. Atenție, dacă nu o declarăm folosind var sau let într-un bloc de instrucțiuni, va fi globală!</a:t>
            </a:r>
            <a:endParaRPr sz="1200">
              <a:solidFill>
                <a:srgbClr val="666666"/>
              </a:solidFill>
            </a:endParaRPr>
          </a:p>
        </p:txBody>
      </p:sp>
      <p:sp>
        <p:nvSpPr>
          <p:cNvPr id="92" name="Google Shape;92;p16"/>
          <p:cNvSpPr txBox="1"/>
          <p:nvPr/>
        </p:nvSpPr>
        <p:spPr>
          <a:xfrm>
            <a:off x="311700" y="3142825"/>
            <a:ext cx="8520600" cy="63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x=</a:t>
            </a:r>
            <a:r>
              <a:rPr lang="en" sz="1050">
                <a:solidFill>
                  <a:srgbClr val="098658"/>
                </a:solidFill>
                <a:highlight>
                  <a:srgbClr val="FFFFFF"/>
                </a:highlight>
                <a:latin typeface="Courier New"/>
                <a:ea typeface="Courier New"/>
                <a:cs typeface="Courier New"/>
                <a:sym typeface="Courier New"/>
              </a:rPr>
              <a:t>30</a:t>
            </a:r>
            <a:endParaRPr sz="105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console.log(x);</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"y==x? "</a:t>
            </a:r>
            <a:r>
              <a:rPr lang="en" sz="1050">
                <a:solidFill>
                  <a:schemeClr val="dk1"/>
                </a:solidFill>
                <a:highlight>
                  <a:srgbClr val="FFFFFF"/>
                </a:highlight>
                <a:latin typeface="Courier New"/>
                <a:ea typeface="Courier New"/>
                <a:cs typeface="Courier New"/>
                <a:sym typeface="Courier New"/>
              </a:rPr>
              <a:t>,y==x); </a:t>
            </a:r>
            <a:r>
              <a:rPr lang="en" sz="1050">
                <a:solidFill>
                  <a:srgbClr val="008000"/>
                </a:solidFill>
                <a:highlight>
                  <a:srgbClr val="FFFFFF"/>
                </a:highlight>
                <a:latin typeface="Courier New"/>
                <a:ea typeface="Courier New"/>
                <a:cs typeface="Courier New"/>
                <a:sym typeface="Courier New"/>
              </a:rPr>
              <a:t>//nu va da eroare, deoarece y are o valoare nedefinită ('undefined')</a:t>
            </a:r>
            <a:endParaRPr sz="1050">
              <a:solidFill>
                <a:schemeClr val="dk1"/>
              </a:solidFill>
              <a:highlight>
                <a:srgbClr val="FFFFFF"/>
              </a:highlight>
              <a:latin typeface="Courier New"/>
              <a:ea typeface="Courier New"/>
              <a:cs typeface="Courier New"/>
              <a:sym typeface="Courier New"/>
            </a:endParaRPr>
          </a:p>
        </p:txBody>
      </p:sp>
      <p:sp>
        <p:nvSpPr>
          <p:cNvPr id="93" name="Google Shape;93;p16"/>
          <p:cNvSpPr txBox="1"/>
          <p:nvPr/>
        </p:nvSpPr>
        <p:spPr>
          <a:xfrm>
            <a:off x="311700" y="3864475"/>
            <a:ext cx="8520600" cy="95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z=</a:t>
            </a:r>
            <a:r>
              <a:rPr lang="en" sz="1050">
                <a:solidFill>
                  <a:srgbClr val="098658"/>
                </a:solidFill>
                <a:highlight>
                  <a:srgbClr val="FFFFFF"/>
                </a:highlight>
                <a:latin typeface="Courier New"/>
                <a:ea typeface="Courier New"/>
                <a:cs typeface="Courier New"/>
                <a:sym typeface="Courier New"/>
              </a:rPr>
              <a:t>15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//devine variabilă globală aparând pentru prima oară și nefiind declarată cu var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f();</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console.log(z);</a:t>
            </a:r>
            <a:r>
              <a:rPr lang="en" sz="1050">
                <a:solidFill>
                  <a:srgbClr val="008000"/>
                </a:solidFill>
                <a:highlight>
                  <a:srgbClr val="FFFFFF"/>
                </a:highlight>
                <a:latin typeface="Courier New"/>
                <a:ea typeface="Courier New"/>
                <a:cs typeface="Courier New"/>
                <a:sym typeface="Courier New"/>
              </a:rPr>
              <a:t>//fără eroare, va afișa 15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6" name="Shape 606"/>
        <p:cNvGrpSpPr/>
        <p:nvPr/>
      </p:nvGrpSpPr>
      <p:grpSpPr>
        <a:xfrm>
          <a:off x="0" y="0"/>
          <a:ext cx="0" cy="0"/>
          <a:chOff x="0" y="0"/>
          <a:chExt cx="0" cy="0"/>
        </a:xfrm>
      </p:grpSpPr>
      <p:sp>
        <p:nvSpPr>
          <p:cNvPr id="607" name="Google Shape;607;p5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(2)</a:t>
            </a:r>
            <a:endParaRPr sz="2600"/>
          </a:p>
        </p:txBody>
      </p:sp>
      <p:sp>
        <p:nvSpPr>
          <p:cNvPr id="608" name="Google Shape;608;p5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0" name="Google Shape;610;p5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11" name="Google Shape;611;p5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12" name="Google Shape;612;p52"/>
          <p:cNvSpPr txBox="1"/>
          <p:nvPr/>
        </p:nvSpPr>
        <p:spPr>
          <a:xfrm>
            <a:off x="403175" y="2324300"/>
            <a:ext cx="5179500" cy="18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prim(nr){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"Testeaza"</a:t>
            </a:r>
            <a:r>
              <a:rPr lang="en" sz="1050">
                <a:solidFill>
                  <a:schemeClr val="dk1"/>
                </a:solidFill>
                <a:highlight>
                  <a:srgbClr val="FFFFFF"/>
                </a:highlight>
                <a:latin typeface="Courier New"/>
                <a:ea typeface="Courier New"/>
                <a:cs typeface="Courier New"/>
                <a:sym typeface="Courier New"/>
              </a:rPr>
              <a:t>,nr);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(nr&lt;=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d=</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 d&lt;=Math.sqrt(nr); d++)</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(nr%d==</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false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console.log(v.some(prim));</a:t>
            </a:r>
            <a:endParaRPr sz="1050">
              <a:solidFill>
                <a:schemeClr val="dk1"/>
              </a:solidFill>
              <a:highlight>
                <a:srgbClr val="FFFFFF"/>
              </a:highlight>
              <a:latin typeface="Courier New"/>
              <a:ea typeface="Courier New"/>
              <a:cs typeface="Courier New"/>
              <a:sym typeface="Courier New"/>
            </a:endParaRPr>
          </a:p>
        </p:txBody>
      </p:sp>
      <p:sp>
        <p:nvSpPr>
          <p:cNvPr id="613" name="Google Shape;613;p52"/>
          <p:cNvSpPr txBox="1"/>
          <p:nvPr/>
        </p:nvSpPr>
        <p:spPr>
          <a:xfrm>
            <a:off x="329700" y="998675"/>
            <a:ext cx="85206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Metoda some() testează elementele vectorului până găsește un element care îndeplinește condiția din functieTest și apoi se oprește. Observați mai jos că s-a oprit la 2, fiind primul număr prim din vector, iar găsirea lui înseamnă că "există numere prime în vector", deci nu mai are de ce să caute, și se oprește după primul test care se termină cu succes..</a:t>
            </a:r>
            <a:endParaRPr sz="1300">
              <a:solidFill>
                <a:srgbClr val="666666"/>
              </a:solidFill>
            </a:endParaRPr>
          </a:p>
        </p:txBody>
      </p:sp>
      <p:sp>
        <p:nvSpPr>
          <p:cNvPr id="614" name="Google Shape;614;p52"/>
          <p:cNvSpPr txBox="1"/>
          <p:nvPr/>
        </p:nvSpPr>
        <p:spPr>
          <a:xfrm>
            <a:off x="6182375" y="2643313"/>
            <a:ext cx="1534800" cy="1031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4</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9</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Testeaza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true</a:t>
            </a:r>
            <a:endParaRPr sz="1100">
              <a:solidFill>
                <a:schemeClr val="dk2"/>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8" name="Shape 618"/>
        <p:cNvGrpSpPr/>
        <p:nvPr/>
      </p:nvGrpSpPr>
      <p:grpSpPr>
        <a:xfrm>
          <a:off x="0" y="0"/>
          <a:ext cx="0" cy="0"/>
          <a:chOff x="0" y="0"/>
          <a:chExt cx="0" cy="0"/>
        </a:xfrm>
      </p:grpSpPr>
      <p:sp>
        <p:nvSpPr>
          <p:cNvPr id="619" name="Google Shape;619;p5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(3)</a:t>
            </a:r>
            <a:endParaRPr sz="2600"/>
          </a:p>
        </p:txBody>
      </p:sp>
      <p:sp>
        <p:nvSpPr>
          <p:cNvPr id="620" name="Google Shape;620;p5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2" name="Google Shape;622;p5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23" name="Google Shape;623;p5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24" name="Google Shape;624;p53"/>
          <p:cNvSpPr txBox="1"/>
          <p:nvPr/>
        </p:nvSpPr>
        <p:spPr>
          <a:xfrm>
            <a:off x="403175" y="1867100"/>
            <a:ext cx="5179500" cy="18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v2=[</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testEgal(elem, idx, vector){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idx!=</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&amp;&amp; vector[idx-</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console.log(v1.some(testEgal));</a:t>
            </a:r>
            <a:r>
              <a:rPr lang="en" sz="1050">
                <a:solidFill>
                  <a:srgbClr val="008000"/>
                </a:solidFill>
                <a:highlight>
                  <a:srgbClr val="FFFFFF"/>
                </a:highlight>
                <a:latin typeface="Courier New"/>
                <a:ea typeface="Courier New"/>
                <a:cs typeface="Courier New"/>
                <a:sym typeface="Courier New"/>
              </a:rPr>
              <a:t>//true datorită lui 20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console.log(v2.some(testEgal));</a:t>
            </a:r>
            <a:r>
              <a:rPr lang="en" sz="1050">
                <a:solidFill>
                  <a:srgbClr val="008000"/>
                </a:solidFill>
                <a:highlight>
                  <a:srgbClr val="FFFFFF"/>
                </a:highlight>
                <a:latin typeface="Courier New"/>
                <a:ea typeface="Courier New"/>
                <a:cs typeface="Courier New"/>
                <a:sym typeface="Courier New"/>
              </a:rPr>
              <a:t>//false, nu există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625" name="Google Shape;625;p53"/>
          <p:cNvSpPr txBox="1"/>
          <p:nvPr/>
        </p:nvSpPr>
        <p:spPr>
          <a:xfrm>
            <a:off x="329700" y="998675"/>
            <a:ext cx="8520600" cy="7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dorim ca testul să depindă și de poziția elementului în vector, vom folosi functiaTest și cu parametrii indiceElement, respectiv </a:t>
            </a:r>
            <a:r>
              <a:rPr i="1" lang="en" sz="1300">
                <a:solidFill>
                  <a:srgbClr val="666666"/>
                </a:solidFill>
              </a:rPr>
              <a:t>referintaVector</a:t>
            </a:r>
            <a:r>
              <a:rPr lang="en" sz="1300">
                <a:solidFill>
                  <a:srgbClr val="666666"/>
                </a:solidFill>
              </a:rPr>
              <a:t>.</a:t>
            </a:r>
            <a:endParaRPr sz="1300">
              <a:solidFill>
                <a:srgbClr val="666666"/>
              </a:solidFill>
            </a:endParaRPr>
          </a:p>
          <a:p>
            <a:pPr indent="0" lvl="0" marL="0" rtl="0" algn="l">
              <a:spcBef>
                <a:spcPts val="0"/>
              </a:spcBef>
              <a:spcAft>
                <a:spcPts val="0"/>
              </a:spcAft>
              <a:buNone/>
            </a:pPr>
            <a:r>
              <a:rPr lang="en" sz="1300">
                <a:solidFill>
                  <a:srgbClr val="666666"/>
                </a:solidFill>
              </a:rPr>
              <a:t>De exemplu, dorim să vedem dacă există în vector două elemente egale pe poziții vecine:</a:t>
            </a:r>
            <a:endParaRPr sz="1300">
              <a:solidFill>
                <a:srgbClr val="666666"/>
              </a:solidFill>
            </a:endParaRPr>
          </a:p>
        </p:txBody>
      </p:sp>
      <p:sp>
        <p:nvSpPr>
          <p:cNvPr id="626" name="Google Shape;626;p53"/>
          <p:cNvSpPr txBox="1"/>
          <p:nvPr/>
        </p:nvSpPr>
        <p:spPr>
          <a:xfrm>
            <a:off x="317150" y="3803325"/>
            <a:ext cx="8520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În exemplu, testEgal verifică dacă elementul curent are proprietatea că e egal cu anteriorul. Pentru primul elemnt din vector, evident testul se va termina cu eșec. Parametrul idx reprezintă poziția în vector a elementului curent procesat. Parametrul </a:t>
            </a:r>
            <a:r>
              <a:rPr i="1" lang="en" sz="1300">
                <a:solidFill>
                  <a:schemeClr val="dk2"/>
                </a:solidFill>
              </a:rPr>
              <a:t>vector</a:t>
            </a:r>
            <a:r>
              <a:rPr lang="en" sz="1300">
                <a:solidFill>
                  <a:schemeClr val="dk2"/>
                </a:solidFill>
              </a:rPr>
              <a:t> va conține o referință către vectroul asupra căruia aplicăm metoda.</a:t>
            </a:r>
            <a:endParaRPr sz="13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30" name="Shape 630"/>
        <p:cNvGrpSpPr/>
        <p:nvPr/>
      </p:nvGrpSpPr>
      <p:grpSpPr>
        <a:xfrm>
          <a:off x="0" y="0"/>
          <a:ext cx="0" cy="0"/>
          <a:chOff x="0" y="0"/>
          <a:chExt cx="0" cy="0"/>
        </a:xfrm>
      </p:grpSpPr>
      <p:sp>
        <p:nvSpPr>
          <p:cNvPr id="631" name="Google Shape;631;p5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(4)</a:t>
            </a:r>
            <a:endParaRPr sz="2600"/>
          </a:p>
        </p:txBody>
      </p:sp>
      <p:sp>
        <p:nvSpPr>
          <p:cNvPr id="632" name="Google Shape;632;p5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4" name="Google Shape;634;p5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35" name="Google Shape;635;p5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36" name="Google Shape;636;p54"/>
          <p:cNvSpPr txBox="1"/>
          <p:nvPr/>
        </p:nvSpPr>
        <p:spPr>
          <a:xfrm>
            <a:off x="464175" y="2301125"/>
            <a:ext cx="5179500" cy="2524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v1=[</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18</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v2=[</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12</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18</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//am inversat 17 cu 15</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//indicii elementelor divizibile cu 3, numărându-le doar pe ele sunt:</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//3-&gt;0 (1) , 12-&gt;1 (2), 15-&gt;2 (5), 18-&gt;3 (6)</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//în paranteze am trecut și indicii reali în vector</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testParInd(elem, idx){</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(elem%</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==idx%</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false</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console.log(v1.some(testParInd,[-</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//true datorită lui 15</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console.log(v2.some(testParInd,[-</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//false, nu există</a:t>
            </a:r>
            <a:endParaRPr sz="950">
              <a:solidFill>
                <a:schemeClr val="dk1"/>
              </a:solidFill>
              <a:highlight>
                <a:srgbClr val="FFFFFF"/>
              </a:highlight>
              <a:latin typeface="Courier New"/>
              <a:ea typeface="Courier New"/>
              <a:cs typeface="Courier New"/>
              <a:sym typeface="Courier New"/>
            </a:endParaRPr>
          </a:p>
        </p:txBody>
      </p:sp>
      <p:sp>
        <p:nvSpPr>
          <p:cNvPr id="637" name="Google Shape;637;p54"/>
          <p:cNvSpPr txBox="1"/>
          <p:nvPr/>
        </p:nvSpPr>
        <p:spPr>
          <a:xfrm>
            <a:off x="329700" y="922475"/>
            <a:ext cx="8520600" cy="13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să salvăm o valoare de la un apel la altul al funcției de testare, putem folosi identificatorul special </a:t>
            </a:r>
            <a:r>
              <a:rPr i="1" lang="en" sz="1200">
                <a:solidFill>
                  <a:srgbClr val="666666"/>
                </a:solidFill>
              </a:rPr>
              <a:t>this</a:t>
            </a:r>
            <a:r>
              <a:rPr lang="en" sz="1200">
                <a:solidFill>
                  <a:srgbClr val="666666"/>
                </a:solidFill>
              </a:rPr>
              <a:t> în locul unei variabile globale. Obiectul this nu își poate schimba valoarea dar își poate schimba valorile proprietăților. De exemplu, dorim să verificăm dacă există un element divizibil cu 3 al cărui indice în vector e de aceeași paritatea cu numărul lui de ordine relativ la numerele divizibile cu 3 din vector. De exemplu, pentru v=[5,3,12,4,15,17,18], 3 are indicele 1 în vector dar 0 relativ la numerele divizibile cu 3 (fiindcă e primul numar divizibil cu 3). Elementul 12 ar avea indicele 2 în vector dar 1 relativ la numerele divizibile cu 3. Elementul 15 are indicele 4 în vector și 2 relativ la numerele divizibile cu 3, deci 15 e primul care îndeplinește condiția.</a:t>
            </a:r>
            <a:endParaRPr sz="1200">
              <a:solidFill>
                <a:srgbClr val="666666"/>
              </a:solidFill>
            </a:endParaRPr>
          </a:p>
        </p:txBody>
      </p:sp>
      <p:sp>
        <p:nvSpPr>
          <p:cNvPr id="638" name="Google Shape;638;p54"/>
          <p:cNvSpPr txBox="1"/>
          <p:nvPr/>
        </p:nvSpPr>
        <p:spPr>
          <a:xfrm>
            <a:off x="5745750" y="2299475"/>
            <a:ext cx="2726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Am trimis în </a:t>
            </a:r>
            <a:r>
              <a:rPr i="1" lang="en" sz="1300">
                <a:solidFill>
                  <a:schemeClr val="dk2"/>
                </a:solidFill>
              </a:rPr>
              <a:t>this</a:t>
            </a:r>
            <a:r>
              <a:rPr lang="en" sz="1300">
                <a:solidFill>
                  <a:schemeClr val="dk2"/>
                </a:solidFill>
              </a:rPr>
              <a:t> un vector cu un element (inițial egal cu -1), ca să folosesc acel element drept contor. Pornește de la -1 astfel încât la prima adunare pentru un element divizibil cu 3 să dea indicele corect 0.</a:t>
            </a:r>
            <a:endParaRPr sz="13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42" name="Shape 642"/>
        <p:cNvGrpSpPr/>
        <p:nvPr/>
      </p:nvGrpSpPr>
      <p:grpSpPr>
        <a:xfrm>
          <a:off x="0" y="0"/>
          <a:ext cx="0" cy="0"/>
          <a:chOff x="0" y="0"/>
          <a:chExt cx="0" cy="0"/>
        </a:xfrm>
      </p:grpSpPr>
      <p:sp>
        <p:nvSpPr>
          <p:cNvPr id="643" name="Google Shape;643;p5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(5)</a:t>
            </a:r>
            <a:endParaRPr sz="2600"/>
          </a:p>
        </p:txBody>
      </p:sp>
      <p:sp>
        <p:nvSpPr>
          <p:cNvPr id="644" name="Google Shape;644;p5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5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47" name="Google Shape;647;p5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48" name="Google Shape;648;p55"/>
          <p:cNvSpPr txBox="1"/>
          <p:nvPr/>
        </p:nvSpPr>
        <p:spPr>
          <a:xfrm>
            <a:off x="464175" y="3093850"/>
            <a:ext cx="82290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//vrem să verificăm dacă toate numerele din vector sunt pozitive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rez=v.every(</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elem&gt;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 deoarece toate sunt mai mari decât 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//vrem să verificăm dacă toate numerele din vector sunt pare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rez=v.every(</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 deoarece există și un număr impar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endParaRPr sz="950">
              <a:solidFill>
                <a:schemeClr val="dk1"/>
              </a:solidFill>
              <a:highlight>
                <a:srgbClr val="FFFFFF"/>
              </a:highlight>
              <a:latin typeface="Courier New"/>
              <a:ea typeface="Courier New"/>
              <a:cs typeface="Courier New"/>
              <a:sym typeface="Courier New"/>
            </a:endParaRPr>
          </a:p>
        </p:txBody>
      </p:sp>
      <p:sp>
        <p:nvSpPr>
          <p:cNvPr id="649" name="Google Shape;649;p55"/>
          <p:cNvSpPr txBox="1"/>
          <p:nvPr/>
        </p:nvSpPr>
        <p:spPr>
          <a:xfrm>
            <a:off x="329700" y="922475"/>
            <a:ext cx="8520600" cy="21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rPr>
              <a:t>Dacă dorim </a:t>
            </a:r>
            <a:r>
              <a:rPr b="1" lang="en" sz="1300">
                <a:solidFill>
                  <a:srgbClr val="666666"/>
                </a:solidFill>
              </a:rPr>
              <a:t>să verificăm dacă toate elementele din vector îndeplinesc o anumită condiție</a:t>
            </a:r>
            <a:r>
              <a:rPr lang="en" sz="1300">
                <a:solidFill>
                  <a:srgbClr val="666666"/>
                </a:solidFill>
              </a:rPr>
              <a:t>, putem folosi metoda </a:t>
            </a:r>
            <a:r>
              <a:rPr b="1" lang="en" sz="1300">
                <a:solidFill>
                  <a:srgbClr val="666666"/>
                </a:solidFill>
              </a:rPr>
              <a:t>every(</a:t>
            </a:r>
            <a:r>
              <a:rPr b="1" lang="en" sz="1200">
                <a:solidFill>
                  <a:srgbClr val="666666"/>
                </a:solidFill>
              </a:rPr>
              <a:t>functieTest [, valoareThis])</a:t>
            </a:r>
            <a:r>
              <a:rPr lang="en" sz="1200">
                <a:solidFill>
                  <a:srgbClr val="666666"/>
                </a:solidFill>
              </a:rPr>
              <a:t> care va trece toate elementele din vector prin funcția functieTest și va returna true dacă există măcar un element pentru care functieTest să fi returnat true.</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trebuie să returneze un rezultat evaluabil la o expresie booleană (true dacă elementul trece testul și false dacă nu).</a:t>
            </a:r>
            <a:endParaRPr sz="1200">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53" name="Shape 653"/>
        <p:cNvGrpSpPr/>
        <p:nvPr/>
      </p:nvGrpSpPr>
      <p:grpSpPr>
        <a:xfrm>
          <a:off x="0" y="0"/>
          <a:ext cx="0" cy="0"/>
          <a:chOff x="0" y="0"/>
          <a:chExt cx="0" cy="0"/>
        </a:xfrm>
      </p:grpSpPr>
      <p:sp>
        <p:nvSpPr>
          <p:cNvPr id="654" name="Google Shape;654;p5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(6)</a:t>
            </a:r>
            <a:endParaRPr sz="2600"/>
          </a:p>
        </p:txBody>
      </p:sp>
      <p:sp>
        <p:nvSpPr>
          <p:cNvPr id="655" name="Google Shape;655;p5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7" name="Google Shape;657;p5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58" name="Google Shape;658;p5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59" name="Google Shape;659;p56"/>
          <p:cNvSpPr txBox="1"/>
          <p:nvPr/>
        </p:nvSpPr>
        <p:spPr>
          <a:xfrm>
            <a:off x="464175" y="1874650"/>
            <a:ext cx="3939300" cy="163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v2=[</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testCresc(elem, idx, vector){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"Testează "</a:t>
            </a:r>
            <a:r>
              <a:rPr lang="en" sz="1050">
                <a:solidFill>
                  <a:schemeClr val="dk1"/>
                </a:solidFill>
                <a:highlight>
                  <a:srgbClr val="FFFFFF"/>
                </a:highlight>
                <a:latin typeface="Courier New"/>
                <a:ea typeface="Courier New"/>
                <a:cs typeface="Courier New"/>
                <a:sym typeface="Courier New"/>
              </a:rPr>
              <a: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idx==</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 vector[idx-</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]&lt;elem;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console.log(v1.every(testCresc));</a:t>
            </a:r>
            <a:r>
              <a:rPr lang="en" sz="1050">
                <a:solidFill>
                  <a:srgbClr val="008000"/>
                </a:solidFill>
                <a:highlight>
                  <a:srgbClr val="FFFFFF"/>
                </a:highlight>
                <a:latin typeface="Courier New"/>
                <a:ea typeface="Courier New"/>
                <a:cs typeface="Courier New"/>
                <a:sym typeface="Courier New"/>
              </a:rPr>
              <a:t>//false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console.log(v2.every(testCresc));</a:t>
            </a:r>
            <a:r>
              <a:rPr lang="en" sz="1050">
                <a:solidFill>
                  <a:srgbClr val="008000"/>
                </a:solidFill>
                <a:highlight>
                  <a:srgbClr val="FFFFFF"/>
                </a:highlight>
                <a:latin typeface="Courier New"/>
                <a:ea typeface="Courier New"/>
                <a:cs typeface="Courier New"/>
                <a:sym typeface="Courier New"/>
              </a:rPr>
              <a:t>//true</a:t>
            </a:r>
            <a:endParaRPr sz="1050">
              <a:solidFill>
                <a:schemeClr val="dk1"/>
              </a:solidFill>
              <a:highlight>
                <a:srgbClr val="FFFFFF"/>
              </a:highlight>
              <a:latin typeface="Courier New"/>
              <a:ea typeface="Courier New"/>
              <a:cs typeface="Courier New"/>
              <a:sym typeface="Courier New"/>
            </a:endParaRPr>
          </a:p>
        </p:txBody>
      </p:sp>
      <p:sp>
        <p:nvSpPr>
          <p:cNvPr id="660" name="Google Shape;660;p56"/>
          <p:cNvSpPr txBox="1"/>
          <p:nvPr/>
        </p:nvSpPr>
        <p:spPr>
          <a:xfrm>
            <a:off x="329700" y="922475"/>
            <a:ext cx="85206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dorim ca testul să depindă și de poziția elementului în vector, vom folosi functiaTest și cu parametrii indiceElement, respectiv </a:t>
            </a:r>
            <a:r>
              <a:rPr i="1" lang="en" sz="1300">
                <a:solidFill>
                  <a:srgbClr val="666666"/>
                </a:solidFill>
              </a:rPr>
              <a:t>referintaVector</a:t>
            </a:r>
            <a:r>
              <a:rPr lang="en" sz="1300">
                <a:solidFill>
                  <a:srgbClr val="666666"/>
                </a:solidFill>
              </a:rPr>
              <a:t>.</a:t>
            </a:r>
            <a:endParaRPr sz="1300">
              <a:solidFill>
                <a:srgbClr val="666666"/>
              </a:solidFill>
            </a:endParaRPr>
          </a:p>
          <a:p>
            <a:pPr indent="0" lvl="0" marL="0" rtl="0" algn="l">
              <a:spcBef>
                <a:spcPts val="0"/>
              </a:spcBef>
              <a:spcAft>
                <a:spcPts val="0"/>
              </a:spcAft>
              <a:buNone/>
            </a:pPr>
            <a:r>
              <a:rPr lang="en" sz="1300">
                <a:solidFill>
                  <a:srgbClr val="666666"/>
                </a:solidFill>
              </a:rPr>
              <a:t>De exemplu, dorim să vedem dacă dorim să verificăm că elementele unui vector sunt în ordine crescătoare:</a:t>
            </a:r>
            <a:endParaRPr sz="1300">
              <a:solidFill>
                <a:srgbClr val="666666"/>
              </a:solidFill>
            </a:endParaRPr>
          </a:p>
        </p:txBody>
      </p:sp>
      <p:sp>
        <p:nvSpPr>
          <p:cNvPr id="661" name="Google Shape;661;p56"/>
          <p:cNvSpPr txBox="1"/>
          <p:nvPr/>
        </p:nvSpPr>
        <p:spPr>
          <a:xfrm>
            <a:off x="4673425" y="1670650"/>
            <a:ext cx="2561700" cy="2047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3</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4</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9</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false</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2</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4</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9</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Testează  18</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true</a:t>
            </a:r>
            <a:endParaRPr sz="1100">
              <a:solidFill>
                <a:schemeClr val="dk2"/>
              </a:solidFill>
              <a:latin typeface="Courier New"/>
              <a:ea typeface="Courier New"/>
              <a:cs typeface="Courier New"/>
              <a:sym typeface="Courier New"/>
            </a:endParaRPr>
          </a:p>
        </p:txBody>
      </p:sp>
      <p:sp>
        <p:nvSpPr>
          <p:cNvPr id="662" name="Google Shape;662;p56"/>
          <p:cNvSpPr txBox="1"/>
          <p:nvPr/>
        </p:nvSpPr>
        <p:spPr>
          <a:xfrm>
            <a:off x="400850" y="3820338"/>
            <a:ext cx="85206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Mai sus am afișat și elementul testat. Observăm că metoda every() se oprește din verificat la primul element pentru care testul e fals. M</a:t>
            </a:r>
            <a:r>
              <a:rPr lang="en" sz="1300">
                <a:solidFill>
                  <a:srgbClr val="666666"/>
                </a:solidFill>
              </a:rPr>
              <a:t>etoda every() n</a:t>
            </a:r>
            <a:r>
              <a:rPr lang="en" sz="1300">
                <a:solidFill>
                  <a:srgbClr val="666666"/>
                </a:solidFill>
              </a:rPr>
              <a:t>u are de ce să continue parcurgerea având în vedere că returnează true doar dacă toate elementele îndeplinesc testul.</a:t>
            </a:r>
            <a:endParaRPr sz="1300">
              <a:solidFill>
                <a:srgbClr val="666666"/>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66" name="Shape 666"/>
        <p:cNvGrpSpPr/>
        <p:nvPr/>
      </p:nvGrpSpPr>
      <p:grpSpPr>
        <a:xfrm>
          <a:off x="0" y="0"/>
          <a:ext cx="0" cy="0"/>
          <a:chOff x="0" y="0"/>
          <a:chExt cx="0" cy="0"/>
        </a:xfrm>
      </p:grpSpPr>
      <p:sp>
        <p:nvSpPr>
          <p:cNvPr id="667" name="Google Shape;667;p5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verificare condiție elemente (7)</a:t>
            </a:r>
            <a:endParaRPr sz="2600"/>
          </a:p>
        </p:txBody>
      </p:sp>
      <p:sp>
        <p:nvSpPr>
          <p:cNvPr id="668" name="Google Shape;668;p5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0" name="Google Shape;670;p5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71" name="Google Shape;671;p5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72" name="Google Shape;672;p57"/>
          <p:cNvSpPr txBox="1"/>
          <p:nvPr/>
        </p:nvSpPr>
        <p:spPr>
          <a:xfrm>
            <a:off x="464175" y="1798450"/>
            <a:ext cx="3939300" cy="2801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v1=[</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18</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v2=[</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testCrescDiv3(elem){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(elem%</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rez=(</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]&lt;elem);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rez;</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console.log(v1.every(testCrescDiv3, [</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false</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//true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console.log(v2.every(testCrescDiv3, [</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false</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//false</a:t>
            </a:r>
            <a:endParaRPr sz="850">
              <a:solidFill>
                <a:schemeClr val="dk1"/>
              </a:solidFill>
              <a:highlight>
                <a:srgbClr val="FFFFFF"/>
              </a:highlight>
              <a:latin typeface="Courier New"/>
              <a:ea typeface="Courier New"/>
              <a:cs typeface="Courier New"/>
              <a:sym typeface="Courier New"/>
            </a:endParaRPr>
          </a:p>
        </p:txBody>
      </p:sp>
      <p:sp>
        <p:nvSpPr>
          <p:cNvPr id="673" name="Google Shape;673;p57"/>
          <p:cNvSpPr txBox="1"/>
          <p:nvPr/>
        </p:nvSpPr>
        <p:spPr>
          <a:xfrm>
            <a:off x="329700" y="922475"/>
            <a:ext cx="8520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să salvăm o valoare de la un apel la altul al funcției de testare, putem folosi identificatorul special </a:t>
            </a:r>
            <a:r>
              <a:rPr i="1" lang="en" sz="1200">
                <a:solidFill>
                  <a:srgbClr val="666666"/>
                </a:solidFill>
              </a:rPr>
              <a:t>this</a:t>
            </a:r>
            <a:r>
              <a:rPr lang="en" sz="1200">
                <a:solidFill>
                  <a:srgbClr val="666666"/>
                </a:solidFill>
              </a:rPr>
              <a:t> în locul unei variabile globale. Obiectul this nu își poate schimba valoarea dar își poate schimba valorile proprietăților. De exemplu, dorim să verificăm condiția că pentru fiecare număr divizibil cu 3 numărul din vector divizibil cu 3, aflat pe o poziție anterioară este mai mic (cu alte cuvinte, numerele divizibile cu 3 din vector sun în ordine crescătoare relativ la ele). </a:t>
            </a:r>
            <a:endParaRPr sz="1300">
              <a:solidFill>
                <a:srgbClr val="666666"/>
              </a:solidFill>
            </a:endParaRPr>
          </a:p>
        </p:txBody>
      </p:sp>
      <p:sp>
        <p:nvSpPr>
          <p:cNvPr id="674" name="Google Shape;674;p57"/>
          <p:cNvSpPr txBox="1"/>
          <p:nvPr/>
        </p:nvSpPr>
        <p:spPr>
          <a:xfrm>
            <a:off x="4494925" y="2625550"/>
            <a:ext cx="42639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Am trimis în </a:t>
            </a:r>
            <a:r>
              <a:rPr i="1" lang="en" sz="1300">
                <a:solidFill>
                  <a:schemeClr val="dk2"/>
                </a:solidFill>
              </a:rPr>
              <a:t>this</a:t>
            </a:r>
            <a:r>
              <a:rPr lang="en" sz="1300">
                <a:solidFill>
                  <a:schemeClr val="dk2"/>
                </a:solidFill>
              </a:rPr>
              <a:t> un vector cu două elemente (primul e inițial egal cu 0, iar al doilea cu false). Folosesc primul element din </a:t>
            </a:r>
            <a:r>
              <a:rPr i="1" lang="en" sz="1300">
                <a:solidFill>
                  <a:schemeClr val="dk2"/>
                </a:solidFill>
              </a:rPr>
              <a:t>this</a:t>
            </a:r>
            <a:r>
              <a:rPr lang="en" sz="1300">
                <a:solidFill>
                  <a:schemeClr val="dk2"/>
                </a:solidFill>
              </a:rPr>
              <a:t> pentru a salva valoarea elementului anterior din vector cu proprietatea că e divizibil cu 3. Al doilea element din </a:t>
            </a:r>
            <a:r>
              <a:rPr i="1" lang="en" sz="1300">
                <a:solidFill>
                  <a:schemeClr val="dk2"/>
                </a:solidFill>
              </a:rPr>
              <a:t>this</a:t>
            </a:r>
            <a:r>
              <a:rPr lang="en" sz="1300">
                <a:solidFill>
                  <a:schemeClr val="dk2"/>
                </a:solidFill>
              </a:rPr>
              <a:t> arată dacă am găsit măcar un element divizibil cu 3 până acum.</a:t>
            </a:r>
            <a:endParaRPr sz="1300">
              <a:solidFill>
                <a:srgbClr val="6666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78" name="Shape 678"/>
        <p:cNvGrpSpPr/>
        <p:nvPr/>
      </p:nvGrpSpPr>
      <p:grpSpPr>
        <a:xfrm>
          <a:off x="0" y="0"/>
          <a:ext cx="0" cy="0"/>
          <a:chOff x="0" y="0"/>
          <a:chExt cx="0" cy="0"/>
        </a:xfrm>
      </p:grpSpPr>
      <p:sp>
        <p:nvSpPr>
          <p:cNvPr id="679" name="Google Shape;679;p5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(1)</a:t>
            </a:r>
            <a:endParaRPr sz="2600"/>
          </a:p>
        </p:txBody>
      </p:sp>
      <p:sp>
        <p:nvSpPr>
          <p:cNvPr id="680" name="Google Shape;680;p5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2" name="Google Shape;682;p5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83" name="Google Shape;683;p5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84" name="Google Shape;684;p58"/>
          <p:cNvSpPr txBox="1"/>
          <p:nvPr/>
        </p:nvSpPr>
        <p:spPr>
          <a:xfrm>
            <a:off x="329700" y="922475"/>
            <a:ext cx="8520600" cy="3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calcula o valoare pe baza parcurgerii întregului vector, putem folosi metodele </a:t>
            </a:r>
            <a:r>
              <a:rPr b="1" lang="en" sz="1200">
                <a:solidFill>
                  <a:srgbClr val="666666"/>
                </a:solidFill>
              </a:rPr>
              <a:t>reduce(functieReducere [, valoareInitiala])</a:t>
            </a:r>
            <a:r>
              <a:rPr lang="en" sz="1200">
                <a:solidFill>
                  <a:srgbClr val="666666"/>
                </a:solidFill>
              </a:rPr>
              <a:t> și </a:t>
            </a:r>
            <a:r>
              <a:rPr b="1" lang="en" sz="1200">
                <a:solidFill>
                  <a:srgbClr val="666666"/>
                </a:solidFill>
              </a:rPr>
              <a:t>reduceRight</a:t>
            </a:r>
            <a:r>
              <a:rPr b="1" lang="en" sz="1200">
                <a:solidFill>
                  <a:srgbClr val="666666"/>
                </a:solidFill>
              </a:rPr>
              <a:t>(functieReducere [, valoareInitiala])</a:t>
            </a:r>
            <a:r>
              <a:rPr lang="en" sz="1200">
                <a:solidFill>
                  <a:srgbClr val="666666"/>
                </a:solidFill>
              </a:rPr>
              <a:t>. Diferența între ele este că metoda reduce() parcurge vectorul de la stânga la dreapta, pe când metoda reduceRight, parcurge vectorul de la dreapta la stânga.</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functieReducere </a:t>
            </a:r>
            <a:r>
              <a:rPr lang="en" sz="1200">
                <a:solidFill>
                  <a:srgbClr val="666666"/>
                </a:solidFill>
              </a:rPr>
              <a:t>are forma:</a:t>
            </a:r>
            <a:endParaRPr sz="1200">
              <a:solidFill>
                <a:srgbClr val="666666"/>
              </a:solidFill>
            </a:endParaRPr>
          </a:p>
          <a:p>
            <a:pPr indent="0" lvl="0" marL="0" rtl="0" algn="l">
              <a:spcBef>
                <a:spcPts val="0"/>
              </a:spcBef>
              <a:spcAft>
                <a:spcPts val="0"/>
              </a:spcAft>
              <a:buNone/>
            </a:pPr>
            <a:r>
              <a:rPr lang="en" sz="1200">
                <a:solidFill>
                  <a:srgbClr val="666666"/>
                </a:solidFill>
              </a:rPr>
              <a:t>	</a:t>
            </a:r>
            <a:r>
              <a:rPr b="1" lang="en" sz="1200">
                <a:solidFill>
                  <a:srgbClr val="666666"/>
                </a:solidFill>
              </a:rPr>
              <a:t>function(rezultatPartial, valoareCurenta [, indiceElement [, referintaVector]])</a:t>
            </a:r>
            <a:endParaRPr b="1"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rezultatPartial</a:t>
            </a:r>
            <a:r>
              <a:rPr lang="en" sz="1200">
                <a:solidFill>
                  <a:srgbClr val="666666"/>
                </a:solidFill>
              </a:rPr>
              <a:t> reprezintă valoarea parțială a rezultatului pe care dorim să îl obținem cu reduce. Acesta valoare e calculată pe baza elementelor din vector de dinainte de elementul curent la care s-a ajuns cu parcurgerea. El reprezintă rezultatul apelului funcției functieReducere pe elementul imediat anterior celui curent.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valoareCurenta</a:t>
            </a:r>
            <a:r>
              <a:rPr lang="en" sz="1200">
                <a:solidFill>
                  <a:srgbClr val="666666"/>
                </a:solidFill>
              </a:rPr>
              <a:t> reprezintă valoarea elementului din vector la care s-a ajuns cu parcurgerea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rPr lang="en" sz="1200">
                <a:solidFill>
                  <a:srgbClr val="666666"/>
                </a:solidFill>
              </a:rPr>
              <a:t>Funcția </a:t>
            </a:r>
            <a:r>
              <a:rPr i="1" lang="en" sz="1200">
                <a:solidFill>
                  <a:srgbClr val="666666"/>
                </a:solidFill>
              </a:rPr>
              <a:t>functieReducere </a:t>
            </a:r>
            <a:r>
              <a:rPr lang="en" sz="1200">
                <a:solidFill>
                  <a:srgbClr val="666666"/>
                </a:solidFill>
              </a:rPr>
              <a:t>trebuie să returneze un rezultat care să fie compatibil cu operația de reducere, acesta fiind folosit ca rezultat parțial în apelul următor.</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Dacă parametrul </a:t>
            </a:r>
            <a:r>
              <a:rPr i="1" lang="en" sz="1200">
                <a:solidFill>
                  <a:srgbClr val="666666"/>
                </a:solidFill>
              </a:rPr>
              <a:t>valoareInitiala </a:t>
            </a:r>
            <a:r>
              <a:rPr lang="en" sz="1200">
                <a:solidFill>
                  <a:srgbClr val="666666"/>
                </a:solidFill>
              </a:rPr>
              <a:t>nu se specifică, în cazul lui reduce() prima valoare a parametrului </a:t>
            </a:r>
            <a:r>
              <a:rPr i="1" lang="en" sz="1200">
                <a:solidFill>
                  <a:srgbClr val="666666"/>
                </a:solidFill>
              </a:rPr>
              <a:t>rezultatPartial </a:t>
            </a:r>
            <a:r>
              <a:rPr lang="en" sz="1200">
                <a:solidFill>
                  <a:srgbClr val="666666"/>
                </a:solidFill>
              </a:rPr>
              <a:t>va fi chiar primul element din vector pentru care nu se va apela separat </a:t>
            </a:r>
            <a:r>
              <a:rPr i="1" lang="en" sz="1200">
                <a:solidFill>
                  <a:srgbClr val="666666"/>
                </a:solidFill>
              </a:rPr>
              <a:t>functieReducere</a:t>
            </a:r>
            <a:r>
              <a:rPr lang="en" sz="1200">
                <a:solidFill>
                  <a:srgbClr val="666666"/>
                </a:solidFill>
              </a:rPr>
              <a:t>, ci în acest caz funcția se va apela doar de la al doilea element încolo. În aceeași situație pentru reduceRight(), prima valoare a parametrului </a:t>
            </a:r>
            <a:r>
              <a:rPr i="1" lang="en" sz="1200">
                <a:solidFill>
                  <a:srgbClr val="666666"/>
                </a:solidFill>
              </a:rPr>
              <a:t>rezultatPartial </a:t>
            </a:r>
            <a:r>
              <a:rPr lang="en" sz="1200">
                <a:solidFill>
                  <a:srgbClr val="666666"/>
                </a:solidFill>
              </a:rPr>
              <a:t>ar fi ultimul element al vectorului.</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Metoda reduce() nu va apela functieReducere pentru elementele vide ale vectorului.</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88" name="Shape 688"/>
        <p:cNvGrpSpPr/>
        <p:nvPr/>
      </p:nvGrpSpPr>
      <p:grpSpPr>
        <a:xfrm>
          <a:off x="0" y="0"/>
          <a:ext cx="0" cy="0"/>
          <a:chOff x="0" y="0"/>
          <a:chExt cx="0" cy="0"/>
        </a:xfrm>
      </p:grpSpPr>
      <p:sp>
        <p:nvSpPr>
          <p:cNvPr id="689" name="Google Shape;689;p5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(2)</a:t>
            </a:r>
            <a:endParaRPr sz="2600"/>
          </a:p>
        </p:txBody>
      </p:sp>
      <p:sp>
        <p:nvSpPr>
          <p:cNvPr id="690" name="Google Shape;690;p5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5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693" name="Google Shape;693;p5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694" name="Google Shape;694;p59"/>
          <p:cNvSpPr txBox="1"/>
          <p:nvPr/>
        </p:nvSpPr>
        <p:spPr>
          <a:xfrm>
            <a:off x="329700" y="92247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 exemplu, putem folosi reduce pentru a calcula suma elementelor unui vector:</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695" name="Google Shape;695;p59"/>
          <p:cNvSpPr txBox="1"/>
          <p:nvPr/>
        </p:nvSpPr>
        <p:spPr>
          <a:xfrm>
            <a:off x="408650" y="1248225"/>
            <a:ext cx="3903300" cy="340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9</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suma(total, 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curent:"</a:t>
            </a:r>
            <a:r>
              <a:rPr lang="en" sz="950">
                <a:solidFill>
                  <a:schemeClr val="dk1"/>
                </a:solidFill>
                <a:highlight>
                  <a:srgbClr val="FFFFFF"/>
                </a:highlight>
                <a:latin typeface="Courier New"/>
                <a:ea typeface="Courier New"/>
                <a:cs typeface="Courier New"/>
                <a:sym typeface="Courier New"/>
              </a:rPr>
              <a:t>,elem,</a:t>
            </a:r>
            <a:r>
              <a:rPr lang="en" sz="950">
                <a:solidFill>
                  <a:srgbClr val="A31515"/>
                </a:solidFill>
                <a:highlight>
                  <a:srgbClr val="FFFFFF"/>
                </a:highlight>
                <a:latin typeface="Courier New"/>
                <a:ea typeface="Courier New"/>
                <a:cs typeface="Courier New"/>
                <a:sym typeface="Courier New"/>
              </a:rPr>
              <a:t>"Total parțial"</a:t>
            </a:r>
            <a:r>
              <a:rPr lang="en" sz="950">
                <a:solidFill>
                  <a:schemeClr val="dk1"/>
                </a:solidFill>
                <a:highlight>
                  <a:srgbClr val="FFFFFF"/>
                </a:highlight>
                <a:latin typeface="Courier New"/>
                <a:ea typeface="Courier New"/>
                <a:cs typeface="Courier New"/>
                <a:sym typeface="Courier New"/>
              </a:rPr>
              <a:t>,total);</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total+elem;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reduce(suma)"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rez=v.reduce(suma);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reduce(suma,0)"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rez=v.reduce(suma,</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reduceRight(suma)"</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rez=v.reduceRight(suma);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"Afișare pentru reduceRight(suma,0)"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rez=v.reduceRight(suma);</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1300"/>
          </a:p>
        </p:txBody>
      </p:sp>
      <p:sp>
        <p:nvSpPr>
          <p:cNvPr id="696" name="Google Shape;696;p59"/>
          <p:cNvSpPr txBox="1"/>
          <p:nvPr/>
        </p:nvSpPr>
        <p:spPr>
          <a:xfrm>
            <a:off x="4352800" y="1253875"/>
            <a:ext cx="2429400" cy="34017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reduce(suma)</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3</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5 Total parțial 29</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reduce(suma,0)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3 Total parțial 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3</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5 Total parțial 29</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reduceRight(suma)</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5</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3 Total parțial 31</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Afișare pentru reduceRight(suma,0)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7 Total parțial 5</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10 Total parțial 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9 Total parțial 22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Element curent: 3 Total parțial 31</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Rezultat: 34</a:t>
            </a:r>
            <a:endParaRPr sz="800">
              <a:solidFill>
                <a:schemeClr val="dk2"/>
              </a:solidFill>
              <a:latin typeface="Courier New"/>
              <a:ea typeface="Courier New"/>
              <a:cs typeface="Courier New"/>
              <a:sym typeface="Courier New"/>
            </a:endParaRPr>
          </a:p>
        </p:txBody>
      </p:sp>
      <p:sp>
        <p:nvSpPr>
          <p:cNvPr id="697" name="Google Shape;697;p59"/>
          <p:cNvSpPr txBox="1"/>
          <p:nvPr/>
        </p:nvSpPr>
        <p:spPr>
          <a:xfrm>
            <a:off x="6914100" y="1248225"/>
            <a:ext cx="1918200" cy="3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Observați afișarea elementelor de în ordinea de la stânga la dreapta relativ la vector când folosim funcția reduce() și de la dreapta la stânga, când folosim reduceRight().</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De asemenea, când al doilea parametrul al lui reduce() nu a fost specificat, totalul parțial a fist inițializat la primul element. În cazul metodei reduceRight() apelate fără al doilea parametru, totalul parțial era inițializat la ultimul element.</a:t>
            </a:r>
            <a:endParaRPr sz="1100">
              <a:solidFill>
                <a:srgbClr val="66666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1" name="Shape 701"/>
        <p:cNvGrpSpPr/>
        <p:nvPr/>
      </p:nvGrpSpPr>
      <p:grpSpPr>
        <a:xfrm>
          <a:off x="0" y="0"/>
          <a:ext cx="0" cy="0"/>
          <a:chOff x="0" y="0"/>
          <a:chExt cx="0" cy="0"/>
        </a:xfrm>
      </p:grpSpPr>
      <p:sp>
        <p:nvSpPr>
          <p:cNvPr id="702" name="Google Shape;702;p6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(3)</a:t>
            </a:r>
            <a:endParaRPr sz="2600"/>
          </a:p>
        </p:txBody>
      </p:sp>
      <p:sp>
        <p:nvSpPr>
          <p:cNvPr id="703" name="Google Shape;703;p6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5" name="Google Shape;705;p6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06" name="Google Shape;706;p6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07" name="Google Shape;707;p60"/>
          <p:cNvSpPr txBox="1"/>
          <p:nvPr/>
        </p:nvSpPr>
        <p:spPr>
          <a:xfrm>
            <a:off x="329700" y="922475"/>
            <a:ext cx="8520600" cy="10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Să presupunem că vrem să folosim funcția reduce pentru a calcula suma numerelor (rezultate din convertirea de la șir la număr) pe vectorul de șiruri: v=["10","5","20","30","7"].</a:t>
            </a:r>
            <a:endParaRPr>
              <a:solidFill>
                <a:srgbClr val="666666"/>
              </a:solidFill>
            </a:endParaRPr>
          </a:p>
          <a:p>
            <a:pPr indent="0" lvl="0" marL="0" rtl="0" algn="l">
              <a:spcBef>
                <a:spcPts val="0"/>
              </a:spcBef>
              <a:spcAft>
                <a:spcPts val="0"/>
              </a:spcAft>
              <a:buNone/>
            </a:pPr>
            <a:r>
              <a:rPr lang="en">
                <a:solidFill>
                  <a:srgbClr val="666666"/>
                </a:solidFill>
              </a:rPr>
              <a:t>Primul exemplu dă rezultatul </a:t>
            </a:r>
            <a:r>
              <a:rPr b="1" lang="en">
                <a:solidFill>
                  <a:srgbClr val="FF0000"/>
                </a:solidFill>
              </a:rPr>
              <a:t>greșit</a:t>
            </a:r>
            <a:r>
              <a:rPr lang="en">
                <a:solidFill>
                  <a:srgbClr val="666666"/>
                </a:solidFill>
              </a:rPr>
              <a:t>, fiindcă deși convertim fiecare număr la întreg, rezultatulPartial inițial e primul element al vectorului, care nu a fost convertit, deci e tot șir:</a:t>
            </a:r>
            <a:endParaRPr>
              <a:solidFill>
                <a:srgbClr val="666666"/>
              </a:solidFill>
            </a:endParaRPr>
          </a:p>
          <a:p>
            <a:pPr indent="0" lvl="0" marL="0" rtl="0" algn="l">
              <a:spcBef>
                <a:spcPts val="0"/>
              </a:spcBef>
              <a:spcAft>
                <a:spcPts val="0"/>
              </a:spcAft>
              <a:buNone/>
            </a:pPr>
            <a:r>
              <a:t/>
            </a:r>
            <a:endParaRPr>
              <a:solidFill>
                <a:srgbClr val="666666"/>
              </a:solidFill>
            </a:endParaRPr>
          </a:p>
        </p:txBody>
      </p:sp>
      <p:sp>
        <p:nvSpPr>
          <p:cNvPr id="708" name="Google Shape;708;p60"/>
          <p:cNvSpPr txBox="1"/>
          <p:nvPr/>
        </p:nvSpPr>
        <p:spPr>
          <a:xfrm>
            <a:off x="408675" y="1948550"/>
            <a:ext cx="5418000" cy="1316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sumaSir(total, 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"Element curent:"</a:t>
            </a:r>
            <a:r>
              <a:rPr lang="en" sz="1050">
                <a:solidFill>
                  <a:schemeClr val="dk1"/>
                </a:solidFill>
                <a:highlight>
                  <a:srgbClr val="FFFFFF"/>
                </a:highlight>
                <a:latin typeface="Courier New"/>
                <a:ea typeface="Courier New"/>
                <a:cs typeface="Courier New"/>
                <a:sym typeface="Courier New"/>
              </a:rPr>
              <a:t>,elem,</a:t>
            </a:r>
            <a:r>
              <a:rPr lang="en" sz="1050">
                <a:solidFill>
                  <a:srgbClr val="A31515"/>
                </a:solidFill>
                <a:highlight>
                  <a:srgbClr val="FFFFFF"/>
                </a:highlight>
                <a:latin typeface="Courier New"/>
                <a:ea typeface="Courier New"/>
                <a:cs typeface="Courier New"/>
                <a:sym typeface="Courier New"/>
              </a:rPr>
              <a:t>"Total parțial"</a:t>
            </a:r>
            <a:r>
              <a:rPr lang="en" sz="1050">
                <a:solidFill>
                  <a:schemeClr val="dk1"/>
                </a:solidFill>
                <a:highlight>
                  <a:srgbClr val="FFFFFF"/>
                </a:highlight>
                <a:latin typeface="Courier New"/>
                <a:ea typeface="Courier New"/>
                <a:cs typeface="Courier New"/>
                <a:sym typeface="Courier New"/>
              </a:rPr>
              <a:t>,total);</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total+parseInt(elem);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rez=v.reduce(sumaSir);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"Rezultat:"</a:t>
            </a:r>
            <a:r>
              <a:rPr lang="en" sz="10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p:txBody>
      </p:sp>
      <p:sp>
        <p:nvSpPr>
          <p:cNvPr id="709" name="Google Shape;709;p60"/>
          <p:cNvSpPr txBox="1"/>
          <p:nvPr/>
        </p:nvSpPr>
        <p:spPr>
          <a:xfrm>
            <a:off x="408675" y="3541638"/>
            <a:ext cx="3761100" cy="10314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5 Total parțial 10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20 Total parțial 105</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30 Total parțial 10520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Element curent: 7 Total parțial 1052030</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Rezultat: 10520307</a:t>
            </a:r>
            <a:endParaRPr sz="1100">
              <a:solidFill>
                <a:schemeClr val="dk2"/>
              </a:solidFill>
              <a:latin typeface="Courier New"/>
              <a:ea typeface="Courier New"/>
              <a:cs typeface="Courier New"/>
              <a:sym typeface="Courier New"/>
            </a:endParaRPr>
          </a:p>
        </p:txBody>
      </p:sp>
      <p:pic>
        <p:nvPicPr>
          <p:cNvPr id="710" name="Google Shape;710;p60"/>
          <p:cNvPicPr preferRelativeResize="0"/>
          <p:nvPr/>
        </p:nvPicPr>
        <p:blipFill>
          <a:blip r:embed="rId4">
            <a:alphaModFix/>
          </a:blip>
          <a:stretch>
            <a:fillRect/>
          </a:stretch>
        </p:blipFill>
        <p:spPr>
          <a:xfrm>
            <a:off x="7501642" y="3347122"/>
            <a:ext cx="1330654" cy="1316100"/>
          </a:xfrm>
          <a:prstGeom prst="rect">
            <a:avLst/>
          </a:prstGeom>
          <a:noFill/>
          <a:ln>
            <a:noFill/>
          </a:ln>
        </p:spPr>
      </p:pic>
      <p:sp>
        <p:nvSpPr>
          <p:cNvPr id="711" name="Google Shape;711;p60"/>
          <p:cNvSpPr txBox="1"/>
          <p:nvPr/>
        </p:nvSpPr>
        <p:spPr>
          <a:xfrm>
            <a:off x="4901500" y="3564738"/>
            <a:ext cx="1860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Observăm că am obținut concatenarea numerelor în loc să obținem suma lor.</a:t>
            </a:r>
            <a:endParaRPr sz="13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15" name="Shape 715"/>
        <p:cNvGrpSpPr/>
        <p:nvPr/>
      </p:nvGrpSpPr>
      <p:grpSpPr>
        <a:xfrm>
          <a:off x="0" y="0"/>
          <a:ext cx="0" cy="0"/>
          <a:chOff x="0" y="0"/>
          <a:chExt cx="0" cy="0"/>
        </a:xfrm>
      </p:grpSpPr>
      <p:sp>
        <p:nvSpPr>
          <p:cNvPr id="716" name="Google Shape;716;p6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(3)</a:t>
            </a:r>
            <a:endParaRPr sz="2600"/>
          </a:p>
        </p:txBody>
      </p:sp>
      <p:sp>
        <p:nvSpPr>
          <p:cNvPr id="717" name="Google Shape;717;p6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9" name="Google Shape;719;p6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20" name="Google Shape;720;p6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21" name="Google Shape;721;p61"/>
          <p:cNvSpPr txBox="1"/>
          <p:nvPr/>
        </p:nvSpPr>
        <p:spPr>
          <a:xfrm>
            <a:off x="329700" y="9224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Ca să corectăm, trebuie să transformăm în întreg și primul element. O </a:t>
            </a:r>
            <a:r>
              <a:rPr lang="en" sz="1300">
                <a:solidFill>
                  <a:srgbClr val="666666"/>
                </a:solidFill>
              </a:rPr>
              <a:t>variantă</a:t>
            </a:r>
            <a:r>
              <a:rPr lang="en" sz="1300">
                <a:solidFill>
                  <a:srgbClr val="666666"/>
                </a:solidFill>
              </a:rPr>
              <a:t> este să transformăm și rezultatul parțial în întreg: </a:t>
            </a:r>
            <a:endParaRPr sz="1300">
              <a:solidFill>
                <a:srgbClr val="666666"/>
              </a:solidFill>
            </a:endParaRPr>
          </a:p>
        </p:txBody>
      </p:sp>
      <p:sp>
        <p:nvSpPr>
          <p:cNvPr id="722" name="Google Shape;722;p61"/>
          <p:cNvSpPr txBox="1"/>
          <p:nvPr/>
        </p:nvSpPr>
        <p:spPr>
          <a:xfrm>
            <a:off x="5434800" y="1748375"/>
            <a:ext cx="2683500" cy="877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5 Total parțial 10</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20 Total parțial 15</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30 Total parțial 35</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Element curent: 7 Total parțial 65</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Rezultat: 72</a:t>
            </a:r>
            <a:endParaRPr sz="900">
              <a:solidFill>
                <a:schemeClr val="dk2"/>
              </a:solidFill>
              <a:latin typeface="Courier New"/>
              <a:ea typeface="Courier New"/>
              <a:cs typeface="Courier New"/>
              <a:sym typeface="Courier New"/>
            </a:endParaRPr>
          </a:p>
        </p:txBody>
      </p:sp>
      <p:sp>
        <p:nvSpPr>
          <p:cNvPr id="723" name="Google Shape;723;p61"/>
          <p:cNvSpPr txBox="1"/>
          <p:nvPr/>
        </p:nvSpPr>
        <p:spPr>
          <a:xfrm>
            <a:off x="418825" y="1532825"/>
            <a:ext cx="4828200" cy="1308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A31515"/>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"7"</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sumaSir1(total, elem){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"Element curent:"</a:t>
            </a:r>
            <a:r>
              <a:rPr lang="en" sz="950">
                <a:solidFill>
                  <a:schemeClr val="dk1"/>
                </a:solidFill>
                <a:highlight>
                  <a:srgbClr val="FFFFFF"/>
                </a:highlight>
                <a:latin typeface="Courier New"/>
                <a:ea typeface="Courier New"/>
                <a:cs typeface="Courier New"/>
                <a:sym typeface="Courier New"/>
              </a:rPr>
              <a:t>,elem,</a:t>
            </a:r>
            <a:r>
              <a:rPr lang="en" sz="950">
                <a:solidFill>
                  <a:srgbClr val="A31515"/>
                </a:solidFill>
                <a:highlight>
                  <a:srgbClr val="FFFFFF"/>
                </a:highlight>
                <a:latin typeface="Courier New"/>
                <a:ea typeface="Courier New"/>
                <a:cs typeface="Courier New"/>
                <a:sym typeface="Courier New"/>
              </a:rPr>
              <a:t>"Total parțial"</a:t>
            </a:r>
            <a:r>
              <a:rPr lang="en" sz="950">
                <a:solidFill>
                  <a:schemeClr val="dk1"/>
                </a:solidFill>
                <a:highlight>
                  <a:srgbClr val="FFFFFF"/>
                </a:highlight>
                <a:latin typeface="Courier New"/>
                <a:ea typeface="Courier New"/>
                <a:cs typeface="Courier New"/>
                <a:sym typeface="Courier New"/>
              </a:rPr>
              <a:t>,total);</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parseInt(total)+parseInt(elem);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rez=v.reduce(sumaSir1);</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"Rezultat:"</a:t>
            </a: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p:txBody>
      </p:sp>
      <p:sp>
        <p:nvSpPr>
          <p:cNvPr id="724" name="Google Shape;724;p61"/>
          <p:cNvSpPr txBox="1"/>
          <p:nvPr/>
        </p:nvSpPr>
        <p:spPr>
          <a:xfrm>
            <a:off x="329700" y="28274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Totuși abordarea nu e eficientă pentru că doar la primul apel trebuie transformat totalul în întreg, rezultatele parțiale fiind apoi numere.</a:t>
            </a:r>
            <a:endParaRPr sz="1300">
              <a:solidFill>
                <a:srgbClr val="666666"/>
              </a:solidFill>
            </a:endParaRPr>
          </a:p>
        </p:txBody>
      </p:sp>
      <p:sp>
        <p:nvSpPr>
          <p:cNvPr id="725" name="Google Shape;725;p61"/>
          <p:cNvSpPr txBox="1"/>
          <p:nvPr/>
        </p:nvSpPr>
        <p:spPr>
          <a:xfrm>
            <a:off x="418825" y="3427450"/>
            <a:ext cx="4828200" cy="1300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sumaSir2(total, elem){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total+parseInt(elem);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rez=v.reduce(sumaSir2,</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"Rezultat:"</a:t>
            </a:r>
            <a:r>
              <a:rPr lang="en" sz="1050">
                <a:solidFill>
                  <a:schemeClr val="dk1"/>
                </a:solidFill>
                <a:highlight>
                  <a:srgbClr val="FFFFFF"/>
                </a:highlight>
                <a:latin typeface="Courier New"/>
                <a:ea typeface="Courier New"/>
                <a:cs typeface="Courier New"/>
                <a:sym typeface="Courier New"/>
              </a:rPr>
              <a:t>,rez);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726" name="Google Shape;726;p61"/>
          <p:cNvSpPr txBox="1"/>
          <p:nvPr/>
        </p:nvSpPr>
        <p:spPr>
          <a:xfrm>
            <a:off x="5416550" y="3401550"/>
            <a:ext cx="2823900" cy="13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 aceea, vom opta să trimitem și al doilea argument al funcției reduce, astfel că prima valoare a parametrului total e numărul 0, iar conversia se aplică de la primul element al vectorului încolo.</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 (var) (1)</a:t>
            </a:r>
            <a:endParaRPr/>
          </a:p>
        </p:txBody>
      </p:sp>
      <p:sp>
        <p:nvSpPr>
          <p:cNvPr id="99" name="Google Shape;99;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2" name="Google Shape;102;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3" name="Google Shape;103;p17"/>
          <p:cNvSpPr txBox="1"/>
          <p:nvPr/>
        </p:nvSpPr>
        <p:spPr>
          <a:xfrm>
            <a:off x="329700" y="1000975"/>
            <a:ext cx="8484600" cy="9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666666"/>
                </a:solidFill>
              </a:rPr>
              <a:t>Pentru a defini </a:t>
            </a:r>
            <a:r>
              <a:rPr b="1" lang="en" sz="1200">
                <a:solidFill>
                  <a:srgbClr val="666666"/>
                </a:solidFill>
              </a:rPr>
              <a:t>variabile locale</a:t>
            </a:r>
            <a:r>
              <a:rPr lang="en" sz="1200">
                <a:solidFill>
                  <a:srgbClr val="666666"/>
                </a:solidFill>
              </a:rPr>
              <a:t>, folosim </a:t>
            </a:r>
            <a:r>
              <a:rPr b="1" lang="en" sz="1200">
                <a:solidFill>
                  <a:srgbClr val="666666"/>
                </a:solidFill>
              </a:rPr>
              <a:t>let </a:t>
            </a:r>
            <a:r>
              <a:rPr lang="en" sz="1200">
                <a:solidFill>
                  <a:srgbClr val="666666"/>
                </a:solidFill>
              </a:rPr>
              <a:t>sau </a:t>
            </a:r>
            <a:r>
              <a:rPr b="1" lang="en" sz="1200">
                <a:solidFill>
                  <a:srgbClr val="666666"/>
                </a:solidFill>
              </a:rPr>
              <a:t>var</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b="1" lang="en" sz="1200">
                <a:solidFill>
                  <a:srgbClr val="666666"/>
                </a:solidFill>
              </a:rPr>
              <a:t>Variabilele definite cu var într-o funcție sunt vizibile în întreaga funcție</a:t>
            </a:r>
            <a:r>
              <a:rPr lang="en" sz="1200">
                <a:solidFill>
                  <a:srgbClr val="666666"/>
                </a:solidFill>
              </a:rPr>
              <a:t>, dar nu în exterior. Dacă sunt definite cu var, sunt vizibile </a:t>
            </a:r>
            <a:r>
              <a:rPr lang="en" sz="1200">
                <a:solidFill>
                  <a:srgbClr val="666666"/>
                </a:solidFill>
              </a:rPr>
              <a:t>în</a:t>
            </a:r>
            <a:r>
              <a:rPr lang="en" sz="1200">
                <a:solidFill>
                  <a:srgbClr val="666666"/>
                </a:solidFill>
              </a:rPr>
              <a:t> toată funcția chiar și dacă sunt definite într-un bloc de instrucțiuni. Evident, ca să fie considerate definite, rularea scriptului trebuie să ajungă până la declararea respectivă.</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04" name="Google Shape;104;p17"/>
          <p:cNvSpPr txBox="1"/>
          <p:nvPr/>
        </p:nvSpPr>
        <p:spPr>
          <a:xfrm>
            <a:off x="335150" y="2014125"/>
            <a:ext cx="8520600" cy="264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(a&gt;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b=</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c=</a:t>
            </a:r>
            <a:r>
              <a:rPr lang="en" sz="1050">
                <a:solidFill>
                  <a:srgbClr val="098658"/>
                </a:solidFill>
                <a:highlight>
                  <a:srgbClr val="FFFFFF"/>
                </a:highlight>
                <a:latin typeface="Courier New"/>
                <a:ea typeface="Courier New"/>
                <a:cs typeface="Courier New"/>
                <a:sym typeface="Courier New"/>
              </a:rPr>
              <a:t>30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 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"b="</a:t>
            </a:r>
            <a:r>
              <a:rPr lang="en" sz="1050">
                <a:solidFill>
                  <a:schemeClr val="dk1"/>
                </a:solidFill>
                <a:highlight>
                  <a:srgbClr val="FFFFFF"/>
                </a:highlight>
                <a:latin typeface="Courier New"/>
                <a:ea typeface="Courier New"/>
                <a:cs typeface="Courier New"/>
                <a:sym typeface="Courier New"/>
              </a:rPr>
              <a:t>, 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a:t>
            </a:r>
            <a:r>
              <a:rPr lang="en" sz="1050">
                <a:solidFill>
                  <a:schemeClr val="dk1"/>
                </a:solidFill>
                <a:highlight>
                  <a:srgbClr val="FFFFFF"/>
                </a:highlight>
                <a:latin typeface="Courier New"/>
                <a:ea typeface="Courier New"/>
                <a:cs typeface="Courier New"/>
                <a:sym typeface="Courier New"/>
              </a:rPr>
              <a:t>, c);</a:t>
            </a:r>
            <a:r>
              <a:rPr lang="en" sz="1050">
                <a:solidFill>
                  <a:srgbClr val="008000"/>
                </a:solidFill>
                <a:highlight>
                  <a:srgbClr val="FFFFFF"/>
                </a:highlight>
                <a:latin typeface="Courier New"/>
                <a:ea typeface="Courier New"/>
                <a:cs typeface="Courier New"/>
                <a:sym typeface="Courier New"/>
              </a:rPr>
              <a:t>// va fi undefined deoarece nu a ajuns la instrucțiunea "var c=30"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f1();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//console.log("a=", a); //ar da eroare deoarece variabila a este locală în funcție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6666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30" name="Shape 730"/>
        <p:cNvGrpSpPr/>
        <p:nvPr/>
      </p:nvGrpSpPr>
      <p:grpSpPr>
        <a:xfrm>
          <a:off x="0" y="0"/>
          <a:ext cx="0" cy="0"/>
          <a:chOff x="0" y="0"/>
          <a:chExt cx="0" cy="0"/>
        </a:xfrm>
      </p:grpSpPr>
      <p:sp>
        <p:nvSpPr>
          <p:cNvPr id="731" name="Google Shape;731;p6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Array - reducerea la o valoare (4)</a:t>
            </a:r>
            <a:endParaRPr sz="2600"/>
          </a:p>
        </p:txBody>
      </p:sp>
      <p:sp>
        <p:nvSpPr>
          <p:cNvPr id="732" name="Google Shape;732;p6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4" name="Google Shape;734;p6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35" name="Google Shape;735;p6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36" name="Google Shape;736;p62"/>
          <p:cNvSpPr txBox="1"/>
          <p:nvPr/>
        </p:nvSpPr>
        <p:spPr>
          <a:xfrm>
            <a:off x="329700" y="922475"/>
            <a:ext cx="8520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ilustra apelul cu toate argumentele vom considera că dorim dintr-un vector subvectorul de 3 elemente vecine, cu suma lor maximă.</a:t>
            </a:r>
            <a:endParaRPr sz="1300">
              <a:solidFill>
                <a:srgbClr val="666666"/>
              </a:solidFill>
            </a:endParaRPr>
          </a:p>
        </p:txBody>
      </p:sp>
      <p:sp>
        <p:nvSpPr>
          <p:cNvPr id="737" name="Google Shape;737;p62"/>
          <p:cNvSpPr txBox="1"/>
          <p:nvPr/>
        </p:nvSpPr>
        <p:spPr>
          <a:xfrm>
            <a:off x="418825" y="1456625"/>
            <a:ext cx="5143500" cy="310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v=[</a:t>
            </a:r>
            <a:r>
              <a:rPr lang="en" sz="1000">
                <a:solidFill>
                  <a:srgbClr val="098658"/>
                </a:solidFill>
                <a:highlight>
                  <a:srgbClr val="FFFFFF"/>
                </a:highlight>
                <a:latin typeface="Courier New"/>
                <a:ea typeface="Courier New"/>
                <a:cs typeface="Courier New"/>
                <a:sym typeface="Courier New"/>
              </a:rPr>
              <a:t>3</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9</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10</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7</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2</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5</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8</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function</a:t>
            </a:r>
            <a:r>
              <a:rPr lang="en" sz="1000">
                <a:solidFill>
                  <a:schemeClr val="dk1"/>
                </a:solidFill>
                <a:highlight>
                  <a:srgbClr val="FFFFFF"/>
                </a:highlight>
                <a:latin typeface="Courier New"/>
                <a:ea typeface="Courier New"/>
                <a:cs typeface="Courier New"/>
                <a:sym typeface="Courier New"/>
              </a:rPr>
              <a:t> sumMaxTrio(rez,elem,idx, vect){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//cum nu am dat valoare initiala pentru rezultatul partial</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//in functia reduce(), stiu sigur că parcurgerea</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//incepe de la indicele 1 (al doilea element)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sumaTrio= vect[idx-</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]+vect[idx]+vect[idx+</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 (idx==</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){rez=[idx, sumaTrio]}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else</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(idx==vect.length-</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[vect[rez[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],vect[rez[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]],vect[rez[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 (rez[</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]&lt;sumaTrio){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rez[</a:t>
            </a:r>
            <a:r>
              <a:rPr lang="en" sz="1000">
                <a:solidFill>
                  <a:srgbClr val="098658"/>
                </a:solidFill>
                <a:highlight>
                  <a:srgbClr val="FFFFFF"/>
                </a:highlight>
                <a:latin typeface="Courier New"/>
                <a:ea typeface="Courier New"/>
                <a:cs typeface="Courier New"/>
                <a:sym typeface="Courier New"/>
              </a:rPr>
              <a:t>0</a:t>
            </a:r>
            <a:r>
              <a:rPr lang="en" sz="1000">
                <a:solidFill>
                  <a:schemeClr val="dk1"/>
                </a:solidFill>
                <a:highlight>
                  <a:srgbClr val="FFFFFF"/>
                </a:highlight>
                <a:latin typeface="Courier New"/>
                <a:ea typeface="Courier New"/>
                <a:cs typeface="Courier New"/>
                <a:sym typeface="Courier New"/>
              </a:rPr>
              <a:t>]=idx;</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rez[</a:t>
            </a:r>
            <a:r>
              <a:rPr lang="en" sz="1000">
                <a:solidFill>
                  <a:srgbClr val="098658"/>
                </a:solidFill>
                <a:highlight>
                  <a:srgbClr val="FFFFFF"/>
                </a:highlight>
                <a:latin typeface="Courier New"/>
                <a:ea typeface="Courier New"/>
                <a:cs typeface="Courier New"/>
                <a:sym typeface="Courier New"/>
              </a:rPr>
              <a:t>1</a:t>
            </a:r>
            <a:r>
              <a:rPr lang="en" sz="1000">
                <a:solidFill>
                  <a:schemeClr val="dk1"/>
                </a:solidFill>
                <a:highlight>
                  <a:srgbClr val="FFFFFF"/>
                </a:highlight>
                <a:latin typeface="Courier New"/>
                <a:ea typeface="Courier New"/>
                <a:cs typeface="Courier New"/>
                <a:sym typeface="Courier New"/>
              </a:rPr>
              <a:t>]=sumaTrio;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rez;</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rezultat=v.reduce(sumMaxTrio);</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console.log(rezultat);</a:t>
            </a:r>
            <a:r>
              <a:rPr lang="en" sz="1000">
                <a:solidFill>
                  <a:srgbClr val="008000"/>
                </a:solidFill>
                <a:highlight>
                  <a:srgbClr val="FFFFFF"/>
                </a:highlight>
                <a:latin typeface="Courier New"/>
                <a:ea typeface="Courier New"/>
                <a:cs typeface="Courier New"/>
                <a:sym typeface="Courier New"/>
              </a:rPr>
              <a:t>//[ 9, 10, 7 ]</a:t>
            </a:r>
            <a:endParaRPr sz="1000">
              <a:solidFill>
                <a:schemeClr val="dk1"/>
              </a:solidFill>
              <a:highlight>
                <a:srgbClr val="FFFFFF"/>
              </a:highlight>
              <a:latin typeface="Courier New"/>
              <a:ea typeface="Courier New"/>
              <a:cs typeface="Courier New"/>
              <a:sym typeface="Courier New"/>
            </a:endParaRPr>
          </a:p>
        </p:txBody>
      </p:sp>
      <p:sp>
        <p:nvSpPr>
          <p:cNvPr id="738" name="Google Shape;738;p62"/>
          <p:cNvSpPr txBox="1"/>
          <p:nvPr/>
        </p:nvSpPr>
        <p:spPr>
          <a:xfrm>
            <a:off x="5562300" y="1465325"/>
            <a:ext cx="3288000" cy="31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primul indice parcurs, adică 1 (deoarece nu am dat valoare inițială rezultatului parțial), setăm forma rezultatului la un vector cu 2 elemente: [indice, suma]. Suma la fiecare pas va fi suma maximă a trei elemente vecine întâlnite până atunci, iar indicele va fi indicele din mijloc pentru grupul de 3 elemente vecine. </a:t>
            </a:r>
            <a:endParaRPr sz="1300">
              <a:solidFill>
                <a:srgbClr val="666666"/>
              </a:solidFill>
            </a:endParaRPr>
          </a:p>
          <a:p>
            <a:pPr indent="0" lvl="0" marL="0" rtl="0" algn="l">
              <a:spcBef>
                <a:spcPts val="0"/>
              </a:spcBef>
              <a:spcAft>
                <a:spcPts val="0"/>
              </a:spcAft>
              <a:buNone/>
            </a:pPr>
            <a:r>
              <a:rPr lang="en" sz="1300">
                <a:solidFill>
                  <a:srgbClr val="666666"/>
                </a:solidFill>
              </a:rPr>
              <a:t>La ultimul indice parcurs (vect.length-1) returnăm chiar subvectorul de 3 elemente calculat pe baza indicelui salvat în rezultatul parțial de până atunci.</a:t>
            </a:r>
            <a:endParaRPr sz="1300">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42" name="Shape 742"/>
        <p:cNvGrpSpPr/>
        <p:nvPr/>
      </p:nvGrpSpPr>
      <p:grpSpPr>
        <a:xfrm>
          <a:off x="0" y="0"/>
          <a:ext cx="0" cy="0"/>
          <a:chOff x="0" y="0"/>
          <a:chExt cx="0" cy="0"/>
        </a:xfrm>
      </p:grpSpPr>
      <p:sp>
        <p:nvSpPr>
          <p:cNvPr id="743" name="Google Shape;743;p6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inversare ordine elemente </a:t>
            </a:r>
            <a:endParaRPr/>
          </a:p>
        </p:txBody>
      </p:sp>
      <p:sp>
        <p:nvSpPr>
          <p:cNvPr id="744" name="Google Shape;744;p6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6" name="Google Shape;746;p6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47" name="Google Shape;747;p6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48" name="Google Shape;748;p63"/>
          <p:cNvSpPr txBox="1"/>
          <p:nvPr/>
        </p:nvSpPr>
        <p:spPr>
          <a:xfrm>
            <a:off x="329700" y="92477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Pentru a inversa ordinea elementelor dintr-un vector, putem folosi metoda reverse:</a:t>
            </a:r>
            <a:endParaRPr>
              <a:solidFill>
                <a:srgbClr val="666666"/>
              </a:solidFill>
            </a:endParaRPr>
          </a:p>
        </p:txBody>
      </p:sp>
      <p:sp>
        <p:nvSpPr>
          <p:cNvPr id="749" name="Google Shape;749;p63"/>
          <p:cNvSpPr txBox="1"/>
          <p:nvPr/>
        </p:nvSpPr>
        <p:spPr>
          <a:xfrm>
            <a:off x="428950" y="1322325"/>
            <a:ext cx="7105500" cy="188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vRez=v.reverse();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 vRez);</a:t>
            </a:r>
            <a:r>
              <a:rPr lang="en" sz="1050">
                <a:solidFill>
                  <a:srgbClr val="008000"/>
                </a:solidFill>
                <a:highlight>
                  <a:srgbClr val="FFFFFF"/>
                </a:highlight>
                <a:latin typeface="Courier New"/>
                <a:ea typeface="Courier New"/>
                <a:cs typeface="Courier New"/>
                <a:sym typeface="Courier New"/>
              </a:rPr>
              <a:t>//[ 18, 2, 9, 4, 10 ] [ 18, 2, 9, 4,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//dacă vrem să nu modificăm vectorul inițial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vRez=Array.from(v).reverse();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 vRez);</a:t>
            </a:r>
            <a:r>
              <a:rPr lang="en" sz="1050">
                <a:solidFill>
                  <a:srgbClr val="008000"/>
                </a:solidFill>
                <a:highlight>
                  <a:srgbClr val="FFFFFF"/>
                </a:highlight>
                <a:latin typeface="Courier New"/>
                <a:ea typeface="Courier New"/>
                <a:cs typeface="Courier New"/>
                <a:sym typeface="Courier New"/>
              </a:rPr>
              <a:t>//[ 10, 4, 9, 2, 18 ] [ 18, 2, 9, 4,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750" name="Google Shape;750;p63"/>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751" name="Google Shape;751;p63"/>
          <p:cNvSpPr txBox="1"/>
          <p:nvPr/>
        </p:nvSpPr>
        <p:spPr>
          <a:xfrm>
            <a:off x="329700" y="3459750"/>
            <a:ext cx="82551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Metoda modifică vectorul asupra căruia este apelată, și returnează o referință către el.</a:t>
            </a:r>
            <a:endParaRPr>
              <a:solidFill>
                <a:srgbClr val="666666"/>
              </a:solidFill>
            </a:endParaRPr>
          </a:p>
          <a:p>
            <a:pPr indent="0" lvl="0" marL="0" rtl="0" algn="l">
              <a:spcBef>
                <a:spcPts val="0"/>
              </a:spcBef>
              <a:spcAft>
                <a:spcPts val="0"/>
              </a:spcAft>
              <a:buNone/>
            </a:pPr>
            <a:r>
              <a:rPr lang="en">
                <a:solidFill>
                  <a:srgbClr val="666666"/>
                </a:solidFill>
              </a:rPr>
              <a:t>Uneori avem nevoie de elementele inversate, fără a modifica vectorul inițial. Pentru aceasta, putem face o copie cu Array.from() și aplicăm metoda reverse() asupra copiei.</a:t>
            </a:r>
            <a:endParaRPr>
              <a:solidFill>
                <a:srgbClr val="666666"/>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55" name="Shape 755"/>
        <p:cNvGrpSpPr/>
        <p:nvPr/>
      </p:nvGrpSpPr>
      <p:grpSpPr>
        <a:xfrm>
          <a:off x="0" y="0"/>
          <a:ext cx="0" cy="0"/>
          <a:chOff x="0" y="0"/>
          <a:chExt cx="0" cy="0"/>
        </a:xfrm>
      </p:grpSpPr>
      <p:sp>
        <p:nvSpPr>
          <p:cNvPr id="756" name="Google Shape;756;p6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(1)</a:t>
            </a:r>
            <a:endParaRPr/>
          </a:p>
        </p:txBody>
      </p:sp>
      <p:sp>
        <p:nvSpPr>
          <p:cNvPr id="757" name="Google Shape;757;p6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9" name="Google Shape;759;p6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60" name="Google Shape;760;p6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61" name="Google Shape;761;p64"/>
          <p:cNvSpPr txBox="1"/>
          <p:nvPr/>
        </p:nvSpPr>
        <p:spPr>
          <a:xfrm>
            <a:off x="329700" y="924775"/>
            <a:ext cx="84846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Pentru a sorta un vector putem folosi metoda </a:t>
            </a:r>
            <a:r>
              <a:rPr b="1" lang="en">
                <a:solidFill>
                  <a:srgbClr val="666666"/>
                </a:solidFill>
              </a:rPr>
              <a:t>sort([functieComparator])</a:t>
            </a:r>
            <a:r>
              <a:rPr lang="en">
                <a:solidFill>
                  <a:srgbClr val="666666"/>
                </a:solidFill>
              </a:rPr>
              <a:t>. Funcția sort implicit (fără parametrul fucntieComparator) sortează lexicografic, considerând elementele ca șiruri. De exemplu:</a:t>
            </a:r>
            <a:endParaRPr>
              <a:solidFill>
                <a:srgbClr val="666666"/>
              </a:solidFill>
            </a:endParaRPr>
          </a:p>
        </p:txBody>
      </p:sp>
      <p:sp>
        <p:nvSpPr>
          <p:cNvPr id="762" name="Google Shape;762;p64"/>
          <p:cNvSpPr txBox="1"/>
          <p:nvPr/>
        </p:nvSpPr>
        <p:spPr>
          <a:xfrm>
            <a:off x="469575" y="1515450"/>
            <a:ext cx="7105500" cy="130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vSir=[</a:t>
            </a:r>
            <a:r>
              <a:rPr lang="en" sz="1050">
                <a:solidFill>
                  <a:srgbClr val="A31515"/>
                </a:solidFill>
                <a:highlight>
                  <a:srgbClr val="FFFFFF"/>
                </a:highlight>
                <a:latin typeface="Courier New"/>
                <a:ea typeface="Courier New"/>
                <a:cs typeface="Courier New"/>
                <a:sym typeface="Courier New"/>
              </a:rPr>
              <a:t>"zz"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"xyz"</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vSir.sort()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console.log(vSir); </a:t>
            </a:r>
            <a:r>
              <a:rPr lang="en" sz="1050">
                <a:solidFill>
                  <a:srgbClr val="008000"/>
                </a:solidFill>
                <a:highlight>
                  <a:srgbClr val="FFFFFF"/>
                </a:highlight>
                <a:latin typeface="Courier New"/>
                <a:ea typeface="Courier New"/>
                <a:cs typeface="Courier New"/>
                <a:sym typeface="Courier New"/>
              </a:rPr>
              <a:t>//[ 'aaaa', 'abc', 'xyz', 'zz'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vNr=[</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vNr.sort()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console.log(vNr);</a:t>
            </a:r>
            <a:r>
              <a:rPr lang="en" sz="1050">
                <a:solidFill>
                  <a:srgbClr val="008000"/>
                </a:solidFill>
                <a:highlight>
                  <a:srgbClr val="FFFFFF"/>
                </a:highlight>
                <a:latin typeface="Courier New"/>
                <a:ea typeface="Courier New"/>
                <a:cs typeface="Courier New"/>
                <a:sym typeface="Courier New"/>
              </a:rPr>
              <a:t>// [ 10, 18, 2, 4, 9 ]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763" name="Google Shape;763;p64"/>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764" name="Google Shape;764;p64"/>
          <p:cNvSpPr txBox="1"/>
          <p:nvPr/>
        </p:nvSpPr>
        <p:spPr>
          <a:xfrm>
            <a:off x="329700" y="2962000"/>
            <a:ext cx="8255100" cy="18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rPr>
              <a:t>Observăm că pentru vectorul de șiruri metoda sort() a returnat rezultatul corect. Pentru vectorul de numere, însă, elementele sunt tratate tot ca șiruri, astfel "18" e mai mic decât "2" pentru că se compară caracter de caracter și primul caracter, "1", e mai mic decât primul caracter, "2" (exact la fel cum se decide că "abc" e mai mic decât "xyz", pentru că "a" e înaintea lui "z" lexicografic.</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Metoda modifică vectorul asupra căruia este apelată, și returnează o referință către el.</a:t>
            </a:r>
            <a:endParaRPr>
              <a:solidFill>
                <a:srgbClr val="666666"/>
              </a:solidFill>
            </a:endParaRPr>
          </a:p>
          <a:p>
            <a:pPr indent="0" lvl="0" marL="0" rtl="0" algn="l">
              <a:spcBef>
                <a:spcPts val="0"/>
              </a:spcBef>
              <a:spcAft>
                <a:spcPts val="0"/>
              </a:spcAft>
              <a:buNone/>
            </a:pPr>
            <a:r>
              <a:rPr lang="en">
                <a:solidFill>
                  <a:srgbClr val="666666"/>
                </a:solidFill>
              </a:rPr>
              <a:t>Uneori avem nevoie de elementele sortate, fără a modifica vectorul inițial. Pentru aceasta, putem face o copie cu Array.from() și aplicăm metoda sort() asupra copiei.</a:t>
            </a:r>
            <a:endParaRPr>
              <a:solidFill>
                <a:srgbClr val="6666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68" name="Shape 768"/>
        <p:cNvGrpSpPr/>
        <p:nvPr/>
      </p:nvGrpSpPr>
      <p:grpSpPr>
        <a:xfrm>
          <a:off x="0" y="0"/>
          <a:ext cx="0" cy="0"/>
          <a:chOff x="0" y="0"/>
          <a:chExt cx="0" cy="0"/>
        </a:xfrm>
      </p:grpSpPr>
      <p:sp>
        <p:nvSpPr>
          <p:cNvPr id="769" name="Google Shape;769;p6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(2)</a:t>
            </a:r>
            <a:endParaRPr/>
          </a:p>
        </p:txBody>
      </p:sp>
      <p:sp>
        <p:nvSpPr>
          <p:cNvPr id="770" name="Google Shape;770;p6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2" name="Google Shape;772;p6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73" name="Google Shape;773;p6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74" name="Google Shape;774;p65"/>
          <p:cNvSpPr txBox="1"/>
          <p:nvPr/>
        </p:nvSpPr>
        <p:spPr>
          <a:xfrm>
            <a:off x="329700" y="924775"/>
            <a:ext cx="8484600" cy="19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Funcția comparator oferită ca parametru trebuie să aibă doi parametri și este folosită pentru a stabili relația de ordine dintre ei. De exemplu dacă funcția este function(a,b){...}, aceasta trebuie să returneze: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număr negativ, dacă vrem ca a să fie considerat mai mic decât b</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numarul 0, dacă vrem ca a și b să fie considerate egale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număr pozitiv</a:t>
            </a:r>
            <a:r>
              <a:rPr lang="en" sz="1300">
                <a:solidFill>
                  <a:srgbClr val="666666"/>
                </a:solidFill>
              </a:rPr>
              <a:t>, dacă vrem ca a să fie considerat mai mare decât b</a:t>
            </a:r>
            <a:endParaRPr sz="1300">
              <a:solidFill>
                <a:srgbClr val="666666"/>
              </a:solidFill>
            </a:endParaRPr>
          </a:p>
          <a:p>
            <a:pPr indent="0" lvl="0" marL="45720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dacă vrem să sortăm un vector de numere nu ca șiruri ci chiar ca valori numerice, putem considera valoarea returnată de funcție ca fiind chiar diferența lor, deoarece, dacă a&lt;b, atunci a-b&lt;0, dacă a==b, atunci a-b==0, iar dacă a&gt;b, atunci a-b&gt;0.</a:t>
            </a:r>
            <a:endParaRPr sz="1300">
              <a:solidFill>
                <a:srgbClr val="666666"/>
              </a:solidFill>
            </a:endParaRPr>
          </a:p>
        </p:txBody>
      </p:sp>
      <p:sp>
        <p:nvSpPr>
          <p:cNvPr id="775" name="Google Shape;775;p65"/>
          <p:cNvSpPr txBox="1"/>
          <p:nvPr/>
        </p:nvSpPr>
        <p:spPr>
          <a:xfrm>
            <a:off x="408575" y="2938550"/>
            <a:ext cx="3476400" cy="147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sortNr(nr1,nr2){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"Compara"</a:t>
            </a:r>
            <a:r>
              <a:rPr lang="en" sz="1050">
                <a:solidFill>
                  <a:schemeClr val="dk1"/>
                </a:solidFill>
                <a:highlight>
                  <a:srgbClr val="FFFFFF"/>
                </a:highlight>
                <a:latin typeface="Courier New"/>
                <a:ea typeface="Courier New"/>
                <a:cs typeface="Courier New"/>
                <a:sym typeface="Courier New"/>
              </a:rPr>
              <a:t>,nr1,</a:t>
            </a:r>
            <a:r>
              <a:rPr lang="en" sz="1050">
                <a:solidFill>
                  <a:srgbClr val="A31515"/>
                </a:solidFill>
                <a:highlight>
                  <a:srgbClr val="FFFFFF"/>
                </a:highlight>
                <a:latin typeface="Courier New"/>
                <a:ea typeface="Courier New"/>
                <a:cs typeface="Courier New"/>
                <a:sym typeface="Courier New"/>
              </a:rPr>
              <a:t>"cu"</a:t>
            </a:r>
            <a:r>
              <a:rPr lang="en" sz="1050">
                <a:solidFill>
                  <a:schemeClr val="dk1"/>
                </a:solidFill>
                <a:highlight>
                  <a:srgbClr val="FFFFFF"/>
                </a:highlight>
                <a:latin typeface="Courier New"/>
                <a:ea typeface="Courier New"/>
                <a:cs typeface="Courier New"/>
                <a:sym typeface="Courier New"/>
              </a:rPr>
              <a:t>,nr2);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v.sort(sortNr);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"Numere sortate:"</a:t>
            </a:r>
            <a:r>
              <a:rPr lang="en" sz="1050">
                <a:solidFill>
                  <a:schemeClr val="dk1"/>
                </a:solidFill>
                <a:highlight>
                  <a:srgbClr val="FFFFFF"/>
                </a:highlight>
                <a:latin typeface="Courier New"/>
                <a:ea typeface="Courier New"/>
                <a:cs typeface="Courier New"/>
                <a:sym typeface="Courier New"/>
              </a:rPr>
              <a:t>, v);</a:t>
            </a:r>
            <a:endParaRPr sz="1050">
              <a:solidFill>
                <a:schemeClr val="dk1"/>
              </a:solidFill>
              <a:highlight>
                <a:srgbClr val="FFFFFF"/>
              </a:highlight>
              <a:latin typeface="Courier New"/>
              <a:ea typeface="Courier New"/>
              <a:cs typeface="Courier New"/>
              <a:sym typeface="Courier New"/>
            </a:endParaRPr>
          </a:p>
        </p:txBody>
      </p:sp>
      <p:sp>
        <p:nvSpPr>
          <p:cNvPr id="776" name="Google Shape;776;p65"/>
          <p:cNvSpPr txBox="1"/>
          <p:nvPr/>
        </p:nvSpPr>
        <p:spPr>
          <a:xfrm>
            <a:off x="329700" y="4527425"/>
            <a:ext cx="8255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Am afișat și perechile de numere din vector care au fost comparate.</a:t>
            </a:r>
            <a:endParaRPr sz="1300">
              <a:solidFill>
                <a:srgbClr val="666666"/>
              </a:solidFill>
            </a:endParaRPr>
          </a:p>
        </p:txBody>
      </p:sp>
      <p:sp>
        <p:nvSpPr>
          <p:cNvPr id="777" name="Google Shape;777;p65"/>
          <p:cNvSpPr txBox="1"/>
          <p:nvPr/>
        </p:nvSpPr>
        <p:spPr>
          <a:xfrm>
            <a:off x="5277275" y="2893250"/>
            <a:ext cx="3186300" cy="15699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4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9 cu 4</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9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9 cu 4</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123 cu 9</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123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18 cu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Compara 18 cu 123</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Numere sortate: [ 4, 9, 10, 18, 123 ]</a:t>
            </a:r>
            <a:endParaRPr sz="1000">
              <a:solidFill>
                <a:schemeClr val="dk2"/>
              </a:solidFill>
              <a:latin typeface="Courier New"/>
              <a:ea typeface="Courier New"/>
              <a:cs typeface="Courier New"/>
              <a:sym typeface="Courier New"/>
            </a:endParaRPr>
          </a:p>
        </p:txBody>
      </p:sp>
      <p:cxnSp>
        <p:nvCxnSpPr>
          <p:cNvPr id="778" name="Google Shape;778;p65"/>
          <p:cNvCxnSpPr>
            <a:stCxn id="775" idx="3"/>
            <a:endCxn id="777" idx="1"/>
          </p:cNvCxnSpPr>
          <p:nvPr/>
        </p:nvCxnSpPr>
        <p:spPr>
          <a:xfrm>
            <a:off x="3884975" y="3678200"/>
            <a:ext cx="1392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82" name="Shape 782"/>
        <p:cNvGrpSpPr/>
        <p:nvPr/>
      </p:nvGrpSpPr>
      <p:grpSpPr>
        <a:xfrm>
          <a:off x="0" y="0"/>
          <a:ext cx="0" cy="0"/>
          <a:chOff x="0" y="0"/>
          <a:chExt cx="0" cy="0"/>
        </a:xfrm>
      </p:grpSpPr>
      <p:sp>
        <p:nvSpPr>
          <p:cNvPr id="783" name="Google Shape;783;p6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(3)</a:t>
            </a:r>
            <a:endParaRPr/>
          </a:p>
        </p:txBody>
      </p:sp>
      <p:sp>
        <p:nvSpPr>
          <p:cNvPr id="784" name="Google Shape;784;p6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6" name="Google Shape;786;p6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787" name="Google Shape;787;p6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788" name="Google Shape;788;p66"/>
          <p:cNvSpPr txBox="1"/>
          <p:nvPr/>
        </p:nvSpPr>
        <p:spPr>
          <a:xfrm>
            <a:off x="329700" y="924775"/>
            <a:ext cx="8484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sorta numere și după alte criterii, de exemplu, după ultima cifră.</a:t>
            </a:r>
            <a:endParaRPr sz="1300">
              <a:solidFill>
                <a:srgbClr val="666666"/>
              </a:solidFill>
            </a:endParaRPr>
          </a:p>
        </p:txBody>
      </p:sp>
      <p:sp>
        <p:nvSpPr>
          <p:cNvPr id="789" name="Google Shape;789;p66"/>
          <p:cNvSpPr txBox="1"/>
          <p:nvPr/>
        </p:nvSpPr>
        <p:spPr>
          <a:xfrm>
            <a:off x="408575" y="1246125"/>
            <a:ext cx="5895900" cy="163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ultimaCifra(nr1,nr2){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nr1%</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-nr2%</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vRez=v.sort(ultimaCifra);</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"Sortare după ultima cifră:"</a:t>
            </a:r>
            <a:r>
              <a:rPr lang="en" sz="1050">
                <a:solidFill>
                  <a:schemeClr val="dk1"/>
                </a:solidFill>
                <a:highlight>
                  <a:srgbClr val="FFFFFF"/>
                </a:highlight>
                <a:latin typeface="Courier New"/>
                <a:ea typeface="Courier New"/>
                <a:cs typeface="Courier New"/>
                <a:sym typeface="Courier New"/>
              </a:rPr>
              <a:t>,vRez);</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//Sortare după ultima cifră: [ 10, 123, 4, 18, 9 ]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790" name="Google Shape;790;p66"/>
          <p:cNvSpPr txBox="1"/>
          <p:nvPr/>
        </p:nvSpPr>
        <p:spPr>
          <a:xfrm>
            <a:off x="329700" y="3023000"/>
            <a:ext cx="82551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Sau putem sorta șiruri după lungimea lor:</a:t>
            </a:r>
            <a:endParaRPr sz="1300">
              <a:solidFill>
                <a:srgbClr val="666666"/>
              </a:solidFill>
            </a:endParaRPr>
          </a:p>
        </p:txBody>
      </p:sp>
      <p:sp>
        <p:nvSpPr>
          <p:cNvPr id="791" name="Google Shape;791;p66"/>
          <p:cNvSpPr txBox="1"/>
          <p:nvPr/>
        </p:nvSpPr>
        <p:spPr>
          <a:xfrm>
            <a:off x="408575" y="3425125"/>
            <a:ext cx="6068700" cy="87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a:t>
            </a:r>
            <a:r>
              <a:rPr lang="en" sz="1050">
                <a:solidFill>
                  <a:srgbClr val="A31515"/>
                </a:solidFill>
                <a:highlight>
                  <a:srgbClr val="FFFFFF"/>
                </a:highlight>
                <a:latin typeface="Courier New"/>
                <a:ea typeface="Courier New"/>
                <a:cs typeface="Courier New"/>
                <a:sym typeface="Courier New"/>
              </a:rPr>
              <a:t>"zz"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"q"</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"gg"</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"xyz"</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vs.sort(</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(s1,s2){</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s1.length-s2.length});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"Sortare șiruri după lungime:"</a:t>
            </a:r>
            <a:r>
              <a:rPr lang="en" sz="1050">
                <a:solidFill>
                  <a:schemeClr val="dk1"/>
                </a:solidFill>
                <a:highlight>
                  <a:srgbClr val="FFFFFF"/>
                </a:highlight>
                <a:latin typeface="Courier New"/>
                <a:ea typeface="Courier New"/>
                <a:cs typeface="Courier New"/>
                <a:sym typeface="Courier New"/>
              </a:rPr>
              <a:t>,vs);</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//Sortare șiruri după lungime: [ 'q', 'zz', 'gg', 'abc', 'xyz', 'aaaa'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5" name="Shape 795"/>
        <p:cNvGrpSpPr/>
        <p:nvPr/>
      </p:nvGrpSpPr>
      <p:grpSpPr>
        <a:xfrm>
          <a:off x="0" y="0"/>
          <a:ext cx="0" cy="0"/>
          <a:chOff x="0" y="0"/>
          <a:chExt cx="0" cy="0"/>
        </a:xfrm>
      </p:grpSpPr>
      <p:sp>
        <p:nvSpPr>
          <p:cNvPr id="796" name="Google Shape;796;p6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(4)</a:t>
            </a:r>
            <a:endParaRPr/>
          </a:p>
        </p:txBody>
      </p:sp>
      <p:sp>
        <p:nvSpPr>
          <p:cNvPr id="797" name="Google Shape;797;p6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9" name="Google Shape;799;p6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00" name="Google Shape;800;p6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01" name="Google Shape;801;p67"/>
          <p:cNvSpPr txBox="1"/>
          <p:nvPr/>
        </p:nvSpPr>
        <p:spPr>
          <a:xfrm>
            <a:off x="329700" y="924775"/>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a:t>
            </a:r>
            <a:r>
              <a:rPr b="1" lang="en" sz="1300">
                <a:solidFill>
                  <a:srgbClr val="666666"/>
                </a:solidFill>
              </a:rPr>
              <a:t>sorta un vector</a:t>
            </a:r>
            <a:r>
              <a:rPr lang="en" sz="1300">
                <a:solidFill>
                  <a:srgbClr val="666666"/>
                </a:solidFill>
              </a:rPr>
              <a:t> și </a:t>
            </a:r>
            <a:r>
              <a:rPr b="1" lang="en" sz="1300">
                <a:solidFill>
                  <a:srgbClr val="666666"/>
                </a:solidFill>
              </a:rPr>
              <a:t>după mai multe chei de sortare</a:t>
            </a:r>
            <a:r>
              <a:rPr lang="en" sz="1300">
                <a:solidFill>
                  <a:srgbClr val="666666"/>
                </a:solidFill>
              </a:rPr>
              <a:t>. De exemplu, să presupunem că avem un vector de vectori de numere și vrem să îi sortăm intâi după lungime și apoi după suma elementelor.</a:t>
            </a:r>
            <a:endParaRPr sz="1300">
              <a:solidFill>
                <a:srgbClr val="666666"/>
              </a:solidFill>
            </a:endParaRPr>
          </a:p>
        </p:txBody>
      </p:sp>
      <p:sp>
        <p:nvSpPr>
          <p:cNvPr id="802" name="Google Shape;802;p67"/>
          <p:cNvSpPr txBox="1"/>
          <p:nvPr/>
        </p:nvSpPr>
        <p:spPr>
          <a:xfrm>
            <a:off x="408575" y="1501425"/>
            <a:ext cx="5895900" cy="228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vect=[[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v.reduce(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(total, 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total+elem;})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comparaVect(v1,v2){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compLungime=v1.length-v2.length;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compLungime?compLungime: suma(v1)-suma(v2);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vect.sort(comparaVect);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"Vector de vectori, sortat:"</a:t>
            </a:r>
            <a:r>
              <a:rPr lang="en" sz="1050">
                <a:solidFill>
                  <a:schemeClr val="dk1"/>
                </a:solidFill>
                <a:highlight>
                  <a:srgbClr val="FFFFFF"/>
                </a:highlight>
                <a:latin typeface="Courier New"/>
                <a:ea typeface="Courier New"/>
                <a:cs typeface="Courier New"/>
                <a:sym typeface="Courier New"/>
              </a:rPr>
              <a:t>, vect);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803" name="Google Shape;803;p67"/>
          <p:cNvSpPr txBox="1"/>
          <p:nvPr/>
        </p:nvSpPr>
        <p:spPr>
          <a:xfrm>
            <a:off x="408575" y="3836900"/>
            <a:ext cx="8255100" cy="10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Practic, dacă lungimile sunt diferite(variabila compLungime e diferită de 0) returnăm diferența lungimilor, dar dacă lungimile sunt egale (compLungime e egală cu 0) returnăm diferența între sumele elementelor celor doi vectori. De exemplu, [2,7] e înaintea lui [1,0,0,1] pentru că are lungime mai mică, dar [2,7] e înaintea lui [10,51] deoarece are suma elementelor mai mică (lungimile fiind egale).</a:t>
            </a:r>
            <a:endParaRPr sz="1300">
              <a:solidFill>
                <a:srgbClr val="666666"/>
              </a:solidFill>
            </a:endParaRPr>
          </a:p>
        </p:txBody>
      </p:sp>
      <p:sp>
        <p:nvSpPr>
          <p:cNvPr id="804" name="Google Shape;804;p67"/>
          <p:cNvSpPr txBox="1"/>
          <p:nvPr/>
        </p:nvSpPr>
        <p:spPr>
          <a:xfrm>
            <a:off x="6395425" y="1859475"/>
            <a:ext cx="2418900" cy="1723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Vector de vectori, sortat: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[ 0 ],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[ 14 ],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[ 2, 7 ],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[ 10, 51 ],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 1, 2 ],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[ 2, 3, 4 ],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[ 1, 0, 0, 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[ 3, 2, 5, 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8" name="Shape 808"/>
        <p:cNvGrpSpPr/>
        <p:nvPr/>
      </p:nvGrpSpPr>
      <p:grpSpPr>
        <a:xfrm>
          <a:off x="0" y="0"/>
          <a:ext cx="0" cy="0"/>
          <a:chOff x="0" y="0"/>
          <a:chExt cx="0" cy="0"/>
        </a:xfrm>
      </p:grpSpPr>
      <p:sp>
        <p:nvSpPr>
          <p:cNvPr id="809" name="Google Shape;809;p6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(5)</a:t>
            </a:r>
            <a:endParaRPr/>
          </a:p>
        </p:txBody>
      </p:sp>
      <p:sp>
        <p:nvSpPr>
          <p:cNvPr id="810" name="Google Shape;810;p6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2" name="Google Shape;812;p6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13" name="Google Shape;813;p6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14" name="Google Shape;814;p68"/>
          <p:cNvSpPr txBox="1"/>
          <p:nvPr/>
        </p:nvSpPr>
        <p:spPr>
          <a:xfrm>
            <a:off x="329700" y="924775"/>
            <a:ext cx="8484600" cy="21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a:t>
            </a:r>
            <a:r>
              <a:rPr b="1" lang="en" sz="1300">
                <a:solidFill>
                  <a:srgbClr val="666666"/>
                </a:solidFill>
              </a:rPr>
              <a:t>sorta un vector</a:t>
            </a:r>
            <a:r>
              <a:rPr lang="en" sz="1300">
                <a:solidFill>
                  <a:srgbClr val="666666"/>
                </a:solidFill>
              </a:rPr>
              <a:t> și </a:t>
            </a:r>
            <a:r>
              <a:rPr b="1" lang="en" sz="1300">
                <a:solidFill>
                  <a:srgbClr val="666666"/>
                </a:solidFill>
              </a:rPr>
              <a:t>descrescător</a:t>
            </a:r>
            <a:r>
              <a:rPr lang="en" sz="1300">
                <a:solidFill>
                  <a:srgbClr val="666666"/>
                </a:solidFill>
              </a:rPr>
              <a:t>. Pentru a realiza acest lucru, avem minim două strategii: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sortăm vectorul crescător și apoi îl inversăm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sortăm vectorul descrescător scriind funcția comparator astfel încât să returneze rezultate opuse. Adică, în cazul când primul argument e mai mic decât al doilea, să returneze pozitiv, iar dacă primul e mai mare să returneze negativ. Dacă valorile </a:t>
            </a:r>
            <a:r>
              <a:rPr lang="en" sz="1300">
                <a:solidFill>
                  <a:srgbClr val="666666"/>
                </a:solidFill>
              </a:rPr>
              <a:t>argumentelor sunt egale, în continuare va returna 0.</a:t>
            </a:r>
            <a:endParaRPr sz="1300">
              <a:solidFill>
                <a:srgbClr val="666666"/>
              </a:solidFill>
            </a:endParaRPr>
          </a:p>
          <a:p>
            <a:pPr indent="0" lvl="0" marL="0" rtl="0" algn="l">
              <a:spcBef>
                <a:spcPts val="0"/>
              </a:spcBef>
              <a:spcAft>
                <a:spcPts val="0"/>
              </a:spcAft>
              <a:buNone/>
            </a:pPr>
            <a:r>
              <a:rPr lang="en" sz="1300">
                <a:solidFill>
                  <a:srgbClr val="666666"/>
                </a:solidFill>
              </a:rPr>
              <a:t>A doua variantă e mai eficientă decât prima deoarece prima pe lângă sortare presupune încă o parcurgere a vectorului, pentru inversare.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dacă vrem să sortăm un vector de vectori de numere descrescător după primul element și folosim prima variantă de sortare descrescătoare</a:t>
            </a:r>
            <a:endParaRPr sz="1300">
              <a:solidFill>
                <a:srgbClr val="666666"/>
              </a:solidFill>
            </a:endParaRPr>
          </a:p>
        </p:txBody>
      </p:sp>
      <p:sp>
        <p:nvSpPr>
          <p:cNvPr id="815" name="Google Shape;815;p68"/>
          <p:cNvSpPr txBox="1"/>
          <p:nvPr/>
        </p:nvSpPr>
        <p:spPr>
          <a:xfrm>
            <a:off x="408575" y="3152275"/>
            <a:ext cx="5895900" cy="14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comparaPrimElem(v1,v2){</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v1[</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]-v2[</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vect.sort(comparaPrimElem);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vect.reverse();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"Vector de vectori, sortat descrescător\ndupă primul element:"</a:t>
            </a:r>
            <a:r>
              <a:rPr lang="en" sz="850">
                <a:solidFill>
                  <a:schemeClr val="dk1"/>
                </a:solidFill>
                <a:highlight>
                  <a:srgbClr val="FFFFFF"/>
                </a:highlight>
                <a:latin typeface="Courier New"/>
                <a:ea typeface="Courier New"/>
                <a:cs typeface="Courier New"/>
                <a:sym typeface="Courier New"/>
              </a:rPr>
              <a:t>, vect);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816" name="Google Shape;816;p68"/>
          <p:cNvSpPr txBox="1"/>
          <p:nvPr/>
        </p:nvSpPr>
        <p:spPr>
          <a:xfrm>
            <a:off x="6395400" y="3181375"/>
            <a:ext cx="2418900" cy="136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Vector de vectori, sortat descrescător</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după primul element: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[ 10, 51 ],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[ 3, 2, 5,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3, 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7 ],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 1, 2 ],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 0, 0,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[ 0 ]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a:t>
            </a:r>
            <a:endParaRPr sz="700">
              <a:solidFill>
                <a:schemeClr val="dk2"/>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20" name="Shape 820"/>
        <p:cNvGrpSpPr/>
        <p:nvPr/>
      </p:nvGrpSpPr>
      <p:grpSpPr>
        <a:xfrm>
          <a:off x="0" y="0"/>
          <a:ext cx="0" cy="0"/>
          <a:chOff x="0" y="0"/>
          <a:chExt cx="0" cy="0"/>
        </a:xfrm>
      </p:grpSpPr>
      <p:sp>
        <p:nvSpPr>
          <p:cNvPr id="821" name="Google Shape;821;p6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sortare elemente (6)</a:t>
            </a:r>
            <a:endParaRPr/>
          </a:p>
        </p:txBody>
      </p:sp>
      <p:sp>
        <p:nvSpPr>
          <p:cNvPr id="822" name="Google Shape;822;p6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4" name="Google Shape;824;p6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25" name="Google Shape;825;p6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26" name="Google Shape;826;p69"/>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Dacă dorim să sortâm vectorul descrescător după același criteriu, dar folosind a doua metodă, definim o funcție de comparare, dar cu rezultate opuse:</a:t>
            </a:r>
            <a:endParaRPr sz="1100">
              <a:solidFill>
                <a:srgbClr val="666666"/>
              </a:solidFill>
            </a:endParaRPr>
          </a:p>
        </p:txBody>
      </p:sp>
      <p:sp>
        <p:nvSpPr>
          <p:cNvPr id="827" name="Google Shape;827;p69"/>
          <p:cNvSpPr txBox="1"/>
          <p:nvPr/>
        </p:nvSpPr>
        <p:spPr>
          <a:xfrm>
            <a:off x="408575" y="1399675"/>
            <a:ext cx="5895900" cy="14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comparaPrimElemInv(v1,v2){</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v2[</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]-v1[</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vect.sort(comparaPrimElemInv);</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"Vector de vectori, sortat descrescător\ndupă primul element:"</a:t>
            </a:r>
            <a:r>
              <a:rPr lang="en" sz="850">
                <a:solidFill>
                  <a:schemeClr val="dk1"/>
                </a:solidFill>
                <a:highlight>
                  <a:srgbClr val="FFFFFF"/>
                </a:highlight>
                <a:latin typeface="Courier New"/>
                <a:ea typeface="Courier New"/>
                <a:cs typeface="Courier New"/>
                <a:sym typeface="Courier New"/>
              </a:rPr>
              <a:t>, vect);</a:t>
            </a:r>
            <a:endParaRPr sz="650">
              <a:solidFill>
                <a:schemeClr val="dk1"/>
              </a:solidFill>
              <a:highlight>
                <a:srgbClr val="FFFFFF"/>
              </a:highlight>
              <a:latin typeface="Courier New"/>
              <a:ea typeface="Courier New"/>
              <a:cs typeface="Courier New"/>
              <a:sym typeface="Courier New"/>
            </a:endParaRPr>
          </a:p>
        </p:txBody>
      </p:sp>
      <p:sp>
        <p:nvSpPr>
          <p:cNvPr id="828" name="Google Shape;828;p69"/>
          <p:cNvSpPr txBox="1"/>
          <p:nvPr/>
        </p:nvSpPr>
        <p:spPr>
          <a:xfrm>
            <a:off x="6395400" y="1428775"/>
            <a:ext cx="2418900" cy="136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Vector de vectori, sortat descrescător</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după primul element: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[ 10, 51 ],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[ 3, 2, 5,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[ 2, 3, 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[ 2, 7 ],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 1, 2 ],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[ 1, 0, 0,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  [ 0 ]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a:t>
            </a:r>
            <a:endParaRPr sz="700">
              <a:solidFill>
                <a:schemeClr val="dk2"/>
              </a:solidFill>
              <a:latin typeface="Courier New"/>
              <a:ea typeface="Courier New"/>
              <a:cs typeface="Courier New"/>
              <a:sym typeface="Courier New"/>
            </a:endParaRPr>
          </a:p>
        </p:txBody>
      </p:sp>
      <p:sp>
        <p:nvSpPr>
          <p:cNvPr id="829" name="Google Shape;829;p69"/>
          <p:cNvSpPr txBox="1"/>
          <p:nvPr/>
        </p:nvSpPr>
        <p:spPr>
          <a:xfrm>
            <a:off x="408575" y="3219125"/>
            <a:ext cx="5895900" cy="142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compara2Criterii(v1,v2){</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dif=v2[</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]-v1[</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dif?dif:v1.length-v2.length;</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vect.sort(compara2Criterii);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"Vector de vectori, sortat descrescător\ndupă primul element:"</a:t>
            </a:r>
            <a:r>
              <a:rPr lang="en" sz="850">
                <a:solidFill>
                  <a:schemeClr val="dk1"/>
                </a:solidFill>
                <a:highlight>
                  <a:srgbClr val="FFFFFF"/>
                </a:highlight>
                <a:latin typeface="Courier New"/>
                <a:ea typeface="Courier New"/>
                <a:cs typeface="Courier New"/>
                <a:sym typeface="Courier New"/>
              </a:rPr>
              <a:t>, vect);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p:txBody>
      </p:sp>
      <p:sp>
        <p:nvSpPr>
          <p:cNvPr id="830" name="Google Shape;830;p69"/>
          <p:cNvSpPr txBox="1"/>
          <p:nvPr/>
        </p:nvSpPr>
        <p:spPr>
          <a:xfrm>
            <a:off x="6395400" y="3248225"/>
            <a:ext cx="2418900" cy="13698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Vector de vectori, sortat descrescător</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după primul element: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[ 10, 51 ],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[ 3, 2, 5, 1 ],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7 ],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[ 2, 3, 4 ],</a:t>
            </a:r>
            <a:endParaRPr sz="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highlight>
                  <a:srgbClr val="FFFF00"/>
                </a:highlight>
                <a:latin typeface="Courier New"/>
                <a:ea typeface="Courier New"/>
                <a:cs typeface="Courier New"/>
                <a:sym typeface="Courier New"/>
              </a:rPr>
              <a:t>  [ 1, 1, 2 ],</a:t>
            </a:r>
            <a:endParaRPr sz="700">
              <a:solidFill>
                <a:schemeClr val="dk2"/>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highlight>
                  <a:srgbClr val="FFFF00"/>
                </a:highlight>
                <a:latin typeface="Courier New"/>
                <a:ea typeface="Courier New"/>
                <a:cs typeface="Courier New"/>
                <a:sym typeface="Courier New"/>
              </a:rPr>
              <a:t>  [ 1, 0, 0, 1 ],</a:t>
            </a:r>
            <a:endParaRPr sz="700">
              <a:solidFill>
                <a:schemeClr val="dk2"/>
              </a:solidFill>
              <a:highlight>
                <a:srgbClr val="FFFF0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00">
                <a:solidFill>
                  <a:schemeClr val="dk2"/>
                </a:solidFill>
                <a:latin typeface="Courier New"/>
                <a:ea typeface="Courier New"/>
                <a:cs typeface="Courier New"/>
                <a:sym typeface="Courier New"/>
              </a:rPr>
              <a:t>  [ 0 ]</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a:t>
            </a:r>
            <a:endParaRPr sz="700">
              <a:solidFill>
                <a:schemeClr val="dk2"/>
              </a:solidFill>
              <a:latin typeface="Courier New"/>
              <a:ea typeface="Courier New"/>
              <a:cs typeface="Courier New"/>
              <a:sym typeface="Courier New"/>
            </a:endParaRPr>
          </a:p>
        </p:txBody>
      </p:sp>
      <p:sp>
        <p:nvSpPr>
          <p:cNvPr id="831" name="Google Shape;831;p69"/>
          <p:cNvSpPr txBox="1"/>
          <p:nvPr/>
        </p:nvSpPr>
        <p:spPr>
          <a:xfrm>
            <a:off x="335150" y="2767700"/>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Putem dori să sortăm după un criteriu în mod descrescător și după altul, în mod </a:t>
            </a:r>
            <a:r>
              <a:rPr lang="en" sz="1100">
                <a:solidFill>
                  <a:srgbClr val="666666"/>
                </a:solidFill>
              </a:rPr>
              <a:t>crescător</a:t>
            </a:r>
            <a:r>
              <a:rPr lang="en" sz="1100">
                <a:solidFill>
                  <a:srgbClr val="666666"/>
                </a:solidFill>
              </a:rPr>
              <a:t>. De exemplu, dorim să sortăm descrescător după primul element al vectorului, dar crescător după lungime:</a:t>
            </a:r>
            <a:endParaRPr sz="1100">
              <a:solidFill>
                <a:srgbClr val="666666"/>
              </a:solidFill>
            </a:endParaRPr>
          </a:p>
        </p:txBody>
      </p:sp>
      <p:sp>
        <p:nvSpPr>
          <p:cNvPr id="832" name="Google Shape;832;p69"/>
          <p:cNvSpPr txBox="1"/>
          <p:nvPr/>
        </p:nvSpPr>
        <p:spPr>
          <a:xfrm>
            <a:off x="408575" y="4610625"/>
            <a:ext cx="84846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Elementul [1,1,2] e înaintea lui [1,0,0,1] deoarece, deși au valori egale în prima poziție, lungimea primului e mai mică decât a celuilalt.</a:t>
            </a:r>
            <a:endParaRPr sz="1100">
              <a:solidFill>
                <a:srgbClr val="66666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36" name="Shape 836"/>
        <p:cNvGrpSpPr/>
        <p:nvPr/>
      </p:nvGrpSpPr>
      <p:grpSpPr>
        <a:xfrm>
          <a:off x="0" y="0"/>
          <a:ext cx="0" cy="0"/>
          <a:chOff x="0" y="0"/>
          <a:chExt cx="0" cy="0"/>
        </a:xfrm>
      </p:grpSpPr>
      <p:sp>
        <p:nvSpPr>
          <p:cNvPr id="837" name="Google Shape;837;p7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parcurgere generală (1)</a:t>
            </a:r>
            <a:endParaRPr/>
          </a:p>
        </p:txBody>
      </p:sp>
      <p:sp>
        <p:nvSpPr>
          <p:cNvPr id="838" name="Google Shape;838;p7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0" name="Google Shape;840;p7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41" name="Google Shape;841;p7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42" name="Google Shape;842;p70"/>
          <p:cNvSpPr txBox="1"/>
          <p:nvPr/>
        </p:nvSpPr>
        <p:spPr>
          <a:xfrm>
            <a:off x="329700" y="924775"/>
            <a:ext cx="8484600" cy="26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Când nu considerăm adecvat să folosim una dintre metodele specializate de parcurgere (de exemplu, reduce pentru a calcula o singură valoare pe baza vectorului, map pentru a calcula un vectorul cu același număr de elemente, pe baza vectorului etc), prezentate până acum, folosim forEach</a:t>
            </a:r>
            <a:r>
              <a:rPr b="1" lang="en" sz="1200">
                <a:solidFill>
                  <a:srgbClr val="666666"/>
                </a:solidFill>
              </a:rPr>
              <a:t>(functieParcurgere [, valoareThis])</a:t>
            </a:r>
            <a:r>
              <a:rPr lang="en" sz="1200">
                <a:solidFill>
                  <a:srgbClr val="666666"/>
                </a:solidFill>
              </a:rPr>
              <a:t> care va trece toate elementele din vector prin funcția </a:t>
            </a:r>
            <a:r>
              <a:rPr i="1" lang="en" sz="1200">
                <a:solidFill>
                  <a:srgbClr val="666666"/>
                </a:solidFill>
              </a:rPr>
              <a:t>functieParcurgere</a:t>
            </a:r>
            <a:r>
              <a:rPr lang="en" sz="1200">
                <a:solidFill>
                  <a:srgbClr val="666666"/>
                </a:solidFill>
              </a:rPr>
              <a:t>. Valoarea returnată de funcție nu e folosită de forEach, deci putem să nu returnăm neapărat vreun rezultat.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functieParcurgere </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None/>
            </a:pPr>
            <a:r>
              <a:rPr lang="en" sz="1200">
                <a:solidFill>
                  <a:srgbClr val="666666"/>
                </a:solidFill>
              </a:rPr>
              <a:t>Metoda forEach() nu returnează nimic, însă poate calcula valoarea unei variabile globale, fie folosind direct numele variabilei globale, fie punând referința ei în al doilea parametru al funcției forEach, accesabil prin cuvântul cheie this.</a:t>
            </a:r>
            <a:endParaRPr sz="1200">
              <a:solidFill>
                <a:srgbClr val="666666"/>
              </a:solidFill>
            </a:endParaRPr>
          </a:p>
        </p:txBody>
      </p:sp>
      <p:sp>
        <p:nvSpPr>
          <p:cNvPr id="843" name="Google Shape;843;p70"/>
          <p:cNvSpPr txBox="1"/>
          <p:nvPr/>
        </p:nvSpPr>
        <p:spPr>
          <a:xfrm>
            <a:off x="329700" y="3400225"/>
            <a:ext cx="5527500" cy="141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dublu(elem){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console.log(</a:t>
            </a:r>
            <a:r>
              <a:rPr lang="en" sz="950">
                <a:solidFill>
                  <a:srgbClr val="A31515"/>
                </a:solidFill>
                <a:highlight>
                  <a:srgbClr val="FFFFFF"/>
                </a:highlight>
                <a:latin typeface="Courier New"/>
                <a:ea typeface="Courier New"/>
                <a:cs typeface="Courier New"/>
                <a:sym typeface="Courier New"/>
              </a:rPr>
              <a:t>"Am parcurs:"</a:t>
            </a:r>
            <a:r>
              <a:rPr lang="en" sz="950">
                <a:solidFill>
                  <a:schemeClr val="dk1"/>
                </a:solidFill>
                <a:highlight>
                  <a:srgbClr val="FFFFFF"/>
                </a:highlight>
                <a:latin typeface="Courier New"/>
                <a:ea typeface="Courier New"/>
                <a:cs typeface="Courier New"/>
                <a:sym typeface="Courier New"/>
              </a:rPr>
              <a:t>,elem);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.push(</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*elem,</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*elem+</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v.forEach(dublu, 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console.log(rez);</a:t>
            </a:r>
            <a:endParaRPr sz="950">
              <a:solidFill>
                <a:schemeClr val="dk1"/>
              </a:solidFill>
              <a:highlight>
                <a:srgbClr val="FFFFFF"/>
              </a:highlight>
              <a:latin typeface="Courier New"/>
              <a:ea typeface="Courier New"/>
              <a:cs typeface="Courier New"/>
              <a:sym typeface="Courier New"/>
            </a:endParaRPr>
          </a:p>
        </p:txBody>
      </p:sp>
      <p:sp>
        <p:nvSpPr>
          <p:cNvPr id="844" name="Google Shape;844;p70"/>
          <p:cNvSpPr txBox="1"/>
          <p:nvPr/>
        </p:nvSpPr>
        <p:spPr>
          <a:xfrm>
            <a:off x="6037125" y="3400225"/>
            <a:ext cx="1601700" cy="14160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5</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4</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10</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Am parcurs: 23</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10, 11,  8,  9,</a:t>
            </a:r>
            <a:endParaRPr sz="10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00">
                <a:solidFill>
                  <a:schemeClr val="dk2"/>
                </a:solidFill>
                <a:latin typeface="Courier New"/>
                <a:ea typeface="Courier New"/>
                <a:cs typeface="Courier New"/>
                <a:sym typeface="Courier New"/>
              </a:rPr>
              <a:t>  20, 21, 46, 47</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48" name="Shape 848"/>
        <p:cNvGrpSpPr/>
        <p:nvPr/>
      </p:nvGrpSpPr>
      <p:grpSpPr>
        <a:xfrm>
          <a:off x="0" y="0"/>
          <a:ext cx="0" cy="0"/>
          <a:chOff x="0" y="0"/>
          <a:chExt cx="0" cy="0"/>
        </a:xfrm>
      </p:grpSpPr>
      <p:sp>
        <p:nvSpPr>
          <p:cNvPr id="849" name="Google Shape;849;p7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parcurgere generală (2)</a:t>
            </a:r>
            <a:r>
              <a:rPr lang="en"/>
              <a:t> </a:t>
            </a:r>
            <a:endParaRPr/>
          </a:p>
        </p:txBody>
      </p:sp>
      <p:sp>
        <p:nvSpPr>
          <p:cNvPr id="850" name="Google Shape;850;p7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2" name="Google Shape;852;p7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53" name="Google Shape;853;p7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54" name="Google Shape;854;p71"/>
          <p:cNvSpPr txBox="1"/>
          <p:nvPr/>
        </p:nvSpPr>
        <p:spPr>
          <a:xfrm>
            <a:off x="329700" y="924775"/>
            <a:ext cx="84846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Mai jos avem un exemplu în care calculăm suma fiecăror două numere vecine în vector</a:t>
            </a:r>
            <a:endParaRPr sz="1200">
              <a:solidFill>
                <a:srgbClr val="666666"/>
              </a:solidFill>
            </a:endParaRPr>
          </a:p>
        </p:txBody>
      </p:sp>
      <p:sp>
        <p:nvSpPr>
          <p:cNvPr id="855" name="Google Shape;855;p71"/>
          <p:cNvSpPr txBox="1"/>
          <p:nvPr/>
        </p:nvSpPr>
        <p:spPr>
          <a:xfrm>
            <a:off x="418800" y="1266475"/>
            <a:ext cx="3161400" cy="146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23</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sumaPer(elem, idx, vect){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if</a:t>
            </a:r>
            <a:r>
              <a:rPr lang="en" sz="950">
                <a:solidFill>
                  <a:schemeClr val="dk1"/>
                </a:solidFill>
                <a:highlight>
                  <a:srgbClr val="FFFFFF"/>
                </a:highlight>
                <a:latin typeface="Courier New"/>
                <a:ea typeface="Courier New"/>
                <a:cs typeface="Courier New"/>
                <a:sym typeface="Courier New"/>
              </a:rPr>
              <a:t> (idx&gt;</a:t>
            </a:r>
            <a:r>
              <a:rPr lang="en" sz="950">
                <a:solidFill>
                  <a:srgbClr val="098658"/>
                </a:solidFill>
                <a:highlight>
                  <a:srgbClr val="FFFFFF"/>
                </a:highlight>
                <a:latin typeface="Courier New"/>
                <a:ea typeface="Courier New"/>
                <a:cs typeface="Courier New"/>
                <a:sym typeface="Courier New"/>
              </a:rPr>
              <a:t>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this</a:t>
            </a:r>
            <a:r>
              <a:rPr lang="en" sz="950">
                <a:solidFill>
                  <a:schemeClr val="dk1"/>
                </a:solidFill>
                <a:highlight>
                  <a:srgbClr val="FFFFFF"/>
                </a:highlight>
                <a:latin typeface="Courier New"/>
                <a:ea typeface="Courier New"/>
                <a:cs typeface="Courier New"/>
                <a:sym typeface="Courier New"/>
              </a:rPr>
              <a:t>.push(vect[idx-</a:t>
            </a:r>
            <a:r>
              <a:rPr lang="en" sz="950">
                <a:solidFill>
                  <a:srgbClr val="098658"/>
                </a:solidFill>
                <a:highlight>
                  <a:srgbClr val="FFFFFF"/>
                </a:highlight>
                <a:latin typeface="Courier New"/>
                <a:ea typeface="Courier New"/>
                <a:cs typeface="Courier New"/>
                <a:sym typeface="Courier New"/>
              </a:rPr>
              <a:t>1</a:t>
            </a:r>
            <a:r>
              <a:rPr lang="en" sz="950">
                <a:solidFill>
                  <a:schemeClr val="dk1"/>
                </a:solidFill>
                <a:highlight>
                  <a:srgbClr val="FFFFFF"/>
                </a:highlight>
                <a:latin typeface="Courier New"/>
                <a:ea typeface="Courier New"/>
                <a:cs typeface="Courier New"/>
                <a:sym typeface="Courier New"/>
              </a:rPr>
              <a:t>]+elem)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v.forEach(sumaPer,rez)</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a:t>
            </a:r>
            <a:r>
              <a:rPr lang="en" sz="950">
                <a:solidFill>
                  <a:srgbClr val="008000"/>
                </a:solidFill>
                <a:highlight>
                  <a:srgbClr val="FFFFFF"/>
                </a:highlight>
                <a:latin typeface="Courier New"/>
                <a:ea typeface="Courier New"/>
                <a:cs typeface="Courier New"/>
                <a:sym typeface="Courier New"/>
              </a:rPr>
              <a:t>//[ 9, 14, 33 ]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856" name="Google Shape;856;p71"/>
          <p:cNvSpPr txBox="1"/>
          <p:nvPr/>
        </p:nvSpPr>
        <p:spPr>
          <a:xfrm>
            <a:off x="418800" y="2887400"/>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666666"/>
                </a:solidFill>
              </a:rPr>
              <a:t>Probleme posibile.</a:t>
            </a:r>
            <a:r>
              <a:rPr lang="en" sz="1200">
                <a:solidFill>
                  <a:srgbClr val="666666"/>
                </a:solidFill>
              </a:rPr>
              <a:t> </a:t>
            </a:r>
            <a:r>
              <a:rPr b="1" lang="en" sz="1200">
                <a:solidFill>
                  <a:srgbClr val="666666"/>
                </a:solidFill>
              </a:rPr>
              <a:t>Evitați să modificați vectorul pe măsură ce îl parcurgeți. </a:t>
            </a:r>
            <a:r>
              <a:rPr lang="en" sz="1200">
                <a:solidFill>
                  <a:srgbClr val="666666"/>
                </a:solidFill>
              </a:rPr>
              <a:t>Mai jos avem un exemplu în care încercăm să eliminăm elementele pare din vector. Însă observăm că nu se elimină toate:</a:t>
            </a:r>
            <a:endParaRPr sz="1200">
              <a:solidFill>
                <a:srgbClr val="666666"/>
              </a:solidFill>
            </a:endParaRPr>
          </a:p>
        </p:txBody>
      </p:sp>
      <p:sp>
        <p:nvSpPr>
          <p:cNvPr id="857" name="Google Shape;857;p71"/>
          <p:cNvSpPr txBox="1"/>
          <p:nvPr/>
        </p:nvSpPr>
        <p:spPr>
          <a:xfrm>
            <a:off x="418800" y="3382125"/>
            <a:ext cx="3161400" cy="146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eliminaPareGresit(elem, idx, vect){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(elem%</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vect.splice(idx,</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v.forEach(eliminaPareGresit);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console.log(v);</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p:txBody>
      </p:sp>
      <p:sp>
        <p:nvSpPr>
          <p:cNvPr id="858" name="Google Shape;858;p71"/>
          <p:cNvSpPr txBox="1"/>
          <p:nvPr/>
        </p:nvSpPr>
        <p:spPr>
          <a:xfrm>
            <a:off x="3694250" y="3382125"/>
            <a:ext cx="42873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Afișează: </a:t>
            </a:r>
            <a:r>
              <a:rPr lang="en" sz="1200">
                <a:solidFill>
                  <a:srgbClr val="666666"/>
                </a:solidFill>
                <a:latin typeface="Courier New"/>
                <a:ea typeface="Courier New"/>
                <a:cs typeface="Courier New"/>
                <a:sym typeface="Courier New"/>
              </a:rPr>
              <a:t>[ 5, 7, 20, 23, 1, 11 ]</a:t>
            </a:r>
            <a:endParaRPr sz="1200">
              <a:solidFill>
                <a:srgbClr val="666666"/>
              </a:solidFill>
              <a:latin typeface="Courier New"/>
              <a:ea typeface="Courier New"/>
              <a:cs typeface="Courier New"/>
              <a:sym typeface="Courier New"/>
            </a:endParaRPr>
          </a:p>
        </p:txBody>
      </p:sp>
      <p:sp>
        <p:nvSpPr>
          <p:cNvPr id="859" name="Google Shape;859;p71"/>
          <p:cNvSpPr txBox="1"/>
          <p:nvPr/>
        </p:nvSpPr>
        <p:spPr>
          <a:xfrm>
            <a:off x="3738350" y="3723825"/>
            <a:ext cx="5076000" cy="11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Motivul pentru care mai rămân niște numere pare, este că atunci când ștergem un element, indicii elementelor de după el scad cu 1. De exemplu, după ce a fost șters 10, indicele lui 4 a devenit 3, iar al lui 20 a devenit 4. După ce e șters și 4, indicele lui 20 devine 3, dar indicele lui 4 era deja 3 la acel moment și crește la 4 (noul indice al șirului 23).</a:t>
            </a:r>
            <a:endParaRPr sz="12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 (var) (2)</a:t>
            </a:r>
            <a:endParaRPr/>
          </a:p>
        </p:txBody>
      </p:sp>
      <p:sp>
        <p:nvSpPr>
          <p:cNvPr id="110" name="Google Shape;110;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3" name="Google Shape;113;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4" name="Google Shape;114;p18"/>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cazul în care avem o funcție definită în altă funcție, și declarăm o variabilă în funcția internă, aceasta nu va fi vizibilă și în funcția externă.</a:t>
            </a:r>
            <a:endParaRPr sz="1200">
              <a:solidFill>
                <a:srgbClr val="666666"/>
              </a:solidFill>
            </a:endParaRPr>
          </a:p>
        </p:txBody>
      </p:sp>
      <p:sp>
        <p:nvSpPr>
          <p:cNvPr id="115" name="Google Shape;115;p18"/>
          <p:cNvSpPr txBox="1"/>
          <p:nvPr/>
        </p:nvSpPr>
        <p:spPr>
          <a:xfrm>
            <a:off x="329700" y="1429825"/>
            <a:ext cx="8520600" cy="201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a=</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f3(){</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var</a:t>
            </a:r>
            <a:r>
              <a:rPr lang="en" sz="1050">
                <a:solidFill>
                  <a:schemeClr val="dk1"/>
                </a:solidFill>
                <a:highlight>
                  <a:srgbClr val="FFFFFF"/>
                </a:highlight>
                <a:latin typeface="Courier New"/>
                <a:ea typeface="Courier New"/>
                <a:cs typeface="Courier New"/>
                <a:sym typeface="Courier New"/>
              </a:rPr>
              <a:t> b=a+</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"b din f3: "</a:t>
            </a:r>
            <a:r>
              <a:rPr lang="en" sz="1050">
                <a:solidFill>
                  <a:schemeClr val="dk1"/>
                </a:solidFill>
                <a:highlight>
                  <a:srgbClr val="FFFFFF"/>
                </a:highlight>
                <a:latin typeface="Courier New"/>
                <a:ea typeface="Courier New"/>
                <a:cs typeface="Courier New"/>
                <a:sym typeface="Courier New"/>
              </a:rPr>
              <a:t>,b);</a:t>
            </a:r>
            <a:r>
              <a:rPr lang="en" sz="1050">
                <a:solidFill>
                  <a:srgbClr val="008000"/>
                </a:solidFill>
                <a:highlight>
                  <a:srgbClr val="FFFFFF"/>
                </a:highlight>
                <a:latin typeface="Courier New"/>
                <a:ea typeface="Courier New"/>
                <a:cs typeface="Courier New"/>
                <a:sym typeface="Courier New"/>
              </a:rPr>
              <a:t>//va afișa 30 deoarece îl vede pe a, f3 fiind definit în contextul lui f2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f3();</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console.log(</a:t>
            </a:r>
            <a:r>
              <a:rPr lang="en" sz="1050">
                <a:solidFill>
                  <a:srgbClr val="A31515"/>
                </a:solidFill>
                <a:highlight>
                  <a:srgbClr val="FFFFFF"/>
                </a:highlight>
                <a:latin typeface="Courier New"/>
                <a:ea typeface="Courier New"/>
                <a:cs typeface="Courier New"/>
                <a:sym typeface="Courier New"/>
              </a:rPr>
              <a:t>"b in f2: "</a:t>
            </a:r>
            <a:r>
              <a:rPr lang="en" sz="1050">
                <a:solidFill>
                  <a:schemeClr val="dk1"/>
                </a:solidFill>
                <a:highlight>
                  <a:srgbClr val="FFFFFF"/>
                </a:highlight>
                <a:latin typeface="Courier New"/>
                <a:ea typeface="Courier New"/>
                <a:cs typeface="Courier New"/>
                <a:sym typeface="Courier New"/>
              </a:rPr>
              <a:t>,b);</a:t>
            </a:r>
            <a:r>
              <a:rPr lang="en" sz="1050">
                <a:solidFill>
                  <a:srgbClr val="008000"/>
                </a:solidFill>
                <a:highlight>
                  <a:srgbClr val="FFFFFF"/>
                </a:highlight>
                <a:latin typeface="Courier New"/>
                <a:ea typeface="Courier New"/>
                <a:cs typeface="Courier New"/>
                <a:sym typeface="Courier New"/>
              </a:rPr>
              <a:t>//va da ReferenceError, b fiind local în f3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f2();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116" name="Google Shape;116;p18"/>
          <p:cNvSpPr txBox="1"/>
          <p:nvPr/>
        </p:nvSpPr>
        <p:spPr>
          <a:xfrm>
            <a:off x="4383150" y="3618425"/>
            <a:ext cx="4467300" cy="117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//suntem în context global (nu ne aflăm în nicio funcție)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//toate variabilele de mai jos apar pentru prima oară în program</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//variabila globală a cu valoarea 10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b=</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//variabila globală b cu valoarea 20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var</a:t>
            </a:r>
            <a:r>
              <a:rPr lang="en" sz="950">
                <a:solidFill>
                  <a:schemeClr val="dk1"/>
                </a:solidFill>
                <a:highlight>
                  <a:srgbClr val="FFFFFF"/>
                </a:highlight>
                <a:latin typeface="Courier New"/>
                <a:ea typeface="Courier New"/>
                <a:cs typeface="Courier New"/>
                <a:sym typeface="Courier New"/>
              </a:rPr>
              <a:t> c; </a:t>
            </a:r>
            <a:r>
              <a:rPr lang="en" sz="950">
                <a:solidFill>
                  <a:srgbClr val="008000"/>
                </a:solidFill>
                <a:highlight>
                  <a:srgbClr val="FFFFFF"/>
                </a:highlight>
                <a:latin typeface="Courier New"/>
                <a:ea typeface="Courier New"/>
                <a:cs typeface="Courier New"/>
                <a:sym typeface="Courier New"/>
              </a:rPr>
              <a:t>//variabila globală c, declarată pentru uz ulterior, dar neinițializată</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117" name="Google Shape;117;p18"/>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18" name="Google Shape;118;p18"/>
          <p:cNvSpPr txBox="1"/>
          <p:nvPr/>
        </p:nvSpPr>
        <p:spPr>
          <a:xfrm>
            <a:off x="329700" y="3618425"/>
            <a:ext cx="39621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Cuvântul cheie var poate fi folosit și pentru a declara variabile globale. Atunci când definim variabilele și le și inițializăm var este redundant în context global. Cu ajutorul lui putem, însă, declara variabile a căror valoare nu o dăm încă. Totuși, </a:t>
            </a:r>
            <a:r>
              <a:rPr b="1" lang="en" sz="1000">
                <a:solidFill>
                  <a:srgbClr val="666666"/>
                </a:solidFill>
              </a:rPr>
              <a:t>pentru o bună lizibilitate a programului este indicat să folosim mereu var sau let în declararea variabilelor</a:t>
            </a:r>
            <a:r>
              <a:rPr lang="en" sz="1000">
                <a:solidFill>
                  <a:srgbClr val="666666"/>
                </a:solidFill>
              </a:rPr>
              <a:t> (deci să evităm declararea lor prin inițializare).</a:t>
            </a:r>
            <a:endParaRPr sz="10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63" name="Shape 863"/>
        <p:cNvGrpSpPr/>
        <p:nvPr/>
      </p:nvGrpSpPr>
      <p:grpSpPr>
        <a:xfrm>
          <a:off x="0" y="0"/>
          <a:ext cx="0" cy="0"/>
          <a:chOff x="0" y="0"/>
          <a:chExt cx="0" cy="0"/>
        </a:xfrm>
      </p:grpSpPr>
      <p:sp>
        <p:nvSpPr>
          <p:cNvPr id="864" name="Google Shape;864;p7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JavaScript - Array (metode apelate în lanț) (1) </a:t>
            </a:r>
            <a:endParaRPr/>
          </a:p>
          <a:p>
            <a:pPr indent="0" lvl="0" marL="0" rtl="0" algn="l">
              <a:spcBef>
                <a:spcPts val="0"/>
              </a:spcBef>
              <a:spcAft>
                <a:spcPts val="0"/>
              </a:spcAft>
              <a:buNone/>
            </a:pPr>
            <a:r>
              <a:t/>
            </a:r>
            <a:endParaRPr/>
          </a:p>
        </p:txBody>
      </p:sp>
      <p:sp>
        <p:nvSpPr>
          <p:cNvPr id="865" name="Google Shape;865;p7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7" name="Google Shape;867;p7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68" name="Google Shape;868;p7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69" name="Google Shape;869;p72"/>
          <p:cNvSpPr txBox="1"/>
          <p:nvPr/>
        </p:nvSpPr>
        <p:spPr>
          <a:xfrm>
            <a:off x="329700" y="924775"/>
            <a:ext cx="8484600" cy="20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Deoarece unele metode ale clasei Array returnează tot un Array, putem să le apelăm în lanț (la rezultatul returnat de metoda anterioară atașăm următoarea metodă), în stilul:</a:t>
            </a:r>
            <a:endParaRPr sz="1300">
              <a:solidFill>
                <a:srgbClr val="666666"/>
              </a:solidFill>
            </a:endParaRPr>
          </a:p>
          <a:p>
            <a:pPr indent="0" lvl="0" marL="0" rtl="0" algn="l">
              <a:spcBef>
                <a:spcPts val="0"/>
              </a:spcBef>
              <a:spcAft>
                <a:spcPts val="0"/>
              </a:spcAft>
              <a:buNone/>
            </a:pPr>
            <a:r>
              <a:rPr b="1" lang="en" sz="1300">
                <a:solidFill>
                  <a:srgbClr val="666666"/>
                </a:solidFill>
              </a:rPr>
              <a:t>vector.metoda_1(...).metoda_2(...).metoda_3(...).........metoda_n(...)</a:t>
            </a:r>
            <a:endParaRPr b="1" sz="1300">
              <a:solidFill>
                <a:srgbClr val="666666"/>
              </a:solidFill>
            </a:endParaRPr>
          </a:p>
          <a:p>
            <a:pPr indent="0" lvl="0" marL="0" rtl="0" algn="l">
              <a:spcBef>
                <a:spcPts val="0"/>
              </a:spcBef>
              <a:spcAft>
                <a:spcPts val="0"/>
              </a:spcAft>
              <a:buNone/>
            </a:pPr>
            <a:r>
              <a:rPr lang="en" sz="1300">
                <a:solidFill>
                  <a:srgbClr val="666666"/>
                </a:solidFill>
              </a:rPr>
              <a:t>Astfel, metoda_1() e apelată direct pe vectorul inițial. Metoda metoda_2() e apelata pe rezultatul returnat de metoda_1(). Evident, rezultatul trebuie să fie compatibil cu clasa de care ține metoda_2() - în acest caz, Array. Pe caz general, metoda_j() e apelată pentru rezultatul metodei metoda_i(), cu j=i+1.</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mai jos verificăm, strict pe bucata de vector aflată între 0 (inclusiv) și indicele idx (exclusiv), dacă toate elementele aflate în el sunt mai mari decât cel aflat pe poziția idx în vectorul inițial:</a:t>
            </a:r>
            <a:endParaRPr sz="1300">
              <a:solidFill>
                <a:srgbClr val="666666"/>
              </a:solidFill>
            </a:endParaRPr>
          </a:p>
        </p:txBody>
      </p:sp>
      <p:sp>
        <p:nvSpPr>
          <p:cNvPr id="870" name="Google Shape;870;p72"/>
          <p:cNvSpPr txBox="1"/>
          <p:nvPr/>
        </p:nvSpPr>
        <p:spPr>
          <a:xfrm>
            <a:off x="398475" y="3056400"/>
            <a:ext cx="5702700" cy="132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elemMariInainte(v,idx){</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chemeClr val="dk1"/>
                </a:solidFill>
                <a:highlight>
                  <a:srgbClr val="FFFF00"/>
                </a:highlight>
                <a:latin typeface="Courier New"/>
                <a:ea typeface="Courier New"/>
                <a:cs typeface="Courier New"/>
                <a:sym typeface="Courier New"/>
              </a:rPr>
              <a:t>v.slice(</a:t>
            </a:r>
            <a:r>
              <a:rPr lang="en" sz="1050">
                <a:solidFill>
                  <a:srgbClr val="098658"/>
                </a:solidFill>
                <a:highlight>
                  <a:srgbClr val="FFFF00"/>
                </a:highlight>
                <a:latin typeface="Courier New"/>
                <a:ea typeface="Courier New"/>
                <a:cs typeface="Courier New"/>
                <a:sym typeface="Courier New"/>
              </a:rPr>
              <a:t>0</a:t>
            </a:r>
            <a:r>
              <a:rPr lang="en" sz="1050">
                <a:solidFill>
                  <a:schemeClr val="dk1"/>
                </a:solidFill>
                <a:highlight>
                  <a:srgbClr val="FFFF00"/>
                </a:highlight>
                <a:latin typeface="Courier New"/>
                <a:ea typeface="Courier New"/>
                <a:cs typeface="Courier New"/>
                <a:sym typeface="Courier New"/>
              </a:rPr>
              <a:t>,idx).every(</a:t>
            </a:r>
            <a:r>
              <a:rPr lang="en" sz="1050">
                <a:solidFill>
                  <a:srgbClr val="0000FF"/>
                </a:solidFill>
                <a:highlight>
                  <a:srgbClr val="FFFF00"/>
                </a:highlight>
                <a:latin typeface="Courier New"/>
                <a:ea typeface="Courier New"/>
                <a:cs typeface="Courier New"/>
                <a:sym typeface="Courier New"/>
              </a:rPr>
              <a:t>function</a:t>
            </a:r>
            <a:r>
              <a:rPr lang="en" sz="1050">
                <a:solidFill>
                  <a:schemeClr val="dk1"/>
                </a:solidFill>
                <a:highlight>
                  <a:srgbClr val="FFFF00"/>
                </a:highlight>
                <a:latin typeface="Courier New"/>
                <a:ea typeface="Courier New"/>
                <a:cs typeface="Courier New"/>
                <a:sym typeface="Courier New"/>
              </a:rPr>
              <a:t>(elem){</a:t>
            </a:r>
            <a:r>
              <a:rPr lang="en" sz="1050">
                <a:solidFill>
                  <a:srgbClr val="0000FF"/>
                </a:solidFill>
                <a:highlight>
                  <a:srgbClr val="FFFF00"/>
                </a:highlight>
                <a:latin typeface="Courier New"/>
                <a:ea typeface="Courier New"/>
                <a:cs typeface="Courier New"/>
                <a:sym typeface="Courier New"/>
              </a:rPr>
              <a:t>return</a:t>
            </a:r>
            <a:r>
              <a:rPr lang="en" sz="1050">
                <a:solidFill>
                  <a:schemeClr val="dk1"/>
                </a:solidFill>
                <a:highlight>
                  <a:srgbClr val="FFFF00"/>
                </a:highlight>
                <a:latin typeface="Courier New"/>
                <a:ea typeface="Courier New"/>
                <a:cs typeface="Courier New"/>
                <a:sym typeface="Courier New"/>
              </a:rPr>
              <a:t> elem&gt;v[idx]});</a:t>
            </a:r>
            <a:endParaRPr sz="1050">
              <a:solidFill>
                <a:schemeClr val="dk1"/>
              </a:solidFill>
              <a:highlight>
                <a:srgbClr val="FFFF00"/>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console.log(elemMariInainte(v, </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console.log(elemMariInainte(v, </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false</a:t>
            </a:r>
            <a:endParaRPr sz="950">
              <a:solidFill>
                <a:schemeClr val="dk1"/>
              </a:solidFill>
              <a:highlight>
                <a:srgbClr val="FFFFFF"/>
              </a:highlight>
              <a:latin typeface="Courier New"/>
              <a:ea typeface="Courier New"/>
              <a:cs typeface="Courier New"/>
              <a:sym typeface="Courier New"/>
            </a:endParaRPr>
          </a:p>
        </p:txBody>
      </p:sp>
      <p:sp>
        <p:nvSpPr>
          <p:cNvPr id="871" name="Google Shape;871;p72"/>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75" name="Shape 875"/>
        <p:cNvGrpSpPr/>
        <p:nvPr/>
      </p:nvGrpSpPr>
      <p:grpSpPr>
        <a:xfrm>
          <a:off x="0" y="0"/>
          <a:ext cx="0" cy="0"/>
          <a:chOff x="0" y="0"/>
          <a:chExt cx="0" cy="0"/>
        </a:xfrm>
      </p:grpSpPr>
      <p:sp>
        <p:nvSpPr>
          <p:cNvPr id="876" name="Google Shape;876;p7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(metode apelate în lanț) (2)</a:t>
            </a:r>
            <a:endParaRPr/>
          </a:p>
          <a:p>
            <a:pPr indent="0" lvl="0" marL="0" rtl="0" algn="l">
              <a:spcBef>
                <a:spcPts val="0"/>
              </a:spcBef>
              <a:spcAft>
                <a:spcPts val="0"/>
              </a:spcAft>
              <a:buNone/>
            </a:pPr>
            <a:r>
              <a:t/>
            </a:r>
            <a:endParaRPr/>
          </a:p>
        </p:txBody>
      </p:sp>
      <p:sp>
        <p:nvSpPr>
          <p:cNvPr id="877" name="Google Shape;877;p7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9" name="Google Shape;879;p7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80" name="Google Shape;880;p7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81" name="Google Shape;881;p73"/>
          <p:cNvSpPr txBox="1"/>
          <p:nvPr/>
        </p:nvSpPr>
        <p:spPr>
          <a:xfrm>
            <a:off x="329700" y="924775"/>
            <a:ext cx="8484600" cy="9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Mai jos, întâi concatenăm v1 cu v2: [7,20,5,2,10,20,8,4,5,7,8,9,10]. Pe rezultat aplicăm o filtrare care va păstra doar numerele strict mai mici decât 8: </a:t>
            </a:r>
            <a:r>
              <a:rPr lang="en" sz="1300">
                <a:solidFill>
                  <a:srgbClr val="666666"/>
                </a:solidFill>
              </a:rPr>
              <a:t>[7,5,2,4,5,7]. Sortăm acest rezultat crescător, conform funcției comparator compNr: [2,4,5,5,7,7]. Cu ajutorul funcției map() aplicate pe rezultat, obținem vectorul cu valorile lor duble: [4,8,10,10,14,14].</a:t>
            </a:r>
            <a:endParaRPr sz="1300">
              <a:solidFill>
                <a:srgbClr val="666666"/>
              </a:solidFill>
            </a:endParaRPr>
          </a:p>
        </p:txBody>
      </p:sp>
      <p:sp>
        <p:nvSpPr>
          <p:cNvPr id="882" name="Google Shape;882;p73"/>
          <p:cNvSpPr txBox="1"/>
          <p:nvPr/>
        </p:nvSpPr>
        <p:spPr>
          <a:xfrm>
            <a:off x="398475" y="1913400"/>
            <a:ext cx="5702700" cy="2749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compNr(nr1,nr2){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nr1-nr2;</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maiMic8(nr){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nr&lt;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dublu(elem){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v1=[</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v2=[</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rez=v1.concat(v2).filter(maiMic8).sort(compNr).map(dublu);</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r>
              <a:rPr lang="en" sz="1050">
                <a:solidFill>
                  <a:srgbClr val="008000"/>
                </a:solidFill>
                <a:highlight>
                  <a:srgbClr val="FFFFFF"/>
                </a:highlight>
                <a:latin typeface="Courier New"/>
                <a:ea typeface="Courier New"/>
                <a:cs typeface="Courier New"/>
                <a:sym typeface="Courier New"/>
              </a:rPr>
              <a:t>// [ 4, 8, 10, 10, 14, 14 ]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86" name="Shape 886"/>
        <p:cNvGrpSpPr/>
        <p:nvPr/>
      </p:nvGrpSpPr>
      <p:grpSpPr>
        <a:xfrm>
          <a:off x="0" y="0"/>
          <a:ext cx="0" cy="0"/>
          <a:chOff x="0" y="0"/>
          <a:chExt cx="0" cy="0"/>
        </a:xfrm>
      </p:grpSpPr>
      <p:sp>
        <p:nvSpPr>
          <p:cNvPr id="887" name="Google Shape;887;p7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Array - matrici </a:t>
            </a:r>
            <a:endParaRPr/>
          </a:p>
        </p:txBody>
      </p:sp>
      <p:sp>
        <p:nvSpPr>
          <p:cNvPr id="888" name="Google Shape;888;p7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0" name="Google Shape;890;p7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891" name="Google Shape;891;p7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892" name="Google Shape;892;p74"/>
          <p:cNvSpPr txBox="1"/>
          <p:nvPr/>
        </p:nvSpPr>
        <p:spPr>
          <a:xfrm>
            <a:off x="329700" y="924775"/>
            <a:ext cx="84846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Vom considera matricile ca fiind vectori care conțin alți vectori (pentru ca matricea să fie validă, vectorii-elemente ar trebui să aibă toți aceeași lungime.</a:t>
            </a:r>
            <a:endParaRPr sz="1200">
              <a:solidFill>
                <a:srgbClr val="666666"/>
              </a:solidFill>
            </a:endParaRPr>
          </a:p>
          <a:p>
            <a:pPr indent="0" lvl="0" marL="0" rtl="0" algn="l">
              <a:spcBef>
                <a:spcPts val="0"/>
              </a:spcBef>
              <a:spcAft>
                <a:spcPts val="0"/>
              </a:spcAft>
              <a:buNone/>
            </a:pPr>
            <a:r>
              <a:rPr lang="en" sz="1200">
                <a:solidFill>
                  <a:srgbClr val="666666"/>
                </a:solidFill>
              </a:rPr>
              <a:t>Exemplu de creare și parcurgere:</a:t>
            </a:r>
            <a:endParaRPr sz="1200">
              <a:solidFill>
                <a:srgbClr val="666666"/>
              </a:solidFill>
            </a:endParaRPr>
          </a:p>
        </p:txBody>
      </p:sp>
      <p:sp>
        <p:nvSpPr>
          <p:cNvPr id="893" name="Google Shape;893;p74"/>
          <p:cNvSpPr txBox="1"/>
          <p:nvPr/>
        </p:nvSpPr>
        <p:spPr>
          <a:xfrm>
            <a:off x="424025" y="1762725"/>
            <a:ext cx="4042800" cy="16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matr=[[</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//exemplu de parcurgere a unei matrici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linie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matr){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elem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linie)</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sir+=elem+</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sir+=</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endParaRPr sz="950">
              <a:solidFill>
                <a:srgbClr val="0000FF"/>
              </a:solidFill>
              <a:highlight>
                <a:srgbClr val="FFFFFF"/>
              </a:highlight>
              <a:latin typeface="Courier New"/>
              <a:ea typeface="Courier New"/>
              <a:cs typeface="Courier New"/>
              <a:sym typeface="Courier New"/>
            </a:endParaRPr>
          </a:p>
        </p:txBody>
      </p:sp>
      <p:sp>
        <p:nvSpPr>
          <p:cNvPr id="894" name="Google Shape;894;p74"/>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895" name="Google Shape;895;p74"/>
          <p:cNvSpPr txBox="1"/>
          <p:nvPr/>
        </p:nvSpPr>
        <p:spPr>
          <a:xfrm>
            <a:off x="329700" y="3466025"/>
            <a:ext cx="7498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Codul de mai sus se poate scrie și mai simplu și scurt, folosind join și reduce:</a:t>
            </a:r>
            <a:endParaRPr sz="1200">
              <a:solidFill>
                <a:srgbClr val="666666"/>
              </a:solidFill>
            </a:endParaRPr>
          </a:p>
        </p:txBody>
      </p:sp>
      <p:sp>
        <p:nvSpPr>
          <p:cNvPr id="896" name="Google Shape;896;p74"/>
          <p:cNvSpPr txBox="1"/>
          <p:nvPr/>
        </p:nvSpPr>
        <p:spPr>
          <a:xfrm>
            <a:off x="4637100" y="1773463"/>
            <a:ext cx="4042800" cy="16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matr=[[</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14</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19</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80</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//exemplu de parcurgere a unei matrici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i&lt;matr.length;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j=</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j&lt;matr[i].length; j++)</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sir+=matr[i][j]+</a:t>
            </a:r>
            <a:r>
              <a:rPr lang="en" sz="1050">
                <a:solidFill>
                  <a:srgbClr val="A31515"/>
                </a:solidFill>
                <a:highlight>
                  <a:srgbClr val="FFFFFF"/>
                </a:highlight>
                <a:latin typeface="Courier New"/>
                <a:ea typeface="Courier New"/>
                <a:cs typeface="Courier New"/>
                <a:sym typeface="Courier New"/>
              </a:rPr>
              <a:t>"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sir+=</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endParaRPr sz="1050">
              <a:solidFill>
                <a:schemeClr val="dk1"/>
              </a:solidFill>
              <a:highlight>
                <a:srgbClr val="FFFFFF"/>
              </a:highlight>
              <a:latin typeface="Courier New"/>
              <a:ea typeface="Courier New"/>
              <a:cs typeface="Courier New"/>
              <a:sym typeface="Courier New"/>
            </a:endParaRPr>
          </a:p>
        </p:txBody>
      </p:sp>
      <p:sp>
        <p:nvSpPr>
          <p:cNvPr id="897" name="Google Shape;897;p74"/>
          <p:cNvSpPr txBox="1"/>
          <p:nvPr/>
        </p:nvSpPr>
        <p:spPr>
          <a:xfrm>
            <a:off x="424025" y="3793050"/>
            <a:ext cx="8256000" cy="32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sir=matr.reduce(</a:t>
            </a: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(rez,elem){</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[rez, elem.join(</a:t>
            </a:r>
            <a:r>
              <a:rPr lang="en" sz="1050">
                <a:solidFill>
                  <a:srgbClr val="A31515"/>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)].join(</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898" name="Google Shape;898;p74"/>
          <p:cNvSpPr txBox="1"/>
          <p:nvPr/>
        </p:nvSpPr>
        <p:spPr>
          <a:xfrm>
            <a:off x="347825" y="4120075"/>
            <a:ext cx="7498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simplifica și mai mult cu map și join:</a:t>
            </a:r>
            <a:endParaRPr sz="1200">
              <a:solidFill>
                <a:srgbClr val="666666"/>
              </a:solidFill>
            </a:endParaRPr>
          </a:p>
        </p:txBody>
      </p:sp>
      <p:sp>
        <p:nvSpPr>
          <p:cNvPr id="899" name="Google Shape;899;p74"/>
          <p:cNvSpPr txBox="1"/>
          <p:nvPr/>
        </p:nvSpPr>
        <p:spPr>
          <a:xfrm>
            <a:off x="424025" y="4482350"/>
            <a:ext cx="8256000" cy="32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sir=matr.map((elem) </a:t>
            </a:r>
            <a:r>
              <a:rPr lang="en" sz="1050">
                <a:solidFill>
                  <a:srgbClr val="0000FF"/>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elem.join(</a:t>
            </a:r>
            <a:r>
              <a:rPr lang="en" sz="1050">
                <a:solidFill>
                  <a:srgbClr val="A31515"/>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)}).join(</a:t>
            </a:r>
            <a:r>
              <a:rPr lang="en" sz="1050">
                <a:solidFill>
                  <a:srgbClr val="A31515"/>
                </a:solidFill>
                <a:highlight>
                  <a:srgbClr val="FFFFFF"/>
                </a:highlight>
                <a:latin typeface="Courier New"/>
                <a:ea typeface="Courier New"/>
                <a:cs typeface="Courier New"/>
                <a:sym typeface="Courier New"/>
              </a:rPr>
              <a:t>"\n"</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03" name="Shape 903"/>
        <p:cNvGrpSpPr/>
        <p:nvPr/>
      </p:nvGrpSpPr>
      <p:grpSpPr>
        <a:xfrm>
          <a:off x="0" y="0"/>
          <a:ext cx="0" cy="0"/>
          <a:chOff x="0" y="0"/>
          <a:chExt cx="0" cy="0"/>
        </a:xfrm>
      </p:grpSpPr>
      <p:sp>
        <p:nvSpPr>
          <p:cNvPr id="904" name="Google Shape;904;p7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500"/>
              <a:t> - Array - liniarizare vectori n-dimensionali (1)</a:t>
            </a:r>
            <a:endParaRPr sz="2500"/>
          </a:p>
        </p:txBody>
      </p:sp>
      <p:sp>
        <p:nvSpPr>
          <p:cNvPr id="905" name="Google Shape;905;p7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7" name="Google Shape;907;p7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08" name="Google Shape;908;p7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09" name="Google Shape;909;p75"/>
          <p:cNvSpPr txBox="1"/>
          <p:nvPr/>
        </p:nvSpPr>
        <p:spPr>
          <a:xfrm>
            <a:off x="329700" y="1077175"/>
            <a:ext cx="8484600" cy="9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obține liniarizarea unei matrici (transformarea în vector unidimensional), putem folosi metoda </a:t>
            </a:r>
            <a:r>
              <a:rPr b="1" lang="en" sz="1200">
                <a:solidFill>
                  <a:srgbClr val="666666"/>
                </a:solidFill>
              </a:rPr>
              <a:t>flat(adancime)</a:t>
            </a:r>
            <a:r>
              <a:rPr lang="en" sz="1200">
                <a:solidFill>
                  <a:srgbClr val="666666"/>
                </a:solidFill>
              </a:rPr>
              <a:t>. Parametrul adâncime spune pâna la ce nivel să se facă liniarizarea în cazul în care avem "listă în listă .... în listă", practic vectori n-dimensionali. Dacă aplicăm metoda flat(k) pe un vector n-dimensional, obținem un vector m-dimensional, unde m=min(1, n-k).</a:t>
            </a:r>
            <a:endParaRPr sz="1200">
              <a:solidFill>
                <a:srgbClr val="666666"/>
              </a:solidFill>
            </a:endParaRPr>
          </a:p>
        </p:txBody>
      </p:sp>
      <p:sp>
        <p:nvSpPr>
          <p:cNvPr id="910" name="Google Shape;910;p75"/>
          <p:cNvSpPr txBox="1"/>
          <p:nvPr/>
        </p:nvSpPr>
        <p:spPr>
          <a:xfrm>
            <a:off x="418775" y="2235775"/>
            <a:ext cx="4467300" cy="202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m1=[[</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9</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console.log(m1.flat());</a:t>
            </a:r>
            <a:r>
              <a:rPr lang="en" sz="1050">
                <a:solidFill>
                  <a:srgbClr val="008000"/>
                </a:solidFill>
                <a:highlight>
                  <a:srgbClr val="FFFFFF"/>
                </a:highlight>
                <a:latin typeface="Courier New"/>
                <a:ea typeface="Courier New"/>
                <a:cs typeface="Courier New"/>
                <a:sym typeface="Courier New"/>
              </a:rPr>
              <a:t>// [ 1, 2, 3, 5, 7, 9 ]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m2=[[</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 [</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6</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8</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console.log(m2.flat());</a:t>
            </a:r>
            <a:r>
              <a:rPr lang="en" sz="1050">
                <a:solidFill>
                  <a:srgbClr val="008000"/>
                </a:solidFill>
                <a:highlight>
                  <a:srgbClr val="FFFFFF"/>
                </a:highlight>
                <a:latin typeface="Courier New"/>
                <a:ea typeface="Courier New"/>
                <a:cs typeface="Courier New"/>
                <a:sym typeface="Courier New"/>
              </a:rPr>
              <a:t>// [ 1, 2, [ 3, 4 ], 5, [ 6, 7 ], 8 ]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console.log(m2.flat(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[ 1, 2, 3, 4, 5, 6, 7, 8 ]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m3= [[[[[[[</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vector 7-dimensional</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console.log(m3.flat(</a:t>
            </a:r>
            <a:r>
              <a:rPr lang="en" sz="1050">
                <a:solidFill>
                  <a:srgbClr val="098658"/>
                </a:solidFill>
                <a:highlight>
                  <a:srgbClr val="FFFFFF"/>
                </a:highlight>
                <a:latin typeface="Courier New"/>
                <a:ea typeface="Courier New"/>
                <a:cs typeface="Courier New"/>
                <a:sym typeface="Courier New"/>
              </a:rPr>
              <a:t>4</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 [ 10 ] ]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console.log(m3.flat(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[ 10 ]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911" name="Google Shape;911;p75"/>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5" name="Shape 915"/>
        <p:cNvGrpSpPr/>
        <p:nvPr/>
      </p:nvGrpSpPr>
      <p:grpSpPr>
        <a:xfrm>
          <a:off x="0" y="0"/>
          <a:ext cx="0" cy="0"/>
          <a:chOff x="0" y="0"/>
          <a:chExt cx="0" cy="0"/>
        </a:xfrm>
      </p:grpSpPr>
      <p:sp>
        <p:nvSpPr>
          <p:cNvPr id="916" name="Google Shape;916;p7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500"/>
              <a:t> - Array - liniarizare vectori n-dimensionali (2)</a:t>
            </a:r>
            <a:endParaRPr sz="2500"/>
          </a:p>
        </p:txBody>
      </p:sp>
      <p:sp>
        <p:nvSpPr>
          <p:cNvPr id="917" name="Google Shape;917;p7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9" name="Google Shape;919;p7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20" name="Google Shape;920;p7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21" name="Google Shape;921;p76"/>
          <p:cNvSpPr txBox="1"/>
          <p:nvPr/>
        </p:nvSpPr>
        <p:spPr>
          <a:xfrm>
            <a:off x="329700" y="1077175"/>
            <a:ext cx="8484600" cy="21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obține liniarizarea unei matrici (transformarea în vector unidimensional), aplicând, de asemenea, și o procesare a datelor din matrice, putem folosi metoda </a:t>
            </a:r>
            <a:r>
              <a:rPr b="1" lang="en" sz="1200">
                <a:solidFill>
                  <a:srgbClr val="666666"/>
                </a:solidFill>
              </a:rPr>
              <a:t>flatMap</a:t>
            </a:r>
            <a:r>
              <a:rPr lang="en" sz="1200">
                <a:solidFill>
                  <a:srgbClr val="666666"/>
                </a:solidFill>
              </a:rPr>
              <a:t> </a:t>
            </a:r>
            <a:r>
              <a:rPr b="1" lang="en" sz="1200">
                <a:solidFill>
                  <a:srgbClr val="666666"/>
                </a:solidFill>
              </a:rPr>
              <a:t>(functieProcesare [, valoareThis])</a:t>
            </a:r>
            <a:r>
              <a:rPr lang="en" sz="1200">
                <a:solidFill>
                  <a:srgbClr val="666666"/>
                </a:solidFill>
              </a:rPr>
              <a:t>. Această metodă va aplica funcția functieTest fiecărui element din vector și va pune rezultatul în vectorul nou, pe care îl returnează.</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Parametrul </a:t>
            </a:r>
            <a:r>
              <a:rPr i="1" lang="en" sz="1200">
                <a:solidFill>
                  <a:srgbClr val="666666"/>
                </a:solidFill>
              </a:rPr>
              <a:t>valoareThis </a:t>
            </a:r>
            <a:r>
              <a:rPr lang="en" sz="1200">
                <a:solidFill>
                  <a:srgbClr val="666666"/>
                </a:solidFill>
              </a:rPr>
              <a:t>e valoarea pe care o va avea cuvântul cheie this în </a:t>
            </a:r>
            <a:r>
              <a:rPr i="1" lang="en" sz="1200">
                <a:solidFill>
                  <a:srgbClr val="666666"/>
                </a:solidFill>
              </a:rPr>
              <a:t>functieTest</a:t>
            </a:r>
            <a:r>
              <a:rPr lang="en" sz="1200">
                <a:solidFill>
                  <a:srgbClr val="666666"/>
                </a:solidFill>
              </a:rPr>
              <a:t>.</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a:t>
            </a:r>
            <a:r>
              <a:rPr i="1" lang="en" sz="1200">
                <a:solidFill>
                  <a:srgbClr val="666666"/>
                </a:solidFill>
              </a:rPr>
              <a:t>functieTest </a:t>
            </a:r>
            <a:r>
              <a:rPr lang="en" sz="1200">
                <a:solidFill>
                  <a:srgbClr val="666666"/>
                </a:solidFill>
              </a:rPr>
              <a:t>are forma:</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	function(elementVector [, indiceElement [, referintaVector]])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 </a:t>
            </a:r>
            <a:r>
              <a:rPr i="1" lang="en" sz="1200">
                <a:solidFill>
                  <a:srgbClr val="666666"/>
                </a:solidFill>
              </a:rPr>
              <a:t>elementVector</a:t>
            </a:r>
            <a:r>
              <a:rPr lang="en" sz="1200">
                <a:solidFill>
                  <a:srgbClr val="666666"/>
                </a:solidFill>
              </a:rPr>
              <a:t> reprezintă valoarea elementului din vector</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indiceElement</a:t>
            </a:r>
            <a:r>
              <a:rPr lang="en" sz="1200">
                <a:solidFill>
                  <a:srgbClr val="666666"/>
                </a:solidFill>
              </a:rPr>
              <a:t> reprezintă indicele elementului </a:t>
            </a:r>
            <a:r>
              <a:rPr i="1" lang="en" sz="1200">
                <a:solidFill>
                  <a:srgbClr val="666666"/>
                </a:solidFill>
              </a:rPr>
              <a:t>elementVector</a:t>
            </a:r>
            <a:r>
              <a:rPr lang="en" sz="1200">
                <a:solidFill>
                  <a:srgbClr val="666666"/>
                </a:solidFill>
              </a:rPr>
              <a:t> în cadrul vectorului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parametrul </a:t>
            </a:r>
            <a:r>
              <a:rPr i="1" lang="en" sz="1200">
                <a:solidFill>
                  <a:srgbClr val="666666"/>
                </a:solidFill>
              </a:rPr>
              <a:t>referintaVector </a:t>
            </a:r>
            <a:r>
              <a:rPr lang="en" sz="1200">
                <a:solidFill>
                  <a:srgbClr val="666666"/>
                </a:solidFill>
              </a:rPr>
              <a:t>conține o referința către vectorul în care căutăm elementul </a:t>
            </a:r>
            <a:r>
              <a:rPr i="1" lang="en" sz="1200">
                <a:solidFill>
                  <a:srgbClr val="666666"/>
                </a:solidFill>
              </a:rPr>
              <a:t>elementVector</a:t>
            </a:r>
            <a:endParaRPr sz="1200">
              <a:solidFill>
                <a:srgbClr val="666666"/>
              </a:solidFill>
            </a:endParaRPr>
          </a:p>
          <a:p>
            <a:pPr indent="0" lvl="0" marL="0" rtl="0" algn="l">
              <a:spcBef>
                <a:spcPts val="0"/>
              </a:spcBef>
              <a:spcAft>
                <a:spcPts val="0"/>
              </a:spcAft>
              <a:buClr>
                <a:schemeClr val="dk1"/>
              </a:buClr>
              <a:buSzPts val="1100"/>
              <a:buFont typeface="Arial"/>
              <a:buNone/>
            </a:pPr>
            <a:r>
              <a:rPr lang="en" sz="1200">
                <a:solidFill>
                  <a:srgbClr val="666666"/>
                </a:solidFill>
              </a:rPr>
              <a:t>Funcția flatMap, nu reduce decât cu o dimensiune vectorul asociat, în timp ce aplică funcția functieProcesare pe fiecare element (din vectorul inițial, nu cel rezultat prin liniarizare).</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922" name="Google Shape;922;p76"/>
          <p:cNvSpPr txBox="1"/>
          <p:nvPr/>
        </p:nvSpPr>
        <p:spPr>
          <a:xfrm>
            <a:off x="418775" y="3226375"/>
            <a:ext cx="3018900" cy="16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v=[</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a:t>
            </a:r>
            <a:r>
              <a:rPr lang="en" sz="850">
                <a:solidFill>
                  <a:schemeClr val="dk1"/>
                </a:solidFill>
                <a:highlight>
                  <a:srgbClr val="FFFFFF"/>
                </a:highlight>
                <a:latin typeface="Courier New"/>
                <a:ea typeface="Courier New"/>
                <a:cs typeface="Courier New"/>
                <a:sym typeface="Courier New"/>
              </a:rPr>
              <a:t>], [[</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 [[[</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inmulteste(elem,idx, vect){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"vector["</a:t>
            </a:r>
            <a:r>
              <a:rPr lang="en" sz="850">
                <a:solidFill>
                  <a:schemeClr val="dk1"/>
                </a:solidFill>
                <a:highlight>
                  <a:srgbClr val="FFFFFF"/>
                </a:highlight>
                <a:latin typeface="Courier New"/>
                <a:ea typeface="Courier New"/>
                <a:cs typeface="Courier New"/>
                <a:sym typeface="Courier New"/>
              </a:rPr>
              <a:t>,idx,</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if</a:t>
            </a:r>
            <a:r>
              <a:rPr lang="en" sz="850">
                <a:solidFill>
                  <a:schemeClr val="dk1"/>
                </a:solidFill>
                <a:highlight>
                  <a:srgbClr val="FFFFFF"/>
                </a:highlight>
                <a:latin typeface="Courier New"/>
                <a:ea typeface="Courier New"/>
                <a:cs typeface="Courier New"/>
                <a:sym typeface="Courier New"/>
              </a:rPr>
              <a:t> (Array.isArray(elem))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elem.concat(elem)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else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this</a:t>
            </a:r>
            <a:r>
              <a:rPr lang="en" sz="850">
                <a:solidFill>
                  <a:schemeClr val="dk1"/>
                </a:solidFill>
                <a:highlight>
                  <a:srgbClr val="FFFFFF"/>
                </a:highlight>
                <a:latin typeface="Courier New"/>
                <a:ea typeface="Courier New"/>
                <a:cs typeface="Courier New"/>
                <a:sym typeface="Courier New"/>
              </a:rPr>
              <a:t>*elem;</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rez=v.flatMap(inmulteste,</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"Rezultat: "</a:t>
            </a:r>
            <a:r>
              <a:rPr lang="en" sz="850">
                <a:solidFill>
                  <a:schemeClr val="dk1"/>
                </a:solidFill>
                <a:highlight>
                  <a:srgbClr val="FFFFFF"/>
                </a:highlight>
                <a:latin typeface="Courier New"/>
                <a:ea typeface="Courier New"/>
                <a:cs typeface="Courier New"/>
                <a:sym typeface="Courier New"/>
              </a:rPr>
              <a:t>, rez);</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923" name="Google Shape;923;p76"/>
          <p:cNvSpPr txBox="1"/>
          <p:nvPr/>
        </p:nvSpPr>
        <p:spPr>
          <a:xfrm>
            <a:off x="3587100" y="3226375"/>
            <a:ext cx="4791000" cy="8772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vector[ 0 ]= 1</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vector[ 1 ]= [ 2, 3 ]</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vector[ 2 ]= [ [ 4 ] ]</a:t>
            </a:r>
            <a:endParaRPr sz="9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solidFill>
                  <a:schemeClr val="dk2"/>
                </a:solidFill>
                <a:latin typeface="Courier New"/>
                <a:ea typeface="Courier New"/>
                <a:cs typeface="Courier New"/>
                <a:sym typeface="Courier New"/>
              </a:rPr>
              <a:t>vector[ 3 ]= [ [ [ 5 ] ] ]</a:t>
            </a:r>
            <a:endParaRPr sz="9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2"/>
                </a:solidFill>
                <a:latin typeface="Courier New"/>
                <a:ea typeface="Courier New"/>
                <a:cs typeface="Courier New"/>
                <a:sym typeface="Courier New"/>
              </a:rPr>
              <a:t>Rezultat:  [ 7, 2, 3, 2, 3, [ 4 ], [ 4 ], [ [ 5 ] ], [ [ 5 ] ] ]</a:t>
            </a:r>
            <a:endParaRPr sz="900">
              <a:solidFill>
                <a:schemeClr val="dk2"/>
              </a:solidFill>
              <a:latin typeface="Courier New"/>
              <a:ea typeface="Courier New"/>
              <a:cs typeface="Courier New"/>
              <a:sym typeface="Courier New"/>
            </a:endParaRPr>
          </a:p>
        </p:txBody>
      </p:sp>
      <p:sp>
        <p:nvSpPr>
          <p:cNvPr id="924" name="Google Shape;924;p76"/>
          <p:cNvSpPr txBox="1"/>
          <p:nvPr/>
        </p:nvSpPr>
        <p:spPr>
          <a:xfrm>
            <a:off x="3610625" y="4200175"/>
            <a:ext cx="479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Motivul pentru care 2 și 3 apar de două ori este că mai întâi realizează concatenarea vectorului intern cu el însuși și apoi realizează liniarizarea (adăugarea elementelor din interiorul vectorului intern la rezultat).</a:t>
            </a:r>
            <a:endParaRPr sz="1100">
              <a:solidFill>
                <a:schemeClr val="dk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28" name="Shape 928"/>
        <p:cNvGrpSpPr/>
        <p:nvPr/>
      </p:nvGrpSpPr>
      <p:grpSpPr>
        <a:xfrm>
          <a:off x="0" y="0"/>
          <a:ext cx="0" cy="0"/>
          <a:chOff x="0" y="0"/>
          <a:chExt cx="0" cy="0"/>
        </a:xfrm>
      </p:grpSpPr>
      <p:sp>
        <p:nvSpPr>
          <p:cNvPr id="929" name="Google Shape;929;p7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șiruri (String)</a:t>
            </a:r>
            <a:endParaRPr/>
          </a:p>
        </p:txBody>
      </p:sp>
      <p:sp>
        <p:nvSpPr>
          <p:cNvPr id="930" name="Google Shape;930;p7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2" name="Google Shape;932;p7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33" name="Google Shape;933;p7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34" name="Google Shape;934;p77"/>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în JavaScript sunt instanțe ale clasei String. Șirurile sunt iterabile (putem să le accesăm element de element) și au proprietatea </a:t>
            </a:r>
            <a:r>
              <a:rPr i="1" lang="en" sz="1200">
                <a:solidFill>
                  <a:srgbClr val="666666"/>
                </a:solidFill>
              </a:rPr>
              <a:t>length</a:t>
            </a:r>
            <a:r>
              <a:rPr lang="en" sz="1200">
                <a:solidFill>
                  <a:srgbClr val="666666"/>
                </a:solidFill>
              </a:rPr>
              <a:t> care conține lungimea șirului. Putem crea un șir pur și simplu scriind niște caractere între ghilimele, apostrofuri drepte sau apostrofuri oblice. Putem de asemenea să folosim constructorul clasei String.</a:t>
            </a:r>
            <a:endParaRPr sz="1200">
              <a:solidFill>
                <a:srgbClr val="666666"/>
              </a:solidFill>
            </a:endParaRPr>
          </a:p>
        </p:txBody>
      </p:sp>
      <p:sp>
        <p:nvSpPr>
          <p:cNvPr id="935" name="Google Shape;935;p77"/>
          <p:cNvSpPr txBox="1"/>
          <p:nvPr/>
        </p:nvSpPr>
        <p:spPr>
          <a:xfrm>
            <a:off x="398450" y="1626150"/>
            <a:ext cx="4467300" cy="95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sir1=</a:t>
            </a:r>
            <a:r>
              <a:rPr lang="en" sz="1050">
                <a:solidFill>
                  <a:srgbClr val="A31515"/>
                </a:solidFill>
                <a:highlight>
                  <a:srgbClr val="FFFFFF"/>
                </a:highlight>
                <a:latin typeface="Courier New"/>
                <a:ea typeface="Courier New"/>
                <a:cs typeface="Courier New"/>
                <a:sym typeface="Courier New"/>
              </a:rPr>
              <a:t>"un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ghilimele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String(</a:t>
            </a:r>
            <a:r>
              <a:rPr lang="en" sz="1050">
                <a:solidFill>
                  <a:srgbClr val="A31515"/>
                </a:solidFill>
                <a:highlight>
                  <a:srgbClr val="FFFFFF"/>
                </a:highlight>
                <a:latin typeface="Courier New"/>
                <a:ea typeface="Courier New"/>
                <a:cs typeface="Courier New"/>
                <a:sym typeface="Courier New"/>
              </a:rPr>
              <a:t>"alt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prin constructor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sir3=</a:t>
            </a:r>
            <a:r>
              <a:rPr lang="en" sz="1050">
                <a:solidFill>
                  <a:srgbClr val="A31515"/>
                </a:solidFill>
                <a:highlight>
                  <a:srgbClr val="FFFFFF"/>
                </a:highlight>
                <a:latin typeface="Courier New"/>
                <a:ea typeface="Courier New"/>
                <a:cs typeface="Courier New"/>
                <a:sym typeface="Courier New"/>
              </a:rPr>
              <a:t>'alt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drepte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sir4=</a:t>
            </a:r>
            <a:r>
              <a:rPr lang="en" sz="1050">
                <a:solidFill>
                  <a:srgbClr val="A31515"/>
                </a:solidFill>
                <a:highlight>
                  <a:srgbClr val="FFFFFF"/>
                </a:highlight>
                <a:latin typeface="Courier New"/>
                <a:ea typeface="Courier New"/>
                <a:cs typeface="Courier New"/>
                <a:sym typeface="Courier New"/>
              </a:rPr>
              <a:t>`inca un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oblice</a:t>
            </a:r>
            <a:endParaRPr sz="950">
              <a:solidFill>
                <a:srgbClr val="008000"/>
              </a:solidFill>
              <a:highlight>
                <a:srgbClr val="FFFFFF"/>
              </a:highlight>
              <a:latin typeface="Courier New"/>
              <a:ea typeface="Courier New"/>
              <a:cs typeface="Courier New"/>
              <a:sym typeface="Courier New"/>
            </a:endParaRPr>
          </a:p>
        </p:txBody>
      </p:sp>
      <p:sp>
        <p:nvSpPr>
          <p:cNvPr id="936" name="Google Shape;936;p77"/>
          <p:cNvSpPr txBox="1"/>
          <p:nvPr/>
        </p:nvSpPr>
        <p:spPr>
          <a:xfrm>
            <a:off x="398450" y="2607050"/>
            <a:ext cx="8484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Iterarea printr-un șir:</a:t>
            </a:r>
            <a:endParaRPr sz="1200">
              <a:solidFill>
                <a:srgbClr val="666666"/>
              </a:solidFill>
            </a:endParaRPr>
          </a:p>
        </p:txBody>
      </p:sp>
      <p:sp>
        <p:nvSpPr>
          <p:cNvPr id="937" name="Google Shape;937;p77"/>
          <p:cNvSpPr txBox="1"/>
          <p:nvPr/>
        </p:nvSpPr>
        <p:spPr>
          <a:xfrm>
            <a:off x="398450"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;i&lt;sir.length;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console.log(sir[i]);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938" name="Google Shape;938;p77"/>
          <p:cNvSpPr txBox="1"/>
          <p:nvPr/>
        </p:nvSpPr>
        <p:spPr>
          <a:xfrm>
            <a:off x="3925625"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chr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console.log(chr);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939" name="Google Shape;939;p77"/>
          <p:cNvSpPr txBox="1"/>
          <p:nvPr/>
        </p:nvSpPr>
        <p:spPr>
          <a:xfrm>
            <a:off x="398450" y="3728550"/>
            <a:ext cx="41736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sunt </a:t>
            </a:r>
            <a:r>
              <a:rPr i="1" lang="en" sz="1200">
                <a:solidFill>
                  <a:srgbClr val="666666"/>
                </a:solidFill>
              </a:rPr>
              <a:t>immutable</a:t>
            </a:r>
            <a:r>
              <a:rPr lang="en" sz="1200">
                <a:solidFill>
                  <a:srgbClr val="666666"/>
                </a:solidFill>
              </a:rPr>
              <a:t> (nu pot fi schimbate). Chiar dacă încercăm să modificăm o componentă a șirului, acesta va rămâne la aceeași valoare.</a:t>
            </a:r>
            <a:endParaRPr sz="1200">
              <a:solidFill>
                <a:srgbClr val="666666"/>
              </a:solidFill>
            </a:endParaRPr>
          </a:p>
          <a:p>
            <a:pPr indent="0" lvl="0" marL="0" rtl="0" algn="l">
              <a:spcBef>
                <a:spcPts val="0"/>
              </a:spcBef>
              <a:spcAft>
                <a:spcPts val="0"/>
              </a:spcAft>
              <a:buNone/>
            </a:pPr>
            <a:r>
              <a:rPr lang="en" sz="1200">
                <a:solidFill>
                  <a:srgbClr val="666666"/>
                </a:solidFill>
              </a:rPr>
              <a:t>Atunci când mai găsiți prin cărți de JavaScript sau articole pe net, exprimarea "a modifca un șir" de fapt se referă la a crea un șir nou pe baza unui șir existent.</a:t>
            </a:r>
            <a:endParaRPr sz="1200">
              <a:solidFill>
                <a:srgbClr val="666666"/>
              </a:solidFill>
            </a:endParaRPr>
          </a:p>
        </p:txBody>
      </p:sp>
      <p:sp>
        <p:nvSpPr>
          <p:cNvPr id="940" name="Google Shape;940;p77"/>
          <p:cNvSpPr txBox="1"/>
          <p:nvPr/>
        </p:nvSpPr>
        <p:spPr>
          <a:xfrm>
            <a:off x="4647275" y="3804750"/>
            <a:ext cx="41736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"pisica"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//nu dă eroare dar nici nu face nimic</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 </a:t>
            </a:r>
            <a:r>
              <a:rPr lang="en" sz="1050">
                <a:solidFill>
                  <a:srgbClr val="008000"/>
                </a:solidFill>
                <a:highlight>
                  <a:srgbClr val="FFFFFF"/>
                </a:highlight>
                <a:latin typeface="Courier New"/>
                <a:ea typeface="Courier New"/>
                <a:cs typeface="Courier New"/>
                <a:sym typeface="Courier New"/>
              </a:rPr>
              <a:t>// va afișa tot "pisica"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4" name="Shape 944"/>
        <p:cNvGrpSpPr/>
        <p:nvPr/>
      </p:nvGrpSpPr>
      <p:grpSpPr>
        <a:xfrm>
          <a:off x="0" y="0"/>
          <a:ext cx="0" cy="0"/>
          <a:chOff x="0" y="0"/>
          <a:chExt cx="0" cy="0"/>
        </a:xfrm>
      </p:grpSpPr>
      <p:sp>
        <p:nvSpPr>
          <p:cNvPr id="945" name="Google Shape;945;p7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șiruri (String)</a:t>
            </a:r>
            <a:endParaRPr/>
          </a:p>
        </p:txBody>
      </p:sp>
      <p:sp>
        <p:nvSpPr>
          <p:cNvPr id="946" name="Google Shape;946;p7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8" name="Google Shape;948;p7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49" name="Google Shape;949;p7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50" name="Google Shape;950;p78"/>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în JavaScript sunt instanțe ale clasei String. Șirurile sunt iterabile (putem să le accesăm element de element) și au proprietatea </a:t>
            </a:r>
            <a:r>
              <a:rPr i="1" lang="en" sz="1200">
                <a:solidFill>
                  <a:srgbClr val="666666"/>
                </a:solidFill>
              </a:rPr>
              <a:t>length</a:t>
            </a:r>
            <a:r>
              <a:rPr lang="en" sz="1200">
                <a:solidFill>
                  <a:srgbClr val="666666"/>
                </a:solidFill>
              </a:rPr>
              <a:t> care conține lungimea șirului. Putem crea un șir pur și simplu scriind niște caractere între ghilimele, apostrofuri drepte sau apostrofuri oblice. Putem de asemenea să folosim constructorul clasei String.</a:t>
            </a:r>
            <a:endParaRPr sz="1200">
              <a:solidFill>
                <a:srgbClr val="666666"/>
              </a:solidFill>
            </a:endParaRPr>
          </a:p>
        </p:txBody>
      </p:sp>
      <p:sp>
        <p:nvSpPr>
          <p:cNvPr id="951" name="Google Shape;951;p78"/>
          <p:cNvSpPr txBox="1"/>
          <p:nvPr/>
        </p:nvSpPr>
        <p:spPr>
          <a:xfrm>
            <a:off x="398450" y="1626150"/>
            <a:ext cx="4467300" cy="95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sir1=</a:t>
            </a:r>
            <a:r>
              <a:rPr lang="en" sz="1050">
                <a:solidFill>
                  <a:srgbClr val="A31515"/>
                </a:solidFill>
                <a:highlight>
                  <a:srgbClr val="FFFFFF"/>
                </a:highlight>
                <a:latin typeface="Courier New"/>
                <a:ea typeface="Courier New"/>
                <a:cs typeface="Courier New"/>
                <a:sym typeface="Courier New"/>
              </a:rPr>
              <a:t>"un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ghilimele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String(</a:t>
            </a:r>
            <a:r>
              <a:rPr lang="en" sz="1050">
                <a:solidFill>
                  <a:srgbClr val="A31515"/>
                </a:solidFill>
                <a:highlight>
                  <a:srgbClr val="FFFFFF"/>
                </a:highlight>
                <a:latin typeface="Courier New"/>
                <a:ea typeface="Courier New"/>
                <a:cs typeface="Courier New"/>
                <a:sym typeface="Courier New"/>
              </a:rPr>
              <a:t>"alt sir interesant"</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prin constructor</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sir3=</a:t>
            </a:r>
            <a:r>
              <a:rPr lang="en" sz="1050">
                <a:solidFill>
                  <a:srgbClr val="A31515"/>
                </a:solidFill>
                <a:highlight>
                  <a:srgbClr val="FFFFFF"/>
                </a:highlight>
                <a:latin typeface="Courier New"/>
                <a:ea typeface="Courier New"/>
                <a:cs typeface="Courier New"/>
                <a:sym typeface="Courier New"/>
              </a:rPr>
              <a:t>'alt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drepte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sir4=</a:t>
            </a:r>
            <a:r>
              <a:rPr lang="en" sz="1050">
                <a:solidFill>
                  <a:srgbClr val="A31515"/>
                </a:solidFill>
                <a:highlight>
                  <a:srgbClr val="FFFFFF"/>
                </a:highlight>
                <a:latin typeface="Courier New"/>
                <a:ea typeface="Courier New"/>
                <a:cs typeface="Courier New"/>
                <a:sym typeface="Courier New"/>
              </a:rPr>
              <a:t>`inca un sir`</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//creat cu apostrofuri oblice</a:t>
            </a:r>
            <a:endParaRPr sz="950">
              <a:solidFill>
                <a:srgbClr val="008000"/>
              </a:solidFill>
              <a:highlight>
                <a:srgbClr val="FFFFFF"/>
              </a:highlight>
              <a:latin typeface="Courier New"/>
              <a:ea typeface="Courier New"/>
              <a:cs typeface="Courier New"/>
              <a:sym typeface="Courier New"/>
            </a:endParaRPr>
          </a:p>
        </p:txBody>
      </p:sp>
      <p:sp>
        <p:nvSpPr>
          <p:cNvPr id="952" name="Google Shape;952;p78"/>
          <p:cNvSpPr txBox="1"/>
          <p:nvPr/>
        </p:nvSpPr>
        <p:spPr>
          <a:xfrm>
            <a:off x="398450" y="2607050"/>
            <a:ext cx="8484600" cy="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Iterarea printr-un șir:</a:t>
            </a:r>
            <a:endParaRPr sz="1200">
              <a:solidFill>
                <a:srgbClr val="666666"/>
              </a:solidFill>
            </a:endParaRPr>
          </a:p>
        </p:txBody>
      </p:sp>
      <p:sp>
        <p:nvSpPr>
          <p:cNvPr id="953" name="Google Shape;953;p78"/>
          <p:cNvSpPr txBox="1"/>
          <p:nvPr/>
        </p:nvSpPr>
        <p:spPr>
          <a:xfrm>
            <a:off x="398450"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i=</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;i&lt;sir.length; 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console.log(sir[i]);</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954" name="Google Shape;954;p78"/>
          <p:cNvSpPr txBox="1"/>
          <p:nvPr/>
        </p:nvSpPr>
        <p:spPr>
          <a:xfrm>
            <a:off x="3925625" y="2953075"/>
            <a:ext cx="33399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for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let</a:t>
            </a:r>
            <a:r>
              <a:rPr lang="en" sz="1050">
                <a:solidFill>
                  <a:schemeClr val="dk1"/>
                </a:solidFill>
                <a:highlight>
                  <a:srgbClr val="FFFFFF"/>
                </a:highlight>
                <a:latin typeface="Courier New"/>
                <a:ea typeface="Courier New"/>
                <a:cs typeface="Courier New"/>
                <a:sym typeface="Courier New"/>
              </a:rPr>
              <a:t> chr </a:t>
            </a:r>
            <a:r>
              <a:rPr lang="en" sz="1050">
                <a:solidFill>
                  <a:srgbClr val="0000FF"/>
                </a:solidFill>
                <a:highlight>
                  <a:srgbClr val="FFFFFF"/>
                </a:highlight>
                <a:latin typeface="Courier New"/>
                <a:ea typeface="Courier New"/>
                <a:cs typeface="Courier New"/>
                <a:sym typeface="Courier New"/>
              </a:rPr>
              <a:t>of</a:t>
            </a:r>
            <a:r>
              <a:rPr lang="en" sz="1050">
                <a:solidFill>
                  <a:schemeClr val="dk1"/>
                </a:solidFill>
                <a:highlight>
                  <a:srgbClr val="FFFFFF"/>
                </a:highlight>
                <a:latin typeface="Courier New"/>
                <a:ea typeface="Courier New"/>
                <a:cs typeface="Courier New"/>
                <a:sym typeface="Courier New"/>
              </a:rPr>
              <a:t> 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console.log(chr);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rgbClr val="0000FF"/>
              </a:solidFill>
              <a:highlight>
                <a:srgbClr val="FFFFFF"/>
              </a:highlight>
              <a:latin typeface="Courier New"/>
              <a:ea typeface="Courier New"/>
              <a:cs typeface="Courier New"/>
              <a:sym typeface="Courier New"/>
            </a:endParaRPr>
          </a:p>
        </p:txBody>
      </p:sp>
      <p:sp>
        <p:nvSpPr>
          <p:cNvPr id="955" name="Google Shape;955;p78"/>
          <p:cNvSpPr txBox="1"/>
          <p:nvPr/>
        </p:nvSpPr>
        <p:spPr>
          <a:xfrm>
            <a:off x="398450" y="3728550"/>
            <a:ext cx="41736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Șirurile sunt </a:t>
            </a:r>
            <a:r>
              <a:rPr i="1" lang="en" sz="1200">
                <a:solidFill>
                  <a:srgbClr val="666666"/>
                </a:solidFill>
              </a:rPr>
              <a:t>immutable</a:t>
            </a:r>
            <a:r>
              <a:rPr lang="en" sz="1200">
                <a:solidFill>
                  <a:srgbClr val="666666"/>
                </a:solidFill>
              </a:rPr>
              <a:t> (nu pot fi schimbate). Chiar dacă încercăm să modificăm o componentă a șirului, acesta va rămâne la aceeași valoare.</a:t>
            </a:r>
            <a:endParaRPr sz="1200">
              <a:solidFill>
                <a:srgbClr val="666666"/>
              </a:solidFill>
            </a:endParaRPr>
          </a:p>
          <a:p>
            <a:pPr indent="0" lvl="0" marL="0" rtl="0" algn="l">
              <a:spcBef>
                <a:spcPts val="0"/>
              </a:spcBef>
              <a:spcAft>
                <a:spcPts val="0"/>
              </a:spcAft>
              <a:buNone/>
            </a:pPr>
            <a:r>
              <a:rPr lang="en" sz="1200">
                <a:solidFill>
                  <a:srgbClr val="666666"/>
                </a:solidFill>
              </a:rPr>
              <a:t>Atunci când mai găsiți prin cărți de JavaScript sau articole pe net, exprimarea "a modifca un șir" de fapt se referă la a crea un șir nou pe baza unui șir existent.</a:t>
            </a:r>
            <a:endParaRPr sz="1200">
              <a:solidFill>
                <a:srgbClr val="666666"/>
              </a:solidFill>
            </a:endParaRPr>
          </a:p>
        </p:txBody>
      </p:sp>
      <p:sp>
        <p:nvSpPr>
          <p:cNvPr id="956" name="Google Shape;956;p78"/>
          <p:cNvSpPr txBox="1"/>
          <p:nvPr/>
        </p:nvSpPr>
        <p:spPr>
          <a:xfrm>
            <a:off x="4647275" y="3804750"/>
            <a:ext cx="41736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"pisica"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//nu dă eroare dar nici nu face nimic</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 </a:t>
            </a:r>
            <a:r>
              <a:rPr lang="en" sz="1050">
                <a:solidFill>
                  <a:srgbClr val="008000"/>
                </a:solidFill>
                <a:highlight>
                  <a:srgbClr val="FFFFFF"/>
                </a:highlight>
                <a:latin typeface="Courier New"/>
                <a:ea typeface="Courier New"/>
                <a:cs typeface="Courier New"/>
                <a:sym typeface="Courier New"/>
              </a:rPr>
              <a:t>// va afișa tot "pisica"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60" name="Shape 960"/>
        <p:cNvGrpSpPr/>
        <p:nvPr/>
      </p:nvGrpSpPr>
      <p:grpSpPr>
        <a:xfrm>
          <a:off x="0" y="0"/>
          <a:ext cx="0" cy="0"/>
          <a:chOff x="0" y="0"/>
          <a:chExt cx="0" cy="0"/>
        </a:xfrm>
      </p:grpSpPr>
      <p:sp>
        <p:nvSpPr>
          <p:cNvPr id="961" name="Google Shape;961;p7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operații pe șiruri</a:t>
            </a:r>
            <a:endParaRPr/>
          </a:p>
        </p:txBody>
      </p:sp>
      <p:sp>
        <p:nvSpPr>
          <p:cNvPr id="962" name="Google Shape;962;p7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4" name="Google Shape;964;p7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65" name="Google Shape;965;p7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66" name="Google Shape;966;p79"/>
          <p:cNvSpPr txBox="1"/>
          <p:nvPr/>
        </p:nvSpPr>
        <p:spPr>
          <a:xfrm>
            <a:off x="329700" y="924775"/>
            <a:ext cx="8484600" cy="16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Operațiile realizabile pe șiruri, folosind operatori, sunt: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atribuire (sir="ceva")</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comparație: == (egalitate), != (diferență), &lt; (mai mic), &lt;= (mai mic sau egal), &gt; (mai mare), &gt;= (mai mare sau egal).</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concatenare: +</a:t>
            </a:r>
            <a:endParaRPr sz="1200">
              <a:solidFill>
                <a:srgbClr val="666666"/>
              </a:solidFill>
            </a:endParaRPr>
          </a:p>
          <a:p>
            <a:pPr indent="0" lvl="0" marL="0" rtl="0" algn="l">
              <a:spcBef>
                <a:spcPts val="0"/>
              </a:spcBef>
              <a:spcAft>
                <a:spcPts val="0"/>
              </a:spcAft>
              <a:buNone/>
            </a:pPr>
            <a:r>
              <a:rPr lang="en" sz="1200">
                <a:solidFill>
                  <a:srgbClr val="666666"/>
                </a:solidFill>
              </a:rPr>
              <a:t>Comparațiile se fac lexicografic, caracter cu caracter. Rezultatul unei comparații se determină comparând șirurile de la stânga la dreapta, continuând evaluarea șirurilor cât timp caracterele comparate sunt egale. La prima inegalitate între caractere se decide ordinea șirurilor. Un șir s1 care e prefix pentru un alt șir s2, va fi mai mic decât s2. Dacă șirurile au lungimi egale și caractere aflate pe aceeași poziție în cadrul șirului sunt egale, atunci șirurile sunt egale.</a:t>
            </a:r>
            <a:endParaRPr sz="1200">
              <a:solidFill>
                <a:srgbClr val="666666"/>
              </a:solidFill>
            </a:endParaRPr>
          </a:p>
        </p:txBody>
      </p:sp>
      <p:sp>
        <p:nvSpPr>
          <p:cNvPr id="967" name="Google Shape;967;p79"/>
          <p:cNvSpPr txBox="1"/>
          <p:nvPr/>
        </p:nvSpPr>
        <p:spPr>
          <a:xfrm>
            <a:off x="405900" y="2562775"/>
            <a:ext cx="4467300" cy="95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&lt;</a:t>
            </a:r>
            <a:r>
              <a:rPr lang="en" sz="1050">
                <a:solidFill>
                  <a:srgbClr val="A31515"/>
                </a:solidFill>
                <a:highlight>
                  <a:srgbClr val="FFFFFF"/>
                </a:highlight>
                <a:latin typeface="Courier New"/>
                <a:ea typeface="Courier New"/>
                <a:cs typeface="Courier New"/>
                <a:sym typeface="Courier New"/>
              </a:rPr>
              <a:t>"aaab"</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&lt;</a:t>
            </a:r>
            <a:r>
              <a:rPr lang="en" sz="1050">
                <a:solidFill>
                  <a:srgbClr val="A31515"/>
                </a:solidFill>
                <a:highlight>
                  <a:srgbClr val="FFFFFF"/>
                </a:highlight>
                <a:latin typeface="Courier New"/>
                <a:ea typeface="Courier New"/>
                <a:cs typeface="Courier New"/>
                <a:sym typeface="Courier New"/>
              </a:rPr>
              <a:t>"a"</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//true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rez=</a:t>
            </a:r>
            <a:r>
              <a:rPr lang="en" sz="1050">
                <a:solidFill>
                  <a:srgbClr val="A31515"/>
                </a:solidFill>
                <a:highlight>
                  <a:srgbClr val="FFFFFF"/>
                </a:highlight>
                <a:latin typeface="Courier New"/>
                <a:ea typeface="Courier New"/>
                <a:cs typeface="Courier New"/>
                <a:sym typeface="Courier New"/>
              </a:rPr>
              <a:t>"aa"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"bb"</a:t>
            </a: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//"aabb"</a:t>
            </a:r>
            <a:endParaRPr sz="950">
              <a:solidFill>
                <a:srgbClr val="008000"/>
              </a:solidFill>
              <a:highlight>
                <a:srgbClr val="FFFFFF"/>
              </a:highlight>
              <a:latin typeface="Courier New"/>
              <a:ea typeface="Courier New"/>
              <a:cs typeface="Courier New"/>
              <a:sym typeface="Courier New"/>
            </a:endParaRPr>
          </a:p>
        </p:txBody>
      </p:sp>
      <p:sp>
        <p:nvSpPr>
          <p:cNvPr id="968" name="Google Shape;968;p79"/>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969" name="Google Shape;969;p79"/>
          <p:cNvSpPr txBox="1"/>
          <p:nvPr/>
        </p:nvSpPr>
        <p:spPr>
          <a:xfrm>
            <a:off x="329700" y="355975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Concatenarea se mai poate face folosind metoda </a:t>
            </a:r>
            <a:r>
              <a:rPr b="1" lang="en" sz="1200">
                <a:solidFill>
                  <a:srgbClr val="666666"/>
                </a:solidFill>
              </a:rPr>
              <a:t>sir_0.concat(sir_1 [, sir_2 [,...[,sir_n]]])</a:t>
            </a:r>
            <a:r>
              <a:rPr lang="en" sz="1200">
                <a:solidFill>
                  <a:srgbClr val="666666"/>
                </a:solidFill>
              </a:rPr>
              <a:t>, unde sir_0, sir_1, ... sir_n sunt toate șiruri. Metoda va returna șirul rezultat prin concatenarea tuturor în ordinea dată.</a:t>
            </a:r>
            <a:endParaRPr sz="1200">
              <a:solidFill>
                <a:srgbClr val="666666"/>
              </a:solidFill>
            </a:endParaRPr>
          </a:p>
        </p:txBody>
      </p:sp>
      <p:sp>
        <p:nvSpPr>
          <p:cNvPr id="970" name="Google Shape;970;p79"/>
          <p:cNvSpPr txBox="1"/>
          <p:nvPr/>
        </p:nvSpPr>
        <p:spPr>
          <a:xfrm>
            <a:off x="405900" y="4116675"/>
            <a:ext cx="4467300" cy="48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a:t>
            </a:r>
            <a:r>
              <a:rPr lang="en" sz="1050">
                <a:solidFill>
                  <a:srgbClr val="A31515"/>
                </a:solidFill>
                <a:highlight>
                  <a:srgbClr val="FFFFFF"/>
                </a:highlight>
                <a:latin typeface="Courier New"/>
                <a:ea typeface="Courier New"/>
                <a:cs typeface="Courier New"/>
                <a:sym typeface="Courier New"/>
              </a:rPr>
              <a:t>"aa"</a:t>
            </a:r>
            <a:r>
              <a:rPr lang="en" sz="1050">
                <a:solidFill>
                  <a:schemeClr val="dk1"/>
                </a:solidFill>
                <a:highlight>
                  <a:srgbClr val="FFFFFF"/>
                </a:highlight>
                <a:latin typeface="Courier New"/>
                <a:ea typeface="Courier New"/>
                <a:cs typeface="Courier New"/>
                <a:sym typeface="Courier New"/>
              </a:rPr>
              <a:t>.concat(</a:t>
            </a:r>
            <a:r>
              <a:rPr lang="en" sz="1050">
                <a:solidFill>
                  <a:srgbClr val="A31515"/>
                </a:solidFill>
                <a:highlight>
                  <a:srgbClr val="FFFFFF"/>
                </a:highlight>
                <a:latin typeface="Courier New"/>
                <a:ea typeface="Courier New"/>
                <a:cs typeface="Courier New"/>
                <a:sym typeface="Courier New"/>
              </a:rPr>
              <a:t>"bb"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console.log(rez);</a:t>
            </a:r>
            <a:r>
              <a:rPr lang="en" sz="1050">
                <a:solidFill>
                  <a:srgbClr val="008000"/>
                </a:solidFill>
                <a:highlight>
                  <a:srgbClr val="FFFFFF"/>
                </a:highlight>
                <a:latin typeface="Courier New"/>
                <a:ea typeface="Courier New"/>
                <a:cs typeface="Courier New"/>
                <a:sym typeface="Courier New"/>
              </a:rPr>
              <a:t>// aabbccdd</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74" name="Shape 974"/>
        <p:cNvGrpSpPr/>
        <p:nvPr/>
      </p:nvGrpSpPr>
      <p:grpSpPr>
        <a:xfrm>
          <a:off x="0" y="0"/>
          <a:ext cx="0" cy="0"/>
          <a:chOff x="0" y="0"/>
          <a:chExt cx="0" cy="0"/>
        </a:xfrm>
      </p:grpSpPr>
      <p:sp>
        <p:nvSpPr>
          <p:cNvPr id="975" name="Google Shape;975;p8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șiruri pe mai multe rânduri</a:t>
            </a:r>
            <a:endParaRPr/>
          </a:p>
        </p:txBody>
      </p:sp>
      <p:sp>
        <p:nvSpPr>
          <p:cNvPr id="976" name="Google Shape;976;p8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8" name="Google Shape;978;p8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79" name="Google Shape;979;p8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80" name="Google Shape;980;p80"/>
          <p:cNvSpPr txBox="1"/>
          <p:nvPr/>
        </p:nvSpPr>
        <p:spPr>
          <a:xfrm>
            <a:off x="329700" y="924775"/>
            <a:ext cx="8484600" cy="5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Există mai multe variante de a trata un șir lung pe care vrem să îl despărțim în mai multe rânduri.</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Dacă vrem să fie despărțit doar în program (fără să apară linia nouă drept caracter în șir):</a:t>
            </a:r>
            <a:endParaRPr sz="1100">
              <a:solidFill>
                <a:srgbClr val="666666"/>
              </a:solidFill>
            </a:endParaRPr>
          </a:p>
        </p:txBody>
      </p:sp>
      <p:sp>
        <p:nvSpPr>
          <p:cNvPr id="981" name="Google Shape;981;p80"/>
          <p:cNvSpPr txBox="1"/>
          <p:nvPr/>
        </p:nvSpPr>
        <p:spPr>
          <a:xfrm>
            <a:off x="426225" y="1540975"/>
            <a:ext cx="6234000" cy="81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"un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doilea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treilea rand"</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//liniile nu nu vor exista în valoarea șirului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r>
              <a:rPr lang="en" sz="1050">
                <a:solidFill>
                  <a:srgbClr val="008000"/>
                </a:solidFill>
                <a:highlight>
                  <a:srgbClr val="FFFFFF"/>
                </a:highlight>
                <a:latin typeface="Courier New"/>
                <a:ea typeface="Courier New"/>
                <a:cs typeface="Courier New"/>
                <a:sym typeface="Courier New"/>
              </a:rPr>
              <a:t>//"un rand al doilea rand al treilea rand"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982" name="Google Shape;982;p80"/>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983" name="Google Shape;983;p80"/>
          <p:cNvSpPr txBox="1"/>
          <p:nvPr/>
        </p:nvSpPr>
        <p:spPr>
          <a:xfrm>
            <a:off x="374600" y="2283300"/>
            <a:ext cx="840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Totuși scrierea de mai sus are dezavantajul că dacă vrem să indentăm linia de cod, tabul sau spațiile scrise cu scopul indentării vor face parte din șir.</a:t>
            </a:r>
            <a:endParaRPr sz="1100">
              <a:solidFill>
                <a:schemeClr val="dk2"/>
              </a:solidFill>
            </a:endParaRPr>
          </a:p>
        </p:txBody>
      </p:sp>
      <p:sp>
        <p:nvSpPr>
          <p:cNvPr id="984" name="Google Shape;984;p80"/>
          <p:cNvSpPr txBox="1"/>
          <p:nvPr/>
        </p:nvSpPr>
        <p:spPr>
          <a:xfrm>
            <a:off x="426225" y="3035075"/>
            <a:ext cx="62340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"un rand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doilea rand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treilea rand"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985" name="Google Shape;985;p80"/>
          <p:cNvSpPr txBox="1"/>
          <p:nvPr/>
        </p:nvSpPr>
        <p:spPr>
          <a:xfrm>
            <a:off x="374600" y="2748700"/>
            <a:ext cx="840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Un alt mod de a despărți șirul pe mai multe linii de cod este prin operatorul de concatenare:</a:t>
            </a:r>
            <a:endParaRPr sz="1100">
              <a:solidFill>
                <a:schemeClr val="dk2"/>
              </a:solidFill>
            </a:endParaRPr>
          </a:p>
        </p:txBody>
      </p:sp>
      <p:sp>
        <p:nvSpPr>
          <p:cNvPr id="986" name="Google Shape;986;p80"/>
          <p:cNvSpPr txBox="1"/>
          <p:nvPr/>
        </p:nvSpPr>
        <p:spPr>
          <a:xfrm>
            <a:off x="374600" y="3803488"/>
            <a:ext cx="840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Dacă vrem să despărțim șirul pe mai multe linii și liniile să și facă parte din șir (evitând astfel codificarea cu "\n") putem folosi delimitarea șirurilor cu apostrofuri oblice (folosirea conceptului de </a:t>
            </a:r>
            <a:r>
              <a:rPr i="1" lang="en" sz="1100">
                <a:solidFill>
                  <a:schemeClr val="dk2"/>
                </a:solidFill>
              </a:rPr>
              <a:t>template literals</a:t>
            </a:r>
            <a:r>
              <a:rPr lang="en" sz="1100">
                <a:solidFill>
                  <a:schemeClr val="dk2"/>
                </a:solidFill>
              </a:rPr>
              <a:t>).</a:t>
            </a:r>
            <a:endParaRPr sz="1100">
              <a:solidFill>
                <a:schemeClr val="dk2"/>
              </a:solidFill>
            </a:endParaRPr>
          </a:p>
        </p:txBody>
      </p:sp>
      <p:sp>
        <p:nvSpPr>
          <p:cNvPr id="987" name="Google Shape;987;p80"/>
          <p:cNvSpPr txBox="1"/>
          <p:nvPr/>
        </p:nvSpPr>
        <p:spPr>
          <a:xfrm>
            <a:off x="426225" y="4224475"/>
            <a:ext cx="62340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`un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doilea rand </a:t>
            </a:r>
            <a:endParaRPr sz="10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A31515"/>
                </a:solidFill>
                <a:highlight>
                  <a:srgbClr val="FFFFFF"/>
                </a:highlight>
                <a:latin typeface="Courier New"/>
                <a:ea typeface="Courier New"/>
                <a:cs typeface="Courier New"/>
                <a:sym typeface="Courier New"/>
              </a:rPr>
              <a:t>al treilea rand`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988" name="Google Shape;988;p80"/>
          <p:cNvSpPr txBox="1"/>
          <p:nvPr/>
        </p:nvSpPr>
        <p:spPr>
          <a:xfrm>
            <a:off x="6782075" y="4224475"/>
            <a:ext cx="2055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Acest mod de scriere prezintă dezavantajul legat de indentare precizat mai sus.</a:t>
            </a:r>
            <a:endParaRPr sz="1100">
              <a:solidFill>
                <a:schemeClr val="dk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92" name="Shape 992"/>
        <p:cNvGrpSpPr/>
        <p:nvPr/>
      </p:nvGrpSpPr>
      <p:grpSpPr>
        <a:xfrm>
          <a:off x="0" y="0"/>
          <a:ext cx="0" cy="0"/>
          <a:chOff x="0" y="0"/>
          <a:chExt cx="0" cy="0"/>
        </a:xfrm>
      </p:grpSpPr>
      <p:sp>
        <p:nvSpPr>
          <p:cNvPr id="993" name="Google Shape;993;p8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template literals</a:t>
            </a:r>
            <a:endParaRPr/>
          </a:p>
        </p:txBody>
      </p:sp>
      <p:sp>
        <p:nvSpPr>
          <p:cNvPr id="994" name="Google Shape;994;p8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6" name="Google Shape;996;p8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997" name="Google Shape;997;p8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98" name="Google Shape;998;p81"/>
          <p:cNvSpPr txBox="1"/>
          <p:nvPr/>
        </p:nvSpPr>
        <p:spPr>
          <a:xfrm>
            <a:off x="329700" y="924775"/>
            <a:ext cx="8484600" cy="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Conceptul </a:t>
            </a:r>
            <a:r>
              <a:rPr i="1" lang="en" sz="1100">
                <a:solidFill>
                  <a:srgbClr val="666666"/>
                </a:solidFill>
              </a:rPr>
              <a:t>template literals</a:t>
            </a:r>
            <a:r>
              <a:rPr lang="en" sz="1100">
                <a:solidFill>
                  <a:srgbClr val="666666"/>
                </a:solidFill>
              </a:rPr>
              <a:t> se referă la șirurile scrise între apostrofuri oblice (eng: </a:t>
            </a:r>
            <a:r>
              <a:rPr i="1" lang="en" sz="1100">
                <a:solidFill>
                  <a:srgbClr val="666666"/>
                </a:solidFill>
              </a:rPr>
              <a:t>backtick</a:t>
            </a:r>
            <a:r>
              <a:rPr lang="en" sz="1100">
                <a:solidFill>
                  <a:srgbClr val="666666"/>
                </a:solidFill>
              </a:rPr>
              <a:t>).</a:t>
            </a:r>
            <a:endParaRPr sz="1100">
              <a:solidFill>
                <a:srgbClr val="666666"/>
              </a:solidFill>
            </a:endParaRPr>
          </a:p>
          <a:p>
            <a:pPr indent="0" lvl="0" marL="0" rtl="0" algn="l">
              <a:spcBef>
                <a:spcPts val="0"/>
              </a:spcBef>
              <a:spcAft>
                <a:spcPts val="0"/>
              </a:spcAft>
              <a:buNone/>
            </a:pPr>
            <a:r>
              <a:t/>
            </a:r>
            <a:endParaRPr sz="1100">
              <a:solidFill>
                <a:srgbClr val="666666"/>
              </a:solidFill>
            </a:endParaRPr>
          </a:p>
          <a:p>
            <a:pPr indent="0" lvl="0" marL="0" rtl="0" algn="l">
              <a:spcBef>
                <a:spcPts val="0"/>
              </a:spcBef>
              <a:spcAft>
                <a:spcPts val="0"/>
              </a:spcAft>
              <a:buNone/>
            </a:pPr>
            <a:r>
              <a:rPr lang="en" sz="1100">
                <a:solidFill>
                  <a:srgbClr val="666666"/>
                </a:solidFill>
              </a:rPr>
              <a:t>Sunt considerate template-uri deoarece oferă un model fix de șir în care în anumite locuri putem plasa informații variabile (evaluate, calculate). Zonele cu astfel de informații au sintaxa </a:t>
            </a:r>
            <a:r>
              <a:rPr lang="en" sz="1100">
                <a:solidFill>
                  <a:srgbClr val="666666"/>
                </a:solidFill>
                <a:latin typeface="Courier New"/>
                <a:ea typeface="Courier New"/>
                <a:cs typeface="Courier New"/>
                <a:sym typeface="Courier New"/>
              </a:rPr>
              <a:t>${expresie}</a:t>
            </a:r>
            <a:r>
              <a:rPr lang="en" sz="1100">
                <a:solidFill>
                  <a:srgbClr val="666666"/>
                </a:solidFill>
              </a:rPr>
              <a:t>. Expresia este evaluată (și convertită la String) și rezultatul este inserat în șir chiar în locul în care se află notația respectivă.</a:t>
            </a:r>
            <a:endParaRPr sz="1100">
              <a:solidFill>
                <a:srgbClr val="666666"/>
              </a:solidFill>
            </a:endParaRPr>
          </a:p>
        </p:txBody>
      </p:sp>
      <p:sp>
        <p:nvSpPr>
          <p:cNvPr id="999" name="Google Shape;999;p81"/>
          <p:cNvSpPr txBox="1"/>
          <p:nvPr/>
        </p:nvSpPr>
        <p:spPr>
          <a:xfrm>
            <a:off x="426225" y="1865775"/>
            <a:ext cx="6234000" cy="813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b=</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b=</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b</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a+b=</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a+b</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//a=5, b=7, a+b=12</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000" name="Google Shape;1000;p81"/>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01" name="Google Shape;1001;p81"/>
          <p:cNvSpPr txBox="1"/>
          <p:nvPr/>
        </p:nvSpPr>
        <p:spPr>
          <a:xfrm>
            <a:off x="426225" y="2730275"/>
            <a:ext cx="6234000" cy="11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vector=[</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3</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function</a:t>
            </a:r>
            <a:r>
              <a:rPr lang="en" sz="1050">
                <a:solidFill>
                  <a:schemeClr val="dk1"/>
                </a:solidFill>
                <a:highlight>
                  <a:srgbClr val="FFFFFF"/>
                </a:highlight>
                <a:latin typeface="Courier New"/>
                <a:ea typeface="Courier New"/>
                <a:cs typeface="Courier New"/>
                <a:sym typeface="Courier New"/>
              </a:rPr>
              <a:t> suma(rez, 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rez+elem;</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`suma elementelor vectorului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vector</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este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vector.reduce(suma)</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r>
              <a:rPr lang="en" sz="1050">
                <a:solidFill>
                  <a:srgbClr val="008000"/>
                </a:solidFill>
                <a:highlight>
                  <a:srgbClr val="FFFFFF"/>
                </a:highlight>
                <a:latin typeface="Courier New"/>
                <a:ea typeface="Courier New"/>
                <a:cs typeface="Courier New"/>
                <a:sym typeface="Courier New"/>
              </a:rPr>
              <a:t>//suma elementelor vectorului 2,7,5,3 este 17</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002" name="Google Shape;1002;p81"/>
          <p:cNvSpPr txBox="1"/>
          <p:nvPr/>
        </p:nvSpPr>
        <p:spPr>
          <a:xfrm>
            <a:off x="374600" y="3803488"/>
            <a:ext cx="8405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Putem folosi chiar expresii condiționale (cu ajutorul operatorului ternar </a:t>
            </a:r>
            <a:r>
              <a:rPr i="1" lang="en" sz="1100">
                <a:solidFill>
                  <a:schemeClr val="dk2"/>
                </a:solidFill>
              </a:rPr>
              <a:t>conditie?val_true:val_false</a:t>
            </a:r>
            <a:r>
              <a:rPr lang="en" sz="1100">
                <a:solidFill>
                  <a:schemeClr val="dk2"/>
                </a:solidFill>
              </a:rPr>
              <a:t> ). Putem folosi în expresii chiar alte </a:t>
            </a:r>
            <a:r>
              <a:rPr i="1" lang="en" sz="1100">
                <a:solidFill>
                  <a:schemeClr val="dk2"/>
                </a:solidFill>
              </a:rPr>
              <a:t>template literals</a:t>
            </a:r>
            <a:r>
              <a:rPr lang="en" sz="1100">
                <a:solidFill>
                  <a:schemeClr val="dk2"/>
                </a:solidFill>
              </a:rPr>
              <a:t>.</a:t>
            </a:r>
            <a:endParaRPr sz="1100">
              <a:solidFill>
                <a:schemeClr val="dk2"/>
              </a:solidFill>
            </a:endParaRPr>
          </a:p>
        </p:txBody>
      </p:sp>
      <p:sp>
        <p:nvSpPr>
          <p:cNvPr id="1003" name="Google Shape;1003;p81"/>
          <p:cNvSpPr txBox="1"/>
          <p:nvPr/>
        </p:nvSpPr>
        <p:spPr>
          <a:xfrm>
            <a:off x="426225" y="4224475"/>
            <a:ext cx="62340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nr=</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`Numarul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nr</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este </a:t>
            </a:r>
            <a:r>
              <a:rPr lang="en" sz="1050">
                <a:solidFill>
                  <a:srgbClr val="0000F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nr%</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0</a:t>
            </a:r>
            <a:r>
              <a:rPr lang="en" sz="1050">
                <a:solidFill>
                  <a:schemeClr val="dk1"/>
                </a:solidFill>
                <a:highlight>
                  <a:srgbClr val="FFFFFF"/>
                </a:highlight>
                <a:latin typeface="Courier New"/>
                <a:ea typeface="Courier New"/>
                <a:cs typeface="Courier New"/>
                <a:sym typeface="Courier New"/>
              </a:rPr>
              <a:t> ? </a:t>
            </a:r>
            <a:r>
              <a:rPr lang="en" sz="1050">
                <a:solidFill>
                  <a:srgbClr val="A31515"/>
                </a:solidFill>
                <a:highlight>
                  <a:srgbClr val="FFFFFF"/>
                </a:highlight>
                <a:latin typeface="Courier New"/>
                <a:ea typeface="Courier New"/>
                <a:cs typeface="Courier New"/>
                <a:sym typeface="Courier New"/>
              </a:rPr>
              <a:t>`par`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`impar`</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a:t>
            </a:r>
            <a:r>
              <a:rPr lang="en" sz="1050">
                <a:solidFill>
                  <a:srgbClr val="008000"/>
                </a:solidFill>
                <a:highlight>
                  <a:srgbClr val="FFFFFF"/>
                </a:highlight>
                <a:latin typeface="Courier New"/>
                <a:ea typeface="Courier New"/>
                <a:cs typeface="Courier New"/>
                <a:sym typeface="Courier New"/>
              </a:rPr>
              <a:t>// Numarul 5 este impar</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declararea variabilelor (let) </a:t>
            </a:r>
            <a:endParaRPr/>
          </a:p>
        </p:txBody>
      </p:sp>
      <p:sp>
        <p:nvSpPr>
          <p:cNvPr id="124" name="Google Shape;124;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7" name="Google Shape;127;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8" name="Google Shape;128;p19"/>
          <p:cNvSpPr txBox="1"/>
          <p:nvPr/>
        </p:nvSpPr>
        <p:spPr>
          <a:xfrm>
            <a:off x="329700" y="924775"/>
            <a:ext cx="3206400" cy="24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 cazul în care definim variabile cu let, ele sunt vizibile doar în blocul în care au fost definite. Un bloc de instrucțiuni este o secvență de cod încadrată de acolade. În cazul în care avem blocuri de instrucțiuni imbricate, variabilele definite cu let sunt vizibile doar în blocul care le conține în mod direct, nu și în blocurile care conțin acest bloc. Totuși variabilele declarate cu let într-un bloc B de instrucțiuni sunt vizibile în sub-blocurile definite în B aflate sub declararea variabilei.</a:t>
            </a:r>
            <a:endParaRPr sz="1200">
              <a:solidFill>
                <a:srgbClr val="666666"/>
              </a:solidFill>
            </a:endParaRPr>
          </a:p>
        </p:txBody>
      </p:sp>
      <p:sp>
        <p:nvSpPr>
          <p:cNvPr id="129" name="Google Shape;129;p19"/>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30" name="Google Shape;130;p19"/>
          <p:cNvSpPr txBox="1"/>
          <p:nvPr/>
        </p:nvSpPr>
        <p:spPr>
          <a:xfrm>
            <a:off x="329700" y="4606900"/>
            <a:ext cx="85206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Observație. Putem folosi let </a:t>
            </a:r>
            <a:r>
              <a:rPr lang="en" sz="1000">
                <a:solidFill>
                  <a:srgbClr val="666666"/>
                </a:solidFill>
              </a:rPr>
              <a:t>și pentru a declara variabile în context global, și atunci vor fi vizibile în orice zonă de cod executată după declarare.</a:t>
            </a:r>
            <a:endParaRPr sz="1000">
              <a:solidFill>
                <a:srgbClr val="666666"/>
              </a:solidFill>
            </a:endParaRPr>
          </a:p>
        </p:txBody>
      </p:sp>
      <p:sp>
        <p:nvSpPr>
          <p:cNvPr id="131" name="Google Shape;131;p19"/>
          <p:cNvSpPr txBox="1"/>
          <p:nvPr/>
        </p:nvSpPr>
        <p:spPr>
          <a:xfrm>
            <a:off x="3536150" y="3539525"/>
            <a:ext cx="5296200" cy="70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i=</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 i&lt;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 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//console.log(i);//va da ReferenceError: i is not defined</a:t>
            </a:r>
            <a:endParaRPr sz="1200"/>
          </a:p>
        </p:txBody>
      </p:sp>
      <p:sp>
        <p:nvSpPr>
          <p:cNvPr id="132" name="Google Shape;132;p19"/>
          <p:cNvSpPr txBox="1"/>
          <p:nvPr/>
        </p:nvSpPr>
        <p:spPr>
          <a:xfrm>
            <a:off x="3536150" y="997925"/>
            <a:ext cx="5314200" cy="2409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f(){</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var</a:t>
            </a:r>
            <a:r>
              <a:rPr lang="en" sz="850">
                <a:solidFill>
                  <a:schemeClr val="dk1"/>
                </a:solidFill>
                <a:highlight>
                  <a:srgbClr val="FFFFFF"/>
                </a:highlight>
                <a:latin typeface="Courier New"/>
                <a:ea typeface="Courier New"/>
                <a:cs typeface="Courier New"/>
                <a:sym typeface="Courier New"/>
              </a:rPr>
              <a:t> a=</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,b=</a:t>
            </a:r>
            <a:r>
              <a:rPr lang="en" sz="850">
                <a:solidFill>
                  <a:srgbClr val="098658"/>
                </a:solidFill>
                <a:highlight>
                  <a:srgbClr val="FFFFFF"/>
                </a:highlight>
                <a:latin typeface="Courier New"/>
                <a:ea typeface="Courier New"/>
                <a:cs typeface="Courier New"/>
                <a:sym typeface="Courier New"/>
              </a:rPr>
              <a:t>20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c=</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,d=</a:t>
            </a:r>
            <a:r>
              <a:rPr lang="en" sz="850">
                <a:solidFill>
                  <a:srgbClr val="098658"/>
                </a:solidFill>
                <a:highlight>
                  <a:srgbClr val="FFFFFF"/>
                </a:highlight>
                <a:latin typeface="Courier New"/>
                <a:ea typeface="Courier New"/>
                <a:cs typeface="Courier New"/>
                <a:sym typeface="Courier New"/>
              </a:rPr>
              <a:t>40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//Acoladele de mai jos incep un bloc nou de instructiuni.</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//Puteau fi si acolade pentru o instructiune conditionala sau de repetitie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a=</a:t>
            </a:r>
            <a:r>
              <a:rPr lang="en" sz="850">
                <a:solidFill>
                  <a:srgbClr val="098658"/>
                </a:solidFill>
                <a:highlight>
                  <a:srgbClr val="FFFFFF"/>
                </a:highlight>
                <a:latin typeface="Courier New"/>
                <a:ea typeface="Courier New"/>
                <a:cs typeface="Courier New"/>
                <a:sym typeface="Courier New"/>
              </a:rPr>
              <a:t>50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a++;b++;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c=</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c++;d++;</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"in bloc: a="</a:t>
            </a:r>
            <a:r>
              <a:rPr lang="en" sz="850">
                <a:solidFill>
                  <a:schemeClr val="dk1"/>
                </a:solidFill>
                <a:highlight>
                  <a:srgbClr val="FFFFFF"/>
                </a:highlight>
                <a:latin typeface="Courier New"/>
                <a:ea typeface="Courier New"/>
                <a:cs typeface="Courier New"/>
                <a:sym typeface="Courier New"/>
              </a:rPr>
              <a:t>,a,</a:t>
            </a:r>
            <a:r>
              <a:rPr lang="en" sz="850">
                <a:solidFill>
                  <a:srgbClr val="A31515"/>
                </a:solidFill>
                <a:highlight>
                  <a:srgbClr val="FFFFFF"/>
                </a:highlight>
                <a:latin typeface="Courier New"/>
                <a:ea typeface="Courier New"/>
                <a:cs typeface="Courier New"/>
                <a:sym typeface="Courier New"/>
              </a:rPr>
              <a:t>" b="</a:t>
            </a:r>
            <a:r>
              <a:rPr lang="en" sz="850">
                <a:solidFill>
                  <a:schemeClr val="dk1"/>
                </a:solidFill>
                <a:highlight>
                  <a:srgbClr val="FFFFFF"/>
                </a:highlight>
                <a:latin typeface="Courier New"/>
                <a:ea typeface="Courier New"/>
                <a:cs typeface="Courier New"/>
                <a:sym typeface="Courier New"/>
              </a:rPr>
              <a:t>,b,</a:t>
            </a:r>
            <a:r>
              <a:rPr lang="en" sz="850">
                <a:solidFill>
                  <a:srgbClr val="A31515"/>
                </a:solidFill>
                <a:highlight>
                  <a:srgbClr val="FFFFFF"/>
                </a:highlight>
                <a:latin typeface="Courier New"/>
                <a:ea typeface="Courier New"/>
                <a:cs typeface="Courier New"/>
                <a:sym typeface="Courier New"/>
              </a:rPr>
              <a:t>" c="</a:t>
            </a:r>
            <a:r>
              <a:rPr lang="en" sz="850">
                <a:solidFill>
                  <a:schemeClr val="dk1"/>
                </a:solidFill>
                <a:highlight>
                  <a:srgbClr val="FFFFFF"/>
                </a:highlight>
                <a:latin typeface="Courier New"/>
                <a:ea typeface="Courier New"/>
                <a:cs typeface="Courier New"/>
                <a:sym typeface="Courier New"/>
              </a:rPr>
              <a:t>,c,</a:t>
            </a:r>
            <a:r>
              <a:rPr lang="en" sz="850">
                <a:solidFill>
                  <a:srgbClr val="A31515"/>
                </a:solidFill>
                <a:highlight>
                  <a:srgbClr val="FFFFFF"/>
                </a:highlight>
                <a:latin typeface="Courier New"/>
                <a:ea typeface="Courier New"/>
                <a:cs typeface="Courier New"/>
                <a:sym typeface="Courier New"/>
              </a:rPr>
              <a:t>" d="</a:t>
            </a:r>
            <a:r>
              <a:rPr lang="en" sz="850">
                <a:solidFill>
                  <a:schemeClr val="dk1"/>
                </a:solidFill>
                <a:highlight>
                  <a:srgbClr val="FFFFFF"/>
                </a:highlight>
                <a:latin typeface="Courier New"/>
                <a:ea typeface="Courier New"/>
                <a:cs typeface="Courier New"/>
                <a:sym typeface="Courier New"/>
              </a:rPr>
              <a:t>,d);</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//var d; ar da eroare pentru ca var il face vizibil la nivel de functie</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"in bloc: a="</a:t>
            </a:r>
            <a:r>
              <a:rPr lang="en" sz="850">
                <a:solidFill>
                  <a:schemeClr val="dk1"/>
                </a:solidFill>
                <a:highlight>
                  <a:srgbClr val="FFFFFF"/>
                </a:highlight>
                <a:latin typeface="Courier New"/>
                <a:ea typeface="Courier New"/>
                <a:cs typeface="Courier New"/>
                <a:sym typeface="Courier New"/>
              </a:rPr>
              <a:t>,a,</a:t>
            </a:r>
            <a:r>
              <a:rPr lang="en" sz="850">
                <a:solidFill>
                  <a:srgbClr val="A31515"/>
                </a:solidFill>
                <a:highlight>
                  <a:srgbClr val="FFFFFF"/>
                </a:highlight>
                <a:latin typeface="Courier New"/>
                <a:ea typeface="Courier New"/>
                <a:cs typeface="Courier New"/>
                <a:sym typeface="Courier New"/>
              </a:rPr>
              <a:t>" b="</a:t>
            </a:r>
            <a:r>
              <a:rPr lang="en" sz="850">
                <a:solidFill>
                  <a:schemeClr val="dk1"/>
                </a:solidFill>
                <a:highlight>
                  <a:srgbClr val="FFFFFF"/>
                </a:highlight>
                <a:latin typeface="Courier New"/>
                <a:ea typeface="Courier New"/>
                <a:cs typeface="Courier New"/>
                <a:sym typeface="Courier New"/>
              </a:rPr>
              <a:t>,b,</a:t>
            </a:r>
            <a:r>
              <a:rPr lang="en" sz="850">
                <a:solidFill>
                  <a:srgbClr val="A31515"/>
                </a:solidFill>
                <a:highlight>
                  <a:srgbClr val="FFFFFF"/>
                </a:highlight>
                <a:latin typeface="Courier New"/>
                <a:ea typeface="Courier New"/>
                <a:cs typeface="Courier New"/>
                <a:sym typeface="Courier New"/>
              </a:rPr>
              <a:t>" c="</a:t>
            </a:r>
            <a:r>
              <a:rPr lang="en" sz="850">
                <a:solidFill>
                  <a:schemeClr val="dk1"/>
                </a:solidFill>
                <a:highlight>
                  <a:srgbClr val="FFFFFF"/>
                </a:highlight>
                <a:latin typeface="Courier New"/>
                <a:ea typeface="Courier New"/>
                <a:cs typeface="Courier New"/>
                <a:sym typeface="Courier New"/>
              </a:rPr>
              <a:t>,c,</a:t>
            </a:r>
            <a:r>
              <a:rPr lang="en" sz="850">
                <a:solidFill>
                  <a:srgbClr val="A31515"/>
                </a:solidFill>
                <a:highlight>
                  <a:srgbClr val="FFFFFF"/>
                </a:highlight>
                <a:latin typeface="Courier New"/>
                <a:ea typeface="Courier New"/>
                <a:cs typeface="Courier New"/>
                <a:sym typeface="Courier New"/>
              </a:rPr>
              <a:t>" d="</a:t>
            </a:r>
            <a:r>
              <a:rPr lang="en" sz="850">
                <a:solidFill>
                  <a:schemeClr val="dk1"/>
                </a:solidFill>
                <a:highlight>
                  <a:srgbClr val="FFFFFF"/>
                </a:highlight>
                <a:latin typeface="Courier New"/>
                <a:ea typeface="Courier New"/>
                <a:cs typeface="Courier New"/>
                <a:sym typeface="Courier New"/>
              </a:rPr>
              <a:t>,d);</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f();</a:t>
            </a:r>
            <a:endParaRPr sz="1200"/>
          </a:p>
        </p:txBody>
      </p:sp>
      <p:sp>
        <p:nvSpPr>
          <p:cNvPr id="133" name="Google Shape;133;p19"/>
          <p:cNvSpPr txBox="1"/>
          <p:nvPr/>
        </p:nvSpPr>
        <p:spPr>
          <a:xfrm>
            <a:off x="329700" y="3473238"/>
            <a:ext cx="3206400" cy="9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rPr>
              <a:t>În cazul în care declarăm variabile cu let într-un for (în zona de inițializare a instrucțiunii), chiar dacă declararea nu e exact între acoladele for-ului, variabila va fi vizibilă doar în blocul de instrucțiuni asociat for-ului.</a:t>
            </a:r>
            <a:endParaRPr sz="1100">
              <a:solidFill>
                <a:srgbClr val="666666"/>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07" name="Shape 1007"/>
        <p:cNvGrpSpPr/>
        <p:nvPr/>
      </p:nvGrpSpPr>
      <p:grpSpPr>
        <a:xfrm>
          <a:off x="0" y="0"/>
          <a:ext cx="0" cy="0"/>
          <a:chOff x="0" y="0"/>
          <a:chExt cx="0" cy="0"/>
        </a:xfrm>
      </p:grpSpPr>
      <p:sp>
        <p:nvSpPr>
          <p:cNvPr id="1008" name="Google Shape;1008;p8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400"/>
              <a:t> - String - template literals - functii template</a:t>
            </a:r>
            <a:endParaRPr sz="2400"/>
          </a:p>
        </p:txBody>
      </p:sp>
      <p:sp>
        <p:nvSpPr>
          <p:cNvPr id="1009" name="Google Shape;1009;p8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1" name="Google Shape;1011;p8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12" name="Google Shape;1012;p8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13" name="Google Shape;1013;p82"/>
          <p:cNvSpPr txBox="1"/>
          <p:nvPr/>
        </p:nvSpPr>
        <p:spPr>
          <a:xfrm>
            <a:off x="329700" y="924775"/>
            <a:ext cx="8484600" cy="10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Înaintea unui template literal se poate pune un nume de funcție (numit în acest context </a:t>
            </a:r>
            <a:r>
              <a:rPr i="1" lang="en" sz="1200">
                <a:solidFill>
                  <a:srgbClr val="666666"/>
                </a:solidFill>
              </a:rPr>
              <a:t>tag</a:t>
            </a:r>
            <a:r>
              <a:rPr lang="en" sz="1200">
                <a:solidFill>
                  <a:srgbClr val="666666"/>
                </a:solidFill>
              </a:rPr>
              <a:t>). Funcția va primi următorii parametri: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un vector cu toate subșirurile din șirul template, rezultate considerând drept separatori expresiile scrise cu notația </a:t>
            </a:r>
            <a:r>
              <a:rPr i="1" lang="en" sz="1200">
                <a:solidFill>
                  <a:srgbClr val="666666"/>
                </a:solidFill>
              </a:rPr>
              <a:t>${}</a:t>
            </a:r>
            <a:r>
              <a:rPr lang="en" sz="1200">
                <a:solidFill>
                  <a:srgbClr val="666666"/>
                </a:solidFill>
              </a:rPr>
              <a:t>.</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valorile rezultate în urma evualării expresiilor din template</a:t>
            </a:r>
            <a:endParaRPr sz="1200">
              <a:solidFill>
                <a:srgbClr val="666666"/>
              </a:solidFill>
            </a:endParaRPr>
          </a:p>
          <a:p>
            <a:pPr indent="0" lvl="0" marL="0" rtl="0" algn="l">
              <a:spcBef>
                <a:spcPts val="0"/>
              </a:spcBef>
              <a:spcAft>
                <a:spcPts val="0"/>
              </a:spcAft>
              <a:buNone/>
            </a:pPr>
            <a:r>
              <a:rPr lang="en" sz="1200">
                <a:solidFill>
                  <a:srgbClr val="666666"/>
                </a:solidFill>
              </a:rPr>
              <a:t>Funcția poate realiza prelucrări asupra acelor expresii și va returna valoarea pentru template literal (nu neapărat un șir).</a:t>
            </a:r>
            <a:endParaRPr sz="1200">
              <a:solidFill>
                <a:srgbClr val="666666"/>
              </a:solidFill>
            </a:endParaRPr>
          </a:p>
        </p:txBody>
      </p:sp>
      <p:sp>
        <p:nvSpPr>
          <p:cNvPr id="1014" name="Google Shape;1014;p82"/>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15" name="Google Shape;1015;p82"/>
          <p:cNvSpPr txBox="1"/>
          <p:nvPr/>
        </p:nvSpPr>
        <p:spPr>
          <a:xfrm>
            <a:off x="350025" y="2349275"/>
            <a:ext cx="5436000" cy="209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toateCombinatiile(siruri, va, vb, suma){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rgbClr val="008000"/>
                </a:solidFill>
                <a:highlight>
                  <a:srgbClr val="FFFFFF"/>
                </a:highlight>
                <a:latin typeface="Courier New"/>
                <a:ea typeface="Courier New"/>
                <a:cs typeface="Courier New"/>
                <a:sym typeface="Courier New"/>
              </a:rPr>
              <a:t>//parametrul suma nu va fi folosit; poate fi omis</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"Fragmentele de sir:\n"</a:t>
            </a:r>
            <a:r>
              <a:rPr lang="en" sz="850">
                <a:solidFill>
                  <a:schemeClr val="dk1"/>
                </a:solidFill>
                <a:highlight>
                  <a:srgbClr val="FFFFFF"/>
                </a:highlight>
                <a:latin typeface="Courier New"/>
                <a:ea typeface="Courier New"/>
                <a:cs typeface="Courier New"/>
                <a:sym typeface="Courier New"/>
              </a:rPr>
              <a:t>, siruri);</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"va="</a:t>
            </a:r>
            <a:r>
              <a:rPr lang="en" sz="850">
                <a:solidFill>
                  <a:schemeClr val="dk1"/>
                </a:solidFill>
                <a:highlight>
                  <a:srgbClr val="FFFFFF"/>
                </a:highlight>
                <a:latin typeface="Courier New"/>
                <a:ea typeface="Courier New"/>
                <a:cs typeface="Courier New"/>
                <a:sym typeface="Courier New"/>
              </a:rPr>
              <a:t>,va,</a:t>
            </a:r>
            <a:r>
              <a:rPr lang="en" sz="850">
                <a:solidFill>
                  <a:srgbClr val="A31515"/>
                </a:solidFill>
                <a:highlight>
                  <a:srgbClr val="FFFFFF"/>
                </a:highlight>
                <a:latin typeface="Courier New"/>
                <a:ea typeface="Courier New"/>
                <a:cs typeface="Courier New"/>
                <a:sym typeface="Courier New"/>
              </a:rPr>
              <a:t>"vb="</a:t>
            </a:r>
            <a:r>
              <a:rPr lang="en" sz="850">
                <a:solidFill>
                  <a:schemeClr val="dk1"/>
                </a:solidFill>
                <a:highlight>
                  <a:srgbClr val="FFFFFF"/>
                </a:highlight>
                <a:latin typeface="Courier New"/>
                <a:ea typeface="Courier New"/>
                <a:cs typeface="Courier New"/>
                <a:sym typeface="Courier New"/>
              </a:rPr>
              <a:t>,vb);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sirRez=</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a </a:t>
            </a:r>
            <a:r>
              <a:rPr lang="en" sz="850">
                <a:solidFill>
                  <a:srgbClr val="0000FF"/>
                </a:solidFill>
                <a:highlight>
                  <a:srgbClr val="FFFFFF"/>
                </a:highlight>
                <a:latin typeface="Courier New"/>
                <a:ea typeface="Courier New"/>
                <a:cs typeface="Courier New"/>
                <a:sym typeface="Courier New"/>
              </a:rPr>
              <a:t>of</a:t>
            </a:r>
            <a:r>
              <a:rPr lang="en" sz="850">
                <a:solidFill>
                  <a:schemeClr val="dk1"/>
                </a:solidFill>
                <a:highlight>
                  <a:srgbClr val="FFFFFF"/>
                </a:highlight>
                <a:latin typeface="Courier New"/>
                <a:ea typeface="Courier New"/>
                <a:cs typeface="Courier New"/>
                <a:sym typeface="Courier New"/>
              </a:rPr>
              <a:t> va)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for</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let</a:t>
            </a:r>
            <a:r>
              <a:rPr lang="en" sz="850">
                <a:solidFill>
                  <a:schemeClr val="dk1"/>
                </a:solidFill>
                <a:highlight>
                  <a:srgbClr val="FFFFFF"/>
                </a:highlight>
                <a:latin typeface="Courier New"/>
                <a:ea typeface="Courier New"/>
                <a:cs typeface="Courier New"/>
                <a:sym typeface="Courier New"/>
              </a:rPr>
              <a:t> b </a:t>
            </a:r>
            <a:r>
              <a:rPr lang="en" sz="850">
                <a:solidFill>
                  <a:srgbClr val="0000FF"/>
                </a:solidFill>
                <a:highlight>
                  <a:srgbClr val="FFFFFF"/>
                </a:highlight>
                <a:latin typeface="Courier New"/>
                <a:ea typeface="Courier New"/>
                <a:cs typeface="Courier New"/>
                <a:sym typeface="Courier New"/>
              </a:rPr>
              <a:t>of</a:t>
            </a:r>
            <a:r>
              <a:rPr lang="en" sz="850">
                <a:solidFill>
                  <a:schemeClr val="dk1"/>
                </a:solidFill>
                <a:highlight>
                  <a:srgbClr val="FFFFFF"/>
                </a:highlight>
                <a:latin typeface="Courier New"/>
                <a:ea typeface="Courier New"/>
                <a:cs typeface="Courier New"/>
                <a:sym typeface="Courier New"/>
              </a:rPr>
              <a:t> vb)</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sirRez+=siruri[</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]+a+siruri[</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]+b+siruri[</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]+(a+b)+</a:t>
            </a:r>
            <a:r>
              <a:rPr lang="en" sz="850">
                <a:solidFill>
                  <a:srgbClr val="A31515"/>
                </a:solidFill>
                <a:highlight>
                  <a:srgbClr val="FFFFFF"/>
                </a:highlight>
                <a:latin typeface="Courier New"/>
                <a:ea typeface="Courier New"/>
                <a:cs typeface="Courier New"/>
                <a:sym typeface="Courier New"/>
              </a:rPr>
              <a:t>"\n"</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sirRez;</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sir= </a:t>
            </a:r>
            <a:r>
              <a:rPr lang="en" sz="850">
                <a:solidFill>
                  <a:srgbClr val="A31515"/>
                </a:solidFill>
                <a:highlight>
                  <a:srgbClr val="FFFFFF"/>
                </a:highlight>
                <a:latin typeface="Courier New"/>
                <a:ea typeface="Courier New"/>
                <a:cs typeface="Courier New"/>
                <a:sym typeface="Courier New"/>
              </a:rPr>
              <a:t>toateCombinatiile`valoare a= </a:t>
            </a:r>
            <a:r>
              <a:rPr lang="en" sz="850">
                <a:solidFill>
                  <a:srgbClr val="0000FF"/>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7</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 valoare b=</a:t>
            </a:r>
            <a:r>
              <a:rPr lang="en" sz="850">
                <a:solidFill>
                  <a:srgbClr val="0000FF"/>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a:t>
            </a:r>
            <a:r>
              <a:rPr lang="en" sz="850">
                <a:solidFill>
                  <a:schemeClr val="dk1"/>
                </a:solidFill>
                <a:highlight>
                  <a:srgbClr val="FFFFFF"/>
                </a:highlight>
                <a:latin typeface="Courier New"/>
                <a:ea typeface="Courier New"/>
                <a:cs typeface="Courier New"/>
                <a:sym typeface="Courier New"/>
              </a:rPr>
              <a:t>]</a:t>
            </a:r>
            <a:r>
              <a:rPr lang="en" sz="850">
                <a:solidFill>
                  <a:srgbClr val="0000FF"/>
                </a:solidFill>
                <a:highlight>
                  <a:srgbClr val="FFFFFF"/>
                </a:highlight>
                <a:latin typeface="Courier New"/>
                <a:ea typeface="Courier New"/>
                <a:cs typeface="Courier New"/>
                <a:sym typeface="Courier New"/>
              </a:rPr>
              <a:t>}</a:t>
            </a:r>
            <a:r>
              <a:rPr lang="en" sz="850">
                <a:solidFill>
                  <a:srgbClr val="A31515"/>
                </a:solidFill>
                <a:highlight>
                  <a:srgbClr val="FFFFFF"/>
                </a:highlight>
                <a:latin typeface="Courier New"/>
                <a:ea typeface="Courier New"/>
                <a:cs typeface="Courier New"/>
                <a:sym typeface="Courier New"/>
              </a:rPr>
              <a:t> suma=</a:t>
            </a:r>
            <a:r>
              <a:rPr lang="en" sz="850">
                <a:solidFill>
                  <a:srgbClr val="0000FF"/>
                </a:solidFill>
                <a:highlight>
                  <a:srgbClr val="FFFFFF"/>
                </a:highlight>
                <a:latin typeface="Courier New"/>
                <a:ea typeface="Courier New"/>
                <a:cs typeface="Courier New"/>
                <a:sym typeface="Courier New"/>
              </a:rPr>
              <a:t>${null}</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"\nSirul template:\n"</a:t>
            </a:r>
            <a:r>
              <a:rPr lang="en" sz="850">
                <a:solidFill>
                  <a:schemeClr val="dk1"/>
                </a:solidFill>
                <a:highlight>
                  <a:srgbClr val="FFFFFF"/>
                </a:highlight>
                <a:latin typeface="Courier New"/>
                <a:ea typeface="Courier New"/>
                <a:cs typeface="Courier New"/>
                <a:sym typeface="Courier New"/>
              </a:rPr>
              <a:t>+sir);</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chemeClr val="dk1"/>
              </a:solidFill>
              <a:highlight>
                <a:srgbClr val="FFFFFF"/>
              </a:highlight>
              <a:latin typeface="Courier New"/>
              <a:ea typeface="Courier New"/>
              <a:cs typeface="Courier New"/>
              <a:sym typeface="Courier New"/>
            </a:endParaRPr>
          </a:p>
        </p:txBody>
      </p:sp>
      <p:sp>
        <p:nvSpPr>
          <p:cNvPr id="1016" name="Google Shape;1016;p82"/>
          <p:cNvSpPr txBox="1"/>
          <p:nvPr/>
        </p:nvSpPr>
        <p:spPr>
          <a:xfrm>
            <a:off x="5852050" y="2419200"/>
            <a:ext cx="3018900" cy="1908600"/>
          </a:xfrm>
          <a:prstGeom prst="rect">
            <a:avLst/>
          </a:prstGeom>
          <a:noFill/>
          <a:ln cap="flat" cmpd="sng" w="9525">
            <a:solidFill>
              <a:srgbClr val="B7B7B7"/>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Courier New"/>
                <a:ea typeface="Courier New"/>
                <a:cs typeface="Courier New"/>
                <a:sym typeface="Courier New"/>
              </a:rPr>
              <a:t>Fragmentele de sir: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 'valoare a= ', ' valoare b=', ' suma=', ''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 [ 2, 5, 7 ] vb= [ 10, 8, 9 ]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Sirul template:</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2 valoare b=10 suma=12</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2 valoare b=8 suma=10</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2 valoare b=9 suma=11</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5 valoare b=10 suma=15</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5 valoare b=8 suma=13</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5 valoare b=9 suma=14</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7 valoare b=10 suma=17</a:t>
            </a:r>
            <a:endParaRPr sz="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00">
                <a:solidFill>
                  <a:schemeClr val="dk2"/>
                </a:solidFill>
                <a:latin typeface="Courier New"/>
                <a:ea typeface="Courier New"/>
                <a:cs typeface="Courier New"/>
                <a:sym typeface="Courier New"/>
              </a:rPr>
              <a:t>valoare a= 7 valoare b=8 suma=15</a:t>
            </a:r>
            <a:endParaRPr sz="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800">
                <a:solidFill>
                  <a:schemeClr val="dk2"/>
                </a:solidFill>
                <a:latin typeface="Courier New"/>
                <a:ea typeface="Courier New"/>
                <a:cs typeface="Courier New"/>
                <a:sym typeface="Courier New"/>
              </a:rPr>
              <a:t>valoare a= 7 valoare b=9 suma=16</a:t>
            </a:r>
            <a:endParaRPr sz="800">
              <a:solidFill>
                <a:schemeClr val="dk2"/>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0" name="Shape 1020"/>
        <p:cNvGrpSpPr/>
        <p:nvPr/>
      </p:nvGrpSpPr>
      <p:grpSpPr>
        <a:xfrm>
          <a:off x="0" y="0"/>
          <a:ext cx="0" cy="0"/>
          <a:chOff x="0" y="0"/>
          <a:chExt cx="0" cy="0"/>
        </a:xfrm>
      </p:grpSpPr>
      <p:sp>
        <p:nvSpPr>
          <p:cNvPr id="1021" name="Google Shape;1021;p8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400"/>
              <a:t> - String - accesare caractere. Coduri ASCII.</a:t>
            </a:r>
            <a:endParaRPr sz="2400"/>
          </a:p>
        </p:txBody>
      </p:sp>
      <p:sp>
        <p:nvSpPr>
          <p:cNvPr id="1022" name="Google Shape;1022;p8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4" name="Google Shape;1024;p8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25" name="Google Shape;1025;p8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26" name="Google Shape;1026;p83"/>
          <p:cNvSpPr txBox="1"/>
          <p:nvPr/>
        </p:nvSpPr>
        <p:spPr>
          <a:xfrm>
            <a:off x="311700" y="920825"/>
            <a:ext cx="8520600" cy="19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Metoda sir.</a:t>
            </a:r>
            <a:r>
              <a:rPr b="1" lang="en" sz="1000">
                <a:solidFill>
                  <a:srgbClr val="666666"/>
                </a:solidFill>
              </a:rPr>
              <a:t>charAt(index)</a:t>
            </a:r>
            <a:r>
              <a:rPr lang="en" sz="1000">
                <a:solidFill>
                  <a:srgbClr val="666666"/>
                </a:solidFill>
              </a:rPr>
              <a:t> returnează un nou șir conținând caracterul care se găsește la poziția </a:t>
            </a:r>
            <a:r>
              <a:rPr i="1" lang="en" sz="1000">
                <a:solidFill>
                  <a:srgbClr val="666666"/>
                </a:solidFill>
              </a:rPr>
              <a:t>index</a:t>
            </a:r>
            <a:r>
              <a:rPr lang="en" sz="1000">
                <a:solidFill>
                  <a:srgbClr val="666666"/>
                </a:solidFill>
              </a:rPr>
              <a:t> în șirul </a:t>
            </a:r>
            <a:r>
              <a:rPr i="1" lang="en" sz="1000">
                <a:solidFill>
                  <a:srgbClr val="666666"/>
                </a:solidFill>
              </a:rPr>
              <a:t>sir</a:t>
            </a:r>
            <a:r>
              <a:rPr lang="en" sz="1000">
                <a:solidFill>
                  <a:srgbClr val="666666"/>
                </a:solidFill>
              </a:rPr>
              <a:t>. Dacă indexul dat este mai mare (de la lungimea șirului în sus) sau mai mic (negativ) decât indicii admisibili, metoda va returna un șir vid.</a:t>
            </a:r>
            <a:endParaRPr sz="1000">
              <a:solidFill>
                <a:srgbClr val="666666"/>
              </a:solidFill>
            </a:endParaRPr>
          </a:p>
          <a:p>
            <a:pPr indent="0" lvl="0" marL="0" rtl="0" algn="l">
              <a:spcBef>
                <a:spcPts val="0"/>
              </a:spcBef>
              <a:spcAft>
                <a:spcPts val="0"/>
              </a:spcAft>
              <a:buNone/>
            </a:pPr>
            <a:r>
              <a:rPr lang="en" sz="1000">
                <a:solidFill>
                  <a:srgbClr val="666666"/>
                </a:solidFill>
              </a:rPr>
              <a:t>Dacă ne interesează codul ASCII al caracterului de pe o anumită poziție din șir, putem folosi metoda: </a:t>
            </a:r>
            <a:r>
              <a:rPr b="1" lang="en" sz="1000">
                <a:solidFill>
                  <a:srgbClr val="666666"/>
                </a:solidFill>
              </a:rPr>
              <a:t>charCodeAt(index)</a:t>
            </a:r>
            <a:r>
              <a:rPr lang="en" sz="1000">
                <a:solidFill>
                  <a:srgbClr val="666666"/>
                </a:solidFill>
              </a:rPr>
              <a:t>.</a:t>
            </a:r>
            <a:endParaRPr sz="1000">
              <a:solidFill>
                <a:srgbClr val="666666"/>
              </a:solidFill>
            </a:endParaRPr>
          </a:p>
          <a:p>
            <a:pPr indent="0" lvl="0" marL="0" rtl="0" algn="l">
              <a:spcBef>
                <a:spcPts val="0"/>
              </a:spcBef>
              <a:spcAft>
                <a:spcPts val="0"/>
              </a:spcAft>
              <a:buNone/>
            </a:pPr>
            <a:r>
              <a:rPr lang="en" sz="1000">
                <a:solidFill>
                  <a:srgbClr val="666666"/>
                </a:solidFill>
              </a:rPr>
              <a:t>Adesea, această metodă e folosită pe șiruri de un caracter pentru a obține codul ASCII corespunzător caracterului. Dacă se oferă un indice invalid, returnează NaN.</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 sz="1000">
                <a:solidFill>
                  <a:srgbClr val="666666"/>
                </a:solidFill>
              </a:rPr>
              <a:t>Metoda de conversie inversă, de la codul ASCII la caracter, este metoda statică </a:t>
            </a:r>
            <a:r>
              <a:rPr b="1" lang="en" sz="1000">
                <a:solidFill>
                  <a:srgbClr val="666666"/>
                </a:solidFill>
              </a:rPr>
              <a:t>String.fromCharCode(cod_1 [, cod_2 [, ...[, cod_n]]]) </a:t>
            </a:r>
            <a:r>
              <a:rPr lang="en" sz="1000">
                <a:solidFill>
                  <a:srgbClr val="666666"/>
                </a:solidFill>
              </a:rPr>
              <a:t>care returnează șirul format din concatenarea caracterelor ale căror coduri ASCII au fost date.</a:t>
            </a:r>
            <a:endParaRPr sz="1000">
              <a:solidFill>
                <a:srgbClr val="666666"/>
              </a:solidFill>
            </a:endParaRPr>
          </a:p>
          <a:p>
            <a:pPr indent="0" lvl="0" marL="0" rtl="0" algn="l">
              <a:spcBef>
                <a:spcPts val="0"/>
              </a:spcBef>
              <a:spcAft>
                <a:spcPts val="0"/>
              </a:spcAft>
              <a:buNone/>
            </a:pPr>
            <a:r>
              <a:t/>
            </a:r>
            <a:endParaRPr sz="1000">
              <a:solidFill>
                <a:srgbClr val="666666"/>
              </a:solidFill>
            </a:endParaRPr>
          </a:p>
          <a:p>
            <a:pPr indent="0" lvl="0" marL="0" rtl="0" algn="l">
              <a:spcBef>
                <a:spcPts val="0"/>
              </a:spcBef>
              <a:spcAft>
                <a:spcPts val="0"/>
              </a:spcAft>
              <a:buNone/>
            </a:pPr>
            <a:r>
              <a:rPr lang="en" sz="1000">
                <a:solidFill>
                  <a:srgbClr val="666666"/>
                </a:solidFill>
              </a:rPr>
              <a:t>Dacă de interesează codul Unicode al unui caracter din șir, putem folosi metoda </a:t>
            </a:r>
            <a:r>
              <a:rPr b="1" lang="en" sz="1000">
                <a:solidFill>
                  <a:srgbClr val="666666"/>
                </a:solidFill>
              </a:rPr>
              <a:t>codePointAt(index)</a:t>
            </a:r>
            <a:r>
              <a:rPr lang="en" sz="1000">
                <a:solidFill>
                  <a:srgbClr val="666666"/>
                </a:solidFill>
              </a:rPr>
              <a:t> care va returna codul caracterului aflat pe poziția </a:t>
            </a:r>
            <a:r>
              <a:rPr i="1" lang="en" sz="1000">
                <a:solidFill>
                  <a:srgbClr val="666666"/>
                </a:solidFill>
              </a:rPr>
              <a:t>index </a:t>
            </a:r>
            <a:r>
              <a:rPr lang="en" sz="1000">
                <a:solidFill>
                  <a:srgbClr val="666666"/>
                </a:solidFill>
              </a:rPr>
              <a:t>în șir. Returnează </a:t>
            </a:r>
            <a:r>
              <a:rPr i="1" lang="en" sz="1000">
                <a:solidFill>
                  <a:srgbClr val="666666"/>
                </a:solidFill>
              </a:rPr>
              <a:t>undefined </a:t>
            </a:r>
            <a:r>
              <a:rPr lang="en" sz="1000">
                <a:solidFill>
                  <a:srgbClr val="666666"/>
                </a:solidFill>
              </a:rPr>
              <a:t>dacă poziția dată depășește limitele șirului. Conversia inversă se face cu </a:t>
            </a:r>
            <a:r>
              <a:rPr b="1" lang="en" sz="1000">
                <a:solidFill>
                  <a:srgbClr val="666666"/>
                </a:solidFill>
              </a:rPr>
              <a:t>String.fromCodePoint(cod_1 [,cod_2 [, ... [, cod_n]]])</a:t>
            </a:r>
            <a:r>
              <a:rPr lang="en" sz="1000">
                <a:solidFill>
                  <a:srgbClr val="666666"/>
                </a:solidFill>
              </a:rPr>
              <a:t>;</a:t>
            </a:r>
            <a:endParaRPr sz="1000">
              <a:solidFill>
                <a:srgbClr val="666666"/>
              </a:solidFill>
            </a:endParaRPr>
          </a:p>
        </p:txBody>
      </p:sp>
      <p:sp>
        <p:nvSpPr>
          <p:cNvPr id="1027" name="Google Shape;1027;p83"/>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28" name="Google Shape;1028;p83"/>
          <p:cNvSpPr txBox="1"/>
          <p:nvPr/>
        </p:nvSpPr>
        <p:spPr>
          <a:xfrm>
            <a:off x="426225" y="2878775"/>
            <a:ext cx="5436000" cy="197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a:t>
            </a:r>
            <a:r>
              <a:rPr lang="en" sz="850">
                <a:solidFill>
                  <a:srgbClr val="A31515"/>
                </a:solidFill>
                <a:highlight>
                  <a:srgbClr val="FFFFFF"/>
                </a:highlight>
                <a:latin typeface="Courier New"/>
                <a:ea typeface="Courier New"/>
                <a:cs typeface="Courier New"/>
                <a:sym typeface="Courier New"/>
              </a:rPr>
              <a:t>"abcd"</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console.log(sir.charAt(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"a"</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console.log(sir.charCodeAt(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97</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console.log(String.fromCharCode(</a:t>
            </a:r>
            <a:r>
              <a:rPr lang="en" sz="850">
                <a:solidFill>
                  <a:srgbClr val="098658"/>
                </a:solidFill>
                <a:highlight>
                  <a:srgbClr val="FFFFFF"/>
                </a:highlight>
                <a:latin typeface="Courier New"/>
                <a:ea typeface="Courier New"/>
                <a:cs typeface="Courier New"/>
                <a:sym typeface="Courier New"/>
              </a:rPr>
              <a:t>97</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 "a"</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sir=String.fromCharCode(</a:t>
            </a:r>
            <a:r>
              <a:rPr lang="en" sz="850">
                <a:solidFill>
                  <a:srgbClr val="098658"/>
                </a:solidFill>
                <a:highlight>
                  <a:srgbClr val="FFFFFF"/>
                </a:highlight>
                <a:latin typeface="Courier New"/>
                <a:ea typeface="Courier New"/>
                <a:cs typeface="Courier New"/>
                <a:sym typeface="Courier New"/>
              </a:rPr>
              <a:t>97</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99</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a:t>
            </a:r>
            <a:r>
              <a:rPr lang="en" sz="850">
                <a:solidFill>
                  <a:srgbClr val="008000"/>
                </a:solidFill>
                <a:highlight>
                  <a:srgbClr val="FFFFFF"/>
                </a:highlight>
                <a:latin typeface="Courier New"/>
                <a:ea typeface="Courier New"/>
                <a:cs typeface="Courier New"/>
                <a:sym typeface="Courier New"/>
              </a:rPr>
              <a:t>// "abc"</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a:t>
            </a:r>
            <a:r>
              <a:rPr lang="en" sz="850">
                <a:solidFill>
                  <a:srgbClr val="A31515"/>
                </a:solidFill>
                <a:highlight>
                  <a:srgbClr val="FFFFFF"/>
                </a:highlight>
                <a:latin typeface="Courier New"/>
                <a:ea typeface="Courier New"/>
                <a:cs typeface="Courier New"/>
                <a:sym typeface="Courier New"/>
              </a:rPr>
              <a:t>"Îhî!"</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console.log(sir.codePointAt(</a:t>
            </a:r>
            <a:r>
              <a:rPr lang="en" sz="850">
                <a:solidFill>
                  <a:srgbClr val="098658"/>
                </a:solidFill>
                <a:highlight>
                  <a:srgbClr val="FFFFFF"/>
                </a:highlight>
                <a:latin typeface="Courier New"/>
                <a:ea typeface="Courier New"/>
                <a:cs typeface="Courier New"/>
                <a:sym typeface="Courier New"/>
              </a:rPr>
              <a:t>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//206</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console.log(sir.codePointAt(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//238</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sir=String.fromCharCode(</a:t>
            </a:r>
            <a:r>
              <a:rPr lang="en" sz="850">
                <a:solidFill>
                  <a:srgbClr val="098658"/>
                </a:solidFill>
                <a:highlight>
                  <a:srgbClr val="FFFFFF"/>
                </a:highlight>
                <a:latin typeface="Courier New"/>
                <a:ea typeface="Courier New"/>
                <a:cs typeface="Courier New"/>
                <a:sym typeface="Courier New"/>
              </a:rPr>
              <a:t>206</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238</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33</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console.log(sir);</a:t>
            </a:r>
            <a:r>
              <a:rPr lang="en" sz="850">
                <a:solidFill>
                  <a:srgbClr val="008000"/>
                </a:solidFill>
                <a:highlight>
                  <a:srgbClr val="FFFFFF"/>
                </a:highlight>
                <a:latin typeface="Courier New"/>
                <a:ea typeface="Courier New"/>
                <a:cs typeface="Courier New"/>
                <a:sym typeface="Courier New"/>
              </a:rPr>
              <a:t>// "Îhî!"</a:t>
            </a:r>
            <a:endParaRPr sz="8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32" name="Shape 1032"/>
        <p:cNvGrpSpPr/>
        <p:nvPr/>
      </p:nvGrpSpPr>
      <p:grpSpPr>
        <a:xfrm>
          <a:off x="0" y="0"/>
          <a:ext cx="0" cy="0"/>
          <a:chOff x="0" y="0"/>
          <a:chExt cx="0" cy="0"/>
        </a:xfrm>
      </p:grpSpPr>
      <p:sp>
        <p:nvSpPr>
          <p:cNvPr id="1033" name="Google Shape;1033;p8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verificare subșir</a:t>
            </a:r>
            <a:endParaRPr/>
          </a:p>
        </p:txBody>
      </p:sp>
      <p:sp>
        <p:nvSpPr>
          <p:cNvPr id="1034" name="Google Shape;1034;p8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6" name="Google Shape;1036;p8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37" name="Google Shape;1037;p8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38" name="Google Shape;1038;p84"/>
          <p:cNvSpPr txBox="1"/>
          <p:nvPr/>
        </p:nvSpPr>
        <p:spPr>
          <a:xfrm>
            <a:off x="311700" y="920825"/>
            <a:ext cx="85206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verifica dacă un șir: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începe cu un subșir, cu ajutorul metodei </a:t>
            </a:r>
            <a:r>
              <a:rPr b="1" lang="en" sz="1300">
                <a:solidFill>
                  <a:srgbClr val="666666"/>
                </a:solidFill>
              </a:rPr>
              <a:t>startsWith(subsir [, index])</a:t>
            </a:r>
            <a:r>
              <a:rPr lang="en" sz="1300">
                <a:solidFill>
                  <a:srgbClr val="666666"/>
                </a:solidFill>
              </a:rPr>
              <a:t>. Al doilea parametru reprezintă indicele de la care pornim compararea cu elementele din șirul mare.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 termină</a:t>
            </a:r>
            <a:r>
              <a:rPr lang="en" sz="1300">
                <a:solidFill>
                  <a:srgbClr val="666666"/>
                </a:solidFill>
              </a:rPr>
              <a:t> cu un subșir, cu ajutorul metodei </a:t>
            </a:r>
            <a:r>
              <a:rPr b="1" lang="en" sz="1300">
                <a:solidFill>
                  <a:srgbClr val="666666"/>
                </a:solidFill>
              </a:rPr>
              <a:t>endsWith(subsir [, lungimesir])</a:t>
            </a:r>
            <a:r>
              <a:rPr lang="en" sz="1300">
                <a:solidFill>
                  <a:srgbClr val="666666"/>
                </a:solidFill>
              </a:rPr>
              <a:t>. Al doilea parametru reprezintă până la ce lungime din șir mergem cu compararea (practic vede șirul mare doar până la lungimea dată)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conține un subșir, cu ajutorul metodei </a:t>
            </a:r>
            <a:r>
              <a:rPr b="1" lang="en" sz="1300">
                <a:solidFill>
                  <a:srgbClr val="666666"/>
                </a:solidFill>
              </a:rPr>
              <a:t>includes(subsir [, index])</a:t>
            </a:r>
            <a:r>
              <a:rPr lang="en" sz="1300">
                <a:solidFill>
                  <a:srgbClr val="666666"/>
                </a:solidFill>
              </a:rPr>
              <a:t>.  Al doilea parametru reprezintă indicele de la care pornim căutarea.</a:t>
            </a:r>
            <a:endParaRPr sz="1300">
              <a:solidFill>
                <a:srgbClr val="666666"/>
              </a:solidFill>
            </a:endParaRPr>
          </a:p>
          <a:p>
            <a:pPr indent="0" lvl="0" marL="0" rtl="0" algn="l">
              <a:spcBef>
                <a:spcPts val="0"/>
              </a:spcBef>
              <a:spcAft>
                <a:spcPts val="0"/>
              </a:spcAft>
              <a:buNone/>
            </a:pPr>
            <a:r>
              <a:rPr lang="en" sz="1300">
                <a:solidFill>
                  <a:srgbClr val="666666"/>
                </a:solidFill>
              </a:rPr>
              <a:t>Toate aceste metode returnează o valoare booleană: true dacă au găsit subșirul și false dacă nu.</a:t>
            </a:r>
            <a:endParaRPr sz="1300">
              <a:solidFill>
                <a:srgbClr val="666666"/>
              </a:solidFill>
            </a:endParaRPr>
          </a:p>
        </p:txBody>
      </p:sp>
      <p:sp>
        <p:nvSpPr>
          <p:cNvPr id="1039" name="Google Shape;1039;p84"/>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40" name="Google Shape;1040;p84"/>
          <p:cNvSpPr txBox="1"/>
          <p:nvPr/>
        </p:nvSpPr>
        <p:spPr>
          <a:xfrm>
            <a:off x="386025" y="3023900"/>
            <a:ext cx="8446200" cy="155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sir=</a:t>
            </a:r>
            <a:r>
              <a:rPr lang="en" sz="750">
                <a:solidFill>
                  <a:srgbClr val="A31515"/>
                </a:solidFill>
                <a:highlight>
                  <a:srgbClr val="FFFFFF"/>
                </a:highlight>
                <a:latin typeface="Courier New"/>
                <a:ea typeface="Courier New"/>
                <a:cs typeface="Courier New"/>
                <a:sym typeface="Courier New"/>
              </a:rPr>
              <a:t>"o pisica frumoasa"</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console.log(sir.startsWith(</a:t>
            </a:r>
            <a:r>
              <a:rPr lang="en" sz="750">
                <a:solidFill>
                  <a:srgbClr val="A31515"/>
                </a:solidFill>
                <a:highlight>
                  <a:srgbClr val="FFFFFF"/>
                </a:highlight>
                <a:latin typeface="Courier New"/>
                <a:ea typeface="Courier New"/>
                <a:cs typeface="Courier New"/>
                <a:sym typeface="Courier New"/>
              </a:rPr>
              <a:t>"o pisica"</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începe cu "o pisica"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console.log(sir.startsWith(</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0</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//false, deoarece compară de la indicele 0</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console.log(sir.startsWith(</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2</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deoarece de la 2 încolo avem în sir cuvântul "pisica"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console.log(sir.endsWith(</a:t>
            </a:r>
            <a:r>
              <a:rPr lang="en" sz="750">
                <a:solidFill>
                  <a:srgbClr val="A31515"/>
                </a:solidFill>
                <a:highlight>
                  <a:srgbClr val="FFFFFF"/>
                </a:highlight>
                <a:latin typeface="Courier New"/>
                <a:ea typeface="Courier New"/>
                <a:cs typeface="Courier New"/>
                <a:sym typeface="Courier New"/>
              </a:rPr>
              <a:t>"frumoasa"</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se termină cu "frumoasa"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console.log(sir.endsWith(</a:t>
            </a:r>
            <a:r>
              <a:rPr lang="en" sz="750">
                <a:solidFill>
                  <a:srgbClr val="A31515"/>
                </a:solidFill>
                <a:highlight>
                  <a:srgbClr val="FFFFFF"/>
                </a:highlight>
                <a:latin typeface="Courier New"/>
                <a:ea typeface="Courier New"/>
                <a:cs typeface="Courier New"/>
                <a:sym typeface="Courier New"/>
              </a:rPr>
              <a:t>"frumoasa"</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//false</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console.log(sir.endsWith(</a:t>
            </a:r>
            <a:r>
              <a:rPr lang="en" sz="750">
                <a:solidFill>
                  <a:srgbClr val="A31515"/>
                </a:solidFill>
                <a:highlight>
                  <a:srgbClr val="FFFFFF"/>
                </a:highlight>
                <a:latin typeface="Courier New"/>
                <a:ea typeface="Courier New"/>
                <a:cs typeface="Courier New"/>
                <a:sym typeface="Courier New"/>
              </a:rPr>
              <a:t>"fru"</a:t>
            </a:r>
            <a:r>
              <a:rPr lang="en" sz="750">
                <a:solidFill>
                  <a:schemeClr val="dk1"/>
                </a:solidFill>
                <a:highlight>
                  <a:srgbClr val="FFFFFF"/>
                </a:highlight>
                <a:latin typeface="Courier New"/>
                <a:ea typeface="Courier New"/>
                <a:cs typeface="Courier New"/>
                <a:sym typeface="Courier New"/>
              </a:rPr>
              <a:t>,</a:t>
            </a:r>
            <a:r>
              <a:rPr lang="en" sz="750">
                <a:solidFill>
                  <a:srgbClr val="098658"/>
                </a:solidFill>
                <a:highlight>
                  <a:srgbClr val="FFFFFF"/>
                </a:highlight>
                <a:latin typeface="Courier New"/>
                <a:ea typeface="Courier New"/>
                <a:cs typeface="Courier New"/>
                <a:sym typeface="Courier New"/>
              </a:rPr>
              <a:t>12</a:t>
            </a:r>
            <a:r>
              <a:rPr lang="en" sz="750">
                <a:solidFill>
                  <a:schemeClr val="dk1"/>
                </a:solidFill>
                <a:highlight>
                  <a:srgbClr val="FFFFFF"/>
                </a:highlight>
                <a:latin typeface="Courier New"/>
                <a:ea typeface="Courier New"/>
                <a:cs typeface="Courier New"/>
                <a:sym typeface="Courier New"/>
              </a:rPr>
              <a:t>));</a:t>
            </a:r>
            <a:r>
              <a:rPr lang="en" sz="750">
                <a:solidFill>
                  <a:srgbClr val="008000"/>
                </a:solidFill>
                <a:highlight>
                  <a:srgbClr val="FFFFFF"/>
                </a:highlight>
                <a:latin typeface="Courier New"/>
                <a:ea typeface="Courier New"/>
                <a:cs typeface="Courier New"/>
                <a:sym typeface="Courier New"/>
              </a:rPr>
              <a:t>//true; dacă considerăm șirul pănă la poziția 12, avem "o pisica fru", care se termină cu "fru"</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console.log(sir.includes(</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08000"/>
                </a:solidFill>
                <a:highlight>
                  <a:srgbClr val="FFFFFF"/>
                </a:highlight>
                <a:latin typeface="Courier New"/>
                <a:ea typeface="Courier New"/>
                <a:cs typeface="Courier New"/>
                <a:sym typeface="Courier New"/>
              </a:rPr>
              <a:t>//true; conține subșirul "pisica"</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console.log(sir.includes(</a:t>
            </a:r>
            <a:r>
              <a:rPr lang="en" sz="750">
                <a:solidFill>
                  <a:srgbClr val="A31515"/>
                </a:solidFill>
                <a:highlight>
                  <a:srgbClr val="FFFFFF"/>
                </a:highlight>
                <a:latin typeface="Courier New"/>
                <a:ea typeface="Courier New"/>
                <a:cs typeface="Courier New"/>
                <a:sym typeface="Courier New"/>
              </a:rPr>
              <a:t>"frumoasa"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 </a:t>
            </a:r>
            <a:r>
              <a:rPr lang="en" sz="750">
                <a:solidFill>
                  <a:srgbClr val="008000"/>
                </a:solidFill>
                <a:highlight>
                  <a:srgbClr val="FFFFFF"/>
                </a:highlight>
                <a:latin typeface="Courier New"/>
                <a:ea typeface="Courier New"/>
                <a:cs typeface="Courier New"/>
                <a:sym typeface="Courier New"/>
              </a:rPr>
              <a:t>//true; subșirul "frumoasa" se găsește după poziția 5</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console.log(sir.includes(</a:t>
            </a:r>
            <a:r>
              <a:rPr lang="en" sz="750">
                <a:solidFill>
                  <a:srgbClr val="A31515"/>
                </a:solidFill>
                <a:highlight>
                  <a:srgbClr val="FFFFFF"/>
                </a:highlight>
                <a:latin typeface="Courier New"/>
                <a:ea typeface="Courier New"/>
                <a:cs typeface="Courier New"/>
                <a:sym typeface="Courier New"/>
              </a:rPr>
              <a:t>"pisica"</a:t>
            </a:r>
            <a:r>
              <a:rPr lang="en" sz="750">
                <a:solidFill>
                  <a:schemeClr val="dk1"/>
                </a:solidFill>
                <a:highlight>
                  <a:srgbClr val="FFFFFF"/>
                </a:highlight>
                <a:latin typeface="Courier New"/>
                <a:ea typeface="Courier New"/>
                <a:cs typeface="Courier New"/>
                <a:sym typeface="Courier New"/>
              </a:rPr>
              <a:t>, </a:t>
            </a:r>
            <a:r>
              <a:rPr lang="en" sz="750">
                <a:solidFill>
                  <a:srgbClr val="098658"/>
                </a:solidFill>
                <a:highlight>
                  <a:srgbClr val="FFFFFF"/>
                </a:highlight>
                <a:latin typeface="Courier New"/>
                <a:ea typeface="Courier New"/>
                <a:cs typeface="Courier New"/>
                <a:sym typeface="Courier New"/>
              </a:rPr>
              <a:t>5</a:t>
            </a:r>
            <a:r>
              <a:rPr lang="en" sz="750">
                <a:solidFill>
                  <a:schemeClr val="dk1"/>
                </a:solidFill>
                <a:highlight>
                  <a:srgbClr val="FFFFFF"/>
                </a:highlight>
                <a:latin typeface="Courier New"/>
                <a:ea typeface="Courier New"/>
                <a:cs typeface="Courier New"/>
                <a:sym typeface="Courier New"/>
              </a:rPr>
              <a:t>)); </a:t>
            </a:r>
            <a:r>
              <a:rPr lang="en" sz="750">
                <a:solidFill>
                  <a:srgbClr val="008000"/>
                </a:solidFill>
                <a:highlight>
                  <a:srgbClr val="FFFFFF"/>
                </a:highlight>
                <a:latin typeface="Courier New"/>
                <a:ea typeface="Courier New"/>
                <a:cs typeface="Courier New"/>
                <a:sym typeface="Courier New"/>
              </a:rPr>
              <a:t>//false; subșirul "pisica" începe de la poziția 2, iar alt subșir "pisica", după poziția 5, nu mai avem</a:t>
            </a:r>
            <a:endParaRPr sz="7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6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44" name="Shape 1044"/>
        <p:cNvGrpSpPr/>
        <p:nvPr/>
      </p:nvGrpSpPr>
      <p:grpSpPr>
        <a:xfrm>
          <a:off x="0" y="0"/>
          <a:ext cx="0" cy="0"/>
          <a:chOff x="0" y="0"/>
          <a:chExt cx="0" cy="0"/>
        </a:xfrm>
      </p:grpSpPr>
      <p:sp>
        <p:nvSpPr>
          <p:cNvPr id="1045" name="Google Shape;1045;p8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poziție subșir</a:t>
            </a:r>
            <a:endParaRPr/>
          </a:p>
        </p:txBody>
      </p:sp>
      <p:sp>
        <p:nvSpPr>
          <p:cNvPr id="1046" name="Google Shape;1046;p8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8" name="Google Shape;1048;p8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49" name="Google Shape;1049;p8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50" name="Google Shape;1050;p85"/>
          <p:cNvSpPr txBox="1"/>
          <p:nvPr/>
        </p:nvSpPr>
        <p:spPr>
          <a:xfrm>
            <a:off x="311700" y="920825"/>
            <a:ext cx="85206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obține poziția de la care începe un subșir într-un șir folosind</a:t>
            </a:r>
            <a:r>
              <a:rPr lang="en" sz="1300">
                <a:solidFill>
                  <a:srgbClr val="666666"/>
                </a:solidFill>
              </a:rPr>
              <a:t>:</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indexOf</a:t>
            </a:r>
            <a:r>
              <a:rPr b="1" lang="en" sz="1300">
                <a:solidFill>
                  <a:srgbClr val="666666"/>
                </a:solidFill>
              </a:rPr>
              <a:t>(subsir [, index])</a:t>
            </a:r>
            <a:r>
              <a:rPr lang="en" sz="1300">
                <a:solidFill>
                  <a:srgbClr val="666666"/>
                </a:solidFill>
              </a:rPr>
              <a:t>. Returnează indicele la care se găsește prima apariție a subșirului în șir. Al doilea parametru reprezintă indicele de la care pornim căutarea subșirului în șirul mare.</a:t>
            </a:r>
            <a:r>
              <a:rPr lang="en" sz="1300">
                <a:solidFill>
                  <a:srgbClr val="666666"/>
                </a:solidFill>
              </a:rPr>
              <a:t> Nu se va lua în considerare o apariție a subșirului care începe la o poziție mai mică decât valoarea lui </a:t>
            </a:r>
            <a:r>
              <a:rPr i="1" lang="en" sz="1300">
                <a:solidFill>
                  <a:srgbClr val="666666"/>
                </a:solidFill>
              </a:rPr>
              <a:t>index</a:t>
            </a:r>
            <a:r>
              <a:rPr lang="en" sz="1300">
                <a:solidFill>
                  <a:srgbClr val="666666"/>
                </a:solidFill>
              </a:rPr>
              <a:t>. Valoarea implicită a indicelui de început este 0.</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lastIndexOf(subsir [, index])</a:t>
            </a:r>
            <a:r>
              <a:rPr lang="en" sz="1300">
                <a:solidFill>
                  <a:srgbClr val="666666"/>
                </a:solidFill>
              </a:rPr>
              <a:t>. Returnează indicele la care se găsește ultima apariție a subșirului în șir. Al doilea parametru reprezintă indicele de la care pornim căutarea subșirului în șirul mare, căutarea fiind făcută de la dreapta la stânga. Atenție indicele reprezintă locul maxim până la care se poate începe subșirul, nu până la care se poate întinde. Nu se va lua în considerare o apariție a subșirului care începe la o poziție mai mare decât valoarea lui </a:t>
            </a:r>
            <a:r>
              <a:rPr i="1" lang="en" sz="1300">
                <a:solidFill>
                  <a:srgbClr val="666666"/>
                </a:solidFill>
              </a:rPr>
              <a:t>index</a:t>
            </a:r>
            <a:r>
              <a:rPr lang="en" sz="1300">
                <a:solidFill>
                  <a:srgbClr val="666666"/>
                </a:solidFill>
              </a:rPr>
              <a:t>. Valoarea implicită a indicelui de început este lungimea șirului</a:t>
            </a:r>
            <a:endParaRPr sz="1300">
              <a:solidFill>
                <a:srgbClr val="666666"/>
              </a:solidFill>
            </a:endParaRPr>
          </a:p>
          <a:p>
            <a:pPr indent="0" lvl="0" marL="0" rtl="0" algn="l">
              <a:spcBef>
                <a:spcPts val="0"/>
              </a:spcBef>
              <a:spcAft>
                <a:spcPts val="0"/>
              </a:spcAft>
              <a:buNone/>
            </a:pPr>
            <a:r>
              <a:rPr lang="en" sz="1300">
                <a:solidFill>
                  <a:srgbClr val="666666"/>
                </a:solidFill>
              </a:rPr>
              <a:t>Ambele metode returnează -1 dacă nu găsesc subșirul în șir.</a:t>
            </a:r>
            <a:endParaRPr sz="1300">
              <a:solidFill>
                <a:srgbClr val="666666"/>
              </a:solidFill>
            </a:endParaRPr>
          </a:p>
        </p:txBody>
      </p:sp>
      <p:sp>
        <p:nvSpPr>
          <p:cNvPr id="1051" name="Google Shape;1051;p85"/>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52" name="Google Shape;1052;p85"/>
          <p:cNvSpPr txBox="1"/>
          <p:nvPr/>
        </p:nvSpPr>
        <p:spPr>
          <a:xfrm>
            <a:off x="386025" y="3404900"/>
            <a:ext cx="8446200" cy="128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"===abcdxyzabcd123abcdy"</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3</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7</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10 observăm că returnează poziția celui de-al 2-lea "abcd"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console.log(sir.lastIndexOf(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//17</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console.log(sir.lastIndexOf(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,sir.length-</a:t>
            </a:r>
            <a:r>
              <a:rPr lang="en" sz="1050">
                <a:solidFill>
                  <a:srgbClr val="098658"/>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//17  (în acest caz, 17 e chiar egal cu sir.length-5)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console.log(sir.lastIndexOf(</a:t>
            </a:r>
            <a:r>
              <a:rPr lang="en" sz="1050">
                <a:solidFill>
                  <a:srgbClr val="A31515"/>
                </a:solidFill>
                <a:highlight>
                  <a:srgbClr val="FFFFFF"/>
                </a:highlight>
                <a:latin typeface="Courier New"/>
                <a:ea typeface="Courier New"/>
                <a:cs typeface="Courier New"/>
                <a:sym typeface="Courier New"/>
              </a:rPr>
              <a:t>"abcd"</a:t>
            </a:r>
            <a:r>
              <a:rPr lang="en" sz="1050">
                <a:solidFill>
                  <a:schemeClr val="dk1"/>
                </a:solidFill>
                <a:highlight>
                  <a:srgbClr val="FFFFFF"/>
                </a:highlight>
                <a:latin typeface="Courier New"/>
                <a:ea typeface="Courier New"/>
                <a:cs typeface="Courier New"/>
                <a:sym typeface="Courier New"/>
              </a:rPr>
              <a:t>,sir.length-</a:t>
            </a:r>
            <a:r>
              <a:rPr lang="en" sz="1050">
                <a:solidFill>
                  <a:srgbClr val="098658"/>
                </a:solidFill>
                <a:highlight>
                  <a:srgbClr val="FFFFFF"/>
                </a:highlight>
                <a:latin typeface="Courier New"/>
                <a:ea typeface="Courier New"/>
                <a:cs typeface="Courier New"/>
                <a:sym typeface="Courier New"/>
              </a:rPr>
              <a:t>6</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//10</a:t>
            </a:r>
            <a:endParaRPr sz="7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56" name="Shape 1056"/>
        <p:cNvGrpSpPr/>
        <p:nvPr/>
      </p:nvGrpSpPr>
      <p:grpSpPr>
        <a:xfrm>
          <a:off x="0" y="0"/>
          <a:ext cx="0" cy="0"/>
          <a:chOff x="0" y="0"/>
          <a:chExt cx="0" cy="0"/>
        </a:xfrm>
      </p:grpSpPr>
      <p:sp>
        <p:nvSpPr>
          <p:cNvPr id="1057" name="Google Shape;1057;p8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schimbare litere mari/mici</a:t>
            </a:r>
            <a:endParaRPr/>
          </a:p>
        </p:txBody>
      </p:sp>
      <p:sp>
        <p:nvSpPr>
          <p:cNvPr id="1058" name="Google Shape;1058;p8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0" name="Google Shape;1060;p8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61" name="Google Shape;1061;p8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62" name="Google Shape;1062;p86"/>
          <p:cNvSpPr txBox="1"/>
          <p:nvPr/>
        </p:nvSpPr>
        <p:spPr>
          <a:xfrm>
            <a:off x="311700" y="920825"/>
            <a:ext cx="8520600" cy="13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666666"/>
                </a:solidFill>
              </a:rPr>
              <a:t>Putem obține, pe baza unui șir dat, un șir cu toate literele convertite în litere mici, folosind metoda </a:t>
            </a:r>
            <a:r>
              <a:rPr b="1" lang="en" sz="1250">
                <a:solidFill>
                  <a:srgbClr val="666666"/>
                </a:solidFill>
              </a:rPr>
              <a:t>toLowerCase()</a:t>
            </a:r>
            <a:r>
              <a:rPr lang="en" sz="1250">
                <a:solidFill>
                  <a:srgbClr val="666666"/>
                </a:solidFill>
              </a:rPr>
              <a:t>.</a:t>
            </a:r>
            <a:endParaRPr sz="1250">
              <a:solidFill>
                <a:srgbClr val="666666"/>
              </a:solidFill>
            </a:endParaRPr>
          </a:p>
          <a:p>
            <a:pPr indent="0" lvl="0" marL="0" rtl="0" algn="l">
              <a:spcBef>
                <a:spcPts val="0"/>
              </a:spcBef>
              <a:spcAft>
                <a:spcPts val="0"/>
              </a:spcAft>
              <a:buNone/>
            </a:pPr>
            <a:r>
              <a:rPr lang="en" sz="1250">
                <a:solidFill>
                  <a:srgbClr val="666666"/>
                </a:solidFill>
              </a:rPr>
              <a:t>Putem obține, pe baza unui șir dat, un șir cu toate literele convertite în litere mari, folosind metoda </a:t>
            </a:r>
            <a:r>
              <a:rPr b="1" lang="en" sz="1250">
                <a:solidFill>
                  <a:srgbClr val="666666"/>
                </a:solidFill>
              </a:rPr>
              <a:t>toUpperCase()</a:t>
            </a:r>
            <a:r>
              <a:rPr lang="en" sz="1250">
                <a:solidFill>
                  <a:srgbClr val="666666"/>
                </a:solidFill>
              </a:rPr>
              <a:t>.</a:t>
            </a:r>
            <a:endParaRPr sz="1250">
              <a:solidFill>
                <a:srgbClr val="666666"/>
              </a:solidFill>
            </a:endParaRPr>
          </a:p>
          <a:p>
            <a:pPr indent="0" lvl="0" marL="0" rtl="0" algn="l">
              <a:spcBef>
                <a:spcPts val="0"/>
              </a:spcBef>
              <a:spcAft>
                <a:spcPts val="0"/>
              </a:spcAft>
              <a:buNone/>
            </a:pPr>
            <a:r>
              <a:t/>
            </a:r>
            <a:endParaRPr sz="1250">
              <a:solidFill>
                <a:srgbClr val="666666"/>
              </a:solidFill>
            </a:endParaRPr>
          </a:p>
          <a:p>
            <a:pPr indent="0" lvl="0" marL="0" rtl="0" algn="l">
              <a:spcBef>
                <a:spcPts val="0"/>
              </a:spcBef>
              <a:spcAft>
                <a:spcPts val="0"/>
              </a:spcAft>
              <a:buNone/>
            </a:pPr>
            <a:r>
              <a:rPr lang="en" sz="1250">
                <a:solidFill>
                  <a:srgbClr val="666666"/>
                </a:solidFill>
              </a:rPr>
              <a:t>Pentru anumite limbi acestea nu oferă rezultatul dorit și atunci putem folosi </a:t>
            </a:r>
            <a:r>
              <a:rPr b="1" lang="en" sz="1250">
                <a:solidFill>
                  <a:srgbClr val="666666"/>
                </a:solidFill>
              </a:rPr>
              <a:t>toLocaleLowerCase(informatie_localizare) </a:t>
            </a:r>
            <a:r>
              <a:rPr lang="en" sz="1250">
                <a:solidFill>
                  <a:srgbClr val="666666"/>
                </a:solidFill>
              </a:rPr>
              <a:t>și </a:t>
            </a:r>
            <a:r>
              <a:rPr b="1" lang="en" sz="1250">
                <a:solidFill>
                  <a:srgbClr val="666666"/>
                </a:solidFill>
              </a:rPr>
              <a:t>toLocaleUpperCase(informatie_localizare)</a:t>
            </a:r>
            <a:r>
              <a:rPr lang="en" sz="1250">
                <a:solidFill>
                  <a:srgbClr val="666666"/>
                </a:solidFill>
              </a:rPr>
              <a:t>.</a:t>
            </a:r>
            <a:endParaRPr sz="1250">
              <a:solidFill>
                <a:srgbClr val="666666"/>
              </a:solidFill>
            </a:endParaRPr>
          </a:p>
          <a:p>
            <a:pPr indent="0" lvl="0" marL="0" rtl="0" algn="l">
              <a:spcBef>
                <a:spcPts val="0"/>
              </a:spcBef>
              <a:spcAft>
                <a:spcPts val="0"/>
              </a:spcAft>
              <a:buClr>
                <a:schemeClr val="dk1"/>
              </a:buClr>
              <a:buSzPts val="1100"/>
              <a:buFont typeface="Arial"/>
              <a:buNone/>
            </a:pPr>
            <a:r>
              <a:rPr lang="en" sz="1250">
                <a:solidFill>
                  <a:srgbClr val="666666"/>
                </a:solidFill>
              </a:rPr>
              <a:t>Informația despre localizare poate fi un șir sau un vector cu astfel de șiruri.</a:t>
            </a:r>
            <a:endParaRPr sz="1250">
              <a:solidFill>
                <a:srgbClr val="666666"/>
              </a:solidFill>
            </a:endParaRPr>
          </a:p>
        </p:txBody>
      </p:sp>
      <p:sp>
        <p:nvSpPr>
          <p:cNvPr id="1063" name="Google Shape;1063;p86"/>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064" name="Google Shape;1064;p86"/>
          <p:cNvSpPr txBox="1"/>
          <p:nvPr/>
        </p:nvSpPr>
        <p:spPr>
          <a:xfrm>
            <a:off x="386025" y="2455925"/>
            <a:ext cx="8446200" cy="227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"aAbBcCdD"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console.log(sir.toLowerCase());</a:t>
            </a:r>
            <a:r>
              <a:rPr lang="en" sz="1050">
                <a:solidFill>
                  <a:srgbClr val="008000"/>
                </a:solidFill>
                <a:highlight>
                  <a:srgbClr val="FFFFFF"/>
                </a:highlight>
                <a:latin typeface="Courier New"/>
                <a:ea typeface="Courier New"/>
                <a:cs typeface="Courier New"/>
                <a:sym typeface="Courier New"/>
              </a:rPr>
              <a:t>// aabbccdd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console.log(sir.toUpperCase());</a:t>
            </a:r>
            <a:r>
              <a:rPr lang="en" sz="1050">
                <a:solidFill>
                  <a:srgbClr val="008000"/>
                </a:solidFill>
                <a:highlight>
                  <a:srgbClr val="FFFFFF"/>
                </a:highlight>
                <a:latin typeface="Courier New"/>
                <a:ea typeface="Courier New"/>
                <a:cs typeface="Courier New"/>
                <a:sym typeface="Courier New"/>
              </a:rPr>
              <a:t>// AABBCCDD</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sir1=</a:t>
            </a:r>
            <a:r>
              <a:rPr lang="en" sz="1050">
                <a:solidFill>
                  <a:srgbClr val="A31515"/>
                </a:solidFill>
                <a:highlight>
                  <a:srgbClr val="FFFFFF"/>
                </a:highlight>
                <a:latin typeface="Courier New"/>
                <a:ea typeface="Courier New"/>
                <a:cs typeface="Courier New"/>
                <a:sym typeface="Courier New"/>
              </a:rPr>
              <a:t>"aăâAĂÂ"</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console.log(sir1.toUpperCase());</a:t>
            </a:r>
            <a:r>
              <a:rPr lang="en" sz="1050">
                <a:solidFill>
                  <a:srgbClr val="008000"/>
                </a:solidFill>
                <a:highlight>
                  <a:srgbClr val="FFFFFF"/>
                </a:highlight>
                <a:latin typeface="Courier New"/>
                <a:ea typeface="Courier New"/>
                <a:cs typeface="Courier New"/>
                <a:sym typeface="Courier New"/>
              </a:rPr>
              <a:t>// AĂÂAĂÂ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console.log(sir1.toLowerCase());</a:t>
            </a:r>
            <a:r>
              <a:rPr lang="en" sz="1050">
                <a:solidFill>
                  <a:srgbClr val="008000"/>
                </a:solidFill>
                <a:highlight>
                  <a:srgbClr val="FFFFFF"/>
                </a:highlight>
                <a:latin typeface="Courier New"/>
                <a:ea typeface="Courier New"/>
                <a:cs typeface="Courier New"/>
                <a:sym typeface="Courier New"/>
              </a:rPr>
              <a:t>// aăâaăâ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//observație: uneori mai eșuează, chiar și cu informația despre localizare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sir2=</a:t>
            </a:r>
            <a:r>
              <a:rPr lang="en" sz="1050">
                <a:solidFill>
                  <a:srgbClr val="A31515"/>
                </a:solidFill>
                <a:highlight>
                  <a:srgbClr val="FFFFFF"/>
                </a:highlight>
                <a:latin typeface="Courier New"/>
                <a:ea typeface="Courier New"/>
                <a:cs typeface="Courier New"/>
                <a:sym typeface="Courier New"/>
              </a:rPr>
              <a:t>"Straße"</a:t>
            </a:r>
            <a:r>
              <a:rPr lang="en" sz="1050">
                <a:solidFill>
                  <a:srgbClr val="008000"/>
                </a:solidFill>
                <a:highlight>
                  <a:srgbClr val="FFFFFF"/>
                </a:highlight>
                <a:latin typeface="Courier New"/>
                <a:ea typeface="Courier New"/>
                <a:cs typeface="Courier New"/>
                <a:sym typeface="Courier New"/>
              </a:rPr>
              <a:t>//stradă în limba germană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console.log(sir2.toUpperCase());</a:t>
            </a:r>
            <a:r>
              <a:rPr lang="en" sz="1050">
                <a:solidFill>
                  <a:srgbClr val="008000"/>
                </a:solidFill>
                <a:highlight>
                  <a:srgbClr val="FFFFFF"/>
                </a:highlight>
                <a:latin typeface="Courier New"/>
                <a:ea typeface="Courier New"/>
                <a:cs typeface="Courier New"/>
                <a:sym typeface="Courier New"/>
              </a:rPr>
              <a:t>// STRASSE - corect! ß (scharfes S) se scrie cu S dublu ca literă mare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console.log(sir2.toUpperCase().toLowerCase());</a:t>
            </a:r>
            <a:r>
              <a:rPr lang="en" sz="1050">
                <a:solidFill>
                  <a:srgbClr val="008000"/>
                </a:solidFill>
                <a:highlight>
                  <a:srgbClr val="FFFFFF"/>
                </a:highlight>
                <a:latin typeface="Courier New"/>
                <a:ea typeface="Courier New"/>
                <a:cs typeface="Courier New"/>
                <a:sym typeface="Courier New"/>
              </a:rPr>
              <a:t>// strasse - incorect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console.log(sir2.toLocaleUpperCase(</a:t>
            </a:r>
            <a:r>
              <a:rPr lang="en" sz="1050">
                <a:solidFill>
                  <a:srgbClr val="A31515"/>
                </a:solidFill>
                <a:highlight>
                  <a:srgbClr val="FFFFFF"/>
                </a:highlight>
                <a:latin typeface="Courier New"/>
                <a:ea typeface="Courier New"/>
                <a:cs typeface="Courier New"/>
                <a:sym typeface="Courier New"/>
              </a:rPr>
              <a:t>'de-DE'</a:t>
            </a:r>
            <a:r>
              <a:rPr lang="en" sz="1050">
                <a:solidFill>
                  <a:schemeClr val="dk1"/>
                </a:solidFill>
                <a:highlight>
                  <a:srgbClr val="FFFFFF"/>
                </a:highlight>
                <a:latin typeface="Courier New"/>
                <a:ea typeface="Courier New"/>
                <a:cs typeface="Courier New"/>
                <a:sym typeface="Courier New"/>
              </a:rPr>
              <a:t>).toLocaleLowerCase(</a:t>
            </a:r>
            <a:r>
              <a:rPr lang="en" sz="1050">
                <a:solidFill>
                  <a:srgbClr val="A31515"/>
                </a:solidFill>
                <a:highlight>
                  <a:srgbClr val="FFFFFF"/>
                </a:highlight>
                <a:latin typeface="Courier New"/>
                <a:ea typeface="Courier New"/>
                <a:cs typeface="Courier New"/>
                <a:sym typeface="Courier New"/>
              </a:rPr>
              <a:t>'de-DE'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strasse - incorect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7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68" name="Shape 1068"/>
        <p:cNvGrpSpPr/>
        <p:nvPr/>
      </p:nvGrpSpPr>
      <p:grpSpPr>
        <a:xfrm>
          <a:off x="0" y="0"/>
          <a:ext cx="0" cy="0"/>
          <a:chOff x="0" y="0"/>
          <a:chExt cx="0" cy="0"/>
        </a:xfrm>
      </p:grpSpPr>
      <p:sp>
        <p:nvSpPr>
          <p:cNvPr id="1069" name="Google Shape;1069;p8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a:t>
            </a:r>
            <a:r>
              <a:rPr lang="en"/>
              <a:t> String - obținere subșir</a:t>
            </a:r>
            <a:endParaRPr/>
          </a:p>
        </p:txBody>
      </p:sp>
      <p:sp>
        <p:nvSpPr>
          <p:cNvPr id="1070" name="Google Shape;1070;p8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2" name="Google Shape;1072;p8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73" name="Google Shape;1073;p8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74" name="Google Shape;1074;p87"/>
          <p:cNvSpPr txBox="1"/>
          <p:nvPr/>
        </p:nvSpPr>
        <p:spPr>
          <a:xfrm>
            <a:off x="329700" y="924775"/>
            <a:ext cx="8484600" cy="35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obține un subșir pe baza unui alt șir în următoarele moduri: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metodele </a:t>
            </a:r>
            <a:r>
              <a:rPr b="1" lang="en" sz="1300">
                <a:solidFill>
                  <a:srgbClr val="666666"/>
                </a:solidFill>
              </a:rPr>
              <a:t>slice(pozitieInceput [, pozitieSfarsit])</a:t>
            </a:r>
            <a:r>
              <a:rPr lang="en" sz="1300">
                <a:solidFill>
                  <a:srgbClr val="666666"/>
                </a:solidFill>
              </a:rPr>
              <a:t> și </a:t>
            </a:r>
            <a:r>
              <a:rPr b="1" lang="en" sz="1300">
                <a:solidFill>
                  <a:srgbClr val="666666"/>
                </a:solidFill>
              </a:rPr>
              <a:t>substring</a:t>
            </a:r>
            <a:r>
              <a:rPr b="1" lang="en" sz="1300">
                <a:solidFill>
                  <a:srgbClr val="666666"/>
                </a:solidFill>
              </a:rPr>
              <a:t>(pozitieInceput [, pozitieSfarsit])</a:t>
            </a:r>
            <a:r>
              <a:rPr lang="en" sz="1300">
                <a:solidFill>
                  <a:srgbClr val="666666"/>
                </a:solidFill>
              </a:rPr>
              <a:t> care copiază zona de șir aflată între pozițiile de început (inclusiv) și sfârșit (exclusiv). Metoda substring, spre deosebire de slice, reordonează indicii daca sunt dați astfel încât poziția de start să fie mai mare decât cea de sfârșit și va considera pozitia de sfârșit ca fiind de început și cea de început ca fiind de sfârșit, pe când slice va returna șirul vid în această situație. Dacă al doilea argument lipsește, se copiază din șir tot până la finalul șirului.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metoda </a:t>
            </a:r>
            <a:r>
              <a:rPr b="1" lang="en" sz="1300">
                <a:solidFill>
                  <a:srgbClr val="666666"/>
                </a:solidFill>
              </a:rPr>
              <a:t>substr(pozitieInceput [, numarCaractere])</a:t>
            </a:r>
            <a:r>
              <a:rPr lang="en" sz="1300">
                <a:solidFill>
                  <a:srgbClr val="666666"/>
                </a:solidFill>
              </a:rPr>
              <a:t> care copiază zona de șir care începe la poziția de început și se întinde pe lungimea specificată în al doilea parametru. Dacă al doilea argument lipsește, se copiază din șir tot până la finalul șirului. </a:t>
            </a:r>
            <a:r>
              <a:rPr b="1" lang="en" sz="1300">
                <a:solidFill>
                  <a:srgbClr val="666666"/>
                </a:solidFill>
              </a:rPr>
              <a:t>Atenție, metoda substr este </a:t>
            </a:r>
            <a:r>
              <a:rPr b="1" i="1" lang="en" sz="1300">
                <a:solidFill>
                  <a:srgbClr val="666666"/>
                </a:solidFill>
              </a:rPr>
              <a:t>deprecated</a:t>
            </a:r>
            <a:r>
              <a:rPr b="1" lang="en" sz="1300">
                <a:solidFill>
                  <a:srgbClr val="666666"/>
                </a:solidFill>
              </a:rPr>
              <a:t>, deci e indicat să evitați folosirea ei.</a:t>
            </a:r>
            <a:r>
              <a:rPr lang="en" sz="1300">
                <a:solidFill>
                  <a:srgbClr val="666666"/>
                </a:solidFill>
              </a:rPr>
              <a:t> </a:t>
            </a:r>
            <a:r>
              <a:rPr lang="en" sz="1300">
                <a:solidFill>
                  <a:srgbClr val="B7B7B7"/>
                </a:solidFill>
              </a:rPr>
              <a:t>(Observațîe: este menționată aici doar pentru că se găsește frecvent în site-uri, tutoriale și exemple, deprecierea ei fiind relativ recentă).</a:t>
            </a:r>
            <a:endParaRPr sz="1300">
              <a:solidFill>
                <a:srgbClr val="B7B7B7"/>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cazul în care </a:t>
            </a:r>
            <a:r>
              <a:rPr b="1" lang="en" sz="1300">
                <a:solidFill>
                  <a:srgbClr val="666666"/>
                </a:solidFill>
              </a:rPr>
              <a:t>poziția de început este un număr negativ</a:t>
            </a:r>
            <a:r>
              <a:rPr lang="en" sz="1300">
                <a:solidFill>
                  <a:srgbClr val="666666"/>
                </a:solidFill>
              </a:rPr>
              <a:t> (-nr):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slice și substr vor considera indicele negativ ca fiind indicele obținut adunând lungimea, adica indicele sir.length-nr, unde sir e șirul pentru care se aplică metoda.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substring va considera numărul negativ ca fiind 0.</a:t>
            </a:r>
            <a:endParaRPr sz="1300">
              <a:solidFill>
                <a:srgbClr val="666666"/>
              </a:solidFill>
            </a:endParaRPr>
          </a:p>
        </p:txBody>
      </p:sp>
      <p:sp>
        <p:nvSpPr>
          <p:cNvPr id="1075" name="Google Shape;1075;p87"/>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79" name="Shape 1079"/>
        <p:cNvGrpSpPr/>
        <p:nvPr/>
      </p:nvGrpSpPr>
      <p:grpSpPr>
        <a:xfrm>
          <a:off x="0" y="0"/>
          <a:ext cx="0" cy="0"/>
          <a:chOff x="0" y="0"/>
          <a:chExt cx="0" cy="0"/>
        </a:xfrm>
      </p:grpSpPr>
      <p:sp>
        <p:nvSpPr>
          <p:cNvPr id="1080" name="Google Shape;1080;p8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obținere subșir - exemple</a:t>
            </a:r>
            <a:endParaRPr/>
          </a:p>
        </p:txBody>
      </p:sp>
      <p:sp>
        <p:nvSpPr>
          <p:cNvPr id="1081" name="Google Shape;1081;p8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3" name="Google Shape;1083;p8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84" name="Google Shape;1084;p8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85" name="Google Shape;1085;p88"/>
          <p:cNvSpPr txBox="1"/>
          <p:nvPr/>
        </p:nvSpPr>
        <p:spPr>
          <a:xfrm>
            <a:off x="274850" y="1047750"/>
            <a:ext cx="8605200" cy="37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sir=</a:t>
            </a:r>
            <a:r>
              <a:rPr lang="en" sz="950">
                <a:solidFill>
                  <a:srgbClr val="A31515"/>
                </a:solidFill>
                <a:highlight>
                  <a:srgbClr val="FFFFFF"/>
                </a:highlight>
                <a:latin typeface="Courier New"/>
                <a:ea typeface="Courier New"/>
                <a:cs typeface="Courier New"/>
                <a:sym typeface="Courier New"/>
              </a:rPr>
              <a:t>"pisica prinde soareci"</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//sica prinde soareci - al doilea argument lipsește; se va duce până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 - a considerat invers indicii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//pisic - considera -10 ca fiind 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//oareci - indicele al doilea depășește sirul; se va opri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//sica prinde soareci - al doilea argument lipsește; se va duce până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//sir vid deoarece indicii nu sunt în ordine (primul mai mic decât al doilea)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20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//isica pri - deoarece -20 e tratat ca fiind indicele sir.length-20, care e egal cu 1</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console.log(sir.slice(-</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//de so - deoarece indicii sunt, de fapt, sir.length-10 și sir.length-5</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console.log(sir.substring(</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//oareci - indicele al doilea depășește sirul; se va opri la finalul șirului</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//sica prinde soareci - al doilea argument lipsește; se va duce până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3</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//ica prinde (de la poziția 3 ia în dreapta 10 caractere)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//de so</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//mai sus considera -10 ca fiind pozitia sir.length-10 (pe care se află caracterul "d") de la care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//merge în dreapta 5 poziții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10</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5</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//dacă al doilea argument e negativ e tratat ca fiind 0</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950">
                <a:solidFill>
                  <a:schemeClr val="dk1"/>
                </a:solidFill>
                <a:highlight>
                  <a:srgbClr val="FFFFFF"/>
                </a:highlight>
                <a:latin typeface="Courier New"/>
                <a:ea typeface="Courier New"/>
                <a:cs typeface="Courier New"/>
                <a:sym typeface="Courier New"/>
              </a:rPr>
              <a:t>console.log(sir.substr(</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100</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//oareci - numărul de caractere depășește sirul; se va opri la finalul șirului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086" name="Google Shape;1086;p88"/>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90" name="Shape 1090"/>
        <p:cNvGrpSpPr/>
        <p:nvPr/>
      </p:nvGrpSpPr>
      <p:grpSpPr>
        <a:xfrm>
          <a:off x="0" y="0"/>
          <a:ext cx="0" cy="0"/>
          <a:chOff x="0" y="0"/>
          <a:chExt cx="0" cy="0"/>
        </a:xfrm>
      </p:grpSpPr>
      <p:sp>
        <p:nvSpPr>
          <p:cNvPr id="1091" name="Google Shape;1091;p8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comparare șiruri</a:t>
            </a:r>
            <a:endParaRPr/>
          </a:p>
        </p:txBody>
      </p:sp>
      <p:sp>
        <p:nvSpPr>
          <p:cNvPr id="1092" name="Google Shape;1092;p8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4" name="Google Shape;1094;p8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095" name="Google Shape;1095;p8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96" name="Google Shape;1096;p89"/>
          <p:cNvSpPr txBox="1"/>
          <p:nvPr/>
        </p:nvSpPr>
        <p:spPr>
          <a:xfrm>
            <a:off x="329700" y="924775"/>
            <a:ext cx="8484600" cy="3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compara șiruri putem folosi: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operatori de comparație: &lt;, &lt;=, =&gt;, &gt;, ==, !=, (nu am inclus și === respectiv !== pentru că pornim de la presupunerea că operanzii sunt șiruri.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metoda </a:t>
            </a:r>
            <a:r>
              <a:rPr b="1" lang="en" sz="1200">
                <a:solidFill>
                  <a:srgbClr val="666666"/>
                </a:solidFill>
              </a:rPr>
              <a:t>localeCompare</a:t>
            </a:r>
            <a:r>
              <a:rPr lang="en" sz="1200">
                <a:solidFill>
                  <a:srgbClr val="666666"/>
                </a:solidFill>
              </a:rPr>
              <a:t>, apelată cu sir1.localeCompare(sir2, [, informatiiLocalizare [, obiectOptiuni]]) care compară șirurile sir1 și sir2 și returnează:</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-1 dacă sir1&lt;sir2</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0 dacă șirurile sunt egale</a:t>
            </a:r>
            <a:endParaRPr sz="1200">
              <a:solidFill>
                <a:srgbClr val="666666"/>
              </a:solidFill>
            </a:endParaRPr>
          </a:p>
          <a:p>
            <a:pPr indent="-304800" lvl="1" marL="914400" rtl="0" algn="l">
              <a:spcBef>
                <a:spcPts val="0"/>
              </a:spcBef>
              <a:spcAft>
                <a:spcPts val="0"/>
              </a:spcAft>
              <a:buClr>
                <a:srgbClr val="666666"/>
              </a:buClr>
              <a:buSzPts val="1200"/>
              <a:buChar char="○"/>
            </a:pPr>
            <a:r>
              <a:rPr lang="en" sz="1200">
                <a:solidFill>
                  <a:srgbClr val="666666"/>
                </a:solidFill>
              </a:rPr>
              <a:t>1 dacă sir1&gt;sir2</a:t>
            </a:r>
            <a:endParaRPr sz="1200">
              <a:solidFill>
                <a:srgbClr val="666666"/>
              </a:solidFill>
            </a:endParaRPr>
          </a:p>
          <a:p>
            <a:pPr indent="0" lvl="0" marL="0" rtl="0" algn="l">
              <a:spcBef>
                <a:spcPts val="0"/>
              </a:spcBef>
              <a:spcAft>
                <a:spcPts val="0"/>
              </a:spcAft>
              <a:buNone/>
            </a:pPr>
            <a:r>
              <a:rPr lang="en" sz="1200">
                <a:solidFill>
                  <a:srgbClr val="666666"/>
                </a:solidFill>
              </a:rPr>
              <a:t>Metoda localeCompare este de preferat atunci când scriptul nu este scris pentru conținut în limba engleză. De asemenea, pot exista implementări în care pentru inegalitatea șirurilor să nu returneze doar -1 sau 1, deci ar fi indicat să se verifice doar dacă numărul returnat e pozitiv sau negativ.</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Informațiile de localizare sunt șiruri de forma: "en-US", "ro", "ro-RO" etc.</a:t>
            </a:r>
            <a:endParaRPr sz="1200">
              <a:solidFill>
                <a:srgbClr val="666666"/>
              </a:solidFill>
            </a:endParaRPr>
          </a:p>
          <a:p>
            <a:pPr indent="0" lvl="0" marL="0" rtl="0" algn="l">
              <a:spcBef>
                <a:spcPts val="0"/>
              </a:spcBef>
              <a:spcAft>
                <a:spcPts val="0"/>
              </a:spcAft>
              <a:buNone/>
            </a:pPr>
            <a:r>
              <a:rPr lang="en" sz="1200">
                <a:solidFill>
                  <a:srgbClr val="666666"/>
                </a:solidFill>
              </a:rPr>
              <a:t>Opțiunile cele mai importante sunt:</a:t>
            </a:r>
            <a:endParaRPr sz="1200">
              <a:solidFill>
                <a:srgbClr val="666666"/>
              </a:solidFill>
            </a:endParaRPr>
          </a:p>
          <a:p>
            <a:pPr indent="-304800" lvl="0" marL="457200" rtl="0" algn="l">
              <a:spcBef>
                <a:spcPts val="0"/>
              </a:spcBef>
              <a:spcAft>
                <a:spcPts val="0"/>
              </a:spcAft>
              <a:buClr>
                <a:srgbClr val="666666"/>
              </a:buClr>
              <a:buSzPts val="1200"/>
              <a:buChar char="●"/>
            </a:pPr>
            <a:r>
              <a:rPr i="1" lang="en" sz="1200">
                <a:solidFill>
                  <a:srgbClr val="666666"/>
                </a:solidFill>
              </a:rPr>
              <a:t>sensitivity </a:t>
            </a:r>
            <a:r>
              <a:rPr lang="en" sz="1200">
                <a:solidFill>
                  <a:srgbClr val="666666"/>
                </a:solidFill>
              </a:rPr>
              <a:t>cu valorile: base (consideră egale caracterele cu același caracter de bază; este </a:t>
            </a:r>
            <a:r>
              <a:rPr i="1" lang="en" sz="1200">
                <a:solidFill>
                  <a:srgbClr val="666666"/>
                </a:solidFill>
              </a:rPr>
              <a:t>case insensitive</a:t>
            </a:r>
            <a:r>
              <a:rPr lang="en" sz="1200">
                <a:solidFill>
                  <a:srgbClr val="666666"/>
                </a:solidFill>
              </a:rPr>
              <a:t>), accent (față de </a:t>
            </a:r>
            <a:r>
              <a:rPr i="1" lang="en" sz="1200">
                <a:solidFill>
                  <a:srgbClr val="666666"/>
                </a:solidFill>
              </a:rPr>
              <a:t>base</a:t>
            </a:r>
            <a:r>
              <a:rPr lang="en" sz="1200">
                <a:solidFill>
                  <a:srgbClr val="666666"/>
                </a:solidFill>
              </a:rPr>
              <a:t>, consideră diferite și literele care diferă doar prin accent, case </a:t>
            </a:r>
            <a:r>
              <a:rPr lang="en" sz="1200">
                <a:solidFill>
                  <a:srgbClr val="666666"/>
                </a:solidFill>
              </a:rPr>
              <a:t>(față de </a:t>
            </a:r>
            <a:r>
              <a:rPr i="1" lang="en" sz="1200">
                <a:solidFill>
                  <a:srgbClr val="666666"/>
                </a:solidFill>
              </a:rPr>
              <a:t>base</a:t>
            </a:r>
            <a:r>
              <a:rPr lang="en" sz="1200">
                <a:solidFill>
                  <a:srgbClr val="666666"/>
                </a:solidFill>
              </a:rPr>
              <a:t>, consideră diferite și literele care diferă prin faptul că sunt litere mari sau mici)</a:t>
            </a:r>
            <a:r>
              <a:rPr lang="en" sz="1200">
                <a:solidFill>
                  <a:srgbClr val="666666"/>
                </a:solidFill>
              </a:rPr>
              <a:t>, variant (consideră caracterele egale doar când sunt întru totul același caracter; orice variație (accent, diacritic etc) le face diferite.</a:t>
            </a:r>
            <a:endParaRPr sz="1200">
              <a:solidFill>
                <a:srgbClr val="666666"/>
              </a:solidFill>
            </a:endParaRPr>
          </a:p>
          <a:p>
            <a:pPr indent="-304800" lvl="0" marL="457200" rtl="0" algn="l">
              <a:spcBef>
                <a:spcPts val="0"/>
              </a:spcBef>
              <a:spcAft>
                <a:spcPts val="0"/>
              </a:spcAft>
              <a:buClr>
                <a:srgbClr val="666666"/>
              </a:buClr>
              <a:buSzPts val="1200"/>
              <a:buChar char="●"/>
            </a:pPr>
            <a:r>
              <a:rPr i="1" lang="en" sz="1200">
                <a:solidFill>
                  <a:srgbClr val="666666"/>
                </a:solidFill>
              </a:rPr>
              <a:t>ignorePunctuation </a:t>
            </a:r>
            <a:r>
              <a:rPr lang="en" sz="1200">
                <a:solidFill>
                  <a:srgbClr val="666666"/>
                </a:solidFill>
              </a:rPr>
              <a:t>cu valorile true (</a:t>
            </a:r>
            <a:r>
              <a:rPr lang="en" sz="1200">
                <a:solidFill>
                  <a:srgbClr val="666666"/>
                </a:solidFill>
              </a:rPr>
              <a:t>ignoră punctuația)</a:t>
            </a:r>
            <a:r>
              <a:rPr lang="en" sz="1200">
                <a:solidFill>
                  <a:srgbClr val="666666"/>
                </a:solidFill>
              </a:rPr>
              <a:t>, false (nu ignoră punctuația)</a:t>
            </a:r>
            <a:endParaRPr sz="1200">
              <a:solidFill>
                <a:srgbClr val="666666"/>
              </a:solidFill>
            </a:endParaRPr>
          </a:p>
          <a:p>
            <a:pPr indent="-304800" lvl="0" marL="457200" rtl="0" algn="l">
              <a:spcBef>
                <a:spcPts val="0"/>
              </a:spcBef>
              <a:spcAft>
                <a:spcPts val="0"/>
              </a:spcAft>
              <a:buClr>
                <a:srgbClr val="666666"/>
              </a:buClr>
              <a:buSzPts val="1200"/>
              <a:buChar char="●"/>
            </a:pPr>
            <a:r>
              <a:rPr i="1" lang="en" sz="1200">
                <a:solidFill>
                  <a:srgbClr val="666666"/>
                </a:solidFill>
              </a:rPr>
              <a:t>numeric </a:t>
            </a:r>
            <a:r>
              <a:rPr lang="en" sz="1200">
                <a:solidFill>
                  <a:srgbClr val="666666"/>
                </a:solidFill>
              </a:rPr>
              <a:t>cu valorile: true (compară șirurile din punct de vedere al valorii numerice), false (compară obișnuit, lexicografic).</a:t>
            </a:r>
            <a:endParaRPr sz="1200">
              <a:solidFill>
                <a:srgbClr val="666666"/>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00" name="Shape 1100"/>
        <p:cNvGrpSpPr/>
        <p:nvPr/>
      </p:nvGrpSpPr>
      <p:grpSpPr>
        <a:xfrm>
          <a:off x="0" y="0"/>
          <a:ext cx="0" cy="0"/>
          <a:chOff x="0" y="0"/>
          <a:chExt cx="0" cy="0"/>
        </a:xfrm>
      </p:grpSpPr>
      <p:sp>
        <p:nvSpPr>
          <p:cNvPr id="1101" name="Google Shape;1101;p9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comparare șiruri - exemple </a:t>
            </a:r>
            <a:endParaRPr/>
          </a:p>
        </p:txBody>
      </p:sp>
      <p:sp>
        <p:nvSpPr>
          <p:cNvPr id="1102" name="Google Shape;1102;p9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4" name="Google Shape;1104;p9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05" name="Google Shape;1105;p9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06" name="Google Shape;1106;p90"/>
          <p:cNvSpPr txBox="1"/>
          <p:nvPr/>
        </p:nvSpPr>
        <p:spPr>
          <a:xfrm>
            <a:off x="329950" y="1007875"/>
            <a:ext cx="8520600" cy="379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//fără argumente pentru parametrii opționali: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"bbb"</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"aaaaa"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"bbb"</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"aaa"</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&lt;</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//false - greșit pentru limba română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 pe caz general consideră ă &gt; 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"ro"</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deoarece în limba română ă&lt;â</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"ro"</a:t>
            </a:r>
            <a:r>
              <a:rPr lang="en" sz="1050">
                <a:solidFill>
                  <a:schemeClr val="dk1"/>
                </a:solidFill>
                <a:highlight>
                  <a:srgbClr val="FFFFFF"/>
                </a:highlight>
                <a:latin typeface="Courier New"/>
                <a:ea typeface="Courier New"/>
                <a:cs typeface="Courier New"/>
                <a:sym typeface="Courier New"/>
              </a:rPr>
              <a:t>,{sensitivity:</a:t>
            </a:r>
            <a:r>
              <a:rPr lang="en" sz="1050">
                <a:solidFill>
                  <a:srgbClr val="A31515"/>
                </a:solidFill>
                <a:highlight>
                  <a:srgbClr val="FFFFFF"/>
                </a:highlight>
                <a:latin typeface="Courier New"/>
                <a:ea typeface="Courier New"/>
                <a:cs typeface="Courier New"/>
                <a:sym typeface="Courier New"/>
              </a:rPr>
              <a:t>"base"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"gărgăriță"</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"gândac"</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undefined</a:t>
            </a:r>
            <a:r>
              <a:rPr lang="en" sz="1050">
                <a:solidFill>
                  <a:schemeClr val="dk1"/>
                </a:solidFill>
                <a:highlight>
                  <a:srgbClr val="FFFFFF"/>
                </a:highlight>
                <a:latin typeface="Courier New"/>
                <a:ea typeface="Courier New"/>
                <a:cs typeface="Courier New"/>
                <a:sym typeface="Courier New"/>
              </a:rPr>
              <a:t>,{sensitivity:</a:t>
            </a:r>
            <a:r>
              <a:rPr lang="en" sz="1050">
                <a:solidFill>
                  <a:srgbClr val="A31515"/>
                </a:solidFill>
                <a:highlight>
                  <a:srgbClr val="FFFFFF"/>
                </a:highlight>
                <a:latin typeface="Courier New"/>
                <a:ea typeface="Courier New"/>
                <a:cs typeface="Courier New"/>
                <a:sym typeface="Courier New"/>
              </a:rPr>
              <a:t>"base"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1,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//mai sus pentru localizare nedefinită, "gărgăriță"&gt;"gândac"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//deoarece "ă" și "â" au același caracter de bază și sunt considerate egale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//așadar compară "r" cu "n", și "r" e mai mare decât "n"</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//în limba română însă â și ă nu provin ambele din a (â e o formă a lu î) și nu sunt considerate egale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"ö"</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când informațiile de localizare nu sunt date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"z"</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"ö"</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"fi"</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pentru că în finlandeză ö, în alfabet vine după z</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.localeCompare(</a:t>
            </a:r>
            <a:r>
              <a:rPr lang="en" sz="1050">
                <a:solidFill>
                  <a:srgbClr val="A31515"/>
                </a:solidFill>
                <a:highlight>
                  <a:srgbClr val="FFFFFF"/>
                </a:highlight>
                <a:latin typeface="Courier New"/>
                <a:ea typeface="Courier New"/>
                <a:cs typeface="Courier New"/>
                <a:sym typeface="Courier New"/>
              </a:rPr>
              <a:t>"5"</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undefined</a:t>
            </a:r>
            <a:r>
              <a:rPr lang="en" sz="1050">
                <a:solidFill>
                  <a:schemeClr val="dk1"/>
                </a:solidFill>
                <a:highlight>
                  <a:srgbClr val="FFFFFF"/>
                </a:highlight>
                <a:latin typeface="Courier New"/>
                <a:ea typeface="Courier New"/>
                <a:cs typeface="Courier New"/>
                <a:sym typeface="Courier New"/>
              </a:rPr>
              <a:t> ,{numeric:</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//1 - le compară ca numere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107" name="Google Shape;1107;p90"/>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11" name="Shape 1111"/>
        <p:cNvGrpSpPr/>
        <p:nvPr/>
      </p:nvGrpSpPr>
      <p:grpSpPr>
        <a:xfrm>
          <a:off x="0" y="0"/>
          <a:ext cx="0" cy="0"/>
          <a:chOff x="0" y="0"/>
          <a:chExt cx="0" cy="0"/>
        </a:xfrm>
      </p:grpSpPr>
      <p:sp>
        <p:nvSpPr>
          <p:cNvPr id="1112" name="Google Shape;1112;p9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împărțire șir</a:t>
            </a:r>
            <a:endParaRPr/>
          </a:p>
        </p:txBody>
      </p:sp>
      <p:sp>
        <p:nvSpPr>
          <p:cNvPr id="1113" name="Google Shape;1113;p9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5" name="Google Shape;1115;p9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16" name="Google Shape;1116;p9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17" name="Google Shape;1117;p91"/>
          <p:cNvSpPr txBox="1"/>
          <p:nvPr/>
        </p:nvSpPr>
        <p:spPr>
          <a:xfrm>
            <a:off x="329700" y="924775"/>
            <a:ext cx="8484600" cy="13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avem nevoie să împărțim un șir după un subșir separator, putem folosi metoda split([separator [, limita]]). Metoda split returnează un vector cu subșirurile obținute după împărțire. Limta se referă la numărul maxim de împărțiri ale șirului. Dacă nu e specificată, se va împărți tot șirul. Dacă e dată o limită se va face numărul de împărțiri specificat și apoi se va opri, punând în vectorul rezultat un număr de elemente egal cu limita, restul de șir care a rămas neîmpărțit fiind ignorat.</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Observație: putem considera că split este opusul metodei join corespunzătoare clasei Array.</a:t>
            </a:r>
            <a:endParaRPr sz="1200">
              <a:solidFill>
                <a:srgbClr val="666666"/>
              </a:solidFill>
            </a:endParaRPr>
          </a:p>
        </p:txBody>
      </p:sp>
      <p:sp>
        <p:nvSpPr>
          <p:cNvPr id="1118" name="Google Shape;1118;p91"/>
          <p:cNvSpPr txBox="1"/>
          <p:nvPr/>
        </p:nvSpPr>
        <p:spPr>
          <a:xfrm>
            <a:off x="443500" y="2190750"/>
            <a:ext cx="8394300" cy="254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'ab', 'bc', 'de'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'ab', 'bc', 'de', '' ]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 'ab', 'bc', 'de', ''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rgbClr val="008000"/>
                </a:solidFill>
                <a:highlight>
                  <a:srgbClr val="FFFFFF"/>
                </a:highlight>
                <a:latin typeface="Courier New"/>
                <a:ea typeface="Courier New"/>
                <a:cs typeface="Courier New"/>
                <a:sym typeface="Courier New"/>
              </a:rPr>
              <a:t>//așa cum se vede mai sus, dacă sirul începe sau se termină cu separatorul în listă apare șirul vid</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rgbClr val="008000"/>
                </a:solidFill>
                <a:highlight>
                  <a:srgbClr val="FFFFFF"/>
                </a:highlight>
                <a:latin typeface="Courier New"/>
                <a:ea typeface="Courier New"/>
                <a:cs typeface="Courier New"/>
                <a:sym typeface="Courier New"/>
              </a:rPr>
              <a:t>//idem când separatorul apare repetat lângă el însuși, ca mai jos:</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//['ab', '', 'bc', 'de', '', '', '']</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"=ab++abc+de-ab++"</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"ab"</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 '++', 'c+de-', '++' ] - putem da separatori de mai multe caractere</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"ab+bc+de+xyz+1"</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98658"/>
                </a:solidFill>
                <a:highlight>
                  <a:srgbClr val="FFFFFF"/>
                </a:highlight>
                <a:latin typeface="Courier New"/>
                <a:ea typeface="Courier New"/>
                <a:cs typeface="Courier New"/>
                <a:sym typeface="Courier New"/>
              </a:rPr>
              <a:t>2</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 'ab', 'bc' ] - doar 2 împărțiri</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008000"/>
                </a:solidFill>
                <a:highlight>
                  <a:srgbClr val="FFFFFF"/>
                </a:highlight>
                <a:latin typeface="Courier New"/>
                <a:ea typeface="Courier New"/>
                <a:cs typeface="Courier New"/>
                <a:sym typeface="Courier New"/>
              </a:rPr>
              <a:t>//[ 'ab+bc+de' ] - fără argument, va returna un vector cu întreg șirul</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sir=</a:t>
            </a:r>
            <a:r>
              <a:rPr lang="en" sz="900">
                <a:solidFill>
                  <a:srgbClr val="A31515"/>
                </a:solidFill>
                <a:highlight>
                  <a:srgbClr val="FFFFFF"/>
                </a:highlight>
                <a:latin typeface="Courier New"/>
                <a:ea typeface="Courier New"/>
                <a:cs typeface="Courier New"/>
                <a:sym typeface="Courier New"/>
              </a:rPr>
              <a:t>"ab+bc+de"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console.log(sir.split(</a:t>
            </a:r>
            <a:r>
              <a:rPr lang="en" sz="900">
                <a:solidFill>
                  <a:srgbClr val="A31515"/>
                </a:solidFill>
                <a:highlight>
                  <a:srgbClr val="FFFFFF"/>
                </a:highlight>
                <a:latin typeface="Courier New"/>
                <a:ea typeface="Courier New"/>
                <a:cs typeface="Courier New"/>
                <a:sym typeface="Courier New"/>
              </a:rPr>
              <a:t>""</a:t>
            </a:r>
            <a:r>
              <a:rPr lang="en" sz="900">
                <a:solidFill>
                  <a:schemeClr val="dk1"/>
                </a:solidFill>
                <a:highlight>
                  <a:srgbClr val="FFFFFF"/>
                </a:highlight>
                <a:latin typeface="Courier New"/>
                <a:ea typeface="Courier New"/>
                <a:cs typeface="Courier New"/>
                <a:sym typeface="Courier New"/>
              </a:rPr>
              <a:t>));</a:t>
            </a:r>
            <a:r>
              <a:rPr lang="en" sz="900">
                <a:solidFill>
                  <a:srgbClr val="008000"/>
                </a:solidFill>
                <a:highlight>
                  <a:srgbClr val="FFFFFF"/>
                </a:highlight>
                <a:latin typeface="Courier New"/>
                <a:ea typeface="Courier New"/>
                <a:cs typeface="Courier New"/>
                <a:sym typeface="Courier New"/>
              </a:rPr>
              <a:t>//['a', 'b', '+', 'b', 'c', '+', 'd', 'e'] - șirul vid delimitează oricare două caractere</a:t>
            </a:r>
            <a:endParaRPr sz="9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0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definirea funcțiilor</a:t>
            </a:r>
            <a:endParaRPr/>
          </a:p>
        </p:txBody>
      </p:sp>
      <p:sp>
        <p:nvSpPr>
          <p:cNvPr id="139" name="Google Shape;139;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42" name="Google Shape;142;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43" name="Google Shape;143;p20"/>
          <p:cNvSpPr txBox="1"/>
          <p:nvPr/>
        </p:nvSpPr>
        <p:spPr>
          <a:xfrm>
            <a:off x="329700" y="924775"/>
            <a:ext cx="84846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defini o funcție, folosim cuvântul cheie function, urmat de numele funcției și de o paranteză cu o listă de argumente. Se observă că, spre deosebire de alte limbaje, nu trebuie specificate tipurile de date pentru argumente și nici tipul returnat. </a:t>
            </a:r>
            <a:r>
              <a:rPr lang="en" sz="1200">
                <a:solidFill>
                  <a:srgbClr val="666666"/>
                </a:solidFill>
              </a:rPr>
              <a:t>Funcția definită astfel va fi vizibilă în tot contextul în care a fost definită (deci definită în context global, va fi vizibilă global). </a:t>
            </a:r>
            <a:endParaRPr sz="1200">
              <a:solidFill>
                <a:srgbClr val="666666"/>
              </a:solidFill>
            </a:endParaRPr>
          </a:p>
        </p:txBody>
      </p:sp>
      <p:sp>
        <p:nvSpPr>
          <p:cNvPr id="144" name="Google Shape;144;p20"/>
          <p:cNvSpPr txBox="1"/>
          <p:nvPr/>
        </p:nvSpPr>
        <p:spPr>
          <a:xfrm>
            <a:off x="482100" y="1783375"/>
            <a:ext cx="14637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function</a:t>
            </a:r>
            <a:r>
              <a:rPr lang="en" sz="950">
                <a:solidFill>
                  <a:schemeClr val="dk1"/>
                </a:solidFill>
                <a:highlight>
                  <a:srgbClr val="FFFFFF"/>
                </a:highlight>
                <a:latin typeface="Courier New"/>
                <a:ea typeface="Courier New"/>
                <a:cs typeface="Courier New"/>
                <a:sym typeface="Courier New"/>
              </a:rPr>
              <a:t> f(a,b){</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a+b;</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
        <p:nvSpPr>
          <p:cNvPr id="145" name="Google Shape;145;p20"/>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46" name="Google Shape;146;p20"/>
          <p:cNvSpPr txBox="1"/>
          <p:nvPr/>
        </p:nvSpPr>
        <p:spPr>
          <a:xfrm>
            <a:off x="415400" y="3267175"/>
            <a:ext cx="27390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defini și funcții interne (într-un bloc de instrucțiuni). Acestea vor fi vizbile doar în acel bloc.</a:t>
            </a:r>
            <a:endParaRPr sz="1200">
              <a:solidFill>
                <a:srgbClr val="666666"/>
              </a:solidFill>
            </a:endParaRPr>
          </a:p>
        </p:txBody>
      </p:sp>
      <p:sp>
        <p:nvSpPr>
          <p:cNvPr id="147" name="Google Shape;147;p20"/>
          <p:cNvSpPr txBox="1"/>
          <p:nvPr/>
        </p:nvSpPr>
        <p:spPr>
          <a:xfrm>
            <a:off x="3154400" y="1609050"/>
            <a:ext cx="5683200" cy="314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f1(a){</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f2(){</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return</a:t>
            </a:r>
            <a:r>
              <a:rPr lang="en" sz="800">
                <a:solidFill>
                  <a:schemeClr val="dk1"/>
                </a:solidFill>
                <a:highlight>
                  <a:srgbClr val="FFFFFF"/>
                </a:highlight>
                <a:latin typeface="Courier New"/>
                <a:ea typeface="Courier New"/>
                <a:cs typeface="Courier New"/>
                <a:sym typeface="Courier New"/>
              </a:rPr>
              <a:t> </a:t>
            </a:r>
            <a:r>
              <a:rPr lang="en" sz="800">
                <a:solidFill>
                  <a:srgbClr val="098658"/>
                </a:solidFill>
                <a:highlight>
                  <a:srgbClr val="FFFFFF"/>
                </a:highlight>
                <a:latin typeface="Courier New"/>
                <a:ea typeface="Courier New"/>
                <a:cs typeface="Courier New"/>
                <a:sym typeface="Courier New"/>
              </a:rPr>
              <a:t>2</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if</a:t>
            </a:r>
            <a:r>
              <a:rPr lang="en" sz="800">
                <a:solidFill>
                  <a:schemeClr val="dk1"/>
                </a:solidFill>
                <a:highlight>
                  <a:srgbClr val="FFFFFF"/>
                </a:highlight>
                <a:latin typeface="Courier New"/>
                <a:ea typeface="Courier New"/>
                <a:cs typeface="Courier New"/>
                <a:sym typeface="Courier New"/>
              </a:rPr>
              <a:t>(a%</a:t>
            </a:r>
            <a:r>
              <a:rPr lang="en" sz="800">
                <a:solidFill>
                  <a:srgbClr val="098658"/>
                </a:solidFill>
                <a:highlight>
                  <a:srgbClr val="FFFFFF"/>
                </a:highlight>
                <a:latin typeface="Courier New"/>
                <a:ea typeface="Courier New"/>
                <a:cs typeface="Courier New"/>
                <a:sym typeface="Courier New"/>
              </a:rPr>
              <a:t>2</a:t>
            </a:r>
            <a:r>
              <a:rPr lang="en" sz="800">
                <a:solidFill>
                  <a:schemeClr val="dk1"/>
                </a:solidFill>
                <a:highlight>
                  <a:srgbClr val="FFFFFF"/>
                </a:highlight>
                <a:latin typeface="Courier New"/>
                <a:ea typeface="Courier New"/>
                <a:cs typeface="Courier New"/>
                <a:sym typeface="Courier New"/>
              </a:rPr>
              <a:t>==</a:t>
            </a:r>
            <a:r>
              <a:rPr lang="en" sz="800">
                <a:solidFill>
                  <a:srgbClr val="098658"/>
                </a:solidFill>
                <a:highlight>
                  <a:srgbClr val="FFFFFF"/>
                </a:highlight>
                <a:latin typeface="Courier New"/>
                <a:ea typeface="Courier New"/>
                <a:cs typeface="Courier New"/>
                <a:sym typeface="Courier New"/>
              </a:rPr>
              <a:t>0</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f3(){</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return</a:t>
            </a:r>
            <a:r>
              <a:rPr lang="en" sz="800">
                <a:solidFill>
                  <a:schemeClr val="dk1"/>
                </a:solidFill>
                <a:highlight>
                  <a:srgbClr val="FFFFFF"/>
                </a:highlight>
                <a:latin typeface="Courier New"/>
                <a:ea typeface="Courier New"/>
                <a:cs typeface="Courier New"/>
                <a:sym typeface="Courier New"/>
              </a:rPr>
              <a:t> </a:t>
            </a:r>
            <a:r>
              <a:rPr lang="en" sz="800">
                <a:solidFill>
                  <a:srgbClr val="098658"/>
                </a:solidFill>
                <a:highlight>
                  <a:srgbClr val="FFFFFF"/>
                </a:highlight>
                <a:latin typeface="Courier New"/>
                <a:ea typeface="Courier New"/>
                <a:cs typeface="Courier New"/>
                <a:sym typeface="Courier New"/>
              </a:rPr>
              <a:t>3</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else</a:t>
            </a: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function</a:t>
            </a:r>
            <a:r>
              <a:rPr lang="en" sz="800">
                <a:solidFill>
                  <a:schemeClr val="dk1"/>
                </a:solidFill>
                <a:highlight>
                  <a:srgbClr val="FFFFFF"/>
                </a:highlight>
                <a:latin typeface="Courier New"/>
                <a:ea typeface="Courier New"/>
                <a:cs typeface="Courier New"/>
                <a:sym typeface="Courier New"/>
              </a:rPr>
              <a:t> f4(){</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00FF"/>
                </a:solidFill>
                <a:highlight>
                  <a:srgbClr val="FFFFFF"/>
                </a:highlight>
                <a:latin typeface="Courier New"/>
                <a:ea typeface="Courier New"/>
                <a:cs typeface="Courier New"/>
                <a:sym typeface="Courier New"/>
              </a:rPr>
              <a:t>return</a:t>
            </a:r>
            <a:r>
              <a:rPr lang="en" sz="800">
                <a:solidFill>
                  <a:schemeClr val="dk1"/>
                </a:solidFill>
                <a:highlight>
                  <a:srgbClr val="FFFFFF"/>
                </a:highlight>
                <a:latin typeface="Courier New"/>
                <a:ea typeface="Courier New"/>
                <a:cs typeface="Courier New"/>
                <a:sym typeface="Courier New"/>
              </a:rPr>
              <a:t> </a:t>
            </a:r>
            <a:r>
              <a:rPr lang="en" sz="800">
                <a:solidFill>
                  <a:srgbClr val="098658"/>
                </a:solidFill>
                <a:highlight>
                  <a:srgbClr val="FFFFFF"/>
                </a:highlight>
                <a:latin typeface="Courier New"/>
                <a:ea typeface="Courier New"/>
                <a:cs typeface="Courier New"/>
                <a:sym typeface="Courier New"/>
              </a:rPr>
              <a:t>4</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console.log(</a:t>
            </a:r>
            <a:r>
              <a:rPr lang="en" sz="800">
                <a:solidFill>
                  <a:srgbClr val="A31515"/>
                </a:solidFill>
                <a:highlight>
                  <a:srgbClr val="FFFFFF"/>
                </a:highlight>
                <a:latin typeface="Courier New"/>
                <a:ea typeface="Courier New"/>
                <a:cs typeface="Courier New"/>
                <a:sym typeface="Courier New"/>
              </a:rPr>
              <a:t>"in functie: "</a:t>
            </a:r>
            <a:r>
              <a:rPr lang="en" sz="800">
                <a:solidFill>
                  <a:schemeClr val="dk1"/>
                </a:solidFill>
                <a:highlight>
                  <a:srgbClr val="FFFFFF"/>
                </a:highlight>
                <a:latin typeface="Courier New"/>
                <a:ea typeface="Courier New"/>
                <a:cs typeface="Courier New"/>
                <a:sym typeface="Courier New"/>
              </a:rPr>
              <a:t>, f2(), f3())</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//afisarea comentata de jos ar da eroare pentru ca a intrat pe ramura de if cu f1(4), </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//deci f4 nu a fost definit</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    </a:t>
            </a:r>
            <a:r>
              <a:rPr lang="en" sz="800">
                <a:solidFill>
                  <a:srgbClr val="008000"/>
                </a:solidFill>
                <a:highlight>
                  <a:srgbClr val="FFFFFF"/>
                </a:highlight>
                <a:latin typeface="Courier New"/>
                <a:ea typeface="Courier New"/>
                <a:cs typeface="Courier New"/>
                <a:sym typeface="Courier New"/>
              </a:rPr>
              <a:t>//console.log("in functie: ", f4()) </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chemeClr val="dk1"/>
                </a:solidFill>
                <a:highlight>
                  <a:srgbClr val="FFFFFF"/>
                </a:highlight>
                <a:latin typeface="Courier New"/>
                <a:ea typeface="Courier New"/>
                <a:cs typeface="Courier New"/>
                <a:sym typeface="Courier New"/>
              </a:rPr>
              <a:t>f1(</a:t>
            </a:r>
            <a:r>
              <a:rPr lang="en" sz="800">
                <a:solidFill>
                  <a:srgbClr val="098658"/>
                </a:solidFill>
                <a:highlight>
                  <a:srgbClr val="FFFFFF"/>
                </a:highlight>
                <a:latin typeface="Courier New"/>
                <a:ea typeface="Courier New"/>
                <a:cs typeface="Courier New"/>
                <a:sym typeface="Courier New"/>
              </a:rPr>
              <a:t>4</a:t>
            </a:r>
            <a:r>
              <a:rPr lang="en" sz="800">
                <a:solidFill>
                  <a:schemeClr val="dk1"/>
                </a:solidFill>
                <a:highlight>
                  <a:srgbClr val="FFFFFF"/>
                </a:highlight>
                <a:latin typeface="Courier New"/>
                <a:ea typeface="Courier New"/>
                <a:cs typeface="Courier New"/>
                <a:sym typeface="Courier New"/>
              </a:rPr>
              <a:t>);</a:t>
            </a:r>
            <a:endParaRPr sz="8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00">
                <a:solidFill>
                  <a:srgbClr val="008000"/>
                </a:solidFill>
                <a:highlight>
                  <a:srgbClr val="FFFFFF"/>
                </a:highlight>
                <a:latin typeface="Courier New"/>
                <a:ea typeface="Courier New"/>
                <a:cs typeface="Courier New"/>
                <a:sym typeface="Courier New"/>
              </a:rPr>
              <a:t>//afisarea de jos ar da eroare deoarece f2 si f3 sunt vizibile doar în f1</a:t>
            </a:r>
            <a:endParaRPr sz="8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00">
                <a:solidFill>
                  <a:srgbClr val="008000"/>
                </a:solidFill>
                <a:highlight>
                  <a:srgbClr val="FFFFFF"/>
                </a:highlight>
                <a:latin typeface="Courier New"/>
                <a:ea typeface="Courier New"/>
                <a:cs typeface="Courier New"/>
                <a:sym typeface="Courier New"/>
              </a:rPr>
              <a:t>//</a:t>
            </a:r>
            <a:r>
              <a:rPr lang="en" sz="800">
                <a:solidFill>
                  <a:srgbClr val="008000"/>
                </a:solidFill>
                <a:highlight>
                  <a:srgbClr val="FFFFFF"/>
                </a:highlight>
                <a:latin typeface="Courier New"/>
                <a:ea typeface="Courier New"/>
                <a:cs typeface="Courier New"/>
                <a:sym typeface="Courier New"/>
              </a:rPr>
              <a:t>console.log("in afara functiei: ",f2(), f3())</a:t>
            </a:r>
            <a:endParaRPr sz="800">
              <a:solidFill>
                <a:srgbClr val="008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22" name="Shape 1122"/>
        <p:cNvGrpSpPr/>
        <p:nvPr/>
      </p:nvGrpSpPr>
      <p:grpSpPr>
        <a:xfrm>
          <a:off x="0" y="0"/>
          <a:ext cx="0" cy="0"/>
          <a:chOff x="0" y="0"/>
          <a:chExt cx="0" cy="0"/>
        </a:xfrm>
      </p:grpSpPr>
      <p:sp>
        <p:nvSpPr>
          <p:cNvPr id="1123" name="Google Shape;1123;p9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String - bordare și tăiere caractere (1)</a:t>
            </a:r>
            <a:endParaRPr/>
          </a:p>
        </p:txBody>
      </p:sp>
      <p:sp>
        <p:nvSpPr>
          <p:cNvPr id="1124" name="Google Shape;1124;p9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6" name="Google Shape;1126;p9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27" name="Google Shape;1127;p9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28" name="Google Shape;1128;p92"/>
          <p:cNvSpPr txBox="1"/>
          <p:nvPr/>
        </p:nvSpPr>
        <p:spPr>
          <a:xfrm>
            <a:off x="329700" y="924775"/>
            <a:ext cx="8484600" cy="36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avem nevoie să ștergem caracterele "albe" (precum spațiu, tab, linie nouă etc) putem folosi metodele: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trimStart() - șterge caracterele "albe" de la începutul șirului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trimEnd() - șterge caracterele "albe" de la sfârșitul șirului</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trim() - șterge caracterele "albe" de la ambele capete ale șirului</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Putem spune că un efect opus al metodei trim ar avea metodele (deși pot fi utilizate în moduri mai complexe):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padStart(lungimeNoua, sirBordare) - bordează șirul inițial la început folosind </a:t>
            </a:r>
            <a:r>
              <a:rPr i="1" lang="en" sz="1200">
                <a:solidFill>
                  <a:srgbClr val="666666"/>
                </a:solidFill>
              </a:rPr>
              <a:t>sirBordare </a:t>
            </a:r>
            <a:r>
              <a:rPr lang="en" sz="1200">
                <a:solidFill>
                  <a:srgbClr val="666666"/>
                </a:solidFill>
              </a:rPr>
              <a:t>astfel incât șirul rezultat să aibă lungimea </a:t>
            </a:r>
            <a:r>
              <a:rPr i="1" lang="en" sz="1200">
                <a:solidFill>
                  <a:srgbClr val="666666"/>
                </a:solidFill>
              </a:rPr>
              <a:t>lungimeNoua</a:t>
            </a:r>
            <a:endParaRPr i="1"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padEnd(lungimeNoua, sirBordare) - bordează șirul inițial la sfârșit folosind </a:t>
            </a:r>
            <a:r>
              <a:rPr i="1" lang="en" sz="1200">
                <a:solidFill>
                  <a:srgbClr val="666666"/>
                </a:solidFill>
              </a:rPr>
              <a:t>sirBordare </a:t>
            </a:r>
            <a:r>
              <a:rPr lang="en" sz="1200">
                <a:solidFill>
                  <a:srgbClr val="666666"/>
                </a:solidFill>
              </a:rPr>
              <a:t>astfel incât șirul rezultat să aibă lungimea </a:t>
            </a:r>
            <a:r>
              <a:rPr i="1" lang="en" sz="1200">
                <a:solidFill>
                  <a:srgbClr val="666666"/>
                </a:solidFill>
              </a:rPr>
              <a:t>lungimeNoua</a:t>
            </a:r>
            <a:endParaRPr i="1"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Pentru metodele </a:t>
            </a:r>
            <a:r>
              <a:rPr i="1" lang="en" sz="1200">
                <a:solidFill>
                  <a:srgbClr val="666666"/>
                </a:solidFill>
              </a:rPr>
              <a:t>padStart</a:t>
            </a:r>
            <a:r>
              <a:rPr lang="en" sz="1200">
                <a:solidFill>
                  <a:srgbClr val="666666"/>
                </a:solidFill>
              </a:rPr>
              <a:t> și </a:t>
            </a:r>
            <a:r>
              <a:rPr i="1" lang="en" sz="1200">
                <a:solidFill>
                  <a:srgbClr val="666666"/>
                </a:solidFill>
              </a:rPr>
              <a:t>padEnd</a:t>
            </a:r>
            <a:r>
              <a:rPr lang="en" sz="1200">
                <a:solidFill>
                  <a:srgbClr val="666666"/>
                </a:solidFill>
              </a:rPr>
              <a:t>, dacă nu se oferă un </a:t>
            </a:r>
            <a:r>
              <a:rPr i="1" lang="en" sz="1200">
                <a:solidFill>
                  <a:srgbClr val="666666"/>
                </a:solidFill>
              </a:rPr>
              <a:t>sirBordare</a:t>
            </a:r>
            <a:r>
              <a:rPr lang="en" sz="1200">
                <a:solidFill>
                  <a:srgbClr val="666666"/>
                </a:solidFill>
              </a:rPr>
              <a:t> se va lua implicit ca spațiu " ".</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De asemenea, dacă lungimea șirului oferit ca argument pentru bordare nu permite, prin repetarea lui în șirul rezultat, să se atingă fix lungimea </a:t>
            </a:r>
            <a:r>
              <a:rPr i="1" lang="en" sz="1200">
                <a:solidFill>
                  <a:srgbClr val="666666"/>
                </a:solidFill>
              </a:rPr>
              <a:t>lungimeNoua</a:t>
            </a:r>
            <a:r>
              <a:rPr lang="en" sz="1200">
                <a:solidFill>
                  <a:srgbClr val="666666"/>
                </a:solidFill>
              </a:rPr>
              <a:t>, atunci ultimul șir adăugat care ar duce la această depășire este tăiat astfel încât rezultatul să rămână cu fix </a:t>
            </a:r>
            <a:r>
              <a:rPr i="1" lang="en" sz="1200">
                <a:solidFill>
                  <a:srgbClr val="666666"/>
                </a:solidFill>
              </a:rPr>
              <a:t>lungimeNoua </a:t>
            </a:r>
            <a:r>
              <a:rPr lang="en" sz="1200">
                <a:solidFill>
                  <a:srgbClr val="666666"/>
                </a:solidFill>
              </a:rPr>
              <a:t>caractere.</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Dacă </a:t>
            </a:r>
            <a:r>
              <a:rPr i="1" lang="en" sz="1200">
                <a:solidFill>
                  <a:srgbClr val="666666"/>
                </a:solidFill>
              </a:rPr>
              <a:t>lungimeNoua </a:t>
            </a:r>
            <a:r>
              <a:rPr lang="en" sz="1200">
                <a:solidFill>
                  <a:srgbClr val="666666"/>
                </a:solidFill>
              </a:rPr>
              <a:t>este mai mic decât lungimea actuală a șirului, rezultatul este șirul neschimbat (nu se taie din șirul inițial).</a:t>
            </a:r>
            <a:endParaRPr sz="1200">
              <a:solidFill>
                <a:srgbClr val="666666"/>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32" name="Shape 1132"/>
        <p:cNvGrpSpPr/>
        <p:nvPr/>
      </p:nvGrpSpPr>
      <p:grpSpPr>
        <a:xfrm>
          <a:off x="0" y="0"/>
          <a:ext cx="0" cy="0"/>
          <a:chOff x="0" y="0"/>
          <a:chExt cx="0" cy="0"/>
        </a:xfrm>
      </p:grpSpPr>
      <p:sp>
        <p:nvSpPr>
          <p:cNvPr id="1133" name="Google Shape;1133;p9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 String - bordare și tăiere caractere (2)</a:t>
            </a:r>
            <a:endParaRPr/>
          </a:p>
        </p:txBody>
      </p:sp>
      <p:sp>
        <p:nvSpPr>
          <p:cNvPr id="1134" name="Google Shape;1134;p9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6" name="Google Shape;1136;p9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37" name="Google Shape;1137;p9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38" name="Google Shape;1138;p93"/>
          <p:cNvSpPr txBox="1"/>
          <p:nvPr/>
        </p:nvSpPr>
        <p:spPr>
          <a:xfrm>
            <a:off x="311875" y="952275"/>
            <a:ext cx="8520600" cy="3854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a:t>
            </a:r>
            <a:r>
              <a:rPr lang="en" sz="950">
                <a:solidFill>
                  <a:srgbClr val="A31515"/>
                </a:solidFill>
                <a:highlight>
                  <a:srgbClr val="FFFFFF"/>
                </a:highlight>
                <a:latin typeface="Courier New"/>
                <a:ea typeface="Courier New"/>
                <a:cs typeface="Courier New"/>
                <a:sym typeface="Courier New"/>
              </a:rPr>
              <a:t>"   \n   bobocel   \u00A0 "</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//caracterul \u00A0 este non-breaking space</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console.log(sir.length);</a:t>
            </a:r>
            <a:r>
              <a:rPr lang="en" sz="950">
                <a:solidFill>
                  <a:srgbClr val="008000"/>
                </a:solidFill>
                <a:highlight>
                  <a:srgbClr val="FFFFFF"/>
                </a:highlight>
                <a:latin typeface="Courier New"/>
                <a:ea typeface="Courier New"/>
                <a:cs typeface="Courier New"/>
                <a:sym typeface="Courier New"/>
              </a:rPr>
              <a:t>// 19</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rez=sir.trimStart();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 rez.length);</a:t>
            </a:r>
            <a:r>
              <a:rPr lang="en" sz="950">
                <a:solidFill>
                  <a:srgbClr val="008000"/>
                </a:solidFill>
                <a:highlight>
                  <a:srgbClr val="FFFFFF"/>
                </a:highlight>
                <a:latin typeface="Courier New"/>
                <a:ea typeface="Courier New"/>
                <a:cs typeface="Courier New"/>
                <a:sym typeface="Courier New"/>
              </a:rPr>
              <a:t>//"bobocel   \u00A0 " 12</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rez=sir.trimEnd();</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 rez.length);</a:t>
            </a:r>
            <a:r>
              <a:rPr lang="en" sz="950">
                <a:solidFill>
                  <a:srgbClr val="008000"/>
                </a:solidFill>
                <a:highlight>
                  <a:srgbClr val="FFFFFF"/>
                </a:highlight>
                <a:latin typeface="Courier New"/>
                <a:ea typeface="Courier New"/>
                <a:cs typeface="Courier New"/>
                <a:sym typeface="Courier New"/>
              </a:rPr>
              <a:t>//"   \n   bobocel" 14</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rez=sir.trim();</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console.log(rez, rez.length);</a:t>
            </a:r>
            <a:r>
              <a:rPr lang="en" sz="950">
                <a:solidFill>
                  <a:srgbClr val="008000"/>
                </a:solidFill>
                <a:highlight>
                  <a:srgbClr val="FFFFFF"/>
                </a:highlight>
                <a:latin typeface="Courier New"/>
                <a:ea typeface="Courier New"/>
                <a:cs typeface="Courier New"/>
                <a:sym typeface="Courier New"/>
              </a:rPr>
              <a:t>//"bobocel" 7</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.padStart(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"z"</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 zzzzzzzzpapucel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.padEnd(</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"z"</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//papucelzzzzzzzz</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//rămâne doar "ab" la a doua repetare a lui "abcdef" nefiind loc de două repetări întregi</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.padStart(</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"abcdef"</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//abcdefabpapucel - observați că șirul de bordare e tăiat la dreapta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.padEnd(</a:t>
            </a:r>
            <a:r>
              <a:rPr lang="en" sz="950">
                <a:solidFill>
                  <a:srgbClr val="098658"/>
                </a:solidFill>
                <a:highlight>
                  <a:srgbClr val="FFFFFF"/>
                </a:highlight>
                <a:latin typeface="Courier New"/>
                <a:ea typeface="Courier New"/>
                <a:cs typeface="Courier New"/>
                <a:sym typeface="Courier New"/>
              </a:rPr>
              <a:t>15</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"abcdef"</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//papucelabcdefab</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//când lungimea nouă cerută e mai mică decât lungimea actuală; se returnează un șir egal cu șirul inițial: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.padStart(</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 </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a:t>
            </a:r>
            <a:r>
              <a:rPr lang="en" sz="950">
                <a:solidFill>
                  <a:srgbClr val="A31515"/>
                </a:solidFill>
                <a:highlight>
                  <a:srgbClr val="FFFFFF"/>
                </a:highlight>
                <a:latin typeface="Courier New"/>
                <a:ea typeface="Courier New"/>
                <a:cs typeface="Courier New"/>
                <a:sym typeface="Courier New"/>
              </a:rPr>
              <a:t>"papucel"</a:t>
            </a:r>
            <a:r>
              <a:rPr lang="en" sz="950">
                <a:solidFill>
                  <a:schemeClr val="dk1"/>
                </a:solidFill>
                <a:highlight>
                  <a:srgbClr val="FFFFFF"/>
                </a:highlight>
                <a:latin typeface="Courier New"/>
                <a:ea typeface="Courier New"/>
                <a:cs typeface="Courier New"/>
                <a:sym typeface="Courier New"/>
              </a:rPr>
              <a:t>.padEnd(</a:t>
            </a:r>
            <a:r>
              <a:rPr lang="en" sz="950">
                <a:solidFill>
                  <a:srgbClr val="098658"/>
                </a:solidFill>
                <a:highlight>
                  <a:srgbClr val="FFFFFF"/>
                </a:highlight>
                <a:latin typeface="Courier New"/>
                <a:ea typeface="Courier New"/>
                <a:cs typeface="Courier New"/>
                <a:sym typeface="Courier New"/>
              </a:rPr>
              <a:t>4</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"abcd"</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//putem realiza și o centrare folosind padStart și padEnd</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//presupunem că vrem un șir centrat pe o lungime N cu "~" în stânga și dreapta</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sir=</a:t>
            </a:r>
            <a:r>
              <a:rPr lang="en" sz="950">
                <a:solidFill>
                  <a:srgbClr val="A31515"/>
                </a:solidFill>
                <a:highlight>
                  <a:srgbClr val="FFFFFF"/>
                </a:highlight>
                <a:latin typeface="Courier New"/>
                <a:ea typeface="Courier New"/>
                <a:cs typeface="Courier New"/>
                <a:sym typeface="Courier New"/>
              </a:rPr>
              <a:t>"papucel"</a:t>
            </a:r>
            <a:endParaRPr sz="95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N=</a:t>
            </a:r>
            <a:r>
              <a:rPr lang="en" sz="950">
                <a:solidFill>
                  <a:srgbClr val="098658"/>
                </a:solidFill>
                <a:highlight>
                  <a:srgbClr val="FFFFFF"/>
                </a:highlight>
                <a:latin typeface="Courier New"/>
                <a:ea typeface="Courier New"/>
                <a:cs typeface="Courier New"/>
                <a:sym typeface="Courier New"/>
              </a:rPr>
              <a:t>30</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console.log(sir.padEnd(sir.length+N/</a:t>
            </a:r>
            <a:r>
              <a:rPr lang="en" sz="950">
                <a:solidFill>
                  <a:srgbClr val="098658"/>
                </a:solidFill>
                <a:highlight>
                  <a:srgbClr val="FFFFFF"/>
                </a:highlight>
                <a:latin typeface="Courier New"/>
                <a:ea typeface="Courier New"/>
                <a:cs typeface="Courier New"/>
                <a:sym typeface="Courier New"/>
              </a:rPr>
              <a:t>2</a:t>
            </a:r>
            <a:r>
              <a:rPr lang="en" sz="950">
                <a:solidFill>
                  <a:schemeClr val="dk1"/>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).padStart(sir.length+N,</a:t>
            </a:r>
            <a:r>
              <a:rPr lang="en" sz="950">
                <a:solidFill>
                  <a:srgbClr val="A31515"/>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r>
              <a:rPr lang="en" sz="950">
                <a:solidFill>
                  <a:srgbClr val="008000"/>
                </a:solidFill>
                <a:highlight>
                  <a:srgbClr val="FFFFFF"/>
                </a:highlight>
                <a:latin typeface="Courier New"/>
                <a:ea typeface="Courier New"/>
                <a:cs typeface="Courier New"/>
                <a:sym typeface="Courier New"/>
              </a:rPr>
              <a:t>//~~~~~~~~~~~~~~~papucel~~~~~~~~~~~~~~~</a:t>
            </a:r>
            <a:endParaRPr sz="9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42" name="Shape 1142"/>
        <p:cNvGrpSpPr/>
        <p:nvPr/>
      </p:nvGrpSpPr>
      <p:grpSpPr>
        <a:xfrm>
          <a:off x="0" y="0"/>
          <a:ext cx="0" cy="0"/>
          <a:chOff x="0" y="0"/>
          <a:chExt cx="0" cy="0"/>
        </a:xfrm>
      </p:grpSpPr>
      <p:sp>
        <p:nvSpPr>
          <p:cNvPr id="1143" name="Google Shape;1143;p9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Expresii regulate</a:t>
            </a:r>
            <a:endParaRPr/>
          </a:p>
        </p:txBody>
      </p:sp>
      <p:sp>
        <p:nvSpPr>
          <p:cNvPr id="1144" name="Google Shape;1144;p9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6" name="Google Shape;1146;p9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47" name="Google Shape;1147;p9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48" name="Google Shape;1148;p94"/>
          <p:cNvSpPr txBox="1"/>
          <p:nvPr/>
        </p:nvSpPr>
        <p:spPr>
          <a:xfrm>
            <a:off x="329700" y="924775"/>
            <a:ext cx="8484600" cy="39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666666"/>
                </a:solidFill>
              </a:rPr>
              <a:t>Expresiile regulate</a:t>
            </a:r>
            <a:r>
              <a:rPr lang="en" sz="1100">
                <a:solidFill>
                  <a:srgbClr val="666666"/>
                </a:solidFill>
              </a:rPr>
              <a:t> se folosesc pentru a descrie forma unui șir. Se folosesc de obicei pentru căutarea unor informații într-un anumit format în cadrul unui șir sau pentru validări de date (de exemplu introduse de un utilizator prin intermediul câmpurilor unui formular).</a:t>
            </a:r>
            <a:endParaRPr sz="1100">
              <a:solidFill>
                <a:srgbClr val="666666"/>
              </a:solidFill>
            </a:endParaRPr>
          </a:p>
          <a:p>
            <a:pPr indent="0" lvl="0" marL="0" rtl="0" algn="l">
              <a:spcBef>
                <a:spcPts val="0"/>
              </a:spcBef>
              <a:spcAft>
                <a:spcPts val="0"/>
              </a:spcAft>
              <a:buNone/>
            </a:pPr>
            <a:r>
              <a:rPr lang="en" sz="1100">
                <a:solidFill>
                  <a:srgbClr val="666666"/>
                </a:solidFill>
              </a:rPr>
              <a:t>Pentru a crea obiecte de tip expresie regulată putem folosi:</a:t>
            </a:r>
            <a:endParaRPr sz="1100">
              <a:solidFill>
                <a:srgbClr val="666666"/>
              </a:solidFill>
            </a:endParaRPr>
          </a:p>
          <a:p>
            <a:pPr indent="-298450" lvl="0" marL="457200" rtl="0" algn="l">
              <a:spcBef>
                <a:spcPts val="0"/>
              </a:spcBef>
              <a:spcAft>
                <a:spcPts val="0"/>
              </a:spcAft>
              <a:buClr>
                <a:srgbClr val="666666"/>
              </a:buClr>
              <a:buSzPts val="1100"/>
              <a:buChar char="●"/>
            </a:pPr>
            <a:r>
              <a:rPr b="1" lang="en" sz="1100">
                <a:solidFill>
                  <a:srgbClr val="666666"/>
                </a:solidFill>
              </a:rPr>
              <a:t>constructorul </a:t>
            </a:r>
            <a:r>
              <a:rPr lang="en" sz="1100">
                <a:solidFill>
                  <a:srgbClr val="666666"/>
                </a:solidFill>
              </a:rPr>
              <a:t>clasei </a:t>
            </a:r>
            <a:r>
              <a:rPr b="1" lang="en" sz="1100">
                <a:solidFill>
                  <a:srgbClr val="666666"/>
                </a:solidFill>
              </a:rPr>
              <a:t>RegExp(sirFormat, sirOptiuni)</a:t>
            </a:r>
            <a:r>
              <a:rPr lang="en" sz="1100">
                <a:solidFill>
                  <a:srgbClr val="666666"/>
                </a:solidFill>
              </a:rPr>
              <a:t>. Parametrul sirFormat este un șir care conține expresia regulată, iar sirOpțiuni conține opțiuni legate de aplicarea ei. Sirul cu opțiunile e format din niște caractere care indică, fiecare, o opțiune (unele opțiuni au sens doar când expresia regulată e apelată cu anumite metode):</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g (global match) - căutare globală - caută toate potrivile în șir (fără acest flag, implicit se oprește la prima potrivire)</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i (ignore case) - ignoră dacă literele sunt mici sau mari (de exemplu, consideră "a" și "A" ca fiind echivalente)</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m (multiline) - când se specifică forma de început și/sau de sfârșit a unei expresii regulate, în loc să se aplice pe tot șirul, se aplică pentru fiecare linie a șirului</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s (dotAll) - caracterul "." este un carcter special care poate înlocui orice caracter însă implicit fără linie nouă. Cu opțiunea "s" se permite să înlocuiască și linia nouă</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d (indices) - generează un vector de indici, în cazul în care se găsesc mai multe subșiruri într-un șir care se potrivesc cu expresia regulată</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u (unicode) - pentru includerea de carctere unicode în sirFormat</a:t>
            </a:r>
            <a:endParaRPr sz="1100">
              <a:solidFill>
                <a:srgbClr val="666666"/>
              </a:solidFill>
            </a:endParaRPr>
          </a:p>
          <a:p>
            <a:pPr indent="-298450" lvl="1" marL="914400" rtl="0" algn="l">
              <a:spcBef>
                <a:spcPts val="0"/>
              </a:spcBef>
              <a:spcAft>
                <a:spcPts val="0"/>
              </a:spcAft>
              <a:buClr>
                <a:srgbClr val="666666"/>
              </a:buClr>
              <a:buSzPts val="1100"/>
              <a:buChar char="○"/>
            </a:pPr>
            <a:r>
              <a:rPr lang="en" sz="1100">
                <a:solidFill>
                  <a:srgbClr val="666666"/>
                </a:solidFill>
              </a:rPr>
              <a:t>y (sticky) - obiectele de tip expresie regulată au proprietatea lastIndex care indică de la ce indice să înceapă cautarea potrivirii într-un șir. Cu opțiunea "y" specificăm să încerce potrivirea doar de la indicele acesta (adică subșirul conform cu expresia să înceapă exact de la lastIndex și nu inclusiv de la un indice mai mare, cum e implicit.</a:t>
            </a:r>
            <a:endParaRPr sz="1100">
              <a:solidFill>
                <a:srgbClr val="666666"/>
              </a:solidFill>
            </a:endParaRPr>
          </a:p>
          <a:p>
            <a:pPr indent="-298450" lvl="0" marL="457200" rtl="0" algn="l">
              <a:spcBef>
                <a:spcPts val="0"/>
              </a:spcBef>
              <a:spcAft>
                <a:spcPts val="0"/>
              </a:spcAft>
              <a:buClr>
                <a:srgbClr val="666666"/>
              </a:buClr>
              <a:buSzPts val="1100"/>
              <a:buChar char="●"/>
            </a:pPr>
            <a:r>
              <a:rPr b="1" lang="en" sz="1100">
                <a:solidFill>
                  <a:srgbClr val="666666"/>
                </a:solidFill>
              </a:rPr>
              <a:t>forma prescurtată folosind caracterul "/" (slash): /</a:t>
            </a:r>
            <a:r>
              <a:rPr b="1" lang="en" sz="1100">
                <a:solidFill>
                  <a:srgbClr val="666666"/>
                </a:solidFill>
              </a:rPr>
              <a:t>sirFormat/sirOptiuni</a:t>
            </a:r>
            <a:r>
              <a:rPr lang="en" sz="1100">
                <a:solidFill>
                  <a:srgbClr val="666666"/>
                </a:solidFill>
              </a:rPr>
              <a:t> cu aceleași specificații de mai sus. E important de precizat că în forma prescurtată nu mai punem ghilimele pentru argumentele sirFormat și sirOptiuni. De asemenea, dacă avem nevoie chiar de caracterul "/" în expresia regulată, trebuie folosit un caracter </a:t>
            </a:r>
            <a:r>
              <a:rPr i="1" lang="en" sz="1100">
                <a:solidFill>
                  <a:srgbClr val="666666"/>
                </a:solidFill>
              </a:rPr>
              <a:t>escape</a:t>
            </a:r>
            <a:r>
              <a:rPr lang="en" sz="1100">
                <a:solidFill>
                  <a:srgbClr val="666666"/>
                </a:solidFill>
              </a:rPr>
              <a:t> \/ (backslash urmat de slash) ca să nu se confunde cu delimitatorii (ceea ce nu era necesar când cream obiectul expresie regulată cu ajutorul constructorului..</a:t>
            </a:r>
            <a:endParaRPr sz="1100">
              <a:solidFill>
                <a:srgbClr val="666666"/>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52" name="Shape 1152"/>
        <p:cNvGrpSpPr/>
        <p:nvPr/>
      </p:nvGrpSpPr>
      <p:grpSpPr>
        <a:xfrm>
          <a:off x="0" y="0"/>
          <a:ext cx="0" cy="0"/>
          <a:chOff x="0" y="0"/>
          <a:chExt cx="0" cy="0"/>
        </a:xfrm>
      </p:grpSpPr>
      <p:sp>
        <p:nvSpPr>
          <p:cNvPr id="1153" name="Google Shape;1153;p9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a:t>
            </a:r>
            <a:r>
              <a:rPr lang="en" sz="2600"/>
              <a:t> - Expresii regulate (exemple construire -1)</a:t>
            </a:r>
            <a:endParaRPr sz="2600"/>
          </a:p>
        </p:txBody>
      </p:sp>
      <p:sp>
        <p:nvSpPr>
          <p:cNvPr id="1154" name="Google Shape;1154;p9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6" name="Google Shape;1156;p9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57" name="Google Shape;1157;p9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58" name="Google Shape;1158;p95"/>
          <p:cNvSpPr txBox="1"/>
          <p:nvPr/>
        </p:nvSpPr>
        <p:spPr>
          <a:xfrm>
            <a:off x="125250" y="1059275"/>
            <a:ext cx="8849700" cy="36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"ab123cd--XYz-ABC"</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r1=</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"gi"</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rezultat=sir.match(r1);</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//observăm că deși am specificat doar litere mici [a-z]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//ia și subșiruri cu litere mari, datorită flagului "i"</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//match încearcă o potrivire maximală (cuantificatorul + doar specifică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//faptul că trebuie minim un caracter din [a-z])</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console.log(rezultat);</a:t>
            </a:r>
            <a:r>
              <a:rPr lang="en" sz="1000">
                <a:solidFill>
                  <a:srgbClr val="008000"/>
                </a:solidFill>
                <a:highlight>
                  <a:srgbClr val="FFFFFF"/>
                </a:highlight>
                <a:latin typeface="Courier New"/>
                <a:ea typeface="Courier New"/>
                <a:cs typeface="Courier New"/>
                <a:sym typeface="Courier New"/>
              </a:rPr>
              <a:t>//[ 'ab', 'cd', 'XYz', 'ABC' ]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"y"</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r2.lastIndex=</a:t>
            </a:r>
            <a:r>
              <a:rPr lang="en" sz="1000">
                <a:solidFill>
                  <a:srgbClr val="098658"/>
                </a:solidFill>
                <a:highlight>
                  <a:srgbClr val="FFFFFF"/>
                </a:highlight>
                <a:latin typeface="Courier New"/>
                <a:ea typeface="Courier New"/>
                <a:cs typeface="Courier New"/>
                <a:sym typeface="Courier New"/>
              </a:rPr>
              <a:t>7</a:t>
            </a:r>
            <a:endParaRPr sz="100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console.log(r2.test(sir));</a:t>
            </a:r>
            <a:r>
              <a:rPr lang="en" sz="1000">
                <a:solidFill>
                  <a:srgbClr val="008000"/>
                </a:solidFill>
                <a:highlight>
                  <a:srgbClr val="FFFFFF"/>
                </a:highlight>
                <a:latin typeface="Courier New"/>
                <a:ea typeface="Courier New"/>
                <a:cs typeface="Courier New"/>
                <a:sym typeface="Courier New"/>
              </a:rPr>
              <a:t>//false - nu e tot șirul format din litere mari de la indicele 7 încolo</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r2.lastIndex=sir.length-</a:t>
            </a:r>
            <a:r>
              <a:rPr lang="en" sz="1000">
                <a:solidFill>
                  <a:srgbClr val="098658"/>
                </a:solidFill>
                <a:highlight>
                  <a:srgbClr val="FFFFFF"/>
                </a:highlight>
                <a:latin typeface="Courier New"/>
                <a:ea typeface="Courier New"/>
                <a:cs typeface="Courier New"/>
                <a:sym typeface="Courier New"/>
              </a:rPr>
              <a:t>3</a:t>
            </a:r>
            <a:endParaRPr sz="100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console.log(r2.test(sir));</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r2b=</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//true fiindcă de la lastIndex-ul specificat avem subșirul ABC (până la final de șir)</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r2b.lastIndex=</a:t>
            </a:r>
            <a:r>
              <a:rPr lang="en" sz="1000">
                <a:solidFill>
                  <a:srgbClr val="098658"/>
                </a:solidFill>
                <a:highlight>
                  <a:srgbClr val="FFFFFF"/>
                </a:highlight>
                <a:latin typeface="Courier New"/>
                <a:ea typeface="Courier New"/>
                <a:cs typeface="Courier New"/>
                <a:sym typeface="Courier New"/>
              </a:rPr>
              <a:t>7</a:t>
            </a:r>
            <a:endParaRPr sz="1000">
              <a:solidFill>
                <a:srgbClr val="09865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console.log(r2b.test(sir));</a:t>
            </a:r>
            <a:r>
              <a:rPr lang="en" sz="1000">
                <a:solidFill>
                  <a:srgbClr val="008000"/>
                </a:solidFill>
                <a:highlight>
                  <a:srgbClr val="FFFFFF"/>
                </a:highlight>
                <a:latin typeface="Courier New"/>
                <a:ea typeface="Courier New"/>
                <a:cs typeface="Courier New"/>
                <a:sym typeface="Courier New"/>
              </a:rPr>
              <a:t>//true pentru că nu mai e sticky (flagul "y") și există litere mari după indicele 7</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r3=</a:t>
            </a:r>
            <a:r>
              <a:rPr lang="en" sz="1000">
                <a:solidFill>
                  <a:srgbClr val="811F3F"/>
                </a:solidFill>
                <a:highlight>
                  <a:srgbClr val="FFFFFF"/>
                </a:highlight>
                <a:latin typeface="Courier New"/>
                <a:ea typeface="Courier New"/>
                <a:cs typeface="Courier New"/>
                <a:sym typeface="Courier New"/>
              </a:rPr>
              <a:t>/[0-9]\/[1-9]/</a:t>
            </a:r>
            <a:r>
              <a:rPr lang="en" sz="1000">
                <a:solidFill>
                  <a:srgbClr val="0000FF"/>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//echivalent cu new RegExp("[0-9]/[1-9]","g"); observați necesitatea caracterului escape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a:t>
            </a:r>
            <a:r>
              <a:rPr lang="en" sz="1000">
                <a:solidFill>
                  <a:srgbClr val="A31515"/>
                </a:solidFill>
                <a:highlight>
                  <a:srgbClr val="FFFFFF"/>
                </a:highlight>
                <a:latin typeface="Courier New"/>
                <a:ea typeface="Courier New"/>
                <a:cs typeface="Courier New"/>
                <a:sym typeface="Courier New"/>
              </a:rPr>
              <a:t>"1/2,3/4"</a:t>
            </a:r>
            <a:r>
              <a:rPr lang="en" sz="1000">
                <a:solidFill>
                  <a:schemeClr val="dk1"/>
                </a:solidFill>
                <a:highlight>
                  <a:srgbClr val="FFFFFF"/>
                </a:highlight>
                <a:latin typeface="Courier New"/>
                <a:ea typeface="Courier New"/>
                <a:cs typeface="Courier New"/>
                <a:sym typeface="Courier New"/>
              </a:rPr>
              <a:t>.match(r3));</a:t>
            </a:r>
            <a:r>
              <a:rPr lang="en" sz="1000">
                <a:solidFill>
                  <a:srgbClr val="008000"/>
                </a:solidFill>
                <a:highlight>
                  <a:srgbClr val="FFFFFF"/>
                </a:highlight>
                <a:latin typeface="Courier New"/>
                <a:ea typeface="Courier New"/>
                <a:cs typeface="Courier New"/>
                <a:sym typeface="Courier New"/>
              </a:rPr>
              <a:t>//[ '1/2', '3/4'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62" name="Shape 1162"/>
        <p:cNvGrpSpPr/>
        <p:nvPr/>
      </p:nvGrpSpPr>
      <p:grpSpPr>
        <a:xfrm>
          <a:off x="0" y="0"/>
          <a:ext cx="0" cy="0"/>
          <a:chOff x="0" y="0"/>
          <a:chExt cx="0" cy="0"/>
        </a:xfrm>
      </p:grpSpPr>
      <p:sp>
        <p:nvSpPr>
          <p:cNvPr id="1163" name="Google Shape;1163;p9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sz="2600"/>
              <a:t>  - Expresii regulate (exemple construire -2)</a:t>
            </a:r>
            <a:endParaRPr sz="2600"/>
          </a:p>
        </p:txBody>
      </p:sp>
      <p:sp>
        <p:nvSpPr>
          <p:cNvPr id="1164" name="Google Shape;1164;p9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6" name="Google Shape;1166;p9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67" name="Google Shape;1167;p9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68" name="Google Shape;1168;p96"/>
          <p:cNvSpPr txBox="1"/>
          <p:nvPr/>
        </p:nvSpPr>
        <p:spPr>
          <a:xfrm>
            <a:off x="125250" y="1059275"/>
            <a:ext cx="8849700" cy="366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sirln=</a:t>
            </a:r>
            <a:r>
              <a:rPr lang="en" sz="1050">
                <a:solidFill>
                  <a:srgbClr val="A31515"/>
                </a:solidFill>
                <a:highlight>
                  <a:srgbClr val="FFFFFF"/>
                </a:highlight>
                <a:latin typeface="Courier New"/>
                <a:ea typeface="Courier New"/>
                <a:cs typeface="Courier New"/>
                <a:sym typeface="Courier New"/>
              </a:rPr>
              <a:t>"ab\ncdefa123d"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r4a=</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console.log(sirln.match(r4a));</a:t>
            </a:r>
            <a:r>
              <a:rPr lang="en" sz="1050">
                <a:solidFill>
                  <a:srgbClr val="008000"/>
                </a:solidFill>
                <a:highlight>
                  <a:srgbClr val="FFFFFF"/>
                </a:highlight>
                <a:latin typeface="Courier New"/>
                <a:ea typeface="Courier New"/>
                <a:cs typeface="Courier New"/>
                <a:sym typeface="Courier New"/>
              </a:rPr>
              <a:t>// [ 'a123d' ] implicit caracterul "." nu înlocuiește și linii noi</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r4b=</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console.log(sirln.match(r4b));</a:t>
            </a:r>
            <a:r>
              <a:rPr lang="en" sz="1050">
                <a:solidFill>
                  <a:srgbClr val="008000"/>
                </a:solidFill>
                <a:highlight>
                  <a:srgbClr val="FFFFFF"/>
                </a:highlight>
                <a:latin typeface="Courier New"/>
                <a:ea typeface="Courier New"/>
                <a:cs typeface="Courier New"/>
                <a:sym typeface="Courier New"/>
              </a:rPr>
              <a:t>// [ 'ab\ncd', 'a123d' ] cu flagul "s", "." înlocuiește și liniile noi</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sir_multi=</a:t>
            </a:r>
            <a:r>
              <a:rPr lang="en" sz="1050">
                <a:solidFill>
                  <a:srgbClr val="A31515"/>
                </a:solidFill>
                <a:highlight>
                  <a:srgbClr val="FFFFFF"/>
                </a:highlight>
                <a:latin typeface="Courier New"/>
                <a:ea typeface="Courier New"/>
                <a:cs typeface="Courier New"/>
                <a:sym typeface="Courier New"/>
              </a:rPr>
              <a:t>"ab\nc1d\nde\n123\nxyz"</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//caracterele ^ și $ reprezintă începutul și sfârșitul de sir</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//chiar și folosind flagul "g" șirul nu se va potrivi cu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//expresia decât dacă începe și se termină cu exact formatul dat</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r5a=</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console.log(sir_multi.match(r5a));</a:t>
            </a:r>
            <a:r>
              <a:rPr lang="en" sz="1050">
                <a:solidFill>
                  <a:srgbClr val="008000"/>
                </a:solidFill>
                <a:highlight>
                  <a:srgbClr val="FFFFFF"/>
                </a:highlight>
                <a:latin typeface="Courier New"/>
                <a:ea typeface="Courier New"/>
                <a:cs typeface="Courier New"/>
                <a:sym typeface="Courier New"/>
              </a:rPr>
              <a:t>//null pentru că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//are și alte caractere în afară de [a-z] în interiorul șirului</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r5b=</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"^[a-z0-9\n]+$"</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console.log(sir_multi.match(r5b));</a:t>
            </a:r>
            <a:r>
              <a:rPr lang="en" sz="1050">
                <a:solidFill>
                  <a:srgbClr val="008000"/>
                </a:solidFill>
                <a:highlight>
                  <a:srgbClr val="FFFFFF"/>
                </a:highlight>
                <a:latin typeface="Courier New"/>
                <a:ea typeface="Courier New"/>
                <a:cs typeface="Courier New"/>
                <a:sym typeface="Courier New"/>
              </a:rPr>
              <a:t>//[ 'ab\nc1d\nde\n123\nxyz'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r5c=</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"gm"</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//flagul "m" va cere verificarea liniilor în locul întregului șir</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console.log(sir_multi.match(r5c));</a:t>
            </a:r>
            <a:r>
              <a:rPr lang="en" sz="1050">
                <a:solidFill>
                  <a:srgbClr val="008000"/>
                </a:solidFill>
                <a:highlight>
                  <a:srgbClr val="FFFFFF"/>
                </a:highlight>
                <a:latin typeface="Courier New"/>
                <a:ea typeface="Courier New"/>
                <a:cs typeface="Courier New"/>
                <a:sym typeface="Courier New"/>
              </a:rPr>
              <a:t>//[ 'ab', 'de', 'xyz'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72" name="Shape 1172"/>
        <p:cNvGrpSpPr/>
        <p:nvPr/>
      </p:nvGrpSpPr>
      <p:grpSpPr>
        <a:xfrm>
          <a:off x="0" y="0"/>
          <a:ext cx="0" cy="0"/>
          <a:chOff x="0" y="0"/>
          <a:chExt cx="0" cy="0"/>
        </a:xfrm>
      </p:grpSpPr>
      <p:sp>
        <p:nvSpPr>
          <p:cNvPr id="1173" name="Google Shape;1173;p9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(1)</a:t>
            </a:r>
            <a:endParaRPr/>
          </a:p>
        </p:txBody>
      </p:sp>
      <p:sp>
        <p:nvSpPr>
          <p:cNvPr id="1174" name="Google Shape;1174;p9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6" name="Google Shape;1176;p9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77" name="Google Shape;1177;p9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78" name="Google Shape;1178;p97"/>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o expresie regulată putem specifica în mod exact ce caractere să conțină pur și simplu trecându-le în conținutul sirului care descrie formatul.</a:t>
            </a:r>
            <a:endParaRPr sz="1200">
              <a:solidFill>
                <a:srgbClr val="666666"/>
              </a:solidFill>
            </a:endParaRPr>
          </a:p>
        </p:txBody>
      </p:sp>
      <p:sp>
        <p:nvSpPr>
          <p:cNvPr id="1179" name="Google Shape;1179;p97"/>
          <p:cNvSpPr txBox="1"/>
          <p:nvPr/>
        </p:nvSpPr>
        <p:spPr>
          <a:xfrm>
            <a:off x="415950" y="1483000"/>
            <a:ext cx="4467300" cy="64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 'abc'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180" name="Google Shape;1180;p97"/>
          <p:cNvSpPr txBox="1"/>
          <p:nvPr/>
        </p:nvSpPr>
        <p:spPr>
          <a:xfrm>
            <a:off x="339750" y="2201425"/>
            <a:ext cx="8484600" cy="8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de asemenea, specifica mulțimi de caractere în loc de caracterul fix. Mai sus, expresia regulată nu se potrivea decât cu șirul fix "abc". Dar, dacă vrem să se potrivească cu orice caractere litere mici?</a:t>
            </a:r>
            <a:endParaRPr sz="1200">
              <a:solidFill>
                <a:srgbClr val="666666"/>
              </a:solidFill>
            </a:endParaRPr>
          </a:p>
          <a:p>
            <a:pPr indent="0" lvl="0" marL="0" rtl="0" algn="l">
              <a:spcBef>
                <a:spcPts val="0"/>
              </a:spcBef>
              <a:spcAft>
                <a:spcPts val="0"/>
              </a:spcAft>
              <a:buNone/>
            </a:pPr>
            <a:r>
              <a:rPr lang="en" sz="1200">
                <a:solidFill>
                  <a:srgbClr val="666666"/>
                </a:solidFill>
              </a:rPr>
              <a:t>Putem specifica o multime de caractere cu care să se potrivească caracterul din șir, folosind paranteze drepte. Dacă avem caractere consecutive (interval de caractere) putem folosi "-" pentru a le specifica, de exemplu [abcd] e echivalent cu [a-d]</a:t>
            </a:r>
            <a:endParaRPr sz="1200">
              <a:solidFill>
                <a:srgbClr val="666666"/>
              </a:solidFill>
            </a:endParaRPr>
          </a:p>
        </p:txBody>
      </p:sp>
      <p:sp>
        <p:nvSpPr>
          <p:cNvPr id="1181" name="Google Shape;1181;p97"/>
          <p:cNvSpPr txBox="1"/>
          <p:nvPr/>
        </p:nvSpPr>
        <p:spPr>
          <a:xfrm>
            <a:off x="415950" y="3110100"/>
            <a:ext cx="5919000" cy="132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"abc123xyzt"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"[a-z][a-z][a-z]"</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 'xyz'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//observați că nu a luat, de exemplu și subșirul "yzt",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rgbClr val="008000"/>
                </a:solidFill>
                <a:highlight>
                  <a:srgbClr val="FFFFFF"/>
                </a:highlight>
                <a:latin typeface="Courier New"/>
                <a:ea typeface="Courier New"/>
                <a:cs typeface="Courier New"/>
                <a:sym typeface="Courier New"/>
              </a:rPr>
              <a:t>//pentru că "yz" a fost deja folosit într-o potrivire ("xyz")</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"[abc][abc]"</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85" name="Shape 1185"/>
        <p:cNvGrpSpPr/>
        <p:nvPr/>
      </p:nvGrpSpPr>
      <p:grpSpPr>
        <a:xfrm>
          <a:off x="0" y="0"/>
          <a:ext cx="0" cy="0"/>
          <a:chOff x="0" y="0"/>
          <a:chExt cx="0" cy="0"/>
        </a:xfrm>
      </p:grpSpPr>
      <p:sp>
        <p:nvSpPr>
          <p:cNvPr id="1186" name="Google Shape;1186;p9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(2)</a:t>
            </a:r>
            <a:endParaRPr/>
          </a:p>
        </p:txBody>
      </p:sp>
      <p:sp>
        <p:nvSpPr>
          <p:cNvPr id="1187" name="Google Shape;1187;p9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9" name="Google Shape;1189;p9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190" name="Google Shape;1190;p9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191" name="Google Shape;1191;p98"/>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specifica mai multe intervale de caractere și caractere singulare, trecându-le alăturate între paranteze drepte, de exemplu:</a:t>
            </a:r>
            <a:endParaRPr sz="1200">
              <a:solidFill>
                <a:srgbClr val="666666"/>
              </a:solidFill>
            </a:endParaRPr>
          </a:p>
        </p:txBody>
      </p:sp>
      <p:sp>
        <p:nvSpPr>
          <p:cNvPr id="1192" name="Google Shape;1192;p98"/>
          <p:cNvSpPr txBox="1"/>
          <p:nvPr/>
        </p:nvSpPr>
        <p:spPr>
          <a:xfrm>
            <a:off x="415950" y="1483000"/>
            <a:ext cx="4467300" cy="132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"abc123xyzt0"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"[a-ft0-9][0-9]"</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//[a-ft0-9] indică faptul că poate conține orice literă între a și f sau</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//litera t sau orice cifră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'c1', '23', 't0'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193" name="Google Shape;1193;p98"/>
          <p:cNvSpPr txBox="1"/>
          <p:nvPr/>
        </p:nvSpPr>
        <p:spPr>
          <a:xfrm>
            <a:off x="339750" y="28110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dorim să indicăm că vrem orice caracter în afară de cele dintr-o mulțime punem între paranteze drepte,</a:t>
            </a:r>
            <a:r>
              <a:rPr lang="en" sz="1200">
                <a:solidFill>
                  <a:srgbClr val="666666"/>
                </a:solidFill>
              </a:rPr>
              <a:t> la început</a:t>
            </a:r>
            <a:r>
              <a:rPr lang="en" sz="1200">
                <a:solidFill>
                  <a:srgbClr val="666666"/>
                </a:solidFill>
              </a:rPr>
              <a:t>, caracterul </a:t>
            </a:r>
            <a:r>
              <a:rPr i="1" lang="en" sz="1200">
                <a:solidFill>
                  <a:srgbClr val="666666"/>
                </a:solidFill>
              </a:rPr>
              <a:t>^</a:t>
            </a:r>
            <a:r>
              <a:rPr lang="en" sz="1200">
                <a:solidFill>
                  <a:srgbClr val="666666"/>
                </a:solidFill>
              </a:rPr>
              <a:t>.</a:t>
            </a:r>
            <a:endParaRPr sz="1200">
              <a:solidFill>
                <a:srgbClr val="666666"/>
              </a:solidFill>
            </a:endParaRPr>
          </a:p>
        </p:txBody>
      </p:sp>
      <p:sp>
        <p:nvSpPr>
          <p:cNvPr id="1194" name="Google Shape;1194;p98"/>
          <p:cNvSpPr txBox="1"/>
          <p:nvPr/>
        </p:nvSpPr>
        <p:spPr>
          <a:xfrm>
            <a:off x="415950" y="3393525"/>
            <a:ext cx="5919000" cy="1327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"abc123x!2yzt0"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"[^a-f0-9][0-9]"</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//mai sus cerem să avem în subșir orice caracter care nu face parte dintre literele de la a la f</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//și nici nu e cifră, dar urmat de un caracter care e cifră</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'!2', 't0'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98" name="Shape 1198"/>
        <p:cNvGrpSpPr/>
        <p:nvPr/>
      </p:nvGrpSpPr>
      <p:grpSpPr>
        <a:xfrm>
          <a:off x="0" y="0"/>
          <a:ext cx="0" cy="0"/>
          <a:chOff x="0" y="0"/>
          <a:chExt cx="0" cy="0"/>
        </a:xfrm>
      </p:grpSpPr>
      <p:sp>
        <p:nvSpPr>
          <p:cNvPr id="1199" name="Google Shape;1199;p9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(3)</a:t>
            </a:r>
            <a:endParaRPr/>
          </a:p>
        </p:txBody>
      </p:sp>
      <p:sp>
        <p:nvSpPr>
          <p:cNvPr id="1200" name="Google Shape;1200;p9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2" name="Google Shape;1202;p9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03" name="Google Shape;1203;p9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04" name="Google Shape;1204;p99"/>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Expresiile regulate folosesc caracterul | (bară verticală) cu rolul de operator logic "sau". Astfel putem spune în interiorul aceleiași expresii regulate că se poate potrivi cu mai multe alternative de subexpresii.</a:t>
            </a:r>
            <a:endParaRPr sz="1200">
              <a:solidFill>
                <a:srgbClr val="666666"/>
              </a:solidFill>
            </a:endParaRPr>
          </a:p>
        </p:txBody>
      </p:sp>
      <p:sp>
        <p:nvSpPr>
          <p:cNvPr id="1205" name="Google Shape;1205;p99"/>
          <p:cNvSpPr txBox="1"/>
          <p:nvPr/>
        </p:nvSpPr>
        <p:spPr>
          <a:xfrm>
            <a:off x="415950" y="1483000"/>
            <a:ext cx="4467300" cy="86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"abc123xyzt0abc"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"abc|yzt"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 'yzt', 'abc'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p:txBody>
      </p:sp>
      <p:sp>
        <p:nvSpPr>
          <p:cNvPr id="1206" name="Google Shape;1206;p99"/>
          <p:cNvSpPr txBox="1"/>
          <p:nvPr/>
        </p:nvSpPr>
        <p:spPr>
          <a:xfrm>
            <a:off x="339750" y="2963425"/>
            <a:ext cx="84846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grupa mai multe caractere între </a:t>
            </a:r>
            <a:r>
              <a:rPr b="1" lang="en" sz="1200">
                <a:solidFill>
                  <a:srgbClr val="666666"/>
                </a:solidFill>
              </a:rPr>
              <a:t>paranteze rotunde</a:t>
            </a:r>
            <a:r>
              <a:rPr lang="en" sz="1200">
                <a:solidFill>
                  <a:srgbClr val="666666"/>
                </a:solidFill>
              </a:rPr>
              <a:t>:</a:t>
            </a:r>
            <a:endParaRPr sz="1200">
              <a:solidFill>
                <a:srgbClr val="666666"/>
              </a:solidFill>
            </a:endParaRPr>
          </a:p>
        </p:txBody>
      </p:sp>
      <p:sp>
        <p:nvSpPr>
          <p:cNvPr id="1207" name="Google Shape;1207;p99"/>
          <p:cNvSpPr txBox="1"/>
          <p:nvPr/>
        </p:nvSpPr>
        <p:spPr>
          <a:xfrm>
            <a:off x="415950" y="3317325"/>
            <a:ext cx="6457500" cy="144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//dacă am vrea subșiruri de forma "a" urmat fie de "b" fie de "xy"</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//forma de mai jos e GRESITA fiindcă de fapt cere fie subșirul "ab", fie "xy"</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"ab|xy"</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 'xy',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//corect e folosind paranteze rotunde pentru grupare: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"a(b|xy)"</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 'axy',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08" name="Google Shape;1208;p99"/>
          <p:cNvSpPr txBox="1"/>
          <p:nvPr/>
        </p:nvSpPr>
        <p:spPr>
          <a:xfrm>
            <a:off x="329700" y="2264125"/>
            <a:ext cx="8570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obicei, operatorul "sau" se folosește când avem ca opțiuni secvențe de mai multe caractere, altfel, dacă opțiunile sunt doar caractere unice, putem folosi mulțimi. De exemplu RegExp("a|b|c|d") e echivalent cu </a:t>
            </a:r>
            <a:r>
              <a:rPr lang="en" sz="1200">
                <a:solidFill>
                  <a:srgbClr val="666666"/>
                </a:solidFill>
              </a:rPr>
              <a:t>RegExp("[a-d]")</a:t>
            </a:r>
            <a:endParaRPr sz="1200">
              <a:solidFill>
                <a:srgbClr val="666666"/>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12" name="Shape 1212"/>
        <p:cNvGrpSpPr/>
        <p:nvPr/>
      </p:nvGrpSpPr>
      <p:grpSpPr>
        <a:xfrm>
          <a:off x="0" y="0"/>
          <a:ext cx="0" cy="0"/>
          <a:chOff x="0" y="0"/>
          <a:chExt cx="0" cy="0"/>
        </a:xfrm>
      </p:grpSpPr>
      <p:sp>
        <p:nvSpPr>
          <p:cNvPr id="1213" name="Google Shape;1213;p10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(4)</a:t>
            </a:r>
            <a:endParaRPr/>
          </a:p>
        </p:txBody>
      </p:sp>
      <p:sp>
        <p:nvSpPr>
          <p:cNvPr id="1214" name="Google Shape;1214;p10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6" name="Google Shape;1216;p10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17" name="Google Shape;1217;p10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18" name="Google Shape;1218;p100"/>
          <p:cNvSpPr txBox="1"/>
          <p:nvPr/>
        </p:nvSpPr>
        <p:spPr>
          <a:xfrm>
            <a:off x="329700" y="924775"/>
            <a:ext cx="8484600" cy="8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asemenea, din cauza faptului că grupurile pot fi refolosite (de exemplu în expresiile cu cuantificatori: "a(bc)+" corespunde unui subșir care începe cu a și e urmat de cel puțin un grup de litere "bc") acestea sunt memorate în obiectul corespunzător potrivirii. De exemplu, la prima vedere, expresiile regulate "ab" și "a(b)" par echivalente. Totuși când afișam o singură potrivire (este una singură fiindcă nu s-a mai specificat flagul "g"):</a:t>
            </a:r>
            <a:endParaRPr sz="1200">
              <a:solidFill>
                <a:srgbClr val="666666"/>
              </a:solidFill>
            </a:endParaRPr>
          </a:p>
        </p:txBody>
      </p:sp>
      <p:sp>
        <p:nvSpPr>
          <p:cNvPr id="1219" name="Google Shape;1219;p100"/>
          <p:cNvSpPr txBox="1"/>
          <p:nvPr/>
        </p:nvSpPr>
        <p:spPr>
          <a:xfrm>
            <a:off x="415950" y="1864000"/>
            <a:ext cx="4467300" cy="98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a:t>
            </a:r>
            <a:r>
              <a:rPr lang="en" sz="1050">
                <a:solidFill>
                  <a:srgbClr val="008000"/>
                </a:solidFill>
                <a:highlight>
                  <a:srgbClr val="FFFFFF"/>
                </a:highlight>
                <a:latin typeface="Courier New"/>
                <a:ea typeface="Courier New"/>
                <a:cs typeface="Courier New"/>
                <a:sym typeface="Courier New"/>
              </a:rPr>
              <a:t>// [ 'ab'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console.log(Array.from(sir.match(r1)));</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console.log(Array.from(sir.match(r2)));</a:t>
            </a:r>
            <a:r>
              <a:rPr lang="en" sz="1050">
                <a:solidFill>
                  <a:srgbClr val="008000"/>
                </a:solidFill>
                <a:highlight>
                  <a:srgbClr val="FFFFFF"/>
                </a:highlight>
                <a:latin typeface="Courier New"/>
                <a:ea typeface="Courier New"/>
                <a:cs typeface="Courier New"/>
                <a:sym typeface="Courier New"/>
              </a:rPr>
              <a:t>//[ 'ab', 'b']</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20" name="Google Shape;1220;p100"/>
          <p:cNvSpPr txBox="1"/>
          <p:nvPr/>
        </p:nvSpPr>
        <p:spPr>
          <a:xfrm>
            <a:off x="415950" y="3622125"/>
            <a:ext cx="6457500" cy="67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"abaxyzt0abc"</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r3=</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"a(?:b)"</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console.log(Array.from(sir.match(r3)));</a:t>
            </a:r>
            <a:r>
              <a:rPr lang="en" sz="1050">
                <a:solidFill>
                  <a:srgbClr val="008000"/>
                </a:solidFill>
                <a:highlight>
                  <a:srgbClr val="FFFFFF"/>
                </a:highlight>
                <a:latin typeface="Courier New"/>
                <a:ea typeface="Courier New"/>
                <a:cs typeface="Courier New"/>
                <a:sym typeface="Courier New"/>
              </a:rPr>
              <a:t>//[ 'ab' ]</a:t>
            </a:r>
            <a:endParaRPr sz="1050">
              <a:solidFill>
                <a:schemeClr val="dk1"/>
              </a:solidFill>
              <a:highlight>
                <a:srgbClr val="FFFFFF"/>
              </a:highlight>
              <a:latin typeface="Courier New"/>
              <a:ea typeface="Courier New"/>
              <a:cs typeface="Courier New"/>
              <a:sym typeface="Courier New"/>
            </a:endParaRPr>
          </a:p>
        </p:txBody>
      </p:sp>
      <p:sp>
        <p:nvSpPr>
          <p:cNvPr id="1221" name="Google Shape;1221;p100"/>
          <p:cNvSpPr txBox="1"/>
          <p:nvPr/>
        </p:nvSpPr>
        <p:spPr>
          <a:xfrm>
            <a:off x="329700" y="2887400"/>
            <a:ext cx="8570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Observăm că subșirul care se potrivea "grupului" din paranteză a fost și el memorat în rezultatul corespunzător potrivirii. Pentru a preveni acest lucru, putem folosi scrierea (?:formatgrup). Se va comporta ca și până acum însa nu va fi returnat și grupul în rezultat.</a:t>
            </a:r>
            <a:endParaRPr sz="1200">
              <a:solidFill>
                <a:srgbClr val="666666"/>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25" name="Shape 1225"/>
        <p:cNvGrpSpPr/>
        <p:nvPr/>
      </p:nvGrpSpPr>
      <p:grpSpPr>
        <a:xfrm>
          <a:off x="0" y="0"/>
          <a:ext cx="0" cy="0"/>
          <a:chOff x="0" y="0"/>
          <a:chExt cx="0" cy="0"/>
        </a:xfrm>
      </p:grpSpPr>
      <p:sp>
        <p:nvSpPr>
          <p:cNvPr id="1226" name="Google Shape;1226;p10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(5)</a:t>
            </a:r>
            <a:endParaRPr/>
          </a:p>
        </p:txBody>
      </p:sp>
      <p:sp>
        <p:nvSpPr>
          <p:cNvPr id="1227" name="Google Shape;1227;p10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9" name="Google Shape;1229;p10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30" name="Google Shape;1230;p10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31" name="Google Shape;1231;p101"/>
          <p:cNvSpPr txBox="1"/>
          <p:nvPr/>
        </p:nvSpPr>
        <p:spPr>
          <a:xfrm>
            <a:off x="329700" y="924775"/>
            <a:ext cx="8484600" cy="30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Putem avea și grupuri cu nume pe care să le refolosim în expresii. Pentru a da un nume, scriem gruparea cu sintaxa: (?&lt;numeGrup&gt;sirExpresieRegulata). Pentru a le refolosi utilizăm sintaxa \k&lt;numeGrup&gt; evitând astfel să scriem expresia de două ori și să administrăm mai greu expresia regulată în cazul unor modificări. În plus, în urma potrivirii se consideră exact același subșir care s-a potrivit pentru compararea cu zona în care e apelat grupul cu \k. Cu alte cuvinte, chiar dacă expresia regulată e mai generală, nu se va potrivi când apelăm grupul cu o formă compatibilă ci doar dacă găsește subșirul primei potriviri.</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De exemplu, "ab[a-f][0-25-9]" se potrivește cu un sir care începe cu "ab", urmat de orice literă între a-f și orice cifră cu excepția cifrelor 3 și 4. Deci, de exemplu,  șirurile "abc7" și "abc1" s-ar potrivi cu această expresie. Pentru a pune expresia într-un grup cu nume, o vom completa cu (?&lt;sir1&gt;ab[a-f][0-25-9]), unde sir1 este numele expresiei. Astfel putem apela grupul cu șirul "\k&lt;sir1&gt;" adăugat în expresia regulată. Pentru a înțelege expresia de mai jos, notăm faptul că "." e un simbol special care indică potrivirea cu orice caracter (mai puțin linia nouă, în lipsa flagului "s"), iar * e un cuantificator care indică faptul că pot exista oricâte apariții. De exemplu, expresia regulata RegExp(".*") se potrivește cu orice șir (mai puțin cele care conțin linie nouă).</a:t>
            </a:r>
            <a:endParaRPr sz="1200">
              <a:solidFill>
                <a:srgbClr val="666666"/>
              </a:solidFill>
            </a:endParaRPr>
          </a:p>
          <a:p>
            <a:pPr indent="0" lvl="0" marL="0" rtl="0" algn="l">
              <a:spcBef>
                <a:spcPts val="0"/>
              </a:spcBef>
              <a:spcAft>
                <a:spcPts val="0"/>
              </a:spcAft>
              <a:buNone/>
            </a:pPr>
            <a:r>
              <a:rPr lang="en" sz="1200">
                <a:solidFill>
                  <a:srgbClr val="666666"/>
                </a:solidFill>
              </a:rPr>
              <a:t>Mai jos, prima potrivire găsită cu grupul </a:t>
            </a:r>
            <a:r>
              <a:rPr i="1" lang="en" sz="1200">
                <a:solidFill>
                  <a:srgbClr val="666666"/>
                </a:solidFill>
              </a:rPr>
              <a:t>sir1</a:t>
            </a:r>
            <a:r>
              <a:rPr lang="en" sz="1200">
                <a:solidFill>
                  <a:srgbClr val="666666"/>
                </a:solidFill>
              </a:rPr>
              <a:t> este subșirul "abc7". Observați că se duce până la următorul abc7:</a:t>
            </a:r>
            <a:endParaRPr sz="1200">
              <a:solidFill>
                <a:srgbClr val="666666"/>
              </a:solidFill>
            </a:endParaRPr>
          </a:p>
        </p:txBody>
      </p:sp>
      <p:sp>
        <p:nvSpPr>
          <p:cNvPr id="1232" name="Google Shape;1232;p101"/>
          <p:cNvSpPr txBox="1"/>
          <p:nvPr/>
        </p:nvSpPr>
        <p:spPr>
          <a:xfrm>
            <a:off x="415950" y="4073800"/>
            <a:ext cx="44673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/(?&lt;sir1&gt;ab[a-f][0-25-9])(.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"abc7xyabc7--abz1q--abc1"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 'abc7xyabc7']</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funcții cu același nume</a:t>
            </a:r>
            <a:endParaRPr/>
          </a:p>
        </p:txBody>
      </p:sp>
      <p:sp>
        <p:nvSpPr>
          <p:cNvPr id="153" name="Google Shape;153;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56" name="Google Shape;156;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57" name="Google Shape;157;p21"/>
          <p:cNvSpPr txBox="1"/>
          <p:nvPr/>
        </p:nvSpPr>
        <p:spPr>
          <a:xfrm>
            <a:off x="329700" y="924775"/>
            <a:ext cx="8484600" cy="8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Funcțiile pot fi definite în cod și după apel, deoarece intepretorul întâi citește toate declarările de funcții (care sunt în context global și sunt independente de alte instrucțiuni (de exemplu, nu apar într-o atribuire)</a:t>
            </a:r>
            <a:endParaRPr sz="1200">
              <a:solidFill>
                <a:srgbClr val="666666"/>
              </a:solidFill>
            </a:endParaRPr>
          </a:p>
          <a:p>
            <a:pPr indent="0" lvl="0" marL="0" rtl="0" algn="l">
              <a:spcBef>
                <a:spcPts val="0"/>
              </a:spcBef>
              <a:spcAft>
                <a:spcPts val="0"/>
              </a:spcAft>
              <a:buNone/>
            </a:pPr>
            <a:r>
              <a:rPr lang="en" sz="1200">
                <a:solidFill>
                  <a:srgbClr val="666666"/>
                </a:solidFill>
              </a:rPr>
              <a:t>În cazul în care definim două funcții cu același nume, ultima funcție o va suprascrie pe anterioara.</a:t>
            </a:r>
            <a:endParaRPr sz="1200">
              <a:solidFill>
                <a:srgbClr val="666666"/>
              </a:solidFill>
            </a:endParaRPr>
          </a:p>
        </p:txBody>
      </p:sp>
      <p:sp>
        <p:nvSpPr>
          <p:cNvPr id="158" name="Google Shape;158;p21"/>
          <p:cNvSpPr txBox="1"/>
          <p:nvPr/>
        </p:nvSpPr>
        <p:spPr>
          <a:xfrm>
            <a:off x="3858600" y="1597300"/>
            <a:ext cx="4955700" cy="191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afis_mesaj(){</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"Mesaj fara parametru"</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A31515"/>
                </a:solidFill>
                <a:highlight>
                  <a:srgbClr val="FFFFFF"/>
                </a:highlight>
                <a:latin typeface="Courier New"/>
                <a:ea typeface="Courier New"/>
                <a:cs typeface="Courier New"/>
                <a:sym typeface="Courier New"/>
              </a:rPr>
              <a:t>"intre definiri:"</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afis_mesaj();</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afis_mesaj(a){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"Mesaj cu parametru"</a:t>
            </a:r>
            <a:r>
              <a:rPr lang="en" sz="850">
                <a:solidFill>
                  <a:schemeClr val="dk1"/>
                </a:solidFill>
                <a:highlight>
                  <a:srgbClr val="FFFFFF"/>
                </a:highlight>
                <a:latin typeface="Courier New"/>
                <a:ea typeface="Courier New"/>
                <a:cs typeface="Courier New"/>
                <a:sym typeface="Courier New"/>
              </a:rPr>
              <a:t>, a);</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afis_mesaj();</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afis_mesaj(</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p:txBody>
      </p:sp>
      <p:sp>
        <p:nvSpPr>
          <p:cNvPr id="159" name="Google Shape;159;p21"/>
          <p:cNvSpPr txBox="1"/>
          <p:nvPr/>
        </p:nvSpPr>
        <p:spPr>
          <a:xfrm>
            <a:off x="311700" y="4280000"/>
            <a:ext cx="4955700" cy="6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666666"/>
              </a:solidFill>
            </a:endParaRPr>
          </a:p>
        </p:txBody>
      </p:sp>
      <p:sp>
        <p:nvSpPr>
          <p:cNvPr id="160" name="Google Shape;160;p21"/>
          <p:cNvSpPr txBox="1"/>
          <p:nvPr/>
        </p:nvSpPr>
        <p:spPr>
          <a:xfrm>
            <a:off x="405900" y="1614475"/>
            <a:ext cx="3110100" cy="13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afisare(){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"functie declarata"</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afisare()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afisare=</a:t>
            </a:r>
            <a:r>
              <a:rPr lang="en" sz="850">
                <a:solidFill>
                  <a:srgbClr val="0000FF"/>
                </a:solidFill>
                <a:highlight>
                  <a:srgbClr val="FFFFFF"/>
                </a:highlight>
                <a:latin typeface="Courier New"/>
                <a:ea typeface="Courier New"/>
                <a:cs typeface="Courier New"/>
                <a:sym typeface="Courier New"/>
              </a:rPr>
              <a:t>function</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console.log(</a:t>
            </a:r>
            <a:r>
              <a:rPr lang="en" sz="850">
                <a:solidFill>
                  <a:srgbClr val="A31515"/>
                </a:solidFill>
                <a:highlight>
                  <a:srgbClr val="FFFFFF"/>
                </a:highlight>
                <a:latin typeface="Courier New"/>
                <a:ea typeface="Courier New"/>
                <a:cs typeface="Courier New"/>
                <a:sym typeface="Courier New"/>
              </a:rPr>
              <a:t>"functie atribuita"</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afisare()</a:t>
            </a:r>
            <a:endParaRPr sz="1200"/>
          </a:p>
        </p:txBody>
      </p:sp>
      <p:sp>
        <p:nvSpPr>
          <p:cNvPr id="161" name="Google Shape;161;p21"/>
          <p:cNvSpPr txBox="1"/>
          <p:nvPr/>
        </p:nvSpPr>
        <p:spPr>
          <a:xfrm>
            <a:off x="3858600" y="3589400"/>
            <a:ext cx="495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Va afișa:</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intre definiri:</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Mesaj cu parametru undefined</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Mesaj cu parametru undefined</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Mesaj cu parametru 10</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Observăm că în toate cele 3 cazuri e folosită ultima definire a funcției,indiferent dacă apelul este cu parametru sau nu. Când apelul e fără argumente, parametru </a:t>
            </a:r>
            <a:r>
              <a:rPr i="1" lang="en" sz="900">
                <a:solidFill>
                  <a:srgbClr val="666666"/>
                </a:solidFill>
              </a:rPr>
              <a:t>a</a:t>
            </a:r>
            <a:r>
              <a:rPr lang="en" sz="900">
                <a:solidFill>
                  <a:srgbClr val="666666"/>
                </a:solidFill>
              </a:rPr>
              <a:t> este undefined.</a:t>
            </a:r>
            <a:endParaRPr sz="900">
              <a:solidFill>
                <a:srgbClr val="666666"/>
              </a:solidFill>
            </a:endParaRPr>
          </a:p>
        </p:txBody>
      </p:sp>
      <p:sp>
        <p:nvSpPr>
          <p:cNvPr id="162" name="Google Shape;162;p21"/>
          <p:cNvSpPr txBox="1"/>
          <p:nvPr/>
        </p:nvSpPr>
        <p:spPr>
          <a:xfrm>
            <a:off x="421925" y="3048825"/>
            <a:ext cx="3094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666666"/>
                </a:solidFill>
              </a:rPr>
              <a:t>Va afișa:</a:t>
            </a:r>
            <a:endParaRPr sz="900">
              <a:solidFill>
                <a:srgbClr val="666666"/>
              </a:solidFill>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functie declarata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functie declarata</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functie atribuita</a:t>
            </a:r>
            <a:endParaRPr sz="900">
              <a:latin typeface="Courier New"/>
              <a:ea typeface="Courier New"/>
              <a:cs typeface="Courier New"/>
              <a:sym typeface="Courier New"/>
            </a:endParaRPr>
          </a:p>
          <a:p>
            <a:pPr indent="0" lvl="0" marL="0" rtl="0" algn="l">
              <a:spcBef>
                <a:spcPts val="0"/>
              </a:spcBef>
              <a:spcAft>
                <a:spcPts val="0"/>
              </a:spcAft>
              <a:buNone/>
            </a:pPr>
            <a:r>
              <a:rPr lang="en" sz="900">
                <a:solidFill>
                  <a:srgbClr val="666666"/>
                </a:solidFill>
              </a:rPr>
              <a:t>Primul apel funcționează deoarece interpretorul a evaluat deja funcțiile declarate. Un nume de funcție e tratat ca o variabilă iar funcția în sine e văzută ca un obiect, prin urmare putem realiza și atriburi cu obiecte de tip funcție. Ultimul apel e executat după ce a fost atribuită la runtime numelui afisare a doua funcție, deci valoarea variabilei a fost suprascrisă și la următorul apel se va executa noua funcție.</a:t>
            </a:r>
            <a:endParaRPr sz="900">
              <a:solidFill>
                <a:srgbClr val="666666"/>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36" name="Shape 1236"/>
        <p:cNvGrpSpPr/>
        <p:nvPr/>
      </p:nvGrpSpPr>
      <p:grpSpPr>
        <a:xfrm>
          <a:off x="0" y="0"/>
          <a:ext cx="0" cy="0"/>
          <a:chOff x="0" y="0"/>
          <a:chExt cx="0" cy="0"/>
        </a:xfrm>
      </p:grpSpPr>
      <p:sp>
        <p:nvSpPr>
          <p:cNvPr id="1237" name="Google Shape;1237;p10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caractere componente (6)</a:t>
            </a:r>
            <a:endParaRPr/>
          </a:p>
        </p:txBody>
      </p:sp>
      <p:sp>
        <p:nvSpPr>
          <p:cNvPr id="1238" name="Google Shape;1238;p10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40" name="Google Shape;1240;p10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41" name="Google Shape;1241;p10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42" name="Google Shape;1242;p102"/>
          <p:cNvSpPr txBox="1"/>
          <p:nvPr/>
        </p:nvSpPr>
        <p:spPr>
          <a:xfrm>
            <a:off x="329700" y="924775"/>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Dacă interschimbăm subșirurile "abc1" și "abc7" în șirul dat, observăm că sare peste "abc1" și se duce la "abc7" de la final, tocmai pentru că se caută aceeași potrivire cu cea inițială și nu oricare altă potrivire cu subexpresia regulată</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3" name="Google Shape;1243;p102"/>
          <p:cNvSpPr txBox="1"/>
          <p:nvPr/>
        </p:nvSpPr>
        <p:spPr>
          <a:xfrm>
            <a:off x="415950" y="1483000"/>
            <a:ext cx="50448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"abc7xyabc1--abz1q--abc7"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'abc7xyabc1--abz1q--abc7'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44" name="Google Shape;1244;p102"/>
          <p:cNvSpPr txBox="1"/>
          <p:nvPr/>
        </p:nvSpPr>
        <p:spPr>
          <a:xfrm>
            <a:off x="329700" y="2215650"/>
            <a:ext cx="848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De fapt, dacă înlocuim cu totul "abc1" cu"abc7" vom vedea că încearcă potrivirea maximă și se duce tot până la "abc7" de la final:</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5" name="Google Shape;1245;p102"/>
          <p:cNvSpPr txBox="1"/>
          <p:nvPr/>
        </p:nvSpPr>
        <p:spPr>
          <a:xfrm>
            <a:off x="415950" y="2749275"/>
            <a:ext cx="50448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t>
            </a:r>
            <a:r>
              <a:rPr lang="en" sz="1050">
                <a:solidFill>
                  <a:srgbClr val="A31515"/>
                </a:solidFill>
                <a:highlight>
                  <a:srgbClr val="FFFF00"/>
                </a:highlight>
                <a:latin typeface="Courier New"/>
                <a:ea typeface="Courier New"/>
                <a:cs typeface="Courier New"/>
                <a:sym typeface="Courier New"/>
              </a:rPr>
              <a:t>abc7</a:t>
            </a:r>
            <a:r>
              <a:rPr lang="en" sz="1050">
                <a:solidFill>
                  <a:srgbClr val="A31515"/>
                </a:solidFill>
                <a:highlight>
                  <a:srgbClr val="FFFFFF"/>
                </a:highlight>
                <a:latin typeface="Courier New"/>
                <a:ea typeface="Courier New"/>
                <a:cs typeface="Courier New"/>
                <a:sym typeface="Courier New"/>
              </a:rPr>
              <a:t>--abz1q--abc7"</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'abc7xy</a:t>
            </a:r>
            <a:r>
              <a:rPr lang="en" sz="1050">
                <a:solidFill>
                  <a:srgbClr val="008000"/>
                </a:solidFill>
                <a:highlight>
                  <a:srgbClr val="FFFF00"/>
                </a:highlight>
                <a:latin typeface="Courier New"/>
                <a:ea typeface="Courier New"/>
                <a:cs typeface="Courier New"/>
                <a:sym typeface="Courier New"/>
              </a:rPr>
              <a:t>abc7</a:t>
            </a:r>
            <a:r>
              <a:rPr lang="en" sz="1050">
                <a:solidFill>
                  <a:srgbClr val="008000"/>
                </a:solidFill>
                <a:highlight>
                  <a:srgbClr val="FFFFFF"/>
                </a:highlight>
                <a:latin typeface="Courier New"/>
                <a:ea typeface="Courier New"/>
                <a:cs typeface="Courier New"/>
                <a:sym typeface="Courier New"/>
              </a:rPr>
              <a:t>--abz1q--abc7'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46" name="Google Shape;1246;p102"/>
          <p:cNvSpPr txBox="1"/>
          <p:nvPr/>
        </p:nvSpPr>
        <p:spPr>
          <a:xfrm>
            <a:off x="317150" y="3439450"/>
            <a:ext cx="8583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Să înlocuim ultimele doua subșiruri "abc7" cu "abc1". Observăm că dacă pentru prima potrivire nu a găsit un subșir identic, caută pentru următoarea potrivire și va returna subșirul care începe cu "abc1":</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t/>
            </a:r>
            <a:endParaRPr sz="1200">
              <a:solidFill>
                <a:srgbClr val="666666"/>
              </a:solidFill>
            </a:endParaRPr>
          </a:p>
        </p:txBody>
      </p:sp>
      <p:sp>
        <p:nvSpPr>
          <p:cNvPr id="1247" name="Google Shape;1247;p102"/>
          <p:cNvSpPr txBox="1"/>
          <p:nvPr/>
        </p:nvSpPr>
        <p:spPr>
          <a:xfrm>
            <a:off x="415950" y="3969000"/>
            <a:ext cx="5044800" cy="648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/(?&lt;sir1&gt;ab[a-f][0-9])(.</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\k&lt;sir1&gt;</a:t>
            </a:r>
            <a:r>
              <a:rPr lang="en" sz="1050">
                <a:solidFill>
                  <a:srgbClr val="811F3F"/>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"abc7xy</a:t>
            </a:r>
            <a:r>
              <a:rPr lang="en" sz="1050">
                <a:solidFill>
                  <a:srgbClr val="A31515"/>
                </a:solidFill>
                <a:highlight>
                  <a:srgbClr val="FFFF00"/>
                </a:highlight>
                <a:latin typeface="Courier New"/>
                <a:ea typeface="Courier New"/>
                <a:cs typeface="Courier New"/>
                <a:sym typeface="Courier New"/>
              </a:rPr>
              <a:t>abc1</a:t>
            </a:r>
            <a:r>
              <a:rPr lang="en" sz="1050">
                <a:solidFill>
                  <a:srgbClr val="A31515"/>
                </a:solidFill>
                <a:highlight>
                  <a:srgbClr val="FFFFFF"/>
                </a:highlight>
                <a:latin typeface="Courier New"/>
                <a:ea typeface="Courier New"/>
                <a:cs typeface="Courier New"/>
                <a:sym typeface="Courier New"/>
              </a:rPr>
              <a:t>--abz1q--</a:t>
            </a:r>
            <a:r>
              <a:rPr lang="en" sz="1050">
                <a:solidFill>
                  <a:srgbClr val="A31515"/>
                </a:solidFill>
                <a:highlight>
                  <a:srgbClr val="FFFF00"/>
                </a:highlight>
                <a:latin typeface="Courier New"/>
                <a:ea typeface="Courier New"/>
                <a:cs typeface="Courier New"/>
                <a:sym typeface="Courier New"/>
              </a:rPr>
              <a:t>abc1</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'abc1--abz1q--abc1'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51" name="Shape 1251"/>
        <p:cNvGrpSpPr/>
        <p:nvPr/>
      </p:nvGrpSpPr>
      <p:grpSpPr>
        <a:xfrm>
          <a:off x="0" y="0"/>
          <a:ext cx="0" cy="0"/>
          <a:chOff x="0" y="0"/>
          <a:chExt cx="0" cy="0"/>
        </a:xfrm>
      </p:grpSpPr>
      <p:sp>
        <p:nvSpPr>
          <p:cNvPr id="1252" name="Google Shape;1252;p10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r>
              <a:rPr lang="en"/>
              <a:t> - RegExp - cuantificatori (1)</a:t>
            </a:r>
            <a:endParaRPr/>
          </a:p>
        </p:txBody>
      </p:sp>
      <p:sp>
        <p:nvSpPr>
          <p:cNvPr id="1253" name="Google Shape;1253;p10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5" name="Google Shape;1255;p10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56" name="Google Shape;1256;p10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57" name="Google Shape;1257;p103"/>
          <p:cNvSpPr txBox="1"/>
          <p:nvPr/>
        </p:nvSpPr>
        <p:spPr>
          <a:xfrm>
            <a:off x="329700" y="924775"/>
            <a:ext cx="8484600" cy="9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Ca să specificăm faptul că vrem un caracter sau un grup repetat de mai multe ori, putem folosi cuantificatori inserați în expresie prin niște simboluri speciale. vom nota cu </a:t>
            </a:r>
            <a:r>
              <a:rPr i="1" lang="en" sz="1200">
                <a:solidFill>
                  <a:srgbClr val="666666"/>
                </a:solidFill>
              </a:rPr>
              <a:t>e</a:t>
            </a:r>
            <a:r>
              <a:rPr lang="en" sz="1200">
                <a:solidFill>
                  <a:srgbClr val="666666"/>
                </a:solidFill>
              </a:rPr>
              <a:t> o subexpresie regulată:</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e*</a:t>
            </a:r>
            <a:r>
              <a:rPr lang="en" sz="1200">
                <a:solidFill>
                  <a:srgbClr val="666666"/>
                </a:solidFill>
              </a:rPr>
              <a:t> - expresia se poate repeta de 0 sau mai multe ori - va face potrivirea cu subșirul maximal corespunzător expresiei. </a:t>
            </a:r>
            <a:r>
              <a:rPr b="1" lang="en" sz="1200">
                <a:solidFill>
                  <a:srgbClr val="666666"/>
                </a:solidFill>
              </a:rPr>
              <a:t>e*?</a:t>
            </a:r>
            <a:r>
              <a:rPr lang="en" sz="1200">
                <a:solidFill>
                  <a:srgbClr val="666666"/>
                </a:solidFill>
              </a:rPr>
              <a:t> se oprește la prima potrivire.</a:t>
            </a:r>
            <a:endParaRPr sz="1200">
              <a:solidFill>
                <a:srgbClr val="666666"/>
              </a:solidFill>
            </a:endParaRPr>
          </a:p>
        </p:txBody>
      </p:sp>
      <p:sp>
        <p:nvSpPr>
          <p:cNvPr id="1258" name="Google Shape;1258;p103"/>
          <p:cNvSpPr txBox="1"/>
          <p:nvPr/>
        </p:nvSpPr>
        <p:spPr>
          <a:xfrm>
            <a:off x="398475" y="1775925"/>
            <a:ext cx="4289700" cy="13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"aabaa"</a:t>
            </a:r>
            <a:r>
              <a:rPr lang="en" sz="1050">
                <a:solidFill>
                  <a:schemeClr val="dk1"/>
                </a:solidFill>
                <a:highlight>
                  <a:srgbClr val="FFFFFF"/>
                </a:highlight>
                <a:latin typeface="Courier New"/>
                <a:ea typeface="Courier New"/>
                <a:cs typeface="Courier New"/>
                <a:sym typeface="Courier New"/>
              </a:rPr>
              <a:t>.match(r1));</a:t>
            </a:r>
            <a:r>
              <a:rPr lang="en" sz="1050">
                <a:solidFill>
                  <a:srgbClr val="008000"/>
                </a:solidFill>
                <a:highlight>
                  <a:srgbClr val="FFFFFF"/>
                </a:highlight>
                <a:latin typeface="Courier New"/>
                <a:ea typeface="Courier New"/>
                <a:cs typeface="Courier New"/>
                <a:sym typeface="Courier New"/>
              </a:rPr>
              <a:t>//[ 'aabaa'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"aababa"</a:t>
            </a:r>
            <a:r>
              <a:rPr lang="en" sz="1050">
                <a:solidFill>
                  <a:schemeClr val="dk1"/>
                </a:solidFill>
                <a:highlight>
                  <a:srgbClr val="FFFFFF"/>
                </a:highlight>
                <a:latin typeface="Courier New"/>
                <a:ea typeface="Courier New"/>
                <a:cs typeface="Courier New"/>
                <a:sym typeface="Courier New"/>
              </a:rPr>
              <a:t>.match(r2));</a:t>
            </a:r>
            <a:r>
              <a:rPr lang="en" sz="1050">
                <a:solidFill>
                  <a:srgbClr val="008000"/>
                </a:solidFill>
                <a:highlight>
                  <a:srgbClr val="FFFFFF"/>
                </a:highlight>
                <a:latin typeface="Courier New"/>
                <a:ea typeface="Courier New"/>
                <a:cs typeface="Courier New"/>
                <a:sym typeface="Courier New"/>
              </a:rPr>
              <a:t>//[ 'aa',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950">
              <a:solidFill>
                <a:srgbClr val="008000"/>
              </a:solidFill>
              <a:highlight>
                <a:srgbClr val="FFFFFF"/>
              </a:highlight>
              <a:latin typeface="Courier New"/>
              <a:ea typeface="Courier New"/>
              <a:cs typeface="Courier New"/>
              <a:sym typeface="Courier New"/>
            </a:endParaRPr>
          </a:p>
        </p:txBody>
      </p:sp>
      <p:sp>
        <p:nvSpPr>
          <p:cNvPr id="1259" name="Google Shape;1259;p103"/>
          <p:cNvSpPr txBox="1"/>
          <p:nvPr/>
        </p:nvSpPr>
        <p:spPr>
          <a:xfrm>
            <a:off x="322275" y="3005150"/>
            <a:ext cx="84846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b="1" lang="en" sz="1200">
                <a:solidFill>
                  <a:srgbClr val="666666"/>
                </a:solidFill>
              </a:rPr>
              <a:t>e+</a:t>
            </a:r>
            <a:r>
              <a:rPr lang="en" sz="1200">
                <a:solidFill>
                  <a:srgbClr val="666666"/>
                </a:solidFill>
              </a:rPr>
              <a:t> - expresia apare minim o dată  - va face potrivirea cu subșirul maximal corespunzător expresiei. </a:t>
            </a:r>
            <a:r>
              <a:rPr b="1" lang="en" sz="1200">
                <a:solidFill>
                  <a:srgbClr val="666666"/>
                </a:solidFill>
              </a:rPr>
              <a:t>e+?</a:t>
            </a:r>
            <a:r>
              <a:rPr lang="en" sz="1200">
                <a:solidFill>
                  <a:srgbClr val="666666"/>
                </a:solidFill>
              </a:rPr>
              <a:t> se oprește la prima potrivire.</a:t>
            </a:r>
            <a:endParaRPr/>
          </a:p>
        </p:txBody>
      </p:sp>
      <p:sp>
        <p:nvSpPr>
          <p:cNvPr id="1260" name="Google Shape;1260;p103"/>
          <p:cNvSpPr txBox="1"/>
          <p:nvPr/>
        </p:nvSpPr>
        <p:spPr>
          <a:xfrm>
            <a:off x="398475" y="3519100"/>
            <a:ext cx="4289700" cy="130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"aabaa"</a:t>
            </a:r>
            <a:r>
              <a:rPr lang="en" sz="1050">
                <a:solidFill>
                  <a:schemeClr val="dk1"/>
                </a:solidFill>
                <a:highlight>
                  <a:srgbClr val="FFFFFF"/>
                </a:highlight>
                <a:latin typeface="Courier New"/>
                <a:ea typeface="Courier New"/>
                <a:cs typeface="Courier New"/>
                <a:sym typeface="Courier New"/>
              </a:rPr>
              <a:t>.match(r1));</a:t>
            </a:r>
            <a:r>
              <a:rPr lang="en" sz="1050">
                <a:solidFill>
                  <a:srgbClr val="008000"/>
                </a:solidFill>
                <a:highlight>
                  <a:srgbClr val="FFFFFF"/>
                </a:highlight>
                <a:latin typeface="Courier New"/>
                <a:ea typeface="Courier New"/>
                <a:cs typeface="Courier New"/>
                <a:sym typeface="Courier New"/>
              </a:rPr>
              <a:t>//[ 'aabaa'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a:t>
            </a:r>
            <a:r>
              <a:rPr lang="en" sz="1050">
                <a:solidFill>
                  <a:srgbClr val="A31515"/>
                </a:solidFill>
                <a:highlight>
                  <a:srgbClr val="FFFFFF"/>
                </a:highlight>
                <a:latin typeface="Courier New"/>
                <a:ea typeface="Courier New"/>
                <a:cs typeface="Courier New"/>
                <a:sym typeface="Courier New"/>
              </a:rPr>
              <a:t>"aababa"</a:t>
            </a:r>
            <a:r>
              <a:rPr lang="en" sz="1050">
                <a:solidFill>
                  <a:schemeClr val="dk1"/>
                </a:solidFill>
                <a:highlight>
                  <a:srgbClr val="FFFFFF"/>
                </a:highlight>
                <a:latin typeface="Courier New"/>
                <a:ea typeface="Courier New"/>
                <a:cs typeface="Courier New"/>
                <a:sym typeface="Courier New"/>
              </a:rPr>
              <a:t>.match(r2));</a:t>
            </a:r>
            <a:r>
              <a:rPr lang="en" sz="1050">
                <a:solidFill>
                  <a:srgbClr val="008000"/>
                </a:solidFill>
                <a:highlight>
                  <a:srgbClr val="FFFFFF"/>
                </a:highlight>
                <a:latin typeface="Courier New"/>
                <a:ea typeface="Courier New"/>
                <a:cs typeface="Courier New"/>
                <a:sym typeface="Courier New"/>
              </a:rPr>
              <a:t>//[ 'aaba'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p:txBody>
      </p:sp>
      <p:sp>
        <p:nvSpPr>
          <p:cNvPr id="1261" name="Google Shape;1261;p103"/>
          <p:cNvSpPr txBox="1"/>
          <p:nvPr/>
        </p:nvSpPr>
        <p:spPr>
          <a:xfrm>
            <a:off x="4871075" y="3523200"/>
            <a:ext cx="38424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Observați diferența dintre + și * la ultimul rând, pentru care expresia cu "+" nu a returnat și potrivirea "aa" deoarece e obligatoriu să existe minim o altă literă între ele. Motivul pentru care a returnat "aaba" în loc de "aa" este că a găsit o potrivire care începe mai devreme în șir, și le preferă pe acestea. În plus match() nu returnează potriviri suprapuse, iar "aba" s-ar fi suprapus cu "aaba"</a:t>
            </a:r>
            <a:endParaRPr sz="1100">
              <a:solidFill>
                <a:schemeClr val="dk2"/>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65" name="Shape 1265"/>
        <p:cNvGrpSpPr/>
        <p:nvPr/>
      </p:nvGrpSpPr>
      <p:grpSpPr>
        <a:xfrm>
          <a:off x="0" y="0"/>
          <a:ext cx="0" cy="0"/>
          <a:chOff x="0" y="0"/>
          <a:chExt cx="0" cy="0"/>
        </a:xfrm>
      </p:grpSpPr>
      <p:sp>
        <p:nvSpPr>
          <p:cNvPr id="1266" name="Google Shape;1266;p10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cuantificatori (2)</a:t>
            </a:r>
            <a:endParaRPr/>
          </a:p>
        </p:txBody>
      </p:sp>
      <p:sp>
        <p:nvSpPr>
          <p:cNvPr id="1267" name="Google Shape;1267;p10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9" name="Google Shape;1269;p10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70" name="Google Shape;1270;p10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71" name="Google Shape;1271;p104"/>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666666"/>
                </a:solidFill>
              </a:rPr>
              <a:t>e?</a:t>
            </a:r>
            <a:r>
              <a:rPr lang="en" sz="1200">
                <a:solidFill>
                  <a:srgbClr val="666666"/>
                </a:solidFill>
              </a:rPr>
              <a:t> - expresia apare o dată sau nu apare deloc. Dacă punem de două ori semnul de întrebare: </a:t>
            </a:r>
            <a:r>
              <a:rPr b="1" lang="en" sz="1200">
                <a:solidFill>
                  <a:srgbClr val="666666"/>
                </a:solidFill>
              </a:rPr>
              <a:t>e??</a:t>
            </a:r>
            <a:r>
              <a:rPr lang="en" sz="1200">
                <a:solidFill>
                  <a:srgbClr val="666666"/>
                </a:solidFill>
              </a:rPr>
              <a:t> atunci va prefera varianta în care nu apare expresia și va face întâi potrivire cu aceasta, dacă poate.</a:t>
            </a:r>
            <a:endParaRPr sz="1200">
              <a:solidFill>
                <a:srgbClr val="666666"/>
              </a:solidFill>
            </a:endParaRPr>
          </a:p>
        </p:txBody>
      </p:sp>
      <p:sp>
        <p:nvSpPr>
          <p:cNvPr id="1272" name="Google Shape;1272;p104"/>
          <p:cNvSpPr txBox="1"/>
          <p:nvPr/>
        </p:nvSpPr>
        <p:spPr>
          <a:xfrm>
            <a:off x="398475" y="1547325"/>
            <a:ext cx="4289700" cy="97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"aaababa"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'aaa', 'aba'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'aa', 'aba' ]</a:t>
            </a:r>
            <a:endParaRPr sz="1050">
              <a:solidFill>
                <a:schemeClr val="dk1"/>
              </a:solidFill>
              <a:highlight>
                <a:srgbClr val="FFFFFF"/>
              </a:highlight>
              <a:latin typeface="Courier New"/>
              <a:ea typeface="Courier New"/>
              <a:cs typeface="Courier New"/>
              <a:sym typeface="Courier New"/>
            </a:endParaRPr>
          </a:p>
        </p:txBody>
      </p:sp>
      <p:sp>
        <p:nvSpPr>
          <p:cNvPr id="1273" name="Google Shape;1273;p104"/>
          <p:cNvSpPr txBox="1"/>
          <p:nvPr/>
        </p:nvSpPr>
        <p:spPr>
          <a:xfrm>
            <a:off x="322275" y="2700350"/>
            <a:ext cx="8484600" cy="7389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b="1" lang="en" sz="1200">
                <a:solidFill>
                  <a:srgbClr val="666666"/>
                </a:solidFill>
              </a:rPr>
              <a:t>e{numar}</a:t>
            </a:r>
            <a:r>
              <a:rPr lang="en" sz="1200">
                <a:solidFill>
                  <a:srgbClr val="666666"/>
                </a:solidFill>
              </a:rPr>
              <a:t> - expresia apare de exact atâtea ori câte specifică numărul. Există și forma </a:t>
            </a:r>
            <a:r>
              <a:rPr b="1" lang="en" sz="1200">
                <a:solidFill>
                  <a:srgbClr val="666666"/>
                </a:solidFill>
              </a:rPr>
              <a:t>e{numar}?</a:t>
            </a:r>
            <a:r>
              <a:rPr lang="en" sz="1200">
                <a:solidFill>
                  <a:srgbClr val="666666"/>
                </a:solidFill>
              </a:rPr>
              <a:t> (teoretic cu același rol pe care îl are și în cazul altor cuantificatori) dar în general nu are efect fiind vorba de o potrivire pe un număr exact de apariții:</a:t>
            </a:r>
            <a:endParaRPr/>
          </a:p>
        </p:txBody>
      </p:sp>
      <p:sp>
        <p:nvSpPr>
          <p:cNvPr id="1274" name="Google Shape;1274;p104"/>
          <p:cNvSpPr txBox="1"/>
          <p:nvPr/>
        </p:nvSpPr>
        <p:spPr>
          <a:xfrm>
            <a:off x="398475" y="3519175"/>
            <a:ext cx="4289700" cy="7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"aaabaabcaa"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'aaba', 'abca' ]</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78" name="Shape 1278"/>
        <p:cNvGrpSpPr/>
        <p:nvPr/>
      </p:nvGrpSpPr>
      <p:grpSpPr>
        <a:xfrm>
          <a:off x="0" y="0"/>
          <a:ext cx="0" cy="0"/>
          <a:chOff x="0" y="0"/>
          <a:chExt cx="0" cy="0"/>
        </a:xfrm>
      </p:grpSpPr>
      <p:sp>
        <p:nvSpPr>
          <p:cNvPr id="1279" name="Google Shape;1279;p10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cuantificatori (3)</a:t>
            </a:r>
            <a:endParaRPr/>
          </a:p>
        </p:txBody>
      </p:sp>
      <p:sp>
        <p:nvSpPr>
          <p:cNvPr id="1280" name="Google Shape;1280;p10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2" name="Google Shape;1282;p10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83" name="Google Shape;1283;p10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84" name="Google Shape;1284;p105"/>
          <p:cNvSpPr txBox="1"/>
          <p:nvPr/>
        </p:nvSpPr>
        <p:spPr>
          <a:xfrm>
            <a:off x="329700" y="924775"/>
            <a:ext cx="8484600" cy="70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666666"/>
              </a:buClr>
              <a:buSzPts val="1200"/>
              <a:buChar char="●"/>
            </a:pPr>
            <a:r>
              <a:rPr b="1" lang="en" sz="1200">
                <a:solidFill>
                  <a:srgbClr val="666666"/>
                </a:solidFill>
              </a:rPr>
              <a:t>e{numar,}</a:t>
            </a:r>
            <a:r>
              <a:rPr lang="en" sz="1200">
                <a:solidFill>
                  <a:srgbClr val="666666"/>
                </a:solidFill>
              </a:rPr>
              <a:t> - </a:t>
            </a:r>
            <a:r>
              <a:rPr lang="en" sz="1200">
                <a:solidFill>
                  <a:srgbClr val="666666"/>
                </a:solidFill>
              </a:rPr>
              <a:t>expresia apare de cel puțin atâtea ori câte specifică numărul. Forma</a:t>
            </a:r>
            <a:r>
              <a:rPr lang="en" sz="1200">
                <a:solidFill>
                  <a:srgbClr val="666666"/>
                </a:solidFill>
              </a:rPr>
              <a:t> </a:t>
            </a:r>
            <a:r>
              <a:rPr b="1" lang="en" sz="1200">
                <a:solidFill>
                  <a:srgbClr val="666666"/>
                </a:solidFill>
              </a:rPr>
              <a:t>e{numar,}?</a:t>
            </a:r>
            <a:r>
              <a:rPr lang="en" sz="1200">
                <a:solidFill>
                  <a:srgbClr val="666666"/>
                </a:solidFill>
              </a:rPr>
              <a:t> va prefera varianta în care expresia apare de unu număr de ori exact egal cu </a:t>
            </a:r>
            <a:r>
              <a:rPr i="1" lang="en" sz="1200">
                <a:solidFill>
                  <a:srgbClr val="666666"/>
                </a:solidFill>
              </a:rPr>
              <a:t>numar</a:t>
            </a:r>
            <a:r>
              <a:rPr lang="en" sz="1200">
                <a:solidFill>
                  <a:srgbClr val="666666"/>
                </a:solidFill>
              </a:rPr>
              <a:t>, sau oricum, cel mai mic număr de potriviri (mai mare decât </a:t>
            </a:r>
            <a:r>
              <a:rPr i="1" lang="en" sz="1200">
                <a:solidFill>
                  <a:srgbClr val="666666"/>
                </a:solidFill>
              </a:rPr>
              <a:t>numar</a:t>
            </a:r>
            <a:r>
              <a:rPr lang="en" sz="1200">
                <a:solidFill>
                  <a:srgbClr val="666666"/>
                </a:solidFill>
              </a:rPr>
              <a:t>)pe care îl</a:t>
            </a:r>
            <a:r>
              <a:rPr lang="en" sz="1200">
                <a:solidFill>
                  <a:srgbClr val="666666"/>
                </a:solidFill>
              </a:rPr>
              <a:t> poate face.</a:t>
            </a:r>
            <a:endParaRPr sz="1200">
              <a:solidFill>
                <a:srgbClr val="666666"/>
              </a:solidFill>
            </a:endParaRPr>
          </a:p>
        </p:txBody>
      </p:sp>
      <p:sp>
        <p:nvSpPr>
          <p:cNvPr id="1285" name="Google Shape;1285;p105"/>
          <p:cNvSpPr txBox="1"/>
          <p:nvPr/>
        </p:nvSpPr>
        <p:spPr>
          <a:xfrm>
            <a:off x="398475" y="1699725"/>
            <a:ext cx="4289700" cy="97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"aaabaabcaa"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'aaabaabcaa' ]</a:t>
            </a:r>
            <a:endParaRPr sz="105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'aaaba', 'abca' ]</a:t>
            </a:r>
            <a:endParaRPr sz="1050">
              <a:solidFill>
                <a:schemeClr val="dk1"/>
              </a:solidFill>
              <a:highlight>
                <a:srgbClr val="FFFFFF"/>
              </a:highlight>
              <a:latin typeface="Courier New"/>
              <a:ea typeface="Courier New"/>
              <a:cs typeface="Courier New"/>
              <a:sym typeface="Courier New"/>
            </a:endParaRPr>
          </a:p>
        </p:txBody>
      </p:sp>
      <p:sp>
        <p:nvSpPr>
          <p:cNvPr id="1286" name="Google Shape;1286;p105"/>
          <p:cNvSpPr txBox="1"/>
          <p:nvPr/>
        </p:nvSpPr>
        <p:spPr>
          <a:xfrm>
            <a:off x="322275" y="2700350"/>
            <a:ext cx="84846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666666"/>
              </a:buClr>
              <a:buSzPts val="1200"/>
              <a:buChar char="●"/>
            </a:pPr>
            <a:r>
              <a:rPr b="1" lang="en" sz="1200">
                <a:solidFill>
                  <a:srgbClr val="666666"/>
                </a:solidFill>
              </a:rPr>
              <a:t>e{numar1, numar2}</a:t>
            </a:r>
            <a:r>
              <a:rPr lang="en" sz="1200">
                <a:solidFill>
                  <a:srgbClr val="666666"/>
                </a:solidFill>
              </a:rPr>
              <a:t> - </a:t>
            </a:r>
            <a:r>
              <a:rPr lang="en" sz="1200">
                <a:solidFill>
                  <a:srgbClr val="666666"/>
                </a:solidFill>
              </a:rPr>
              <a:t>expresia apare de cel puțin atâtea ori câte specifică numărul </a:t>
            </a:r>
            <a:r>
              <a:rPr i="1" lang="en" sz="1200">
                <a:solidFill>
                  <a:srgbClr val="666666"/>
                </a:solidFill>
              </a:rPr>
              <a:t>numar1 </a:t>
            </a:r>
            <a:r>
              <a:rPr lang="en" sz="1200">
                <a:solidFill>
                  <a:srgbClr val="666666"/>
                </a:solidFill>
              </a:rPr>
              <a:t>și de cel mult atâtea ori câte specifică </a:t>
            </a:r>
            <a:r>
              <a:rPr i="1" lang="en" sz="1200">
                <a:solidFill>
                  <a:srgbClr val="666666"/>
                </a:solidFill>
              </a:rPr>
              <a:t>numar2 </a:t>
            </a:r>
            <a:r>
              <a:rPr lang="en" sz="1200">
                <a:solidFill>
                  <a:srgbClr val="666666"/>
                </a:solidFill>
              </a:rPr>
              <a:t>(cu alte cuvinte, orice potrivire pentru care: numar1&lt;=numar_aparitii&lt;=numar2).</a:t>
            </a:r>
            <a:r>
              <a:rPr lang="en" sz="1200">
                <a:solidFill>
                  <a:srgbClr val="666666"/>
                </a:solidFill>
              </a:rPr>
              <a:t> </a:t>
            </a:r>
            <a:r>
              <a:rPr lang="en" sz="1200">
                <a:solidFill>
                  <a:srgbClr val="666666"/>
                </a:solidFill>
              </a:rPr>
              <a:t>Forma </a:t>
            </a:r>
            <a:r>
              <a:rPr b="1" lang="en" sz="1200">
                <a:solidFill>
                  <a:srgbClr val="666666"/>
                </a:solidFill>
              </a:rPr>
              <a:t>e{numar1,numar2}?</a:t>
            </a:r>
            <a:r>
              <a:rPr lang="en" sz="1200">
                <a:solidFill>
                  <a:srgbClr val="666666"/>
                </a:solidFill>
              </a:rPr>
              <a:t> va prefera varianta în care expresia apare de unu număr minim de ori, dar totuși de un număr de ori mai mare sau egal cu </a:t>
            </a:r>
            <a:r>
              <a:rPr i="1" lang="en" sz="1200">
                <a:solidFill>
                  <a:srgbClr val="666666"/>
                </a:solidFill>
              </a:rPr>
              <a:t>numar1</a:t>
            </a:r>
            <a:r>
              <a:rPr lang="en" sz="1200">
                <a:solidFill>
                  <a:srgbClr val="666666"/>
                </a:solidFill>
              </a:rPr>
              <a:t>.</a:t>
            </a:r>
            <a:endParaRPr/>
          </a:p>
        </p:txBody>
      </p:sp>
      <p:sp>
        <p:nvSpPr>
          <p:cNvPr id="1287" name="Google Shape;1287;p105"/>
          <p:cNvSpPr txBox="1"/>
          <p:nvPr/>
        </p:nvSpPr>
        <p:spPr>
          <a:xfrm>
            <a:off x="398475" y="3747775"/>
            <a:ext cx="4289700" cy="97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"abcbaaabacaa"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r1=</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"a[a-z]{2,4}a"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console.log(sir.match(r1));</a:t>
            </a:r>
            <a:r>
              <a:rPr lang="en" sz="1050">
                <a:solidFill>
                  <a:srgbClr val="008000"/>
                </a:solidFill>
                <a:highlight>
                  <a:srgbClr val="FFFFFF"/>
                </a:highlight>
                <a:latin typeface="Courier New"/>
                <a:ea typeface="Courier New"/>
                <a:cs typeface="Courier New"/>
                <a:sym typeface="Courier New"/>
              </a:rPr>
              <a:t>//[ 'abcbaa', 'abacaa'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r2=</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"a[a-z]{2,4}?a"</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console.log(sir.match(r2));</a:t>
            </a:r>
            <a:r>
              <a:rPr lang="en" sz="1050">
                <a:solidFill>
                  <a:srgbClr val="008000"/>
                </a:solidFill>
                <a:highlight>
                  <a:srgbClr val="FFFFFF"/>
                </a:highlight>
                <a:latin typeface="Courier New"/>
                <a:ea typeface="Courier New"/>
                <a:cs typeface="Courier New"/>
                <a:sym typeface="Courier New"/>
              </a:rPr>
              <a:t>//[ 'abcba', 'aaba' ]</a:t>
            </a:r>
            <a:endParaRPr sz="1050">
              <a:solidFill>
                <a:schemeClr val="dk1"/>
              </a:solidFill>
              <a:highlight>
                <a:srgbClr val="FFFFFF"/>
              </a:highlight>
              <a:latin typeface="Courier New"/>
              <a:ea typeface="Courier New"/>
              <a:cs typeface="Courier New"/>
              <a:sym typeface="Courier New"/>
            </a:endParaRPr>
          </a:p>
        </p:txBody>
      </p:sp>
      <p:sp>
        <p:nvSpPr>
          <p:cNvPr id="1288" name="Google Shape;1288;p105"/>
          <p:cNvSpPr txBox="1"/>
          <p:nvPr/>
        </p:nvSpPr>
        <p:spPr>
          <a:xfrm>
            <a:off x="4789750" y="1608225"/>
            <a:ext cx="4047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Observăm că pentru expresia regulată r1 a returnat ca potrivire tot șirul deoarece între primul și ultimul "a" din șir avem doar litere mici. În cazul expresiei r2, potrivirea "aaaba" e datorată faptului că după primul "a" avansând 2 caractere a dat peste un "b" care nu s-ar fi potrivit cu finalul expresiei, așa că a fost forțat la o nouă avansare, rezultând "aaaba"</a:t>
            </a:r>
            <a:endParaRPr sz="1100">
              <a:solidFill>
                <a:schemeClr val="dk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92" name="Shape 1292"/>
        <p:cNvGrpSpPr/>
        <p:nvPr/>
      </p:nvGrpSpPr>
      <p:grpSpPr>
        <a:xfrm>
          <a:off x="0" y="0"/>
          <a:ext cx="0" cy="0"/>
          <a:chOff x="0" y="0"/>
          <a:chExt cx="0" cy="0"/>
        </a:xfrm>
      </p:grpSpPr>
      <p:sp>
        <p:nvSpPr>
          <p:cNvPr id="1293" name="Google Shape;1293;p10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metacaractere </a:t>
            </a:r>
            <a:endParaRPr/>
          </a:p>
        </p:txBody>
      </p:sp>
      <p:sp>
        <p:nvSpPr>
          <p:cNvPr id="1294" name="Google Shape;1294;p10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6" name="Google Shape;1296;p10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297" name="Google Shape;1297;p10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298" name="Google Shape;1298;p106"/>
          <p:cNvSpPr txBox="1"/>
          <p:nvPr/>
        </p:nvSpPr>
        <p:spPr>
          <a:xfrm>
            <a:off x="329700" y="924775"/>
            <a:ext cx="8484600" cy="35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ușura specificarea mulțimii de caractere din expresia regulată există metacaractere care indică clase de caractere. Vom enumera o parte din ele:</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caracterul "</a:t>
            </a:r>
            <a:r>
              <a:rPr b="1" lang="en" sz="1200">
                <a:solidFill>
                  <a:srgbClr val="666666"/>
                </a:solidFill>
              </a:rPr>
              <a:t>.</a:t>
            </a:r>
            <a:r>
              <a:rPr lang="en" sz="1200">
                <a:solidFill>
                  <a:srgbClr val="666666"/>
                </a:solidFill>
              </a:rPr>
              <a:t>" (punct) este cel mai general și se potrivește cu orice caracter mai puțin cele care delimitează o linie nouă (decât dacă expresia regulată e construită cu flagul "s", caz în care se va potrivi și cu delimitatorii de linie)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\w</a:t>
            </a:r>
            <a:r>
              <a:rPr lang="en" sz="1200">
                <a:solidFill>
                  <a:srgbClr val="666666"/>
                </a:solidFill>
              </a:rPr>
              <a:t> pentru orice caracter care poate să apară într-un cuvânt: orice literă mare, literă mică, cifră sau underscore. Există și varianta de caracter complementar </a:t>
            </a:r>
            <a:r>
              <a:rPr b="1" lang="en" sz="1200">
                <a:solidFill>
                  <a:srgbClr val="666666"/>
                </a:solidFill>
              </a:rPr>
              <a:t>\W</a:t>
            </a:r>
            <a:r>
              <a:rPr lang="en" sz="1200">
                <a:solidFill>
                  <a:srgbClr val="666666"/>
                </a:solidFill>
              </a:rPr>
              <a:t> (cu "W" literă mare) care se potrivește cu orice caracter în afară de cele care pot să apară în cuvinte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\d </a:t>
            </a:r>
            <a:r>
              <a:rPr lang="en" sz="1200">
                <a:solidFill>
                  <a:srgbClr val="666666"/>
                </a:solidFill>
              </a:rPr>
              <a:t>pentru orice caracter cifră. </a:t>
            </a:r>
            <a:r>
              <a:rPr lang="en" sz="1200">
                <a:solidFill>
                  <a:srgbClr val="666666"/>
                </a:solidFill>
              </a:rPr>
              <a:t>Există și varianta de caracter complementar </a:t>
            </a:r>
            <a:r>
              <a:rPr b="1" lang="en" sz="1200">
                <a:solidFill>
                  <a:srgbClr val="666666"/>
                </a:solidFill>
              </a:rPr>
              <a:t>\D</a:t>
            </a:r>
            <a:r>
              <a:rPr lang="en" sz="1200">
                <a:solidFill>
                  <a:srgbClr val="666666"/>
                </a:solidFill>
              </a:rPr>
              <a:t> (cu "D" literă mare) care se potrivește cu orice caracter în afară de cifre</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\s</a:t>
            </a:r>
            <a:r>
              <a:rPr lang="en" sz="1200">
                <a:solidFill>
                  <a:srgbClr val="666666"/>
                </a:solidFill>
              </a:rPr>
              <a:t> pentru orice caracter de tip spațiu. Există și varianta de caracter complementar </a:t>
            </a:r>
            <a:r>
              <a:rPr b="1" lang="en" sz="1200">
                <a:solidFill>
                  <a:srgbClr val="666666"/>
                </a:solidFill>
              </a:rPr>
              <a:t>\S</a:t>
            </a:r>
            <a:r>
              <a:rPr lang="en" sz="1200">
                <a:solidFill>
                  <a:srgbClr val="666666"/>
                </a:solidFill>
              </a:rPr>
              <a:t> (cu "S" literă mare) care se potrivește cu orice caracter în afară de spații</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\u{cod}</a:t>
            </a:r>
            <a:r>
              <a:rPr lang="en" sz="1200">
                <a:solidFill>
                  <a:srgbClr val="666666"/>
                </a:solidFill>
              </a:rPr>
              <a:t> - se potrivește cu caracterul Unicode cu codul dat (în cazul în care expresia regulată a fost creată cu flagul "u")</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\n</a:t>
            </a:r>
            <a:r>
              <a:rPr lang="en" sz="1200">
                <a:solidFill>
                  <a:srgbClr val="666666"/>
                </a:solidFill>
              </a:rPr>
              <a:t> - linie noua</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\r</a:t>
            </a:r>
            <a:r>
              <a:rPr lang="en" sz="1200">
                <a:solidFill>
                  <a:srgbClr val="666666"/>
                </a:solidFill>
              </a:rPr>
              <a:t> - retur de car (carriage return)</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\t</a:t>
            </a:r>
            <a:r>
              <a:rPr lang="en" sz="1200">
                <a:solidFill>
                  <a:srgbClr val="666666"/>
                </a:solidFill>
              </a:rPr>
              <a:t> - tab horizontal</a:t>
            </a:r>
            <a:endParaRPr sz="1200">
              <a:solidFill>
                <a:srgbClr val="666666"/>
              </a:solidFill>
            </a:endParaRPr>
          </a:p>
          <a:p>
            <a:pPr indent="-304800" lvl="0" marL="457200" rtl="0" algn="l">
              <a:spcBef>
                <a:spcPts val="0"/>
              </a:spcBef>
              <a:spcAft>
                <a:spcPts val="0"/>
              </a:spcAft>
              <a:buClr>
                <a:srgbClr val="666666"/>
              </a:buClr>
              <a:buSzPts val="1200"/>
              <a:buChar char="●"/>
            </a:pPr>
            <a:r>
              <a:rPr b="1" lang="en" sz="1200">
                <a:solidFill>
                  <a:srgbClr val="666666"/>
                </a:solidFill>
              </a:rPr>
              <a:t>\v</a:t>
            </a:r>
            <a:r>
              <a:rPr lang="en" sz="1200">
                <a:solidFill>
                  <a:srgbClr val="666666"/>
                </a:solidFill>
              </a:rPr>
              <a:t> -tab vertical</a:t>
            </a:r>
            <a:endParaRPr sz="1200">
              <a:solidFill>
                <a:srgbClr val="666666"/>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02" name="Shape 1302"/>
        <p:cNvGrpSpPr/>
        <p:nvPr/>
      </p:nvGrpSpPr>
      <p:grpSpPr>
        <a:xfrm>
          <a:off x="0" y="0"/>
          <a:ext cx="0" cy="0"/>
          <a:chOff x="0" y="0"/>
          <a:chExt cx="0" cy="0"/>
        </a:xfrm>
      </p:grpSpPr>
      <p:sp>
        <p:nvSpPr>
          <p:cNvPr id="1303" name="Google Shape;1303;p10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început/sfârșit de șir</a:t>
            </a:r>
            <a:endParaRPr/>
          </a:p>
        </p:txBody>
      </p:sp>
      <p:sp>
        <p:nvSpPr>
          <p:cNvPr id="1304" name="Google Shape;1304;p10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6" name="Google Shape;1306;p10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07" name="Google Shape;1307;p10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08" name="Google Shape;1308;p107"/>
          <p:cNvSpPr txBox="1"/>
          <p:nvPr/>
        </p:nvSpPr>
        <p:spPr>
          <a:xfrm>
            <a:off x="329700" y="924775"/>
            <a:ext cx="84846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rPr>
              <a:t>Putem specifica faptul că dorim ca doar </a:t>
            </a:r>
            <a:r>
              <a:rPr b="1" lang="en" sz="1150">
                <a:solidFill>
                  <a:srgbClr val="666666"/>
                </a:solidFill>
              </a:rPr>
              <a:t>începutul </a:t>
            </a:r>
            <a:r>
              <a:rPr lang="en" sz="1150">
                <a:solidFill>
                  <a:srgbClr val="666666"/>
                </a:solidFill>
              </a:rPr>
              <a:t>unui șir să se potrivească cu o expresie regulată, introducând la începutul ei caracterul </a:t>
            </a:r>
            <a:r>
              <a:rPr b="1" lang="en" sz="1150">
                <a:solidFill>
                  <a:srgbClr val="666666"/>
                </a:solidFill>
              </a:rPr>
              <a:t>^</a:t>
            </a:r>
            <a:r>
              <a:rPr lang="en" sz="1150">
                <a:solidFill>
                  <a:srgbClr val="666666"/>
                </a:solidFill>
              </a:rPr>
              <a:t>. Dacă dorim ca doar </a:t>
            </a:r>
            <a:r>
              <a:rPr b="1" lang="en" sz="1150">
                <a:solidFill>
                  <a:srgbClr val="666666"/>
                </a:solidFill>
              </a:rPr>
              <a:t>sfârșitul </a:t>
            </a:r>
            <a:r>
              <a:rPr lang="en" sz="1150">
                <a:solidFill>
                  <a:srgbClr val="666666"/>
                </a:solidFill>
              </a:rPr>
              <a:t>să se potrivească, punem la finalul expresiei caracterul </a:t>
            </a:r>
            <a:r>
              <a:rPr b="1" lang="en" sz="1150">
                <a:solidFill>
                  <a:srgbClr val="666666"/>
                </a:solidFill>
              </a:rPr>
              <a:t>$</a:t>
            </a:r>
            <a:r>
              <a:rPr lang="en" sz="1150">
                <a:solidFill>
                  <a:srgbClr val="666666"/>
                </a:solidFill>
              </a:rPr>
              <a:t>.</a:t>
            </a:r>
            <a:endParaRPr sz="1150">
              <a:solidFill>
                <a:srgbClr val="666666"/>
              </a:solidFill>
            </a:endParaRPr>
          </a:p>
          <a:p>
            <a:pPr indent="0" lvl="0" marL="0" rtl="0" algn="l">
              <a:spcBef>
                <a:spcPts val="0"/>
              </a:spcBef>
              <a:spcAft>
                <a:spcPts val="0"/>
              </a:spcAft>
              <a:buNone/>
            </a:pPr>
            <a:r>
              <a:rPr lang="en" sz="1150">
                <a:solidFill>
                  <a:srgbClr val="666666"/>
                </a:solidFill>
              </a:rPr>
              <a:t>Prin urmare, o expresie regulată care începe cu "^" și se termină cu "$" fie se va potrivi cu șirul întreg fie va considera că nu există potrivire (nu se vor considera subșiruri ca potriviri).</a:t>
            </a:r>
            <a:endParaRPr sz="1150">
              <a:solidFill>
                <a:srgbClr val="666666"/>
              </a:solidFill>
            </a:endParaRPr>
          </a:p>
        </p:txBody>
      </p:sp>
      <p:sp>
        <p:nvSpPr>
          <p:cNvPr id="1309" name="Google Shape;1309;p107"/>
          <p:cNvSpPr txBox="1"/>
          <p:nvPr/>
        </p:nvSpPr>
        <p:spPr>
          <a:xfrm>
            <a:off x="388300" y="1780075"/>
            <a:ext cx="84261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"b12zx3c"</a:t>
            </a:r>
            <a:endParaRPr sz="1000">
              <a:solidFill>
                <a:srgbClr val="A31515"/>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fără restrictii de început sau sfârșit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//dublul backslash (escape) de mai sus e pentru a face stringul să considere un singur "\" în expresie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'b12z', 'x3c'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cu restrictie de început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'b12z'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cu restrictie de sfârșit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'x3c'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rgbClr val="008000"/>
                </a:solidFill>
                <a:highlight>
                  <a:srgbClr val="FFFFFF"/>
                </a:highlight>
                <a:latin typeface="Courier New"/>
                <a:ea typeface="Courier New"/>
                <a:cs typeface="Courier New"/>
                <a:sym typeface="Courier New"/>
              </a:rPr>
              <a:t>//expresie regulată cu ambele restricții</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"^[a-z]\\d+[a-z]$"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//null pentru că șirul nu conține doar cifre în mijloc</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a:t>
            </a:r>
            <a:r>
              <a:rPr lang="en" sz="1000">
                <a:solidFill>
                  <a:srgbClr val="A31515"/>
                </a:solidFill>
                <a:highlight>
                  <a:srgbClr val="FFFFFF"/>
                </a:highlight>
                <a:latin typeface="Courier New"/>
                <a:ea typeface="Courier New"/>
                <a:cs typeface="Courier New"/>
                <a:sym typeface="Courier New"/>
              </a:rPr>
              <a:t>"a0123b"</a:t>
            </a:r>
            <a:r>
              <a:rPr lang="en" sz="1000">
                <a:solidFill>
                  <a:schemeClr val="dk1"/>
                </a:solidFill>
                <a:highlight>
                  <a:srgbClr val="FFFFFF"/>
                </a:highlight>
                <a:latin typeface="Courier New"/>
                <a:ea typeface="Courier New"/>
                <a:cs typeface="Courier New"/>
                <a:sym typeface="Courier New"/>
              </a:rPr>
              <a:t>.match(r));</a:t>
            </a:r>
            <a:r>
              <a:rPr lang="en" sz="1000">
                <a:solidFill>
                  <a:srgbClr val="008000"/>
                </a:solidFill>
                <a:highlight>
                  <a:srgbClr val="FFFFFF"/>
                </a:highlight>
                <a:latin typeface="Courier New"/>
                <a:ea typeface="Courier New"/>
                <a:cs typeface="Courier New"/>
                <a:sym typeface="Courier New"/>
              </a:rPr>
              <a:t>//[ 'a0123b' ] - potrivire cu tot șirul</a:t>
            </a:r>
            <a:endParaRPr sz="10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13" name="Shape 1313"/>
        <p:cNvGrpSpPr/>
        <p:nvPr/>
      </p:nvGrpSpPr>
      <p:grpSpPr>
        <a:xfrm>
          <a:off x="0" y="0"/>
          <a:ext cx="0" cy="0"/>
          <a:chOff x="0" y="0"/>
          <a:chExt cx="0" cy="0"/>
        </a:xfrm>
      </p:grpSpPr>
      <p:sp>
        <p:nvSpPr>
          <p:cNvPr id="1314" name="Google Shape;1314;p10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aserții (1)</a:t>
            </a:r>
            <a:endParaRPr/>
          </a:p>
        </p:txBody>
      </p:sp>
      <p:sp>
        <p:nvSpPr>
          <p:cNvPr id="1315" name="Google Shape;1315;p10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7" name="Google Shape;1317;p10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18" name="Google Shape;1318;p10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19" name="Google Shape;1319;p108"/>
          <p:cNvSpPr txBox="1"/>
          <p:nvPr/>
        </p:nvSpPr>
        <p:spPr>
          <a:xfrm>
            <a:off x="329700" y="924775"/>
            <a:ext cx="84846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rPr>
              <a:t>Până acum expresiile regulate discutate urmăreau caracter cu caracter șirul în descoperirea potrivirii, fără să se "uite" și în restul șirului.</a:t>
            </a:r>
            <a:endParaRPr sz="1150">
              <a:solidFill>
                <a:srgbClr val="666666"/>
              </a:solidFill>
            </a:endParaRPr>
          </a:p>
          <a:p>
            <a:pPr indent="0" lvl="0" marL="0" rtl="0" algn="l">
              <a:spcBef>
                <a:spcPts val="0"/>
              </a:spcBef>
              <a:spcAft>
                <a:spcPts val="0"/>
              </a:spcAft>
              <a:buNone/>
            </a:pPr>
            <a:r>
              <a:rPr lang="en" sz="1150">
                <a:solidFill>
                  <a:srgbClr val="666666"/>
                </a:solidFill>
              </a:rPr>
              <a:t>Aserțiile ne ajută să realizăm o potrivire numai cu anumite condiții îndeplinite de restul șirului, fără a "consuma" caractere din șir pentru realizarea potrivirii din aserție.</a:t>
            </a:r>
            <a:endParaRPr sz="1150">
              <a:solidFill>
                <a:srgbClr val="666666"/>
              </a:solidFill>
            </a:endParaRPr>
          </a:p>
          <a:p>
            <a:pPr indent="0" lvl="0" marL="0" rtl="0" algn="l">
              <a:spcBef>
                <a:spcPts val="0"/>
              </a:spcBef>
              <a:spcAft>
                <a:spcPts val="0"/>
              </a:spcAft>
              <a:buNone/>
            </a:pPr>
            <a:r>
              <a:t/>
            </a:r>
            <a:endParaRPr sz="1150">
              <a:solidFill>
                <a:srgbClr val="666666"/>
              </a:solidFill>
            </a:endParaRPr>
          </a:p>
          <a:p>
            <a:pPr indent="-301625" lvl="0" marL="457200" rtl="0" algn="l">
              <a:spcBef>
                <a:spcPts val="0"/>
              </a:spcBef>
              <a:spcAft>
                <a:spcPts val="0"/>
              </a:spcAft>
              <a:buClr>
                <a:srgbClr val="666666"/>
              </a:buClr>
              <a:buSzPts val="1150"/>
              <a:buChar char="●"/>
            </a:pPr>
            <a:r>
              <a:rPr b="1" lang="en" sz="1150">
                <a:solidFill>
                  <a:srgbClr val="666666"/>
                </a:solidFill>
              </a:rPr>
              <a:t>exp1</a:t>
            </a:r>
            <a:r>
              <a:rPr b="1" lang="en" sz="1150">
                <a:solidFill>
                  <a:srgbClr val="666666"/>
                </a:solidFill>
              </a:rPr>
              <a:t>(?=exp2)</a:t>
            </a:r>
            <a:r>
              <a:rPr lang="en" sz="1150">
                <a:solidFill>
                  <a:srgbClr val="666666"/>
                </a:solidFill>
              </a:rPr>
              <a:t> (numită </a:t>
            </a:r>
            <a:r>
              <a:rPr b="1" i="1" lang="en" sz="1150">
                <a:solidFill>
                  <a:srgbClr val="666666"/>
                </a:solidFill>
              </a:rPr>
              <a:t>lookahead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după subșirul considerat că s-ar potrivi cu </a:t>
            </a:r>
            <a:r>
              <a:rPr i="1" lang="en" sz="1150">
                <a:solidFill>
                  <a:srgbClr val="666666"/>
                </a:solidFill>
              </a:rPr>
              <a:t>exp1</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p:txBody>
      </p:sp>
      <p:sp>
        <p:nvSpPr>
          <p:cNvPr id="1320" name="Google Shape;1320;p108"/>
          <p:cNvSpPr txBox="1"/>
          <p:nvPr/>
        </p:nvSpPr>
        <p:spPr>
          <a:xfrm>
            <a:off x="235825" y="2465875"/>
            <a:ext cx="8660400" cy="2031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fară aserție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//dublul backslash (escape) de mai sus e pentru a face stringul-argument să considere un singur "\" în expresie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 </a:t>
            </a:r>
            <a:r>
              <a:rPr lang="en" sz="1000">
                <a:solidFill>
                  <a:srgbClr val="A31515"/>
                </a:solidFill>
                <a:highlight>
                  <a:srgbClr val="FFFFFF"/>
                </a:highlight>
                <a:latin typeface="Courier New"/>
                <a:ea typeface="Courier New"/>
                <a:cs typeface="Courier New"/>
                <a:sym typeface="Courier New"/>
              </a:rPr>
              <a:t>'ab1a'</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'ahazzz'</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'a23b'</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cu aserția că trebuie să urmeze "zzz" imediat în dreapta în șir</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"[a-z]\\w+[a-z](?=zzz)"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'aha'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 între "aha" și "zzz" am adăugat un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//null pentru că "zzz" nu mai este imediat după "aha"</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24" name="Shape 1324"/>
        <p:cNvGrpSpPr/>
        <p:nvPr/>
      </p:nvGrpSpPr>
      <p:grpSpPr>
        <a:xfrm>
          <a:off x="0" y="0"/>
          <a:ext cx="0" cy="0"/>
          <a:chOff x="0" y="0"/>
          <a:chExt cx="0" cy="0"/>
        </a:xfrm>
      </p:grpSpPr>
      <p:sp>
        <p:nvSpPr>
          <p:cNvPr id="1325" name="Google Shape;1325;p10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aserții (2)</a:t>
            </a:r>
            <a:endParaRPr/>
          </a:p>
        </p:txBody>
      </p:sp>
      <p:sp>
        <p:nvSpPr>
          <p:cNvPr id="1326" name="Google Shape;1326;p10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8" name="Google Shape;1328;p10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29" name="Google Shape;1329;p10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30" name="Google Shape;1330;p109"/>
          <p:cNvSpPr txBox="1"/>
          <p:nvPr/>
        </p:nvSpPr>
        <p:spPr>
          <a:xfrm>
            <a:off x="329700" y="924775"/>
            <a:ext cx="8484600" cy="9414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666666"/>
              </a:buClr>
              <a:buSzPts val="1150"/>
              <a:buChar char="●"/>
            </a:pPr>
            <a:r>
              <a:rPr b="1" lang="en" sz="1150">
                <a:solidFill>
                  <a:srgbClr val="666666"/>
                </a:solidFill>
              </a:rPr>
              <a:t>exp1(?!exp2)</a:t>
            </a:r>
            <a:r>
              <a:rPr lang="en" sz="1150">
                <a:solidFill>
                  <a:srgbClr val="666666"/>
                </a:solidFill>
              </a:rPr>
              <a:t> (numită </a:t>
            </a:r>
            <a:r>
              <a:rPr b="1" i="1" lang="en" sz="1150">
                <a:solidFill>
                  <a:srgbClr val="666666"/>
                </a:solidFill>
              </a:rPr>
              <a:t>negative </a:t>
            </a:r>
            <a:r>
              <a:rPr b="1" i="1" lang="en" sz="1150">
                <a:solidFill>
                  <a:srgbClr val="666666"/>
                </a:solidFill>
              </a:rPr>
              <a:t>lookahead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după subșirul considerat că s-ar potrivi cu </a:t>
            </a:r>
            <a:r>
              <a:rPr i="1" lang="en" sz="1150">
                <a:solidFill>
                  <a:srgbClr val="666666"/>
                </a:solidFill>
              </a:rPr>
              <a:t>exp1</a:t>
            </a:r>
            <a:r>
              <a:rPr lang="en" sz="1150">
                <a:solidFill>
                  <a:srgbClr val="666666"/>
                </a:solidFill>
              </a:rPr>
              <a:t> </a:t>
            </a:r>
            <a:r>
              <a:rPr b="1" lang="en" sz="1150">
                <a:solidFill>
                  <a:srgbClr val="666666"/>
                </a:solidFill>
              </a:rPr>
              <a:t>NU</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a:p>
            <a:pPr indent="0" lvl="0" marL="0" rtl="0" algn="l">
              <a:spcBef>
                <a:spcPts val="0"/>
              </a:spcBef>
              <a:spcAft>
                <a:spcPts val="0"/>
              </a:spcAft>
              <a:buNone/>
            </a:pPr>
            <a:r>
              <a:t/>
            </a:r>
            <a:endParaRPr sz="1150">
              <a:solidFill>
                <a:srgbClr val="666666"/>
              </a:solidFill>
            </a:endParaRPr>
          </a:p>
          <a:p>
            <a:pPr indent="0" lvl="0" marL="0" rtl="0" algn="l">
              <a:spcBef>
                <a:spcPts val="0"/>
              </a:spcBef>
              <a:spcAft>
                <a:spcPts val="0"/>
              </a:spcAft>
              <a:buNone/>
            </a:pPr>
            <a:r>
              <a:rPr lang="en" sz="1150">
                <a:solidFill>
                  <a:srgbClr val="666666"/>
                </a:solidFill>
              </a:rPr>
              <a:t>Vom da un exemplu de șir asemănător cu cel anterior:</a:t>
            </a:r>
            <a:endParaRPr sz="1150">
              <a:solidFill>
                <a:srgbClr val="666666"/>
              </a:solidFill>
            </a:endParaRPr>
          </a:p>
        </p:txBody>
      </p:sp>
      <p:sp>
        <p:nvSpPr>
          <p:cNvPr id="1331" name="Google Shape;1331;p109"/>
          <p:cNvSpPr txBox="1"/>
          <p:nvPr/>
        </p:nvSpPr>
        <p:spPr>
          <a:xfrm>
            <a:off x="235825" y="1703875"/>
            <a:ext cx="8660400" cy="310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fară aserție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//dublul backslash (escape) de mai sus e pentru a face stringul-argument să considere un singur "\" în expresie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 </a:t>
            </a:r>
            <a:r>
              <a:rPr lang="en" sz="1000">
                <a:solidFill>
                  <a:srgbClr val="A31515"/>
                </a:solidFill>
                <a:highlight>
                  <a:srgbClr val="FFFFFF"/>
                </a:highlight>
                <a:latin typeface="Courier New"/>
                <a:ea typeface="Courier New"/>
                <a:cs typeface="Courier New"/>
                <a:sym typeface="Courier New"/>
              </a:rPr>
              <a:t>'ab1a'</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'ahazzz'</a:t>
            </a:r>
            <a:r>
              <a:rPr lang="en" sz="1000">
                <a:solidFill>
                  <a:schemeClr val="dk1"/>
                </a:solidFill>
                <a:highlight>
                  <a:srgbClr val="FFFFFF"/>
                </a:highlight>
                <a:latin typeface="Courier New"/>
                <a:ea typeface="Courier New"/>
                <a:cs typeface="Courier New"/>
                <a:sym typeface="Courier New"/>
              </a:rPr>
              <a:t>, </a:t>
            </a:r>
            <a:r>
              <a:rPr lang="en" sz="1000">
                <a:solidFill>
                  <a:srgbClr val="A31515"/>
                </a:solidFill>
                <a:highlight>
                  <a:srgbClr val="FFFFFF"/>
                </a:highlight>
                <a:latin typeface="Courier New"/>
                <a:ea typeface="Courier New"/>
                <a:cs typeface="Courier New"/>
                <a:sym typeface="Courier New"/>
              </a:rPr>
              <a:t>'a23b'</a:t>
            </a: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//expresie regulată cu aserția că trebuie să urmeze "zzz" imediat în dreapta în șir</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"[a-z]\\w+[a-z](?!zzz)"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'ab1a', 'ahazzz', 'a23b'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//observăm că [ 'aha' ] nu a mai fost dat</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"ab1a--aha=zzz-a23b"</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 între "aha" și "zzz" am adăugat un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'ab1a', 'aha', 'zzz', 'a23b'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"[a-z]{3}(?!zzz)"</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"ahazzz"</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'haz'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"ahazzzz"</a:t>
            </a:r>
            <a:r>
              <a:rPr lang="en" sz="1000">
                <a:solidFill>
                  <a:schemeClr val="dk1"/>
                </a:solidFill>
                <a:highlight>
                  <a:srgbClr val="FFFFFF"/>
                </a:highlight>
                <a:latin typeface="Courier New"/>
                <a:ea typeface="Courier New"/>
                <a:cs typeface="Courier New"/>
                <a:sym typeface="Courier New"/>
              </a:rPr>
              <a:t>;</a:t>
            </a:r>
            <a:r>
              <a:rPr lang="en" sz="1000">
                <a:solidFill>
                  <a:srgbClr val="008000"/>
                </a:solidFill>
                <a:highlight>
                  <a:srgbClr val="FFFFFF"/>
                </a:highlight>
                <a:latin typeface="Courier New"/>
                <a:ea typeface="Courier New"/>
                <a:cs typeface="Courier New"/>
                <a:sym typeface="Courier New"/>
              </a:rPr>
              <a:t>//dacă mai adăugăm un "z" la final</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'azz' ]</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35" name="Shape 1335"/>
        <p:cNvGrpSpPr/>
        <p:nvPr/>
      </p:nvGrpSpPr>
      <p:grpSpPr>
        <a:xfrm>
          <a:off x="0" y="0"/>
          <a:ext cx="0" cy="0"/>
          <a:chOff x="0" y="0"/>
          <a:chExt cx="0" cy="0"/>
        </a:xfrm>
      </p:grpSpPr>
      <p:sp>
        <p:nvSpPr>
          <p:cNvPr id="1336" name="Google Shape;1336;p11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RegExp - aserții (3)</a:t>
            </a:r>
            <a:endParaRPr/>
          </a:p>
        </p:txBody>
      </p:sp>
      <p:sp>
        <p:nvSpPr>
          <p:cNvPr id="1337" name="Google Shape;1337;p11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9" name="Google Shape;1339;p11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40" name="Google Shape;1340;p11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41" name="Google Shape;1341;p110"/>
          <p:cNvSpPr txBox="1"/>
          <p:nvPr/>
        </p:nvSpPr>
        <p:spPr>
          <a:xfrm>
            <a:off x="329700" y="924775"/>
            <a:ext cx="8484600" cy="4857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666666"/>
              </a:buClr>
              <a:buSzPts val="1150"/>
              <a:buChar char="●"/>
            </a:pPr>
            <a:r>
              <a:rPr b="1" lang="en" sz="1150">
                <a:solidFill>
                  <a:srgbClr val="666666"/>
                </a:solidFill>
              </a:rPr>
              <a:t>(?&lt;=exp2) exp1</a:t>
            </a:r>
            <a:r>
              <a:rPr lang="en" sz="1150">
                <a:solidFill>
                  <a:srgbClr val="666666"/>
                </a:solidFill>
              </a:rPr>
              <a:t> (numită </a:t>
            </a:r>
            <a:r>
              <a:rPr b="1" i="1" lang="en" sz="1150">
                <a:solidFill>
                  <a:srgbClr val="666666"/>
                </a:solidFill>
              </a:rPr>
              <a:t>lookbehind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înainte de subșirul considerat că s-ar potrivi cu </a:t>
            </a:r>
            <a:r>
              <a:rPr i="1" lang="en" sz="1150">
                <a:solidFill>
                  <a:srgbClr val="666666"/>
                </a:solidFill>
              </a:rPr>
              <a:t>exp1</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p:txBody>
      </p:sp>
      <p:sp>
        <p:nvSpPr>
          <p:cNvPr id="1342" name="Google Shape;1342;p110"/>
          <p:cNvSpPr txBox="1"/>
          <p:nvPr/>
        </p:nvSpPr>
        <p:spPr>
          <a:xfrm>
            <a:off x="329700" y="1475275"/>
            <a:ext cx="4912500" cy="1154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sir=</a:t>
            </a:r>
            <a:r>
              <a:rPr lang="en" sz="1050">
                <a:solidFill>
                  <a:srgbClr val="A31515"/>
                </a:solidFill>
                <a:highlight>
                  <a:srgbClr val="FFFFFF"/>
                </a:highlight>
                <a:latin typeface="Courier New"/>
                <a:ea typeface="Courier New"/>
                <a:cs typeface="Courier New"/>
                <a:sym typeface="Courier New"/>
              </a:rPr>
              <a:t>"zzzaha-abc00"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"[a-z]{3}"</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'zzz', 'aha', 'abc' ]</a:t>
            </a:r>
            <a:endParaRPr sz="10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r=</a:t>
            </a:r>
            <a:r>
              <a:rPr lang="en" sz="1050">
                <a:solidFill>
                  <a:srgbClr val="0000FF"/>
                </a:solidFill>
                <a:highlight>
                  <a:srgbClr val="FFFFFF"/>
                </a:highlight>
                <a:latin typeface="Courier New"/>
                <a:ea typeface="Courier New"/>
                <a:cs typeface="Courier New"/>
                <a:sym typeface="Courier New"/>
              </a:rPr>
              <a:t>new</a:t>
            </a:r>
            <a:r>
              <a:rPr lang="en" sz="1050">
                <a:solidFill>
                  <a:schemeClr val="dk1"/>
                </a:solidFill>
                <a:highlight>
                  <a:srgbClr val="FFFFFF"/>
                </a:highlight>
                <a:latin typeface="Courier New"/>
                <a:ea typeface="Courier New"/>
                <a:cs typeface="Courier New"/>
                <a:sym typeface="Courier New"/>
              </a:rPr>
              <a:t> RegExp(</a:t>
            </a:r>
            <a:r>
              <a:rPr lang="en" sz="1050">
                <a:solidFill>
                  <a:srgbClr val="A31515"/>
                </a:solidFill>
                <a:highlight>
                  <a:srgbClr val="FFFFFF"/>
                </a:highlight>
                <a:latin typeface="Courier New"/>
                <a:ea typeface="Courier New"/>
                <a:cs typeface="Courier New"/>
                <a:sym typeface="Courier New"/>
              </a:rPr>
              <a:t>"(?&lt;=zzz)[a-z]{3}"</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"g"</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console.log(sir.match(r));</a:t>
            </a:r>
            <a:r>
              <a:rPr lang="en" sz="1050">
                <a:solidFill>
                  <a:srgbClr val="008000"/>
                </a:solidFill>
                <a:highlight>
                  <a:srgbClr val="FFFFFF"/>
                </a:highlight>
                <a:latin typeface="Courier New"/>
                <a:ea typeface="Courier New"/>
                <a:cs typeface="Courier New"/>
                <a:sym typeface="Courier New"/>
              </a:rPr>
              <a:t>//[ 'aha' ]</a:t>
            </a:r>
            <a:endParaRPr sz="1000">
              <a:solidFill>
                <a:schemeClr val="dk1"/>
              </a:solidFill>
              <a:highlight>
                <a:srgbClr val="FFFFFF"/>
              </a:highlight>
              <a:latin typeface="Courier New"/>
              <a:ea typeface="Courier New"/>
              <a:cs typeface="Courier New"/>
              <a:sym typeface="Courier New"/>
            </a:endParaRPr>
          </a:p>
        </p:txBody>
      </p:sp>
      <p:sp>
        <p:nvSpPr>
          <p:cNvPr id="1343" name="Google Shape;1343;p110"/>
          <p:cNvSpPr txBox="1"/>
          <p:nvPr/>
        </p:nvSpPr>
        <p:spPr>
          <a:xfrm>
            <a:off x="335150" y="2641600"/>
            <a:ext cx="8484600" cy="485700"/>
          </a:xfrm>
          <a:prstGeom prst="rect">
            <a:avLst/>
          </a:prstGeom>
          <a:noFill/>
          <a:ln>
            <a:noFill/>
          </a:ln>
        </p:spPr>
        <p:txBody>
          <a:bodyPr anchorCtr="0" anchor="t" bIns="91425" lIns="91425" spcFirstLastPara="1" rIns="91425" wrap="square" tIns="91425">
            <a:noAutofit/>
          </a:bodyPr>
          <a:lstStyle/>
          <a:p>
            <a:pPr indent="-301625" lvl="0" marL="457200" rtl="0" algn="l">
              <a:spcBef>
                <a:spcPts val="0"/>
              </a:spcBef>
              <a:spcAft>
                <a:spcPts val="0"/>
              </a:spcAft>
              <a:buClr>
                <a:srgbClr val="666666"/>
              </a:buClr>
              <a:buSzPts val="1150"/>
              <a:buChar char="●"/>
            </a:pPr>
            <a:r>
              <a:rPr b="1" lang="en" sz="1150">
                <a:solidFill>
                  <a:srgbClr val="666666"/>
                </a:solidFill>
              </a:rPr>
              <a:t>(?&lt;!exp2) exp1</a:t>
            </a:r>
            <a:r>
              <a:rPr lang="en" sz="1150">
                <a:solidFill>
                  <a:srgbClr val="666666"/>
                </a:solidFill>
              </a:rPr>
              <a:t> (numită </a:t>
            </a:r>
            <a:r>
              <a:rPr b="1" i="1" lang="en" sz="1150">
                <a:solidFill>
                  <a:srgbClr val="666666"/>
                </a:solidFill>
              </a:rPr>
              <a:t>negative lookbehind assertion</a:t>
            </a:r>
            <a:r>
              <a:rPr lang="en" sz="1150">
                <a:solidFill>
                  <a:srgbClr val="666666"/>
                </a:solidFill>
              </a:rPr>
              <a:t>) - va realiza o potrivire cu subexpresia regulată </a:t>
            </a:r>
            <a:r>
              <a:rPr i="1" lang="en" sz="1150">
                <a:solidFill>
                  <a:srgbClr val="666666"/>
                </a:solidFill>
              </a:rPr>
              <a:t>exp1</a:t>
            </a:r>
            <a:r>
              <a:rPr lang="en" sz="1150">
                <a:solidFill>
                  <a:srgbClr val="666666"/>
                </a:solidFill>
              </a:rPr>
              <a:t> doar dacă în șir, imediat înainte de subșirul considerat că s-ar potrivi cu </a:t>
            </a:r>
            <a:r>
              <a:rPr i="1" lang="en" sz="1150">
                <a:solidFill>
                  <a:srgbClr val="666666"/>
                </a:solidFill>
              </a:rPr>
              <a:t>exp1</a:t>
            </a:r>
            <a:r>
              <a:rPr lang="en" sz="1150">
                <a:solidFill>
                  <a:srgbClr val="666666"/>
                </a:solidFill>
              </a:rPr>
              <a:t> </a:t>
            </a:r>
            <a:r>
              <a:rPr b="1" lang="en" sz="1150">
                <a:solidFill>
                  <a:srgbClr val="666666"/>
                </a:solidFill>
              </a:rPr>
              <a:t>NU</a:t>
            </a:r>
            <a:r>
              <a:rPr lang="en" sz="1150">
                <a:solidFill>
                  <a:srgbClr val="666666"/>
                </a:solidFill>
              </a:rPr>
              <a:t> există o potrivire cu </a:t>
            </a:r>
            <a:r>
              <a:rPr i="1" lang="en" sz="1150">
                <a:solidFill>
                  <a:srgbClr val="666666"/>
                </a:solidFill>
              </a:rPr>
              <a:t>exp2</a:t>
            </a:r>
            <a:r>
              <a:rPr lang="en" sz="1150">
                <a:solidFill>
                  <a:srgbClr val="666666"/>
                </a:solidFill>
              </a:rPr>
              <a:t>.</a:t>
            </a:r>
            <a:endParaRPr sz="1150">
              <a:solidFill>
                <a:srgbClr val="666666"/>
              </a:solidFill>
            </a:endParaRPr>
          </a:p>
        </p:txBody>
      </p:sp>
      <p:sp>
        <p:nvSpPr>
          <p:cNvPr id="1344" name="Google Shape;1344;p110"/>
          <p:cNvSpPr txBox="1"/>
          <p:nvPr/>
        </p:nvSpPr>
        <p:spPr>
          <a:xfrm>
            <a:off x="317150" y="3167775"/>
            <a:ext cx="8484600" cy="1569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sir=</a:t>
            </a:r>
            <a:r>
              <a:rPr lang="en" sz="1000">
                <a:solidFill>
                  <a:srgbClr val="A31515"/>
                </a:solidFill>
                <a:highlight>
                  <a:srgbClr val="FFFFFF"/>
                </a:highlight>
                <a:latin typeface="Courier New"/>
                <a:ea typeface="Courier New"/>
                <a:cs typeface="Courier New"/>
                <a:sym typeface="Courier New"/>
              </a:rPr>
              <a:t>"zzzaha-abc00"</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"(?&lt;!zzz)[a-z]{3}"</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'zzz', 'abc' ] - observăm că nu îl mai pune pe 'aha'</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r=</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RegExp(</a:t>
            </a:r>
            <a:r>
              <a:rPr lang="en" sz="1000">
                <a:solidFill>
                  <a:srgbClr val="A31515"/>
                </a:solidFill>
                <a:highlight>
                  <a:srgbClr val="FFFFFF"/>
                </a:highlight>
                <a:latin typeface="Courier New"/>
                <a:ea typeface="Courier New"/>
                <a:cs typeface="Courier New"/>
                <a:sym typeface="Courier New"/>
              </a:rPr>
              <a:t>"(?&lt;!(zzz|zz))[a-z]{2}"</a:t>
            </a:r>
            <a:r>
              <a:rPr lang="en" sz="1000">
                <a:solidFill>
                  <a:schemeClr val="dk1"/>
                </a:solidFill>
                <a:highlight>
                  <a:srgbClr val="FFFFFF"/>
                </a:highlight>
                <a:latin typeface="Courier New"/>
                <a:ea typeface="Courier New"/>
                <a:cs typeface="Courier New"/>
                <a:sym typeface="Courier New"/>
              </a:rPr>
              <a:t>,</a:t>
            </a:r>
            <a:r>
              <a:rPr lang="en" sz="1000">
                <a:solidFill>
                  <a:srgbClr val="A31515"/>
                </a:solidFill>
                <a:highlight>
                  <a:srgbClr val="FFFFFF"/>
                </a:highlight>
                <a:latin typeface="Courier New"/>
                <a:ea typeface="Courier New"/>
                <a:cs typeface="Courier New"/>
                <a:sym typeface="Courier New"/>
              </a:rPr>
              <a:t>"g"</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chemeClr val="dk1"/>
                </a:solidFill>
                <a:highlight>
                  <a:srgbClr val="FFFFFF"/>
                </a:highlight>
                <a:latin typeface="Courier New"/>
                <a:ea typeface="Courier New"/>
                <a:cs typeface="Courier New"/>
                <a:sym typeface="Courier New"/>
              </a:rPr>
              <a:t>console.log(sir.match(r));</a:t>
            </a:r>
            <a:r>
              <a:rPr lang="en" sz="1000">
                <a:solidFill>
                  <a:srgbClr val="008000"/>
                </a:solidFill>
                <a:highlight>
                  <a:srgbClr val="FFFFFF"/>
                </a:highlight>
                <a:latin typeface="Courier New"/>
                <a:ea typeface="Courier New"/>
                <a:cs typeface="Courier New"/>
                <a:sym typeface="Courier New"/>
              </a:rPr>
              <a:t>//[ 'zz', 'ha', 'ab' ]</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//observăm că pot fi și părți din "zzz" în rezultat, atâta timp cât nu e un alt "zzz" înainte</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000">
                <a:solidFill>
                  <a:srgbClr val="008000"/>
                </a:solidFill>
                <a:highlight>
                  <a:srgbClr val="FFFFFF"/>
                </a:highlight>
                <a:latin typeface="Courier New"/>
                <a:ea typeface="Courier New"/>
                <a:cs typeface="Courier New"/>
                <a:sym typeface="Courier New"/>
              </a:rPr>
              <a:t>//subșirurile "za" respectiv "ah" nu au fost potriviri fiindcă aveau imediat înainte 2 sau 3 caractere "z"</a:t>
            </a:r>
            <a:endParaRPr sz="10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48" name="Shape 1348"/>
        <p:cNvGrpSpPr/>
        <p:nvPr/>
      </p:nvGrpSpPr>
      <p:grpSpPr>
        <a:xfrm>
          <a:off x="0" y="0"/>
          <a:ext cx="0" cy="0"/>
          <a:chOff x="0" y="0"/>
          <a:chExt cx="0" cy="0"/>
        </a:xfrm>
      </p:grpSpPr>
      <p:sp>
        <p:nvSpPr>
          <p:cNvPr id="1349" name="Google Shape;1349;p11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JavaScript - Date</a:t>
            </a:r>
            <a:endParaRPr/>
          </a:p>
        </p:txBody>
      </p:sp>
      <p:sp>
        <p:nvSpPr>
          <p:cNvPr id="1350" name="Google Shape;1350;p11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2" name="Google Shape;1352;p11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53" name="Google Shape;1353;p11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354" name="Google Shape;1354;p111"/>
          <p:cNvSpPr txBox="1"/>
          <p:nvPr/>
        </p:nvSpPr>
        <p:spPr>
          <a:xfrm>
            <a:off x="329700" y="924775"/>
            <a:ext cx="8484600" cy="22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66666"/>
                </a:solidFill>
              </a:rPr>
              <a:t>Pentru a lucra cu date calendaristice folosim clasa Date. Intern datele se memorează sub forma numărului de milisecunde care a trecut de la data de referință 1 ianuarie 1970 (UTC+0).</a:t>
            </a:r>
            <a:endParaRPr sz="1200">
              <a:solidFill>
                <a:srgbClr val="666666"/>
              </a:solidFill>
            </a:endParaRPr>
          </a:p>
          <a:p>
            <a:pPr indent="0" lvl="0" marL="0" rtl="0" algn="l">
              <a:spcBef>
                <a:spcPts val="0"/>
              </a:spcBef>
              <a:spcAft>
                <a:spcPts val="0"/>
              </a:spcAft>
              <a:buNone/>
            </a:pPr>
            <a:r>
              <a:t/>
            </a:r>
            <a:endParaRPr sz="1200">
              <a:solidFill>
                <a:srgbClr val="666666"/>
              </a:solidFill>
            </a:endParaRPr>
          </a:p>
          <a:p>
            <a:pPr indent="0" lvl="0" marL="0" rtl="0" algn="l">
              <a:spcBef>
                <a:spcPts val="0"/>
              </a:spcBef>
              <a:spcAft>
                <a:spcPts val="0"/>
              </a:spcAft>
              <a:buNone/>
            </a:pPr>
            <a:r>
              <a:rPr lang="en" sz="1200">
                <a:solidFill>
                  <a:srgbClr val="666666"/>
                </a:solidFill>
              </a:rPr>
              <a:t>Putem crea o dată cu constructorul clasei, fie specificând informațiile despre data calendaristică, fie fără parametri, astfel:</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 creează un obiect de tip dată cu data curentă</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Date(sirData) în formatul definit de </a:t>
            </a:r>
            <a:r>
              <a:rPr lang="en" sz="1200" u="sng">
                <a:solidFill>
                  <a:schemeClr val="hlink"/>
                </a:solidFill>
                <a:hlinkClick r:id="rId4"/>
              </a:rPr>
              <a:t>https://datatracker.ietf.org/doc/html/rfc2822#page-14</a:t>
            </a:r>
            <a:r>
              <a:rPr lang="en" sz="1200">
                <a:solidFill>
                  <a:srgbClr val="666666"/>
                </a:solidFill>
              </a:rPr>
              <a:t> și </a:t>
            </a:r>
            <a:r>
              <a:rPr lang="en" sz="1200" u="sng">
                <a:solidFill>
                  <a:schemeClr val="hlink"/>
                </a:solidFill>
                <a:hlinkClick r:id="rId5"/>
              </a:rPr>
              <a:t>https://www.ecma-international.org/ecma-262/11.0/#sec-date.parse</a:t>
            </a:r>
            <a:r>
              <a:rPr lang="en" sz="1200">
                <a:solidFill>
                  <a:srgbClr val="666666"/>
                </a:solidFill>
              </a:rPr>
              <a:t> conform </a:t>
            </a:r>
            <a:r>
              <a:rPr lang="en" sz="1200" u="sng">
                <a:solidFill>
                  <a:schemeClr val="hlink"/>
                </a:solidFill>
                <a:hlinkClick r:id="rId6"/>
              </a:rPr>
              <a:t>MDN</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Date(numarMilisecunde) - reprezentând un număr de milisecunde care a trecut de la </a:t>
            </a:r>
            <a:r>
              <a:rPr lang="en" sz="1200">
                <a:solidFill>
                  <a:srgbClr val="666666"/>
                </a:solidFill>
              </a:rPr>
              <a:t>1 ianuarie 1970 UTC, ora 00:00:00. Numărul poate fi și negativ pentru a indica momente înainte de această dată</a:t>
            </a:r>
            <a:endParaRPr sz="1200">
              <a:solidFill>
                <a:srgbClr val="666666"/>
              </a:solidFill>
            </a:endParaRPr>
          </a:p>
          <a:p>
            <a:pPr indent="-304800" lvl="0" marL="457200" rtl="0" algn="l">
              <a:spcBef>
                <a:spcPts val="0"/>
              </a:spcBef>
              <a:spcAft>
                <a:spcPts val="0"/>
              </a:spcAft>
              <a:buClr>
                <a:srgbClr val="666666"/>
              </a:buClr>
              <a:buSzPts val="1200"/>
              <a:buChar char="●"/>
            </a:pPr>
            <a:r>
              <a:rPr lang="en" sz="1200">
                <a:solidFill>
                  <a:srgbClr val="666666"/>
                </a:solidFill>
              </a:rPr>
              <a:t>new Date(an, luna [, zi [, ora [, minute [, secunde [, milisecunde ]]]]]) care creează un obiect de tip dată setând la 0 toate argumentele care lipsesc (cu excepția zilei din lună, care e setată la 1). Este important de reținu că lunile sunt numerotate de la 0 la 11 inclusiv (0 fiind ianuarie și 11 fiind decembrie)</a:t>
            </a:r>
            <a:endParaRPr sz="1200">
              <a:solidFill>
                <a:srgbClr val="666666"/>
              </a:solidFill>
            </a:endParaRPr>
          </a:p>
        </p:txBody>
      </p:sp>
      <p:sp>
        <p:nvSpPr>
          <p:cNvPr id="1355" name="Google Shape;1355;p111"/>
          <p:cNvSpPr txBox="1"/>
          <p:nvPr/>
        </p:nvSpPr>
        <p:spPr>
          <a:xfrm>
            <a:off x="365850" y="3289400"/>
            <a:ext cx="8448600" cy="150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d=</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console.log(d);</a:t>
            </a:r>
            <a:r>
              <a:rPr lang="en" sz="850">
                <a:solidFill>
                  <a:srgbClr val="008000"/>
                </a:solidFill>
                <a:highlight>
                  <a:srgbClr val="FFFFFF"/>
                </a:highlight>
                <a:latin typeface="Courier New"/>
                <a:ea typeface="Courier New"/>
                <a:cs typeface="Courier New"/>
                <a:sym typeface="Courier New"/>
              </a:rPr>
              <a:t>//2021-05-04T09:07:09.774Z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1000</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//1970-01-01T00:00:01.000Z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1000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365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//1973-12-31T00:00:00.000Z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1000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60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365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4</a:t>
            </a:r>
            <a:r>
              <a:rPr lang="en" sz="850">
                <a:solidFill>
                  <a:schemeClr val="dk1"/>
                </a:solidFill>
                <a:highlight>
                  <a:srgbClr val="FFFFFF"/>
                </a:highlight>
                <a:latin typeface="Courier New"/>
                <a:ea typeface="Courier New"/>
                <a:cs typeface="Courier New"/>
                <a:sym typeface="Courier New"/>
              </a:rPr>
              <a:t>));</a:t>
            </a:r>
            <a:r>
              <a:rPr lang="en" sz="850">
                <a:solidFill>
                  <a:srgbClr val="008000"/>
                </a:solidFill>
                <a:highlight>
                  <a:srgbClr val="FFFFFF"/>
                </a:highlight>
                <a:latin typeface="Courier New"/>
                <a:ea typeface="Courier New"/>
                <a:cs typeface="Courier New"/>
                <a:sym typeface="Courier New"/>
              </a:rPr>
              <a:t>//1966-01-02T00:00:00.000Z</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//observați mai jos că deși am dat 10 ca valoare pentru lună, luna considerată este noiembrie(11) </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//fiindcă lunile se numerotează de la 0</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2021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).toString());</a:t>
            </a:r>
            <a:r>
              <a:rPr lang="en" sz="850">
                <a:solidFill>
                  <a:srgbClr val="008000"/>
                </a:solidFill>
                <a:highlight>
                  <a:srgbClr val="FFFFFF"/>
                </a:highlight>
                <a:latin typeface="Courier New"/>
                <a:ea typeface="Courier New"/>
                <a:cs typeface="Courier New"/>
                <a:sym typeface="Courier New"/>
              </a:rPr>
              <a:t>//Mon Nov 02 2021 00:00:00 GMT+0200 (Eastern European Standard Time)</a:t>
            </a:r>
            <a:endParaRPr sz="85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850">
                <a:solidFill>
                  <a:schemeClr val="dk1"/>
                </a:solidFill>
                <a:highlight>
                  <a:srgbClr val="FFFFFF"/>
                </a:highlight>
                <a:latin typeface="Courier New"/>
                <a:ea typeface="Courier New"/>
                <a:cs typeface="Courier New"/>
                <a:sym typeface="Courier New"/>
              </a:rPr>
              <a:t>console.log(</a:t>
            </a:r>
            <a:r>
              <a:rPr lang="en" sz="850">
                <a:solidFill>
                  <a:srgbClr val="0000FF"/>
                </a:solidFill>
                <a:highlight>
                  <a:srgbClr val="FFFFFF"/>
                </a:highlight>
                <a:latin typeface="Courier New"/>
                <a:ea typeface="Courier New"/>
                <a:cs typeface="Courier New"/>
                <a:sym typeface="Courier New"/>
              </a:rPr>
              <a:t>new</a:t>
            </a:r>
            <a:r>
              <a:rPr lang="en" sz="850">
                <a:solidFill>
                  <a:schemeClr val="dk1"/>
                </a:solidFill>
                <a:highlight>
                  <a:srgbClr val="FFFFFF"/>
                </a:highlight>
                <a:latin typeface="Courier New"/>
                <a:ea typeface="Courier New"/>
                <a:cs typeface="Courier New"/>
                <a:sym typeface="Courier New"/>
              </a:rPr>
              <a:t> Date(</a:t>
            </a:r>
            <a:r>
              <a:rPr lang="en" sz="850">
                <a:solidFill>
                  <a:srgbClr val="098658"/>
                </a:solidFill>
                <a:highlight>
                  <a:srgbClr val="FFFFFF"/>
                </a:highlight>
                <a:latin typeface="Courier New"/>
                <a:ea typeface="Courier New"/>
                <a:cs typeface="Courier New"/>
                <a:sym typeface="Courier New"/>
              </a:rPr>
              <a:t>2021</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14</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25</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30</a:t>
            </a:r>
            <a:r>
              <a:rPr lang="en" sz="850">
                <a:solidFill>
                  <a:schemeClr val="dk1"/>
                </a:solidFill>
                <a:highlight>
                  <a:srgbClr val="FFFFFF"/>
                </a:highlight>
                <a:latin typeface="Courier New"/>
                <a:ea typeface="Courier New"/>
                <a:cs typeface="Courier New"/>
                <a:sym typeface="Courier New"/>
              </a:rPr>
              <a:t>,</a:t>
            </a:r>
            <a:r>
              <a:rPr lang="en" sz="850">
                <a:solidFill>
                  <a:srgbClr val="098658"/>
                </a:solidFill>
                <a:highlight>
                  <a:srgbClr val="FFFFFF"/>
                </a:highlight>
                <a:latin typeface="Courier New"/>
                <a:ea typeface="Courier New"/>
                <a:cs typeface="Courier New"/>
                <a:sym typeface="Courier New"/>
              </a:rPr>
              <a:t>512</a:t>
            </a:r>
            <a:r>
              <a:rPr lang="en" sz="850">
                <a:solidFill>
                  <a:schemeClr val="dk1"/>
                </a:solidFill>
                <a:highlight>
                  <a:srgbClr val="FFFFFF"/>
                </a:highlight>
                <a:latin typeface="Courier New"/>
                <a:ea typeface="Courier New"/>
                <a:cs typeface="Courier New"/>
                <a:sym typeface="Courier New"/>
              </a:rPr>
              <a:t>).toString());</a:t>
            </a:r>
            <a:r>
              <a:rPr lang="en" sz="850">
                <a:solidFill>
                  <a:srgbClr val="008000"/>
                </a:solidFill>
                <a:highlight>
                  <a:srgbClr val="FFFFFF"/>
                </a:highlight>
                <a:latin typeface="Courier New"/>
                <a:ea typeface="Courier New"/>
                <a:cs typeface="Courier New"/>
                <a:sym typeface="Courier New"/>
              </a:rPr>
              <a:t>//Tue Nov 02 2021 14:25:30 GMT+0200 (Eastern European Standard Time)</a:t>
            </a:r>
            <a:endParaRPr sz="7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