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d002d41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d002d41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6fabad04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6fabad04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6fabad04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6fabad04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6fabad04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6fabad04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10600149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10600149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10600149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10600149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10600149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10600149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10600149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10600149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10600149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10600149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10600149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10600149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322da484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322da484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d002d416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d002d416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a33815490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a33815490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a33815490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a33815490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f7982a2a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f7982a2a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a33815490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a33815490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a33815490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a33815490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f7982a2a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f7982a2a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a33815490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aa33815490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a33815490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a33815490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e22efc7d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ae22efc7d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a33815490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aa33815490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d002d416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d002d416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b10600149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b10600149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b09e7d47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b09e7d47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09e7d473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09e7d473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09e7d473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09e7d473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09e7d473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b09e7d473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b09e7d473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b09e7d473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aa3381549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aa3381549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aa3381549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aa3381549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aa33815490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aa33815490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aa33815490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aa33815490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09e7d473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09e7d473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aa33815490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aa33815490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abef1971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abef1971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abef19719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abef19719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af7caefb5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af7caefb5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af7caefb54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af7caefb54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af7982a2a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af7982a2a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ae22efc7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ae22efc7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af7caefb5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af7caefb5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b5480eb3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b5480eb3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b5480eb3f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b5480eb3f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8356a2e5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8356a2e5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b53151f8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b53151f8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b53151f88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b53151f88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aa3381549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aa3381549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b53151f88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b53151f88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b53151f88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b53151f88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ae22efc7d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ae22efc7d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d4789705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d4789705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d4789705d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d4789705d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d4789705d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d4789705d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d4789705d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d4789705d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8356a2e5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8356a2e5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b53151f88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b53151f88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d4789705d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d4789705d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d4789705d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d4789705d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d4789705d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d4789705d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d4789705d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d4789705d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d4789705d0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d4789705d0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d4789705d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d4789705d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d4789705d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d4789705d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d4789705d0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d4789705d0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d4789705d0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d4789705d0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1060014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1060014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d4789705d0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d4789705d0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d4789705d0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d4789705d0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d4789705d0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d4789705d0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d4789705d0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d4789705d0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d4789705d0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d4789705d0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d4789705d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d4789705d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d4789705d0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d4789705d0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d4789705d0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d4789705d0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6fabad0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6fabad0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6fabad0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6fabad0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rina.cioca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mailto:irina.ciocan@gmai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mailto:irina.ciocan@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mailto:irina.ciocan@gmail.com"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mailto:irina.ciocan@gmail.com" TargetMode="Externa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mailto:irina.ciocan@gmail.com" TargetMode="External"/><Relationship Id="rId4" Type="http://schemas.openxmlformats.org/officeDocument/2006/relationships/hyperlink" Target="https://www.npmjs.com/" TargetMode="External"/><Relationship Id="rId5" Type="http://schemas.openxmlformats.org/officeDocument/2006/relationships/hyperlink" Target="https://docs.npmjs.com/cli/v6/commands" TargetMode="External"/><Relationship Id="rId6"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mailto:irina.ciocan@gmail.com" TargetMode="Externa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mailto:irina.ciocan@gmail.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mailto:irina.ciocan@gmai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mailto:irina.ciocan@gmail.com" TargetMode="External"/><Relationship Id="rId4" Type="http://schemas.openxmlformats.org/officeDocument/2006/relationships/hyperlink" Target="https://www.npmjs.com/" TargetMode="External"/><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mailto:irina.ciocan@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irina.ciocan@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mailto:irina.ciocan@gmail.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mailto:irina.ciocan@gmai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mailto:irina.ciocan@gmail.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mailto:irina.ciocan@gmail.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mailto:irina.ciocan@gmail.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mailto:irina.ciocan@gmail.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mailto:irina.ciocan@gmail.com" TargetMode="External"/><Relationship Id="rId4" Type="http://schemas.openxmlformats.org/officeDocument/2006/relationships/hyperlink" Target="https://nodejs.org/api/crypto.html#crypto_crypto_scryptsync_password_salt_keylen_options" TargetMode="External"/><Relationship Id="rId5" Type="http://schemas.openxmlformats.org/officeDocument/2006/relationships/hyperlink" Target="https://nodejs.org/api/crypto.html#crypto_crypto_scryptsync_password_salt_keylen_options" TargetMode="External"/><Relationship Id="rId6" Type="http://schemas.openxmlformats.org/officeDocument/2006/relationships/hyperlink" Target="https://nodejs.org/api/buffer.html" TargetMode="External"/><Relationship Id="rId7" Type="http://schemas.openxmlformats.org/officeDocument/2006/relationships/hyperlink" Target="https://nodejs.org/api/buffer.html#buffer_buf_tostring_encoding_start_end"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mailto:irina.ciocan@gmail.com" TargetMode="External"/><Relationship Id="rId4" Type="http://schemas.openxmlformats.org/officeDocument/2006/relationships/hyperlink" Target="https://nodejs.org/api/path.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mailto:irina.ciocan@gmail.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mailto:irina.ciocan@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mailto:irina.ciocan@gmail.com" TargetMode="External"/><Relationship Id="rId4" Type="http://schemas.openxmlformats.org/officeDocument/2006/relationships/image" Target="../media/image2.png"/><Relationship Id="rId5" Type="http://schemas.openxmlformats.org/officeDocument/2006/relationships/hyperlink" Target="https://nodejs.org/e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mailto:irina.ciocan@gmail.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mailto:irina.ciocan@gmail.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mailto:irina.ciocan@gmail.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mailto:irina.ciocan@gmail.com" TargetMode="External"/><Relationship Id="rId4" Type="http://schemas.openxmlformats.org/officeDocument/2006/relationships/hyperlink" Target="https://expressjs.com/en/4x/api.html#ap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mailto:irina.ciocan@gmail.com" TargetMode="External"/><Relationship Id="rId4" Type="http://schemas.openxmlformats.org/officeDocument/2006/relationships/hyperlink" Target="https://expressjs.com/en/4x/api.html#app.liste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mailto:irina.ciocan@gmail.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mailto:irina.ciocan@gmail.com" TargetMode="External"/><Relationship Id="rId4" Type="http://schemas.openxmlformats.org/officeDocument/2006/relationships/hyperlink" Target="https://expressjs.com/en/4x/api.html#app.us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mailto:irina.ciocan@gmail.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mailto:irina.ciocan@gmail.com" TargetMode="External"/><Relationship Id="rId4" Type="http://schemas.openxmlformats.org/officeDocument/2006/relationships/hyperlink" Target="https://expressjs.com/en/api.html#path-example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mailto:irina.ciocan@gmail.com" TargetMode="External"/><Relationship Id="rId4" Type="http://schemas.openxmlformats.org/officeDocument/2006/relationships/hyperlink" Target="https://expressjs.com/en/guide/using-middlewar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mailto:irina.ciocan@gmail.com" TargetMode="External"/><Relationship Id="rId4" Type="http://schemas.openxmlformats.org/officeDocument/2006/relationships/image" Target="../media/image5.png"/><Relationship Id="rId5"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mailto:irina.ciocan@gmail.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mailto:irina.ciocan@gmail.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mailto:irina.ciocan@gmail.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mailto:irina.ciocan@gmail.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mailto:irina.ciocan@gmail.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mailto:irina.ciocan@gmail.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mailto:irina.ciocan@gmail.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mailto:irina.ciocan@gmail.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mailto:irina.ciocan@gmail.com" TargetMode="External"/><Relationship Id="rId4" Type="http://schemas.openxmlformats.org/officeDocument/2006/relationships/hyperlink" Target="https://expressjs.com/en/api.html#req"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mailto:irina.ciocan@gmail.com" TargetMode="External"/><Relationship Id="rId4" Type="http://schemas.openxmlformats.org/officeDocument/2006/relationships/hyperlink" Target="https://expressjs.com/en/api.html#r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mailto:irina.ciocan@gmail.com" TargetMode="External"/><Relationship Id="rId4" Type="http://schemas.openxmlformats.org/officeDocument/2006/relationships/hyperlink" Target="https://nodejs.org/en/docs/guides/event-loop-timers-and-nexttick/"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mailto:irina.ciocan@gmail.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mailto:irina.ciocan@gmail.com" TargetMode="External"/><Relationship Id="rId4" Type="http://schemas.openxmlformats.org/officeDocument/2006/relationships/hyperlink" Target="https://www.w3.org/Protocols/rfc2616/rfc2616-sec10.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mailto:irina.ciocan@gmail.com" TargetMode="External"/><Relationship Id="rId4" Type="http://schemas.openxmlformats.org/officeDocument/2006/relationships/hyperlink" Target="https://expressjs.com/en/api.html#routing-method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mailto:irina.ciocan@gmail.co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mailto:irina.ciocan@gmail.co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image" Target="../media/image1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mailto:irina.ciocan@gmail.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mailto:irina.ciocan@gmail.com"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mailto:irina.ciocan@gmail.com" TargetMode="External"/><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slide" Target="/ppt/slides/slide2.xml"/><Relationship Id="rId4" Type="http://schemas.openxmlformats.org/officeDocument/2006/relationships/hyperlink" Target="mailto:irina.ciocan@gmail.com" TargetMode="External"/><Relationship Id="rId10" Type="http://schemas.openxmlformats.org/officeDocument/2006/relationships/hyperlink" Target="https://www.tutorialspoint.com/nodejs/index.htm" TargetMode="External"/><Relationship Id="rId9" Type="http://schemas.openxmlformats.org/officeDocument/2006/relationships/hyperlink" Target="http://irinaciocan.ro/tehnici_web/lab12.php" TargetMode="External"/><Relationship Id="rId5" Type="http://schemas.openxmlformats.org/officeDocument/2006/relationships/hyperlink" Target="http://expressjs.com/" TargetMode="External"/><Relationship Id="rId6" Type="http://schemas.openxmlformats.org/officeDocument/2006/relationships/hyperlink" Target="https://nodejs.org/en/docs/" TargetMode="External"/><Relationship Id="rId7" Type="http://schemas.openxmlformats.org/officeDocument/2006/relationships/hyperlink" Target="https://www.w3schools.com/nodejs/" TargetMode="External"/><Relationship Id="rId8" Type="http://schemas.openxmlformats.org/officeDocument/2006/relationships/hyperlink" Target="https://www.javatpoint.com/expressjs-tutoria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mailto:irina.ciocan@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mailto:irina.ciocan@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19675"/>
            <a:ext cx="8520600" cy="12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Tehnici web</a:t>
            </a:r>
            <a:endParaRPr/>
          </a:p>
        </p:txBody>
      </p:sp>
      <p:sp>
        <p:nvSpPr>
          <p:cNvPr id="55" name="Google Shape;55;p13"/>
          <p:cNvSpPr txBox="1"/>
          <p:nvPr>
            <p:ph type="ctrTitle"/>
          </p:nvPr>
        </p:nvSpPr>
        <p:spPr>
          <a:xfrm>
            <a:off x="311700" y="1937450"/>
            <a:ext cx="8520600" cy="111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Node și Express - introducere</a:t>
            </a:r>
            <a:endParaRPr sz="3300"/>
          </a:p>
          <a:p>
            <a:pPr indent="0" lvl="0" marL="0" rtl="0" algn="ctr">
              <a:spcBef>
                <a:spcPts val="0"/>
              </a:spcBef>
              <a:spcAft>
                <a:spcPts val="0"/>
              </a:spcAft>
              <a:buNone/>
            </a:pPr>
            <a:r>
              <a:t/>
            </a:r>
            <a:endParaRPr sz="3300"/>
          </a:p>
        </p:txBody>
      </p:sp>
      <p:sp>
        <p:nvSpPr>
          <p:cNvPr id="56" name="Google Shape;56;p13"/>
          <p:cNvSpPr txBox="1"/>
          <p:nvPr>
            <p:ph idx="1" type="subTitle"/>
          </p:nvPr>
        </p:nvSpPr>
        <p:spPr>
          <a:xfrm>
            <a:off x="311700" y="4434325"/>
            <a:ext cx="8520600" cy="44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pentru intrebari: </a:t>
            </a:r>
            <a:r>
              <a:rPr lang="en" sz="1800" u="sng">
                <a:solidFill>
                  <a:schemeClr val="hlink"/>
                </a:solidFill>
                <a:hlinkClick r:id="rId3"/>
              </a:rPr>
              <a:t>irina.ciocan@gmail.com</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68" name="Shape 168"/>
        <p:cNvGrpSpPr/>
        <p:nvPr/>
      </p:nvGrpSpPr>
      <p:grpSpPr>
        <a:xfrm>
          <a:off x="0" y="0"/>
          <a:ext cx="0" cy="0"/>
          <a:chOff x="0" y="0"/>
          <a:chExt cx="0" cy="0"/>
        </a:xfrm>
      </p:grpSpPr>
      <p:sp>
        <p:nvSpPr>
          <p:cNvPr id="169" name="Google Shape;169;p2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exemplu consolă (continuare)</a:t>
            </a:r>
            <a:endParaRPr/>
          </a:p>
        </p:txBody>
      </p:sp>
      <p:sp>
        <p:nvSpPr>
          <p:cNvPr id="170" name="Google Shape;170;p2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73" name="Google Shape;173;p2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74" name="Google Shape;174;p22"/>
          <p:cNvSpPr txBox="1"/>
          <p:nvPr/>
        </p:nvSpPr>
        <p:spPr>
          <a:xfrm>
            <a:off x="337475" y="999775"/>
            <a:ext cx="8494800" cy="328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timp=1</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intrv=setInterval(</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timp--;</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process.stdout.write(</a:t>
            </a:r>
            <a:r>
              <a:rPr lang="en" sz="1050">
                <a:solidFill>
                  <a:srgbClr val="A31515"/>
                </a:solidFill>
                <a:highlight>
                  <a:srgbClr val="FFFFFF"/>
                </a:highlight>
                <a:latin typeface="Courier New"/>
                <a:ea typeface="Courier New"/>
                <a:cs typeface="Courier New"/>
                <a:sym typeface="Courier New"/>
              </a:rPr>
              <a:t>`\rSe vor afisa peste </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timp</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secunde `</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(timp==</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chemeClr val="lt1"/>
                </a:highlight>
                <a:latin typeface="Courier New"/>
                <a:ea typeface="Courier New"/>
                <a:cs typeface="Courier New"/>
                <a:sym typeface="Courier New"/>
              </a:rPr>
              <a:t>        process.stdout.write(</a:t>
            </a:r>
            <a:r>
              <a:rPr lang="en" sz="1050">
                <a:solidFill>
                  <a:srgbClr val="A31515"/>
                </a:solidFill>
                <a:highlight>
                  <a:schemeClr val="lt1"/>
                </a:highlight>
                <a:latin typeface="Courier New"/>
                <a:ea typeface="Courier New"/>
                <a:cs typeface="Courier New"/>
                <a:sym typeface="Courier New"/>
              </a:rPr>
              <a:t>`\r                                      `</a:t>
            </a:r>
            <a:r>
              <a:rPr lang="en" sz="1050">
                <a:solidFill>
                  <a:schemeClr val="dk1"/>
                </a:solidFill>
                <a:highlight>
                  <a:schemeClr val="lt1"/>
                </a:highlight>
                <a:latin typeface="Courier New"/>
                <a:ea typeface="Courier New"/>
                <a:cs typeface="Courier New"/>
                <a:sym typeface="Courier New"/>
              </a:rPr>
              <a:t>);</a:t>
            </a:r>
            <a:r>
              <a:rPr lang="en" sz="1050">
                <a:solidFill>
                  <a:srgbClr val="008000"/>
                </a:solidFill>
                <a:highlight>
                  <a:schemeClr val="lt1"/>
                </a:highlight>
                <a:latin typeface="Courier New"/>
                <a:ea typeface="Courier New"/>
                <a:cs typeface="Courier New"/>
                <a:sym typeface="Courier New"/>
              </a:rPr>
              <a:t>//sterge randul cu secundele</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clearInterval(intrv);</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008000"/>
                </a:solidFill>
                <a:highlight>
                  <a:srgbClr val="FFFFFF"/>
                </a:highlight>
                <a:latin typeface="Courier New"/>
                <a:ea typeface="Courier New"/>
                <a:cs typeface="Courier New"/>
                <a:sym typeface="Courier New"/>
              </a:rPr>
              <a:t>//pentru o linie noua</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i=</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;i&lt;forme_geometrice.length;i++){</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afiseaza(forme_geometrice[i]);</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forme_geometrice=[</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{nume: </a:t>
            </a:r>
            <a:r>
              <a:rPr lang="en" sz="1050">
                <a:solidFill>
                  <a:srgbClr val="A31515"/>
                </a:solidFill>
                <a:highlight>
                  <a:srgbClr val="FFFFFF"/>
                </a:highlight>
                <a:latin typeface="Courier New"/>
                <a:ea typeface="Courier New"/>
                <a:cs typeface="Courier New"/>
                <a:sym typeface="Courier New"/>
              </a:rPr>
              <a:t>"patrat1"</a:t>
            </a:r>
            <a:r>
              <a:rPr lang="en" sz="1050">
                <a:solidFill>
                  <a:schemeClr val="dk1"/>
                </a:solidFill>
                <a:highlight>
                  <a:srgbClr val="FFFFFF"/>
                </a:highlight>
                <a:latin typeface="Courier New"/>
                <a:ea typeface="Courier New"/>
                <a:cs typeface="Courier New"/>
                <a:sym typeface="Courier New"/>
              </a:rPr>
              <a:t>, tip:</a:t>
            </a:r>
            <a:r>
              <a:rPr lang="en" sz="1050">
                <a:solidFill>
                  <a:srgbClr val="A31515"/>
                </a:solidFill>
                <a:highlight>
                  <a:srgbClr val="FFFFFF"/>
                </a:highlight>
                <a:latin typeface="Courier New"/>
                <a:ea typeface="Courier New"/>
                <a:cs typeface="Courier New"/>
                <a:sym typeface="Courier New"/>
              </a:rPr>
              <a:t>"patrat"</a:t>
            </a:r>
            <a:r>
              <a:rPr lang="en" sz="1050">
                <a:solidFill>
                  <a:schemeClr val="dk1"/>
                </a:solidFill>
                <a:highlight>
                  <a:srgbClr val="FFFFFF"/>
                </a:highlight>
                <a:latin typeface="Courier New"/>
                <a:ea typeface="Courier New"/>
                <a:cs typeface="Courier New"/>
                <a:sym typeface="Courier New"/>
              </a:rPr>
              <a:t>, dimensiuni:[</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{nume: </a:t>
            </a:r>
            <a:r>
              <a:rPr lang="en" sz="1050">
                <a:solidFill>
                  <a:srgbClr val="A31515"/>
                </a:solidFill>
                <a:highlight>
                  <a:srgbClr val="FFFFFF"/>
                </a:highlight>
                <a:latin typeface="Courier New"/>
                <a:ea typeface="Courier New"/>
                <a:cs typeface="Courier New"/>
                <a:sym typeface="Courier New"/>
              </a:rPr>
              <a:t>"dr1"</a:t>
            </a:r>
            <a:r>
              <a:rPr lang="en" sz="1050">
                <a:solidFill>
                  <a:schemeClr val="dk1"/>
                </a:solidFill>
                <a:highlight>
                  <a:srgbClr val="FFFFFF"/>
                </a:highlight>
                <a:latin typeface="Courier New"/>
                <a:ea typeface="Courier New"/>
                <a:cs typeface="Courier New"/>
                <a:sym typeface="Courier New"/>
              </a:rPr>
              <a:t>, tip:</a:t>
            </a:r>
            <a:r>
              <a:rPr lang="en" sz="1050">
                <a:solidFill>
                  <a:srgbClr val="A31515"/>
                </a:solidFill>
                <a:highlight>
                  <a:srgbClr val="FFFFFF"/>
                </a:highlight>
                <a:latin typeface="Courier New"/>
                <a:ea typeface="Courier New"/>
                <a:cs typeface="Courier New"/>
                <a:sym typeface="Courier New"/>
              </a:rPr>
              <a:t>"dreptunghi"</a:t>
            </a:r>
            <a:r>
              <a:rPr lang="en" sz="1050">
                <a:solidFill>
                  <a:schemeClr val="dk1"/>
                </a:solidFill>
                <a:highlight>
                  <a:srgbClr val="FFFFFF"/>
                </a:highlight>
                <a:latin typeface="Courier New"/>
                <a:ea typeface="Courier New"/>
                <a:cs typeface="Courier New"/>
                <a:sym typeface="Courier New"/>
              </a:rPr>
              <a:t>, dimensiuni:[</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{nume: </a:t>
            </a:r>
            <a:r>
              <a:rPr lang="en" sz="1050">
                <a:solidFill>
                  <a:srgbClr val="A31515"/>
                </a:solidFill>
                <a:highlight>
                  <a:srgbClr val="FFFFFF"/>
                </a:highlight>
                <a:latin typeface="Courier New"/>
                <a:ea typeface="Courier New"/>
                <a:cs typeface="Courier New"/>
                <a:sym typeface="Courier New"/>
              </a:rPr>
              <a:t>"triunghiulet"</a:t>
            </a:r>
            <a:r>
              <a:rPr lang="en" sz="1050">
                <a:solidFill>
                  <a:schemeClr val="dk1"/>
                </a:solidFill>
                <a:highlight>
                  <a:srgbClr val="FFFFFF"/>
                </a:highlight>
                <a:latin typeface="Courier New"/>
                <a:ea typeface="Courier New"/>
                <a:cs typeface="Courier New"/>
                <a:sym typeface="Courier New"/>
              </a:rPr>
              <a:t>, tip:</a:t>
            </a:r>
            <a:r>
              <a:rPr lang="en" sz="1050">
                <a:solidFill>
                  <a:srgbClr val="A31515"/>
                </a:solidFill>
                <a:highlight>
                  <a:srgbClr val="FFFFFF"/>
                </a:highlight>
                <a:latin typeface="Courier New"/>
                <a:ea typeface="Courier New"/>
                <a:cs typeface="Courier New"/>
                <a:sym typeface="Courier New"/>
              </a:rPr>
              <a:t>"triunghi"</a:t>
            </a:r>
            <a:r>
              <a:rPr lang="en" sz="1050">
                <a:solidFill>
                  <a:schemeClr val="dk1"/>
                </a:solidFill>
                <a:highlight>
                  <a:srgbClr val="FFFFFF"/>
                </a:highlight>
                <a:latin typeface="Courier New"/>
                <a:ea typeface="Courier New"/>
                <a:cs typeface="Courier New"/>
                <a:sym typeface="Courier New"/>
              </a:rPr>
              <a:t>, dimensiuni:[</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triunghi dreptunghic, cu coltul </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{nume: </a:t>
            </a:r>
            <a:r>
              <a:rPr lang="en" sz="1050">
                <a:solidFill>
                  <a:srgbClr val="A31515"/>
                </a:solidFill>
                <a:highlight>
                  <a:srgbClr val="FFFFFF"/>
                </a:highlight>
                <a:latin typeface="Courier New"/>
                <a:ea typeface="Courier New"/>
                <a:cs typeface="Courier New"/>
                <a:sym typeface="Courier New"/>
              </a:rPr>
              <a:t>"diag7"</a:t>
            </a:r>
            <a:r>
              <a:rPr lang="en" sz="1050">
                <a:solidFill>
                  <a:schemeClr val="dk1"/>
                </a:solidFill>
                <a:highlight>
                  <a:srgbClr val="FFFFFF"/>
                </a:highlight>
                <a:latin typeface="Courier New"/>
                <a:ea typeface="Courier New"/>
                <a:cs typeface="Courier New"/>
                <a:sym typeface="Courier New"/>
              </a:rPr>
              <a:t>, tip:</a:t>
            </a:r>
            <a:r>
              <a:rPr lang="en" sz="1050">
                <a:solidFill>
                  <a:srgbClr val="A31515"/>
                </a:solidFill>
                <a:highlight>
                  <a:srgbClr val="FFFFFF"/>
                </a:highlight>
                <a:latin typeface="Courier New"/>
                <a:ea typeface="Courier New"/>
                <a:cs typeface="Courier New"/>
                <a:sym typeface="Courier New"/>
              </a:rPr>
              <a:t>"diagonala"</a:t>
            </a:r>
            <a:r>
              <a:rPr lang="en" sz="1050">
                <a:solidFill>
                  <a:schemeClr val="dk1"/>
                </a:solidFill>
                <a:highlight>
                  <a:srgbClr val="FFFFFF"/>
                </a:highlight>
                <a:latin typeface="Courier New"/>
                <a:ea typeface="Courier New"/>
                <a:cs typeface="Courier New"/>
                <a:sym typeface="Courier New"/>
              </a:rPr>
              <a:t>, dimensiuni:[</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9CDCFE"/>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78" name="Shape 178"/>
        <p:cNvGrpSpPr/>
        <p:nvPr/>
      </p:nvGrpSpPr>
      <p:grpSpPr>
        <a:xfrm>
          <a:off x="0" y="0"/>
          <a:ext cx="0" cy="0"/>
          <a:chOff x="0" y="0"/>
          <a:chExt cx="0" cy="0"/>
        </a:xfrm>
      </p:grpSpPr>
      <p:sp>
        <p:nvSpPr>
          <p:cNvPr id="179" name="Google Shape;179;p2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exemplu consolă (continuare)</a:t>
            </a:r>
            <a:endParaRPr/>
          </a:p>
        </p:txBody>
      </p:sp>
      <p:sp>
        <p:nvSpPr>
          <p:cNvPr id="180" name="Google Shape;180;p2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2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83" name="Google Shape;183;p2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84" name="Google Shape;184;p23"/>
          <p:cNvSpPr txBox="1"/>
          <p:nvPr/>
        </p:nvSpPr>
        <p:spPr>
          <a:xfrm>
            <a:off x="311600" y="1082475"/>
            <a:ext cx="8520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66666"/>
                </a:solidFill>
              </a:rPr>
              <a:t>Explicații elemente program:</a:t>
            </a:r>
            <a:endParaRPr b="1">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Programul prezentat, afișează în consolă niște forme geometrice, desenate prin caractere.</a:t>
            </a:r>
            <a:endParaRPr>
              <a:solidFill>
                <a:srgbClr val="666666"/>
              </a:solidFill>
            </a:endParaRPr>
          </a:p>
          <a:p>
            <a:pPr indent="0" lvl="0" marL="0" rtl="0" algn="l">
              <a:spcBef>
                <a:spcPts val="0"/>
              </a:spcBef>
              <a:spcAft>
                <a:spcPts val="0"/>
              </a:spcAft>
              <a:buNone/>
            </a:pPr>
            <a:r>
              <a:rPr lang="en">
                <a:solidFill>
                  <a:srgbClr val="666666"/>
                </a:solidFill>
              </a:rPr>
              <a:t>Formele geometrice sunt afișate la 10 secunde de la începerea programului; fapt realizat cu ajutorul funcției setInterval, care la fiecare secundă afișează pe ecran cât timp a mai rămas până la afișare.</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S-a folosit modulul global process pentru a scrie în consolă, în loc de console.log() ca să putem afișa pe același rând (console.log() pune la finalul afișării un rând nou).</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Restul sintaxei și structurii programului seamănă mult cu alte limbaje cunoscute, precum C++, Java etc.</a:t>
            </a:r>
            <a:endParaRPr>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88" name="Shape 188"/>
        <p:cNvGrpSpPr/>
        <p:nvPr/>
      </p:nvGrpSpPr>
      <p:grpSpPr>
        <a:xfrm>
          <a:off x="0" y="0"/>
          <a:ext cx="0" cy="0"/>
          <a:chOff x="0" y="0"/>
          <a:chExt cx="0" cy="0"/>
        </a:xfrm>
      </p:grpSpPr>
      <p:sp>
        <p:nvSpPr>
          <p:cNvPr id="189" name="Google Shape;189;p2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(server) - identificare erori consolă</a:t>
            </a:r>
            <a:endParaRPr/>
          </a:p>
        </p:txBody>
      </p:sp>
      <p:sp>
        <p:nvSpPr>
          <p:cNvPr id="190" name="Google Shape;190;p2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93" name="Google Shape;193;p2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94" name="Google Shape;194;p24"/>
          <p:cNvSpPr txBox="1"/>
          <p:nvPr/>
        </p:nvSpPr>
        <p:spPr>
          <a:xfrm>
            <a:off x="337475" y="2055375"/>
            <a:ext cx="7023900" cy="25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txBox="1"/>
          <p:nvPr/>
        </p:nvSpPr>
        <p:spPr>
          <a:xfrm>
            <a:off x="337475" y="1008475"/>
            <a:ext cx="84948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Pentru a identifica erorile de sintaxă dintr-un program JavaScript - server side, îl rulăm cu Node. Pe primul rând va afișa linia erorii, iar dedesubt, după mesajul "SyntaxError", o explicație a erorii.</a:t>
            </a:r>
            <a:endParaRPr>
              <a:solidFill>
                <a:srgbClr val="666666"/>
              </a:solidFill>
            </a:endParaRPr>
          </a:p>
        </p:txBody>
      </p:sp>
      <p:pic>
        <p:nvPicPr>
          <p:cNvPr id="196" name="Google Shape;196;p24"/>
          <p:cNvPicPr preferRelativeResize="0"/>
          <p:nvPr/>
        </p:nvPicPr>
        <p:blipFill>
          <a:blip r:embed="rId4">
            <a:alphaModFix/>
          </a:blip>
          <a:stretch>
            <a:fillRect/>
          </a:stretch>
        </p:blipFill>
        <p:spPr>
          <a:xfrm>
            <a:off x="433975" y="1960900"/>
            <a:ext cx="6830899" cy="2678901"/>
          </a:xfrm>
          <a:prstGeom prst="rect">
            <a:avLst/>
          </a:prstGeom>
          <a:noFill/>
          <a:ln>
            <a:noFill/>
          </a:ln>
        </p:spPr>
      </p:pic>
      <p:sp>
        <p:nvSpPr>
          <p:cNvPr id="197" name="Google Shape;197;p24"/>
          <p:cNvSpPr/>
          <p:nvPr/>
        </p:nvSpPr>
        <p:spPr>
          <a:xfrm>
            <a:off x="6731275" y="2069600"/>
            <a:ext cx="233700" cy="335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 name="Google Shape;198;p24"/>
          <p:cNvCxnSpPr>
            <a:endCxn id="197" idx="1"/>
          </p:cNvCxnSpPr>
          <p:nvPr/>
        </p:nvCxnSpPr>
        <p:spPr>
          <a:xfrm>
            <a:off x="2390875" y="1571600"/>
            <a:ext cx="4340400" cy="6657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02" name="Shape 202"/>
        <p:cNvGrpSpPr/>
        <p:nvPr/>
      </p:nvGrpSpPr>
      <p:grpSpPr>
        <a:xfrm>
          <a:off x="0" y="0"/>
          <a:ext cx="0" cy="0"/>
          <a:chOff x="0" y="0"/>
          <a:chExt cx="0" cy="0"/>
        </a:xfrm>
      </p:grpSpPr>
      <p:sp>
        <p:nvSpPr>
          <p:cNvPr id="203" name="Google Shape;203;p2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Consola REPL</a:t>
            </a:r>
            <a:endParaRPr/>
          </a:p>
        </p:txBody>
      </p:sp>
      <p:sp>
        <p:nvSpPr>
          <p:cNvPr id="204" name="Google Shape;204;p2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6" name="Google Shape;206;p2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07" name="Google Shape;207;p2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08" name="Google Shape;208;p25"/>
          <p:cNvSpPr txBox="1"/>
          <p:nvPr/>
        </p:nvSpPr>
        <p:spPr>
          <a:xfrm>
            <a:off x="317025" y="956650"/>
            <a:ext cx="4726800" cy="22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666666"/>
                </a:solidFill>
              </a:rPr>
              <a:t>Putem rula în timp real comenzi JavaScript în consola </a:t>
            </a:r>
            <a:r>
              <a:rPr b="1" lang="en" sz="1200">
                <a:solidFill>
                  <a:srgbClr val="666666"/>
                </a:solidFill>
              </a:rPr>
              <a:t>REPL </a:t>
            </a:r>
            <a:r>
              <a:rPr lang="en" sz="1200">
                <a:solidFill>
                  <a:srgbClr val="666666"/>
                </a:solidFill>
              </a:rPr>
              <a:t>(read-evaluate-print-loop) care se instalează împreună cu node.</a:t>
            </a:r>
            <a:endParaRPr sz="1200">
              <a:solidFill>
                <a:srgbClr val="666666"/>
              </a:solidFill>
            </a:endParaRPr>
          </a:p>
          <a:p>
            <a:pPr indent="0" lvl="0" marL="0" rtl="0" algn="l">
              <a:spcBef>
                <a:spcPts val="0"/>
              </a:spcBef>
              <a:spcAft>
                <a:spcPts val="0"/>
              </a:spcAft>
              <a:buClr>
                <a:schemeClr val="dk1"/>
              </a:buClr>
              <a:buSzPts val="1100"/>
              <a:buFont typeface="Arial"/>
              <a:buNone/>
            </a:pPr>
            <a:r>
              <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Pentru a o accesa, fie în  PowerShell (cum sunt exemplele din curs), fie în linia de comandă, scrieți comanda </a:t>
            </a:r>
            <a:r>
              <a:rPr lang="en" sz="1200">
                <a:solidFill>
                  <a:srgbClr val="666666"/>
                </a:solidFill>
                <a:latin typeface="Courier New"/>
                <a:ea typeface="Courier New"/>
                <a:cs typeface="Courier New"/>
                <a:sym typeface="Courier New"/>
              </a:rPr>
              <a:t>node</a:t>
            </a:r>
            <a:r>
              <a:rPr lang="en" sz="1200">
                <a:solidFill>
                  <a:srgbClr val="666666"/>
                </a:solidFill>
              </a:rPr>
              <a:t>. Dacă totul e bine instalat, se va deschide consola REPL și va apărea promptul "&gt;". Încercați să scrieți instrucțiuni JavaScript. În cazul în care scrieți un bloc de instrucțiuni (care începe cu acoladă), la fiecare </a:t>
            </a:r>
            <a:r>
              <a:rPr i="1" lang="en" sz="1200">
                <a:solidFill>
                  <a:srgbClr val="666666"/>
                </a:solidFill>
              </a:rPr>
              <a:t>enter </a:t>
            </a:r>
            <a:r>
              <a:rPr lang="en" sz="1200">
                <a:solidFill>
                  <a:srgbClr val="666666"/>
                </a:solidFill>
              </a:rPr>
              <a:t>se vor afișa trei puncte "..." arătând că sunteți încă în blocul de instrucțiuni. Se va reveni la promptul normal după ce închideți acolada.</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209" name="Google Shape;209;p25"/>
          <p:cNvSpPr txBox="1"/>
          <p:nvPr/>
        </p:nvSpPr>
        <p:spPr>
          <a:xfrm>
            <a:off x="292375" y="3771250"/>
            <a:ext cx="48327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ieși din consolă, scrieți comanda </a:t>
            </a:r>
            <a:r>
              <a:rPr b="1" lang="en" sz="1200">
                <a:solidFill>
                  <a:srgbClr val="666666"/>
                </a:solidFill>
                <a:latin typeface="Courier New"/>
                <a:ea typeface="Courier New"/>
                <a:cs typeface="Courier New"/>
                <a:sym typeface="Courier New"/>
              </a:rPr>
              <a:t>.exit </a:t>
            </a:r>
            <a:r>
              <a:rPr lang="en" sz="1200">
                <a:solidFill>
                  <a:srgbClr val="666666"/>
                </a:solidFill>
              </a:rPr>
              <a:t>(are un punct în față).</a:t>
            </a:r>
            <a:endParaRPr sz="1200">
              <a:solidFill>
                <a:srgbClr val="666666"/>
              </a:solidFill>
            </a:endParaRPr>
          </a:p>
        </p:txBody>
      </p:sp>
      <p:pic>
        <p:nvPicPr>
          <p:cNvPr id="210" name="Google Shape;210;p25"/>
          <p:cNvPicPr preferRelativeResize="0"/>
          <p:nvPr/>
        </p:nvPicPr>
        <p:blipFill>
          <a:blip r:embed="rId4">
            <a:alphaModFix/>
          </a:blip>
          <a:stretch>
            <a:fillRect/>
          </a:stretch>
        </p:blipFill>
        <p:spPr>
          <a:xfrm>
            <a:off x="5247351" y="956650"/>
            <a:ext cx="3565618" cy="3312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14" name="Shape 214"/>
        <p:cNvGrpSpPr/>
        <p:nvPr/>
      </p:nvGrpSpPr>
      <p:grpSpPr>
        <a:xfrm>
          <a:off x="0" y="0"/>
          <a:ext cx="0" cy="0"/>
          <a:chOff x="0" y="0"/>
          <a:chExt cx="0" cy="0"/>
        </a:xfrm>
      </p:grpSpPr>
      <p:sp>
        <p:nvSpPr>
          <p:cNvPr id="215" name="Google Shape;215;p2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npm</a:t>
            </a:r>
            <a:endParaRPr/>
          </a:p>
        </p:txBody>
      </p:sp>
      <p:sp>
        <p:nvSpPr>
          <p:cNvPr id="216" name="Google Shape;216;p2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2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19" name="Google Shape;219;p2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20" name="Google Shape;220;p26"/>
          <p:cNvSpPr txBox="1"/>
          <p:nvPr/>
        </p:nvSpPr>
        <p:spPr>
          <a:xfrm>
            <a:off x="317025" y="1109050"/>
            <a:ext cx="5099400" cy="30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666666"/>
                </a:solidFill>
              </a:rPr>
              <a:t>Programul npm (Node Package Manager) se instalează în mod implicit împreună cu Node.js</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rPr>
              <a:t>Site: </a:t>
            </a:r>
            <a:r>
              <a:rPr lang="en" u="sng">
                <a:solidFill>
                  <a:schemeClr val="hlink"/>
                </a:solidFill>
                <a:hlinkClick r:id="rId4"/>
              </a:rPr>
              <a:t>https://www.npmjs.com/</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cu ajutorul lui putem instala pachete Node.</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Un pachet node este o structură de foldere având în rădăcină un fișier package.json și conținând una sau mai multe biblioteci javascript.</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Pe baza fișierul package.json, npm instalează și dependențele unui pachet, nemaitrebuind să fie instalate manual de programator </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Comenzile npm se găsesc la </a:t>
            </a:r>
            <a:r>
              <a:rPr lang="en" u="sng">
                <a:solidFill>
                  <a:schemeClr val="hlink"/>
                </a:solidFill>
                <a:hlinkClick r:id="rId5"/>
              </a:rPr>
              <a:t>https://docs.npmjs.com/cli/v6/commands</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Puteți să vă publicați propriul pachet pe npm</a:t>
            </a:r>
            <a:endParaRPr>
              <a:solidFill>
                <a:srgbClr val="666666"/>
              </a:solidFill>
            </a:endParaRPr>
          </a:p>
          <a:p>
            <a:pPr indent="0" lvl="0" marL="457200" rtl="0" algn="l">
              <a:spcBef>
                <a:spcPts val="0"/>
              </a:spcBef>
              <a:spcAft>
                <a:spcPts val="0"/>
              </a:spcAft>
              <a:buNone/>
            </a:pPr>
            <a:r>
              <a:t/>
            </a:r>
            <a:endParaRPr>
              <a:solidFill>
                <a:srgbClr val="666666"/>
              </a:solidFill>
            </a:endParaRPr>
          </a:p>
          <a:p>
            <a:pPr indent="0" lvl="0" marL="0" rtl="0" algn="l">
              <a:spcBef>
                <a:spcPts val="0"/>
              </a:spcBef>
              <a:spcAft>
                <a:spcPts val="0"/>
              </a:spcAft>
              <a:buNone/>
            </a:pPr>
            <a:r>
              <a:t/>
            </a:r>
            <a:endParaRPr>
              <a:solidFill>
                <a:srgbClr val="666666"/>
              </a:solidFill>
            </a:endParaRPr>
          </a:p>
        </p:txBody>
      </p:sp>
      <p:pic>
        <p:nvPicPr>
          <p:cNvPr id="221" name="Google Shape;221;p26"/>
          <p:cNvPicPr preferRelativeResize="0"/>
          <p:nvPr/>
        </p:nvPicPr>
        <p:blipFill>
          <a:blip r:embed="rId6">
            <a:alphaModFix/>
          </a:blip>
          <a:stretch>
            <a:fillRect/>
          </a:stretch>
        </p:blipFill>
        <p:spPr>
          <a:xfrm>
            <a:off x="5456017" y="1197463"/>
            <a:ext cx="3381734" cy="13121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25" name="Shape 225"/>
        <p:cNvGrpSpPr/>
        <p:nvPr/>
      </p:nvGrpSpPr>
      <p:grpSpPr>
        <a:xfrm>
          <a:off x="0" y="0"/>
          <a:ext cx="0" cy="0"/>
          <a:chOff x="0" y="0"/>
          <a:chExt cx="0" cy="0"/>
        </a:xfrm>
      </p:grpSpPr>
      <p:sp>
        <p:nvSpPr>
          <p:cNvPr id="226" name="Google Shape;226;p2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npm init</a:t>
            </a:r>
            <a:endParaRPr/>
          </a:p>
        </p:txBody>
      </p:sp>
      <p:sp>
        <p:nvSpPr>
          <p:cNvPr id="227" name="Google Shape;227;p2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2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30" name="Google Shape;230;p2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31" name="Google Shape;231;p27"/>
          <p:cNvSpPr txBox="1"/>
          <p:nvPr/>
        </p:nvSpPr>
        <p:spPr>
          <a:xfrm>
            <a:off x="317025" y="1109050"/>
            <a:ext cx="4147500" cy="36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666666"/>
                </a:solidFill>
              </a:rPr>
              <a:t>Pentru a inițializa un proiect (modul) node:</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creați un folder nou (care va fi folderul proiectului).</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deschideți PowerShell și setați directorul creat drept director curent</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Executați comanda: </a:t>
            </a:r>
            <a:r>
              <a:rPr lang="en">
                <a:solidFill>
                  <a:srgbClr val="666666"/>
                </a:solidFill>
                <a:latin typeface="Courier New"/>
                <a:ea typeface="Courier New"/>
                <a:cs typeface="Courier New"/>
                <a:sym typeface="Courier New"/>
              </a:rPr>
              <a:t>npm init</a:t>
            </a:r>
            <a:r>
              <a:rPr lang="en">
                <a:solidFill>
                  <a:srgbClr val="666666"/>
                </a:solidFill>
              </a:rPr>
              <a:t> - aceasta va afișa pe ecran niște întrebări și va pune într-un fișier json, numit package.json, răspunsurile voastre care descriu proiectul</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Dacă dați enter pentru o întrebare care are în paranteză un răspuns implicit, se va seta în json răspunsul implicit.</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Evident, puteți schimba valorile mai târziu în fișierul json, dar este bine sa rulati npm init pentru a vi se crea structura fișierului</a:t>
            </a:r>
            <a:endParaRPr>
              <a:solidFill>
                <a:srgbClr val="666666"/>
              </a:solidFill>
            </a:endParaRPr>
          </a:p>
          <a:p>
            <a:pPr indent="0" lvl="0" marL="457200" rtl="0" algn="l">
              <a:spcBef>
                <a:spcPts val="0"/>
              </a:spcBef>
              <a:spcAft>
                <a:spcPts val="0"/>
              </a:spcAft>
              <a:buNone/>
            </a:pPr>
            <a:r>
              <a:t/>
            </a:r>
            <a:endParaRPr>
              <a:solidFill>
                <a:srgbClr val="666666"/>
              </a:solidFill>
            </a:endParaRPr>
          </a:p>
        </p:txBody>
      </p:sp>
      <p:pic>
        <p:nvPicPr>
          <p:cNvPr id="232" name="Google Shape;232;p27"/>
          <p:cNvPicPr preferRelativeResize="0"/>
          <p:nvPr/>
        </p:nvPicPr>
        <p:blipFill>
          <a:blip r:embed="rId4">
            <a:alphaModFix/>
          </a:blip>
          <a:stretch>
            <a:fillRect/>
          </a:stretch>
        </p:blipFill>
        <p:spPr>
          <a:xfrm>
            <a:off x="4572000" y="971575"/>
            <a:ext cx="4260299" cy="37971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36" name="Shape 236"/>
        <p:cNvGrpSpPr/>
        <p:nvPr/>
      </p:nvGrpSpPr>
      <p:grpSpPr>
        <a:xfrm>
          <a:off x="0" y="0"/>
          <a:ext cx="0" cy="0"/>
          <a:chOff x="0" y="0"/>
          <a:chExt cx="0" cy="0"/>
        </a:xfrm>
      </p:grpSpPr>
      <p:sp>
        <p:nvSpPr>
          <p:cNvPr id="237" name="Google Shape;237;p2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npm instalări, actualizări, dezinstalări (1)</a:t>
            </a:r>
            <a:endParaRPr/>
          </a:p>
        </p:txBody>
      </p:sp>
      <p:sp>
        <p:nvSpPr>
          <p:cNvPr id="238" name="Google Shape;238;p2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2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41" name="Google Shape;241;p2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42" name="Google Shape;242;p28"/>
          <p:cNvSpPr txBox="1"/>
          <p:nvPr/>
        </p:nvSpPr>
        <p:spPr>
          <a:xfrm>
            <a:off x="317025" y="1109050"/>
            <a:ext cx="3421200" cy="36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666666"/>
                </a:solidFill>
              </a:rPr>
              <a:t>Pentru a instala pachete veți folosi comanda </a:t>
            </a:r>
            <a:r>
              <a:rPr lang="en" sz="1300">
                <a:solidFill>
                  <a:srgbClr val="666666"/>
                </a:solidFill>
                <a:latin typeface="Courier New"/>
                <a:ea typeface="Courier New"/>
                <a:cs typeface="Courier New"/>
                <a:sym typeface="Courier New"/>
              </a:rPr>
              <a:t>npm install</a:t>
            </a:r>
            <a:r>
              <a:rPr lang="en" sz="1300">
                <a:solidFill>
                  <a:srgbClr val="666666"/>
                </a:solidFill>
              </a:rPr>
              <a:t> urmată de numele pachetului de instalat. Pentru versiuni mai vechi de npm trebuie sa folosiți și opțiunea </a:t>
            </a:r>
            <a:r>
              <a:rPr lang="en" sz="1300">
                <a:solidFill>
                  <a:srgbClr val="666666"/>
                </a:solidFill>
                <a:latin typeface="Courier New"/>
                <a:ea typeface="Courier New"/>
                <a:cs typeface="Courier New"/>
                <a:sym typeface="Courier New"/>
              </a:rPr>
              <a:t>--save</a:t>
            </a:r>
            <a:r>
              <a:rPr lang="en" sz="1300">
                <a:solidFill>
                  <a:srgbClr val="666666"/>
                </a:solidFill>
              </a:rPr>
              <a:t>, ca să salveze pachetul instalat în dependențele din fișierul package.json</a:t>
            </a:r>
            <a:endParaRPr sz="1300">
              <a:solidFill>
                <a:srgbClr val="666666"/>
              </a:solidFill>
            </a:endParaRPr>
          </a:p>
          <a:p>
            <a:pPr indent="0" lvl="0" marL="0" rtl="0" algn="l">
              <a:spcBef>
                <a:spcPts val="0"/>
              </a:spcBef>
              <a:spcAft>
                <a:spcPts val="0"/>
              </a:spcAft>
              <a:buNone/>
            </a:pPr>
            <a:r>
              <a:rPr lang="en" sz="1300">
                <a:solidFill>
                  <a:srgbClr val="666666"/>
                </a:solidFill>
              </a:rPr>
              <a:t>Exemplu:</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npm install express</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va instala modulul express</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În dreapta este un exemplu de package.json cu dependențe (module necesare execuției aplicației).</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La prima instalare a unui modul se va crea folderul node_modules în care se instalează toate modulele.</a:t>
            </a:r>
            <a:endParaRPr sz="1300">
              <a:solidFill>
                <a:srgbClr val="666666"/>
              </a:solidFill>
            </a:endParaRPr>
          </a:p>
        </p:txBody>
      </p:sp>
      <p:sp>
        <p:nvSpPr>
          <p:cNvPr id="243" name="Google Shape;243;p28"/>
          <p:cNvSpPr txBox="1"/>
          <p:nvPr/>
        </p:nvSpPr>
        <p:spPr>
          <a:xfrm>
            <a:off x="3925725" y="910925"/>
            <a:ext cx="4912200" cy="375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"name"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"proiect_exemplu"</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"version"</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"description"</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"Un proiect dat ca exemplu"</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"main"</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"app.js"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"scripts"</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"test"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"echo \"Error: no test specified\" &amp;&amp; exit 1"</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"keywords"</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"proiect"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"exemplu"</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"author"</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"Irina ciocan"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451A5"/>
                </a:solidFill>
                <a:highlight>
                  <a:srgbClr val="FFFFFF"/>
                </a:highlight>
                <a:latin typeface="Courier New"/>
                <a:ea typeface="Courier New"/>
                <a:cs typeface="Courier New"/>
                <a:sym typeface="Courier New"/>
              </a:rPr>
              <a:t>"license"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"ISC"</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00"/>
                </a:highlight>
                <a:latin typeface="Courier New"/>
                <a:ea typeface="Courier New"/>
                <a:cs typeface="Courier New"/>
                <a:sym typeface="Courier New"/>
              </a:rPr>
              <a:t>  </a:t>
            </a:r>
            <a:r>
              <a:rPr lang="en" sz="1050">
                <a:solidFill>
                  <a:srgbClr val="0451A5"/>
                </a:solidFill>
                <a:highlight>
                  <a:srgbClr val="FFFF00"/>
                </a:highlight>
                <a:latin typeface="Courier New"/>
                <a:ea typeface="Courier New"/>
                <a:cs typeface="Courier New"/>
                <a:sym typeface="Courier New"/>
              </a:rPr>
              <a:t>"dependencies"</a:t>
            </a:r>
            <a:r>
              <a:rPr lang="en" sz="1050">
                <a:solidFill>
                  <a:schemeClr val="dk1"/>
                </a:solidFill>
                <a:highlight>
                  <a:srgbClr val="FFFF00"/>
                </a:highlight>
                <a:latin typeface="Courier New"/>
                <a:ea typeface="Courier New"/>
                <a:cs typeface="Courier New"/>
                <a:sym typeface="Courier New"/>
              </a:rPr>
              <a:t>: {</a:t>
            </a:r>
            <a:endParaRPr sz="10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00"/>
                </a:highlight>
                <a:latin typeface="Courier New"/>
                <a:ea typeface="Courier New"/>
                <a:cs typeface="Courier New"/>
                <a:sym typeface="Courier New"/>
              </a:rPr>
              <a:t>    </a:t>
            </a:r>
            <a:r>
              <a:rPr lang="en" sz="1050">
                <a:solidFill>
                  <a:srgbClr val="0451A5"/>
                </a:solidFill>
                <a:highlight>
                  <a:srgbClr val="FFFF00"/>
                </a:highlight>
                <a:latin typeface="Courier New"/>
                <a:ea typeface="Courier New"/>
                <a:cs typeface="Courier New"/>
                <a:sym typeface="Courier New"/>
              </a:rPr>
              <a:t>"ejs"</a:t>
            </a:r>
            <a:r>
              <a:rPr lang="en" sz="1050">
                <a:solidFill>
                  <a:schemeClr val="dk1"/>
                </a:solidFill>
                <a:highlight>
                  <a:srgbClr val="FFFF00"/>
                </a:highlight>
                <a:latin typeface="Courier New"/>
                <a:ea typeface="Courier New"/>
                <a:cs typeface="Courier New"/>
                <a:sym typeface="Courier New"/>
              </a:rPr>
              <a:t>: </a:t>
            </a:r>
            <a:r>
              <a:rPr lang="en" sz="1050">
                <a:solidFill>
                  <a:srgbClr val="A31515"/>
                </a:solidFill>
                <a:highlight>
                  <a:srgbClr val="FFFF00"/>
                </a:highlight>
                <a:latin typeface="Courier New"/>
                <a:ea typeface="Courier New"/>
                <a:cs typeface="Courier New"/>
                <a:sym typeface="Courier New"/>
              </a:rPr>
              <a:t>"^3.1.5"</a:t>
            </a:r>
            <a:r>
              <a:rPr lang="en" sz="1050">
                <a:solidFill>
                  <a:schemeClr val="dk1"/>
                </a:solidFill>
                <a:highlight>
                  <a:srgbClr val="FFFF00"/>
                </a:highlight>
                <a:latin typeface="Courier New"/>
                <a:ea typeface="Courier New"/>
                <a:cs typeface="Courier New"/>
                <a:sym typeface="Courier New"/>
              </a:rPr>
              <a:t>,</a:t>
            </a:r>
            <a:endParaRPr sz="10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00"/>
                </a:highlight>
                <a:latin typeface="Courier New"/>
                <a:ea typeface="Courier New"/>
                <a:cs typeface="Courier New"/>
                <a:sym typeface="Courier New"/>
              </a:rPr>
              <a:t>    </a:t>
            </a:r>
            <a:r>
              <a:rPr lang="en" sz="1050">
                <a:solidFill>
                  <a:srgbClr val="0451A5"/>
                </a:solidFill>
                <a:highlight>
                  <a:srgbClr val="FFFF00"/>
                </a:highlight>
                <a:latin typeface="Courier New"/>
                <a:ea typeface="Courier New"/>
                <a:cs typeface="Courier New"/>
                <a:sym typeface="Courier New"/>
              </a:rPr>
              <a:t>"express"</a:t>
            </a:r>
            <a:r>
              <a:rPr lang="en" sz="1050">
                <a:solidFill>
                  <a:schemeClr val="dk1"/>
                </a:solidFill>
                <a:highlight>
                  <a:srgbClr val="FFFF00"/>
                </a:highlight>
                <a:latin typeface="Courier New"/>
                <a:ea typeface="Courier New"/>
                <a:cs typeface="Courier New"/>
                <a:sym typeface="Courier New"/>
              </a:rPr>
              <a:t>: </a:t>
            </a:r>
            <a:r>
              <a:rPr lang="en" sz="1050">
                <a:solidFill>
                  <a:srgbClr val="A31515"/>
                </a:solidFill>
                <a:highlight>
                  <a:srgbClr val="FFFF00"/>
                </a:highlight>
                <a:latin typeface="Courier New"/>
                <a:ea typeface="Courier New"/>
                <a:cs typeface="Courier New"/>
                <a:sym typeface="Courier New"/>
              </a:rPr>
              <a:t>"^4.17.1"</a:t>
            </a:r>
            <a:r>
              <a:rPr lang="en" sz="1050">
                <a:solidFill>
                  <a:schemeClr val="dk1"/>
                </a:solidFill>
                <a:highlight>
                  <a:srgbClr val="FFFF00"/>
                </a:highlight>
                <a:latin typeface="Courier New"/>
                <a:ea typeface="Courier New"/>
                <a:cs typeface="Courier New"/>
                <a:sym typeface="Courier New"/>
              </a:rPr>
              <a:t>,</a:t>
            </a:r>
            <a:endParaRPr sz="10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00"/>
                </a:highlight>
                <a:latin typeface="Courier New"/>
                <a:ea typeface="Courier New"/>
                <a:cs typeface="Courier New"/>
                <a:sym typeface="Courier New"/>
              </a:rPr>
              <a:t>    </a:t>
            </a:r>
            <a:r>
              <a:rPr lang="en" sz="1050">
                <a:solidFill>
                  <a:srgbClr val="0451A5"/>
                </a:solidFill>
                <a:highlight>
                  <a:srgbClr val="FFFF00"/>
                </a:highlight>
                <a:latin typeface="Courier New"/>
                <a:ea typeface="Courier New"/>
                <a:cs typeface="Courier New"/>
                <a:sym typeface="Courier New"/>
              </a:rPr>
              <a:t>"formidable"</a:t>
            </a:r>
            <a:r>
              <a:rPr lang="en" sz="1050">
                <a:solidFill>
                  <a:schemeClr val="dk1"/>
                </a:solidFill>
                <a:highlight>
                  <a:srgbClr val="FFFF00"/>
                </a:highlight>
                <a:latin typeface="Courier New"/>
                <a:ea typeface="Courier New"/>
                <a:cs typeface="Courier New"/>
                <a:sym typeface="Courier New"/>
              </a:rPr>
              <a:t>: </a:t>
            </a:r>
            <a:r>
              <a:rPr lang="en" sz="1050">
                <a:solidFill>
                  <a:srgbClr val="A31515"/>
                </a:solidFill>
                <a:highlight>
                  <a:srgbClr val="FFFF00"/>
                </a:highlight>
                <a:latin typeface="Courier New"/>
                <a:ea typeface="Courier New"/>
                <a:cs typeface="Courier New"/>
                <a:sym typeface="Courier New"/>
              </a:rPr>
              <a:t>"^1.2.2"</a:t>
            </a:r>
            <a:r>
              <a:rPr lang="en" sz="1050">
                <a:solidFill>
                  <a:schemeClr val="dk1"/>
                </a:solidFill>
                <a:highlight>
                  <a:srgbClr val="FFFF00"/>
                </a:highlight>
                <a:latin typeface="Courier New"/>
                <a:ea typeface="Courier New"/>
                <a:cs typeface="Courier New"/>
                <a:sym typeface="Courier New"/>
              </a:rPr>
              <a:t>,</a:t>
            </a:r>
            <a:endParaRPr sz="10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00"/>
                </a:highlight>
                <a:latin typeface="Courier New"/>
                <a:ea typeface="Courier New"/>
                <a:cs typeface="Courier New"/>
                <a:sym typeface="Courier New"/>
              </a:rPr>
              <a:t>    </a:t>
            </a:r>
            <a:r>
              <a:rPr lang="en" sz="1050">
                <a:solidFill>
                  <a:srgbClr val="0451A5"/>
                </a:solidFill>
                <a:highlight>
                  <a:srgbClr val="FFFF00"/>
                </a:highlight>
                <a:latin typeface="Courier New"/>
                <a:ea typeface="Courier New"/>
                <a:cs typeface="Courier New"/>
                <a:sym typeface="Courier New"/>
              </a:rPr>
              <a:t>"mysql"</a:t>
            </a:r>
            <a:r>
              <a:rPr lang="en" sz="1050">
                <a:solidFill>
                  <a:schemeClr val="dk1"/>
                </a:solidFill>
                <a:highlight>
                  <a:srgbClr val="FFFF00"/>
                </a:highlight>
                <a:latin typeface="Courier New"/>
                <a:ea typeface="Courier New"/>
                <a:cs typeface="Courier New"/>
                <a:sym typeface="Courier New"/>
              </a:rPr>
              <a:t>: </a:t>
            </a:r>
            <a:r>
              <a:rPr lang="en" sz="1050">
                <a:solidFill>
                  <a:srgbClr val="A31515"/>
                </a:solidFill>
                <a:highlight>
                  <a:srgbClr val="FFFF00"/>
                </a:highlight>
                <a:latin typeface="Courier New"/>
                <a:ea typeface="Courier New"/>
                <a:cs typeface="Courier New"/>
                <a:sym typeface="Courier New"/>
              </a:rPr>
              <a:t>"^2.18.1"</a:t>
            </a:r>
            <a:r>
              <a:rPr lang="en" sz="1050">
                <a:solidFill>
                  <a:schemeClr val="dk1"/>
                </a:solidFill>
                <a:highlight>
                  <a:srgbClr val="FFFF00"/>
                </a:highlight>
                <a:latin typeface="Courier New"/>
                <a:ea typeface="Courier New"/>
                <a:cs typeface="Courier New"/>
                <a:sym typeface="Courier New"/>
              </a:rPr>
              <a:t>,</a:t>
            </a:r>
            <a:endParaRPr sz="10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00"/>
                </a:highlight>
                <a:latin typeface="Courier New"/>
                <a:ea typeface="Courier New"/>
                <a:cs typeface="Courier New"/>
                <a:sym typeface="Courier New"/>
              </a:rPr>
              <a:t>    </a:t>
            </a:r>
            <a:r>
              <a:rPr lang="en" sz="1050">
                <a:solidFill>
                  <a:srgbClr val="0451A5"/>
                </a:solidFill>
                <a:highlight>
                  <a:srgbClr val="FFFF00"/>
                </a:highlight>
                <a:latin typeface="Courier New"/>
                <a:ea typeface="Courier New"/>
                <a:cs typeface="Courier New"/>
                <a:sym typeface="Courier New"/>
              </a:rPr>
              <a:t>"node-mailer"</a:t>
            </a:r>
            <a:r>
              <a:rPr lang="en" sz="1050">
                <a:solidFill>
                  <a:schemeClr val="dk1"/>
                </a:solidFill>
                <a:highlight>
                  <a:srgbClr val="FFFF00"/>
                </a:highlight>
                <a:latin typeface="Courier New"/>
                <a:ea typeface="Courier New"/>
                <a:cs typeface="Courier New"/>
                <a:sym typeface="Courier New"/>
              </a:rPr>
              <a:t>: </a:t>
            </a:r>
            <a:r>
              <a:rPr lang="en" sz="1050">
                <a:solidFill>
                  <a:srgbClr val="A31515"/>
                </a:solidFill>
                <a:highlight>
                  <a:srgbClr val="FFFF00"/>
                </a:highlight>
                <a:latin typeface="Courier New"/>
                <a:ea typeface="Courier New"/>
                <a:cs typeface="Courier New"/>
                <a:sym typeface="Courier New"/>
              </a:rPr>
              <a:t>"^0.1.1"</a:t>
            </a:r>
            <a:endParaRPr sz="1050">
              <a:solidFill>
                <a:srgbClr val="A31515"/>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00"/>
                </a:highlight>
                <a:latin typeface="Courier New"/>
                <a:ea typeface="Courier New"/>
                <a:cs typeface="Courier New"/>
                <a:sym typeface="Courier New"/>
              </a:rPr>
              <a:t>  }</a:t>
            </a:r>
            <a:endParaRPr sz="10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47" name="Shape 247"/>
        <p:cNvGrpSpPr/>
        <p:nvPr/>
      </p:nvGrpSpPr>
      <p:grpSpPr>
        <a:xfrm>
          <a:off x="0" y="0"/>
          <a:ext cx="0" cy="0"/>
          <a:chOff x="0" y="0"/>
          <a:chExt cx="0" cy="0"/>
        </a:xfrm>
      </p:grpSpPr>
      <p:sp>
        <p:nvSpPr>
          <p:cNvPr id="248" name="Google Shape;248;p2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npm instalări, actualizări, dezinstalări (2)</a:t>
            </a:r>
            <a:endParaRPr/>
          </a:p>
        </p:txBody>
      </p:sp>
      <p:sp>
        <p:nvSpPr>
          <p:cNvPr id="249" name="Google Shape;249;p2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2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52" name="Google Shape;252;p2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53" name="Google Shape;253;p29"/>
          <p:cNvSpPr txBox="1"/>
          <p:nvPr/>
        </p:nvSpPr>
        <p:spPr>
          <a:xfrm>
            <a:off x="317025" y="1109050"/>
            <a:ext cx="8515200" cy="36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Câmpul </a:t>
            </a:r>
            <a:r>
              <a:rPr i="1" lang="en">
                <a:solidFill>
                  <a:srgbClr val="666666"/>
                </a:solidFill>
              </a:rPr>
              <a:t>dependencies </a:t>
            </a:r>
            <a:r>
              <a:rPr lang="en">
                <a:solidFill>
                  <a:srgbClr val="666666"/>
                </a:solidFill>
              </a:rPr>
              <a:t>din package.json ne ajută să instalăm aplicația sau modulul propriu ușor, când o mutăm în altă parte sau o, dacă e modul, când o instalează cineva. Astfel, nu mai e nevoie să copiați și folderul node_modules cu modulele folosite de aplicație. Este suficient să aveți fișierele proprii aplicației împreună cu package.json în rădăcină și rulați </a:t>
            </a:r>
            <a:r>
              <a:rPr lang="en">
                <a:solidFill>
                  <a:srgbClr val="666666"/>
                </a:solidFill>
                <a:latin typeface="Courier New"/>
                <a:ea typeface="Courier New"/>
                <a:cs typeface="Courier New"/>
                <a:sym typeface="Courier New"/>
              </a:rPr>
              <a:t>npm install</a:t>
            </a:r>
            <a:r>
              <a:rPr lang="en">
                <a:solidFill>
                  <a:srgbClr val="666666"/>
                </a:solidFill>
              </a:rPr>
              <a:t>, fără a fi urmat de un nume de pachet, și se vor instala toate modulele din dependențe.</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Pentru a actualiza un modul deja instalat:</a:t>
            </a:r>
            <a:endParaRPr>
              <a:solidFill>
                <a:srgbClr val="666666"/>
              </a:solidFill>
            </a:endParaRPr>
          </a:p>
          <a:p>
            <a:pPr indent="0" lvl="0" marL="0" rtl="0" algn="l">
              <a:spcBef>
                <a:spcPts val="0"/>
              </a:spcBef>
              <a:spcAft>
                <a:spcPts val="0"/>
              </a:spcAft>
              <a:buNone/>
            </a:pPr>
            <a:r>
              <a:rPr lang="en">
                <a:solidFill>
                  <a:srgbClr val="666666"/>
                </a:solidFill>
                <a:latin typeface="Courier New"/>
                <a:ea typeface="Courier New"/>
                <a:cs typeface="Courier New"/>
                <a:sym typeface="Courier New"/>
              </a:rPr>
              <a:t>npm update nume_pachet</a:t>
            </a:r>
            <a:endParaRPr>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Pentru a dezinstala un modul (va fi șters și din lista de dependențe, din package.json):</a:t>
            </a:r>
            <a:endParaRPr>
              <a:solidFill>
                <a:srgbClr val="666666"/>
              </a:solidFill>
            </a:endParaRPr>
          </a:p>
          <a:p>
            <a:pPr indent="0" lvl="0" marL="0" rtl="0" algn="l">
              <a:spcBef>
                <a:spcPts val="0"/>
              </a:spcBef>
              <a:spcAft>
                <a:spcPts val="0"/>
              </a:spcAft>
              <a:buNone/>
            </a:pPr>
            <a:r>
              <a:rPr lang="en">
                <a:solidFill>
                  <a:srgbClr val="666666"/>
                </a:solidFill>
                <a:latin typeface="Courier New"/>
                <a:ea typeface="Courier New"/>
                <a:cs typeface="Courier New"/>
                <a:sym typeface="Courier New"/>
              </a:rPr>
              <a:t>npm uninstall nume_pachet</a:t>
            </a:r>
            <a:endParaRPr>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a:solidFill>
                  <a:srgbClr val="666666"/>
                </a:solidFill>
              </a:rPr>
              <a:t>Cu comanda:</a:t>
            </a:r>
            <a:endParaRPr>
              <a:solidFill>
                <a:srgbClr val="666666"/>
              </a:solidFill>
            </a:endParaRPr>
          </a:p>
          <a:p>
            <a:pPr indent="0" lvl="0" marL="0" rtl="0" algn="l">
              <a:spcBef>
                <a:spcPts val="0"/>
              </a:spcBef>
              <a:spcAft>
                <a:spcPts val="0"/>
              </a:spcAft>
              <a:buNone/>
            </a:pPr>
            <a:r>
              <a:rPr lang="en">
                <a:solidFill>
                  <a:srgbClr val="666666"/>
                </a:solidFill>
                <a:latin typeface="Courier New"/>
                <a:ea typeface="Courier New"/>
                <a:cs typeface="Courier New"/>
                <a:sym typeface="Courier New"/>
              </a:rPr>
              <a:t>npm ls</a:t>
            </a:r>
            <a:endParaRPr>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a:solidFill>
                  <a:srgbClr val="666666"/>
                </a:solidFill>
              </a:rPr>
              <a:t>puteți vedea listate pachetele instalate, împreuna cu dependențele lor, într-o structură arborescentă.</a:t>
            </a:r>
            <a:endParaRPr>
              <a:solidFill>
                <a:srgbClr val="6666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57" name="Shape 257"/>
        <p:cNvGrpSpPr/>
        <p:nvPr/>
      </p:nvGrpSpPr>
      <p:grpSpPr>
        <a:xfrm>
          <a:off x="0" y="0"/>
          <a:ext cx="0" cy="0"/>
          <a:chOff x="0" y="0"/>
          <a:chExt cx="0" cy="0"/>
        </a:xfrm>
      </p:grpSpPr>
      <p:sp>
        <p:nvSpPr>
          <p:cNvPr id="258" name="Google Shape;258;p3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npm căutarea unui pachet</a:t>
            </a:r>
            <a:endParaRPr/>
          </a:p>
        </p:txBody>
      </p:sp>
      <p:sp>
        <p:nvSpPr>
          <p:cNvPr id="259" name="Google Shape;259;p3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1" name="Google Shape;261;p3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62" name="Google Shape;262;p3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63" name="Google Shape;263;p30"/>
          <p:cNvSpPr txBox="1"/>
          <p:nvPr/>
        </p:nvSpPr>
        <p:spPr>
          <a:xfrm>
            <a:off x="317025" y="1109050"/>
            <a:ext cx="851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Putem folosi comanda npm search urmată de ce dorim să cautăm, dar e mai ușor să folosim bara de căutare de la </a:t>
            </a:r>
            <a:r>
              <a:rPr lang="en" sz="1300" u="sng">
                <a:solidFill>
                  <a:schemeClr val="hlink"/>
                </a:solidFill>
                <a:hlinkClick r:id="rId4"/>
              </a:rPr>
              <a:t>https://www.npmjs.com/</a:t>
            </a:r>
            <a:r>
              <a:rPr lang="en" sz="1300">
                <a:solidFill>
                  <a:srgbClr val="666666"/>
                </a:solidFill>
              </a:rPr>
              <a:t>. De exemplu, dacă am căutat "mail" putem primi un set de rezultate asemănător cu cel de mai jos:</a:t>
            </a:r>
            <a:endParaRPr sz="1300">
              <a:solidFill>
                <a:srgbClr val="666666"/>
              </a:solidFill>
            </a:endParaRPr>
          </a:p>
        </p:txBody>
      </p:sp>
      <p:pic>
        <p:nvPicPr>
          <p:cNvPr id="264" name="Google Shape;264;p30"/>
          <p:cNvPicPr preferRelativeResize="0"/>
          <p:nvPr/>
        </p:nvPicPr>
        <p:blipFill>
          <a:blip r:embed="rId5">
            <a:alphaModFix/>
          </a:blip>
          <a:stretch>
            <a:fillRect/>
          </a:stretch>
        </p:blipFill>
        <p:spPr>
          <a:xfrm>
            <a:off x="1651688" y="1834150"/>
            <a:ext cx="4926221" cy="2863475"/>
          </a:xfrm>
          <a:prstGeom prst="rect">
            <a:avLst/>
          </a:prstGeom>
          <a:noFill/>
          <a:ln>
            <a:noFill/>
          </a:ln>
        </p:spPr>
      </p:pic>
      <p:sp>
        <p:nvSpPr>
          <p:cNvPr id="265" name="Google Shape;265;p30"/>
          <p:cNvSpPr txBox="1"/>
          <p:nvPr/>
        </p:nvSpPr>
        <p:spPr>
          <a:xfrm>
            <a:off x="6985400" y="1998450"/>
            <a:ext cx="1846800" cy="12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Am evidențiat câmpurile din package.json care sunt afișate în rezultatele căutării</a:t>
            </a:r>
            <a:endParaRPr>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69" name="Shape 269"/>
        <p:cNvGrpSpPr/>
        <p:nvPr/>
      </p:nvGrpSpPr>
      <p:grpSpPr>
        <a:xfrm>
          <a:off x="0" y="0"/>
          <a:ext cx="0" cy="0"/>
          <a:chOff x="0" y="0"/>
          <a:chExt cx="0" cy="0"/>
        </a:xfrm>
      </p:grpSpPr>
      <p:sp>
        <p:nvSpPr>
          <p:cNvPr id="270" name="Google Shape;270;p3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funcția require()</a:t>
            </a:r>
            <a:endParaRPr/>
          </a:p>
        </p:txBody>
      </p:sp>
      <p:sp>
        <p:nvSpPr>
          <p:cNvPr id="271" name="Google Shape;271;p3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3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74" name="Google Shape;274;p3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75" name="Google Shape;275;p31"/>
          <p:cNvSpPr txBox="1"/>
          <p:nvPr/>
        </p:nvSpPr>
        <p:spPr>
          <a:xfrm>
            <a:off x="317025" y="1109050"/>
            <a:ext cx="8515200" cy="16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Pentru a încărca în program un modul dintr-un pachet instalat folosim funcția require(). Aceasta primește ca parametru numele modulului (sau calea) și returnează obiectul exportat de acel modul. Atenție, cu require se pot încărca modulele de tip CommonJS (există două tipuri de module: CommonJS și ECMAScript).</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Datorită existenței funcției require puteți să "spargeți" programul serverului (ca să nu ajungă foarte lung) în mai multe fișiere fiecare dedicat unei alte funcționalități a programului. Fișierele respective vor exporta acel modul propriu care poate fi apoi inclus în programul principal.</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276" name="Google Shape;276;p31"/>
          <p:cNvSpPr txBox="1"/>
          <p:nvPr/>
        </p:nvSpPr>
        <p:spPr>
          <a:xfrm>
            <a:off x="421800" y="2954825"/>
            <a:ext cx="25716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modul=require(</a:t>
            </a:r>
            <a:r>
              <a:rPr lang="en" sz="1050">
                <a:solidFill>
                  <a:srgbClr val="A31515"/>
                </a:solidFill>
                <a:highlight>
                  <a:srgbClr val="FFFFFF"/>
                </a:highlight>
                <a:latin typeface="Courier New"/>
                <a:ea typeface="Courier New"/>
                <a:cs typeface="Courier New"/>
                <a:sym typeface="Courier New"/>
              </a:rPr>
              <a:t>'modul'</a:t>
            </a:r>
            <a:r>
              <a:rPr lang="en" sz="1050">
                <a:solidFill>
                  <a:schemeClr val="dk1"/>
                </a:solidFill>
                <a:highlight>
                  <a:srgbClr val="FFFFFF"/>
                </a:highlight>
                <a:latin typeface="Courier New"/>
                <a:ea typeface="Courier New"/>
                <a:cs typeface="Courier New"/>
                <a:sym typeface="Courier New"/>
              </a:rPr>
              <a:t>);</a:t>
            </a:r>
            <a:endParaRPr/>
          </a:p>
        </p:txBody>
      </p:sp>
      <p:sp>
        <p:nvSpPr>
          <p:cNvPr id="277" name="Google Shape;277;p31"/>
          <p:cNvSpPr txBox="1"/>
          <p:nvPr/>
        </p:nvSpPr>
        <p:spPr>
          <a:xfrm>
            <a:off x="363900" y="3542100"/>
            <a:ext cx="84162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Observație: putem pune obiectul returnat de require() atât într-o variabilă cât și într-o constantă, dar de preferat e constantă ca să nu riscăm să modificăm din greșeală proprietăți sau metode ale sale.</a:t>
            </a:r>
            <a:endParaRPr sz="1300">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Cuprins</a:t>
            </a:r>
            <a:endParaRPr/>
          </a:p>
        </p:txBody>
      </p:sp>
      <p:sp>
        <p:nvSpPr>
          <p:cNvPr id="62" name="Google Shape;62;p14"/>
          <p:cNvSpPr txBox="1"/>
          <p:nvPr>
            <p:ph idx="1" type="body"/>
          </p:nvPr>
        </p:nvSpPr>
        <p:spPr>
          <a:xfrm>
            <a:off x="311700" y="1152475"/>
            <a:ext cx="8520600" cy="3444300"/>
          </a:xfrm>
          <a:prstGeom prst="rect">
            <a:avLst/>
          </a:prstGeom>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100">
                <a:solidFill>
                  <a:srgbClr val="000000"/>
                </a:solidFill>
              </a:rPr>
              <a:t>Observații</a:t>
            </a:r>
            <a:r>
              <a:rPr lang="en" sz="1100"/>
              <a:t>. Dacă deschideți cursul în Google Slides, faceți click pe "Present" (dreapta-sus) pentru a parcurge cursul cum a fost intenționat (cu animații, linkuri și alte efecte). Linkurile de mai jos sunt doar către începutul unei secțiuni de curs (uneori, o secțiune se întinde pe mai multe slide-uri pe care trebuie să le parcurgeți). Fiecare slide are link înapoi către cuprins.</a:t>
            </a:r>
            <a:endParaRPr sz="1100"/>
          </a:p>
          <a:p>
            <a:pPr indent="-317500" lvl="0" marL="457200" rtl="0" algn="l">
              <a:spcBef>
                <a:spcPts val="1600"/>
              </a:spcBef>
              <a:spcAft>
                <a:spcPts val="0"/>
              </a:spcAft>
              <a:buSzPts val="1400"/>
              <a:buAutoNum type="arabicPeriod"/>
            </a:pPr>
            <a:r>
              <a:t/>
            </a:r>
            <a:endParaRPr sz="1400"/>
          </a:p>
          <a:p>
            <a:pPr indent="0" lvl="0" marL="0" rtl="0" algn="l">
              <a:spcBef>
                <a:spcPts val="1600"/>
              </a:spcBef>
              <a:spcAft>
                <a:spcPts val="1600"/>
              </a:spcAft>
              <a:buNone/>
            </a:pPr>
            <a:r>
              <a:t/>
            </a:r>
            <a:endParaRPr/>
          </a:p>
        </p:txBody>
      </p:sp>
      <p:sp>
        <p:nvSpPr>
          <p:cNvPr id="63" name="Google Shape;63;p1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81" name="Shape 281"/>
        <p:cNvGrpSpPr/>
        <p:nvPr/>
      </p:nvGrpSpPr>
      <p:grpSpPr>
        <a:xfrm>
          <a:off x="0" y="0"/>
          <a:ext cx="0" cy="0"/>
          <a:chOff x="0" y="0"/>
          <a:chExt cx="0" cy="0"/>
        </a:xfrm>
      </p:grpSpPr>
      <p:sp>
        <p:nvSpPr>
          <p:cNvPr id="282" name="Google Shape;282;p3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pachete implicite</a:t>
            </a:r>
            <a:endParaRPr/>
          </a:p>
        </p:txBody>
      </p:sp>
      <p:sp>
        <p:nvSpPr>
          <p:cNvPr id="283" name="Google Shape;283;p3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5" name="Google Shape;285;p3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86" name="Google Shape;286;p3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87" name="Google Shape;287;p32"/>
          <p:cNvSpPr txBox="1"/>
          <p:nvPr/>
        </p:nvSpPr>
        <p:spPr>
          <a:xfrm>
            <a:off x="317025" y="1109050"/>
            <a:ext cx="8515200" cy="23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288" name="Google Shape;288;p32"/>
          <p:cNvSpPr txBox="1"/>
          <p:nvPr/>
        </p:nvSpPr>
        <p:spPr>
          <a:xfrm>
            <a:off x="317150" y="1050225"/>
            <a:ext cx="8520600" cy="30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Atunci când instalăm node, se instalează automat câteva pachete pe care apoi le putem folosi în programe fără să le mai instalăm manual cu npm.</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Vom discuta despre o parte dintre aceste pachete: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crypto </a:t>
            </a:r>
            <a:r>
              <a:rPr lang="en">
                <a:solidFill>
                  <a:srgbClr val="666666"/>
                </a:solidFill>
              </a:rPr>
              <a:t>- folosit pentru criptare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events </a:t>
            </a:r>
            <a:r>
              <a:rPr lang="en">
                <a:solidFill>
                  <a:srgbClr val="666666"/>
                </a:solidFill>
              </a:rPr>
              <a:t>- pentru a lucra cu evenimente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fs </a:t>
            </a:r>
            <a:r>
              <a:rPr lang="en">
                <a:solidFill>
                  <a:srgbClr val="666666"/>
                </a:solidFill>
              </a:rPr>
              <a:t>- pentru a accesa sistemul de fișiere (file system)</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http </a:t>
            </a:r>
            <a:r>
              <a:rPr lang="en">
                <a:solidFill>
                  <a:srgbClr val="666666"/>
                </a:solidFill>
              </a:rPr>
              <a:t>- pentru crearea unui server http</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https </a:t>
            </a:r>
            <a:r>
              <a:rPr lang="en">
                <a:solidFill>
                  <a:srgbClr val="666666"/>
                </a:solidFill>
              </a:rPr>
              <a:t>- pentru crearea unui server https</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path </a:t>
            </a:r>
            <a:r>
              <a:rPr lang="en">
                <a:solidFill>
                  <a:srgbClr val="666666"/>
                </a:solidFill>
              </a:rPr>
              <a:t>- pentru a facilita lucrul cu căile folderelor și fișierelor</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querystring </a:t>
            </a:r>
            <a:r>
              <a:rPr lang="en">
                <a:solidFill>
                  <a:srgbClr val="666666"/>
                </a:solidFill>
              </a:rPr>
              <a:t>- util pentru a parsa parametrii dintr-o cerere (de exemplu: http://www.exemplu.com</a:t>
            </a:r>
            <a:r>
              <a:rPr b="1" lang="en">
                <a:solidFill>
                  <a:srgbClr val="666666"/>
                </a:solidFill>
              </a:rPr>
              <a:t>?a=1&amp;b=2</a:t>
            </a:r>
            <a:r>
              <a:rPr lang="en">
                <a:solidFill>
                  <a:srgbClr val="666666"/>
                </a:solidFill>
              </a:rPr>
              <a: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url </a:t>
            </a:r>
            <a:r>
              <a:rPr lang="en">
                <a:solidFill>
                  <a:srgbClr val="666666"/>
                </a:solidFill>
              </a:rPr>
              <a:t>- pentru a parsa adresele web</a:t>
            </a:r>
            <a:endParaRPr>
              <a:solidFill>
                <a:srgbClr val="66666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92" name="Shape 292"/>
        <p:cNvGrpSpPr/>
        <p:nvPr/>
      </p:nvGrpSpPr>
      <p:grpSpPr>
        <a:xfrm>
          <a:off x="0" y="0"/>
          <a:ext cx="0" cy="0"/>
          <a:chOff x="0" y="0"/>
          <a:chExt cx="0" cy="0"/>
        </a:xfrm>
      </p:grpSpPr>
      <p:sp>
        <p:nvSpPr>
          <p:cNvPr id="293" name="Google Shape;293;p3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fs</a:t>
            </a:r>
            <a:endParaRPr/>
          </a:p>
        </p:txBody>
      </p:sp>
      <p:sp>
        <p:nvSpPr>
          <p:cNvPr id="294" name="Google Shape;294;p3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3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97" name="Google Shape;297;p3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98" name="Google Shape;298;p33"/>
          <p:cNvSpPr txBox="1"/>
          <p:nvPr/>
        </p:nvSpPr>
        <p:spPr>
          <a:xfrm>
            <a:off x="317025" y="956650"/>
            <a:ext cx="8515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Modulul fs ne ajută să interacționăm cu sistemul de fișiere. </a:t>
            </a:r>
            <a:endParaRPr>
              <a:solidFill>
                <a:srgbClr val="666666"/>
              </a:solidFill>
            </a:endParaRPr>
          </a:p>
          <a:p>
            <a:pPr indent="0" lvl="0" marL="0" rtl="0" algn="l">
              <a:spcBef>
                <a:spcPts val="0"/>
              </a:spcBef>
              <a:spcAft>
                <a:spcPts val="0"/>
              </a:spcAft>
              <a:buNone/>
            </a:pPr>
            <a:r>
              <a:t/>
            </a:r>
            <a:endParaRPr>
              <a:solidFill>
                <a:srgbClr val="666666"/>
              </a:solidFill>
            </a:endParaRPr>
          </a:p>
        </p:txBody>
      </p:sp>
      <p:sp>
        <p:nvSpPr>
          <p:cNvPr id="299" name="Google Shape;299;p33"/>
          <p:cNvSpPr txBox="1"/>
          <p:nvPr/>
        </p:nvSpPr>
        <p:spPr>
          <a:xfrm>
            <a:off x="464100" y="1374888"/>
            <a:ext cx="24288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fs=require(</a:t>
            </a:r>
            <a:r>
              <a:rPr lang="en" sz="1050">
                <a:solidFill>
                  <a:srgbClr val="A31515"/>
                </a:solidFill>
                <a:highlight>
                  <a:srgbClr val="FFFFFF"/>
                </a:highlight>
                <a:latin typeface="Courier New"/>
                <a:ea typeface="Courier New"/>
                <a:cs typeface="Courier New"/>
                <a:sym typeface="Courier New"/>
              </a:rPr>
              <a:t>'fs'</a:t>
            </a:r>
            <a:r>
              <a:rPr lang="en" sz="1050">
                <a:solidFill>
                  <a:schemeClr val="dk1"/>
                </a:solidFill>
                <a:highlight>
                  <a:srgbClr val="FFFFFF"/>
                </a:highlight>
                <a:latin typeface="Courier New"/>
                <a:ea typeface="Courier New"/>
                <a:cs typeface="Courier New"/>
                <a:sym typeface="Courier New"/>
              </a:rPr>
              <a:t>);</a:t>
            </a:r>
            <a:endParaRPr sz="1300">
              <a:solidFill>
                <a:srgbClr val="666666"/>
              </a:solidFill>
            </a:endParaRPr>
          </a:p>
        </p:txBody>
      </p:sp>
      <p:sp>
        <p:nvSpPr>
          <p:cNvPr id="300" name="Google Shape;300;p33"/>
          <p:cNvSpPr txBox="1"/>
          <p:nvPr/>
        </p:nvSpPr>
        <p:spPr>
          <a:xfrm>
            <a:off x="319850" y="1822950"/>
            <a:ext cx="8515200" cy="29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Cu ajutorul lui putem face diverse operații care implică foldere și fișiere, dintre care listăm câteva mai importante: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verificarea faptului că un fișier sau folder există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identificarea tipului de entitate: dacă la calea oferită se găsește un director sau fișîer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crearea unui director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ștergerea unui director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redenumirea unui director sau fișier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iterarea prin conținutul unui director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obținerea caracteristicilor fișierelor (de exemplu: dimensiune, data creării, data ultimei modificări etc.)</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crearea unui fișier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citirea conținutului unui fișier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scrierea într-un fișier</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Observație: o parte dintre metode au atât variante asincrone (și putem oferi un callback care să se execute la finalul operației îndeplinite de metodă), cât și sincrone (au sufixul Sync)..</a:t>
            </a:r>
            <a:endParaRPr sz="1300">
              <a:solidFill>
                <a:srgbClr val="66666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04" name="Shape 304"/>
        <p:cNvGrpSpPr/>
        <p:nvPr/>
      </p:nvGrpSpPr>
      <p:grpSpPr>
        <a:xfrm>
          <a:off x="0" y="0"/>
          <a:ext cx="0" cy="0"/>
          <a:chOff x="0" y="0"/>
          <a:chExt cx="0" cy="0"/>
        </a:xfrm>
      </p:grpSpPr>
      <p:sp>
        <p:nvSpPr>
          <p:cNvPr id="305" name="Google Shape;305;p3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fs - tipul entității(fișier/director)</a:t>
            </a:r>
            <a:endParaRPr/>
          </a:p>
        </p:txBody>
      </p:sp>
      <p:sp>
        <p:nvSpPr>
          <p:cNvPr id="306" name="Google Shape;306;p3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8" name="Google Shape;308;p3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09" name="Google Shape;309;p3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10" name="Google Shape;310;p34"/>
          <p:cNvSpPr txBox="1"/>
          <p:nvPr/>
        </p:nvSpPr>
        <p:spPr>
          <a:xfrm>
            <a:off x="317025" y="880450"/>
            <a:ext cx="8515200" cy="6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Mai jos am folosit funcția sincronă fs.lstatSync(cale) care returnează un obiect cu informații despre fișierul sau directorul aflat la acea cale. Dacă nu există nimic la acea cale va arunca o excepție. Există și varianta asincronă fs.lstat(cale, callBack). Ambele variante de lstat pot primi și niște opțiuni.</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311" name="Google Shape;311;p34"/>
          <p:cNvSpPr txBox="1"/>
          <p:nvPr/>
        </p:nvSpPr>
        <p:spPr>
          <a:xfrm>
            <a:off x="464100" y="1603500"/>
            <a:ext cx="4057500" cy="321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fs=require(</a:t>
            </a:r>
            <a:r>
              <a:rPr lang="en" sz="1050">
                <a:solidFill>
                  <a:srgbClr val="A31515"/>
                </a:solidFill>
                <a:highlight>
                  <a:srgbClr val="FFFFFF"/>
                </a:highlight>
                <a:latin typeface="Courier New"/>
                <a:ea typeface="Courier New"/>
                <a:cs typeface="Courier New"/>
                <a:sym typeface="Courier New"/>
              </a:rPr>
              <a:t>'fs'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afisInfo(cale){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stats=fs.lstatSync(cale);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console.log(cale);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(stats.isDirectory())</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"Este director."</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else</a:t>
            </a:r>
            <a:endParaRPr sz="105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"Nu este director."</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(stats.isFile())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"Este fisier."</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else</a:t>
            </a:r>
            <a:endParaRPr sz="1050">
              <a:solidFill>
                <a:srgbClr val="0000FF"/>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"Nu este fisier."</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afisInfo(</a:t>
            </a:r>
            <a:r>
              <a:rPr lang="en" sz="1050">
                <a:solidFill>
                  <a:srgbClr val="A31515"/>
                </a:solidFill>
                <a:highlight>
                  <a:srgbClr val="FFFFFF"/>
                </a:highlight>
                <a:latin typeface="Courier New"/>
                <a:ea typeface="Courier New"/>
                <a:cs typeface="Courier New"/>
                <a:sym typeface="Courier New"/>
              </a:rPr>
              <a:t>"./F1/F2"</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afisInfo(</a:t>
            </a:r>
            <a:r>
              <a:rPr lang="en" sz="1050">
                <a:solidFill>
                  <a:srgbClr val="A31515"/>
                </a:solidFill>
                <a:highlight>
                  <a:srgbClr val="FFFFFF"/>
                </a:highlight>
                <a:latin typeface="Courier New"/>
                <a:ea typeface="Courier New"/>
                <a:cs typeface="Courier New"/>
                <a:sym typeface="Courier New"/>
              </a:rPr>
              <a:t>"./F1/exemplu.txt"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312" name="Google Shape;312;p34"/>
          <p:cNvSpPr txBox="1"/>
          <p:nvPr/>
        </p:nvSpPr>
        <p:spPr>
          <a:xfrm>
            <a:off x="4777700" y="1603500"/>
            <a:ext cx="4060200" cy="31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În consolă se va afișa:</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./F1/F2</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Este director.</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Nu este fisier.</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./F1/exemplu.txt</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Nu este director.</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Este fisier.</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Metoda isDirectory() verifică dacă obiectul este director, iar metoda isFile() dacă este fișier.</a:t>
            </a:r>
            <a:endParaRPr sz="1300">
              <a:solidFill>
                <a:srgbClr val="66666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16" name="Shape 316"/>
        <p:cNvGrpSpPr/>
        <p:nvPr/>
      </p:nvGrpSpPr>
      <p:grpSpPr>
        <a:xfrm>
          <a:off x="0" y="0"/>
          <a:ext cx="0" cy="0"/>
          <a:chOff x="0" y="0"/>
          <a:chExt cx="0" cy="0"/>
        </a:xfrm>
      </p:grpSpPr>
      <p:sp>
        <p:nvSpPr>
          <p:cNvPr id="317" name="Google Shape;317;p3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a:t>
            </a:r>
            <a:r>
              <a:rPr lang="en" sz="2400"/>
              <a:t>fs - exemplu sincron (existență și creare director)</a:t>
            </a:r>
            <a:endParaRPr sz="2400"/>
          </a:p>
        </p:txBody>
      </p:sp>
      <p:sp>
        <p:nvSpPr>
          <p:cNvPr id="318" name="Google Shape;318;p3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3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21" name="Google Shape;321;p3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22" name="Google Shape;322;p35"/>
          <p:cNvSpPr txBox="1"/>
          <p:nvPr/>
        </p:nvSpPr>
        <p:spPr>
          <a:xfrm>
            <a:off x="317025" y="1109050"/>
            <a:ext cx="5099400" cy="264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var</a:t>
            </a:r>
            <a:r>
              <a:rPr lang="en" sz="950">
                <a:solidFill>
                  <a:schemeClr val="dk1"/>
                </a:solidFill>
                <a:highlight>
                  <a:srgbClr val="FFFFFF"/>
                </a:highlight>
                <a:latin typeface="Courier New"/>
                <a:ea typeface="Courier New"/>
                <a:cs typeface="Courier New"/>
                <a:sym typeface="Courier New"/>
              </a:rPr>
              <a:t> fs=require(</a:t>
            </a:r>
            <a:r>
              <a:rPr lang="en" sz="950">
                <a:solidFill>
                  <a:srgbClr val="A31515"/>
                </a:solidFill>
                <a:highlight>
                  <a:srgbClr val="FFFFFF"/>
                </a:highlight>
                <a:latin typeface="Courier New"/>
                <a:ea typeface="Courier New"/>
                <a:cs typeface="Courier New"/>
                <a:sym typeface="Courier New"/>
              </a:rPr>
              <a:t>'fs'</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//Observatie: daca rulatie exemplul de mai multe ori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//trebuie sa stergeti manual directoarele create</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//altfel veti primi doar mesaje care spun ca directorul exista deja</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for</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i=</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;i&lt;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;i++){</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//creeaza un sir cu prefixul "./director"</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//si sufixul egal cu o cifra de la 0 la 4 inclusiv</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cale=</a:t>
            </a:r>
            <a:r>
              <a:rPr lang="en" sz="950">
                <a:solidFill>
                  <a:srgbClr val="A31515"/>
                </a:solidFill>
                <a:highlight>
                  <a:srgbClr val="FFFFFF"/>
                </a:highlight>
                <a:latin typeface="Courier New"/>
                <a:ea typeface="Courier New"/>
                <a:cs typeface="Courier New"/>
                <a:sym typeface="Courier New"/>
              </a:rPr>
              <a:t>"./director"</a:t>
            </a:r>
            <a:r>
              <a:rPr lang="en" sz="950">
                <a:solidFill>
                  <a:schemeClr val="dk1"/>
                </a:solidFill>
                <a:highlight>
                  <a:srgbClr val="FFFFFF"/>
                </a:highlight>
                <a:latin typeface="Courier New"/>
                <a:ea typeface="Courier New"/>
                <a:cs typeface="Courier New"/>
                <a:sym typeface="Courier New"/>
              </a:rPr>
              <a:t>+(Math.floor(Math.random()*</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(!fs.existsSync(cale)){</a:t>
            </a:r>
            <a:r>
              <a:rPr lang="en" sz="950">
                <a:solidFill>
                  <a:srgbClr val="008000"/>
                </a:solidFill>
                <a:highlight>
                  <a:srgbClr val="FFFFFF"/>
                </a:highlight>
                <a:latin typeface="Courier New"/>
                <a:ea typeface="Courier New"/>
                <a:cs typeface="Courier New"/>
                <a:sym typeface="Courier New"/>
              </a:rPr>
              <a:t>//daca nu exista directorul</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"Creez directorul "</a:t>
            </a:r>
            <a:r>
              <a:rPr lang="en" sz="950">
                <a:solidFill>
                  <a:schemeClr val="dk1"/>
                </a:solidFill>
                <a:highlight>
                  <a:srgbClr val="FFFFFF"/>
                </a:highlight>
                <a:latin typeface="Courier New"/>
                <a:ea typeface="Courier New"/>
                <a:cs typeface="Courier New"/>
                <a:sym typeface="Courier New"/>
              </a:rPr>
              <a:t>+cale);</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fs.mkdirSync(cale)</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else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"Directorul "</a:t>
            </a:r>
            <a:r>
              <a:rPr lang="en" sz="950">
                <a:solidFill>
                  <a:schemeClr val="dk1"/>
                </a:solidFill>
                <a:highlight>
                  <a:srgbClr val="FFFFFF"/>
                </a:highlight>
                <a:latin typeface="Courier New"/>
                <a:ea typeface="Courier New"/>
                <a:cs typeface="Courier New"/>
                <a:sym typeface="Courier New"/>
              </a:rPr>
              <a:t>+cale+</a:t>
            </a:r>
            <a:r>
              <a:rPr lang="en" sz="950">
                <a:solidFill>
                  <a:srgbClr val="A31515"/>
                </a:solidFill>
                <a:highlight>
                  <a:srgbClr val="FFFFFF"/>
                </a:highlight>
                <a:latin typeface="Courier New"/>
                <a:ea typeface="Courier New"/>
                <a:cs typeface="Courier New"/>
                <a:sym typeface="Courier New"/>
              </a:rPr>
              <a:t>" există deja."</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rgbClr val="0000FF"/>
              </a:solidFill>
              <a:highlight>
                <a:srgbClr val="FFFFFF"/>
              </a:highlight>
              <a:latin typeface="Courier New"/>
              <a:ea typeface="Courier New"/>
              <a:cs typeface="Courier New"/>
              <a:sym typeface="Courier New"/>
            </a:endParaRPr>
          </a:p>
        </p:txBody>
      </p:sp>
      <p:sp>
        <p:nvSpPr>
          <p:cNvPr id="323" name="Google Shape;323;p35"/>
          <p:cNvSpPr txBox="1"/>
          <p:nvPr/>
        </p:nvSpPr>
        <p:spPr>
          <a:xfrm>
            <a:off x="5468475" y="1138450"/>
            <a:ext cx="33693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666666"/>
                </a:solidFill>
              </a:rPr>
              <a:t>Afișează în consolă:</a:t>
            </a:r>
            <a:endParaRPr sz="1100">
              <a:solidFill>
                <a:srgbClr val="666666"/>
              </a:solidFill>
            </a:endParaRPr>
          </a:p>
          <a:p>
            <a:pPr indent="0" lvl="0" marL="0" rtl="0" algn="l">
              <a:spcBef>
                <a:spcPts val="0"/>
              </a:spcBef>
              <a:spcAft>
                <a:spcPts val="0"/>
              </a:spcAft>
              <a:buClr>
                <a:schemeClr val="dk1"/>
              </a:buClr>
              <a:buSzPts val="1100"/>
              <a:buFont typeface="Arial"/>
              <a:buNone/>
            </a:pPr>
            <a:r>
              <a:rPr lang="en" sz="1100">
                <a:solidFill>
                  <a:srgbClr val="666666"/>
                </a:solidFill>
                <a:latin typeface="Courier New"/>
                <a:ea typeface="Courier New"/>
                <a:cs typeface="Courier New"/>
                <a:sym typeface="Courier New"/>
              </a:rPr>
              <a:t>Creez directorul ./director4</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666666"/>
                </a:solidFill>
                <a:latin typeface="Courier New"/>
                <a:ea typeface="Courier New"/>
                <a:cs typeface="Courier New"/>
                <a:sym typeface="Courier New"/>
              </a:rPr>
              <a:t>Creez directorul ./director1</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666666"/>
                </a:solidFill>
                <a:latin typeface="Courier New"/>
                <a:ea typeface="Courier New"/>
                <a:cs typeface="Courier New"/>
                <a:sym typeface="Courier New"/>
              </a:rPr>
              <a:t>Creez directorul ./director3</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666666"/>
                </a:solidFill>
                <a:latin typeface="Courier New"/>
                <a:ea typeface="Courier New"/>
                <a:cs typeface="Courier New"/>
                <a:sym typeface="Courier New"/>
              </a:rPr>
              <a:t>Creez directorul ./director0</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666666"/>
                </a:solidFill>
                <a:latin typeface="Courier New"/>
                <a:ea typeface="Courier New"/>
                <a:cs typeface="Courier New"/>
                <a:sym typeface="Courier New"/>
              </a:rPr>
              <a:t>Directorul ./director3 există deja.</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666666"/>
                </a:solidFill>
                <a:latin typeface="Courier New"/>
                <a:ea typeface="Courier New"/>
                <a:cs typeface="Courier New"/>
                <a:sym typeface="Courier New"/>
              </a:rPr>
              <a:t>Directorul ./director4 există deja.</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666666"/>
                </a:solidFill>
                <a:latin typeface="Courier New"/>
                <a:ea typeface="Courier New"/>
                <a:cs typeface="Courier New"/>
                <a:sym typeface="Courier New"/>
              </a:rPr>
              <a:t>Creez directorul ./director2</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666666"/>
                </a:solidFill>
                <a:latin typeface="Courier New"/>
                <a:ea typeface="Courier New"/>
                <a:cs typeface="Courier New"/>
                <a:sym typeface="Courier New"/>
              </a:rPr>
              <a:t>Directorul ./director2 există deja.</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rgbClr val="666666"/>
                </a:solidFill>
                <a:latin typeface="Courier New"/>
                <a:ea typeface="Courier New"/>
                <a:cs typeface="Courier New"/>
                <a:sym typeface="Courier New"/>
              </a:rPr>
              <a:t>Directorul ./director0 există deja.</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666666"/>
                </a:solidFill>
                <a:latin typeface="Courier New"/>
                <a:ea typeface="Courier New"/>
                <a:cs typeface="Courier New"/>
                <a:sym typeface="Courier New"/>
              </a:rPr>
              <a:t>Directorul ./director1 există deja.</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666666"/>
              </a:solidFill>
            </a:endParaRPr>
          </a:p>
        </p:txBody>
      </p:sp>
      <p:sp>
        <p:nvSpPr>
          <p:cNvPr id="324" name="Google Shape;324;p35"/>
          <p:cNvSpPr txBox="1"/>
          <p:nvPr/>
        </p:nvSpPr>
        <p:spPr>
          <a:xfrm>
            <a:off x="324975" y="3901750"/>
            <a:ext cx="8507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666666"/>
                </a:solidFill>
              </a:rPr>
              <a:t>Funcția fs.existsSync(cale) verifică sincron dacă există un fișier sau director la calea dată. În exemplu, am presupus că dacă entitatea există deja, e un director(nu am mai verificat). Funcția fs.mkdirSync(cale) creează un director, în mod sincron, la calea dată.</a:t>
            </a:r>
            <a:endParaRPr sz="1300">
              <a:solidFill>
                <a:srgbClr val="66666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28" name="Shape 328"/>
        <p:cNvGrpSpPr/>
        <p:nvPr/>
      </p:nvGrpSpPr>
      <p:grpSpPr>
        <a:xfrm>
          <a:off x="0" y="0"/>
          <a:ext cx="0" cy="0"/>
          <a:chOff x="0" y="0"/>
          <a:chExt cx="0" cy="0"/>
        </a:xfrm>
      </p:grpSpPr>
      <p:sp>
        <p:nvSpPr>
          <p:cNvPr id="329" name="Google Shape;329;p3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Node - </a:t>
            </a:r>
            <a:r>
              <a:rPr lang="en" sz="2400"/>
              <a:t>fs - exemplu asincron (existență și creare director)</a:t>
            </a:r>
            <a:endParaRPr sz="2400"/>
          </a:p>
          <a:p>
            <a:pPr indent="0" lvl="0" marL="0" rtl="0" algn="l">
              <a:spcBef>
                <a:spcPts val="0"/>
              </a:spcBef>
              <a:spcAft>
                <a:spcPts val="0"/>
              </a:spcAft>
              <a:buNone/>
            </a:pPr>
            <a:r>
              <a:t/>
            </a:r>
            <a:endParaRPr/>
          </a:p>
        </p:txBody>
      </p:sp>
      <p:sp>
        <p:nvSpPr>
          <p:cNvPr id="330" name="Google Shape;330;p3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2" name="Google Shape;332;p3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33" name="Google Shape;333;p3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34" name="Google Shape;334;p36"/>
          <p:cNvSpPr txBox="1"/>
          <p:nvPr/>
        </p:nvSpPr>
        <p:spPr>
          <a:xfrm>
            <a:off x="5274775" y="979600"/>
            <a:ext cx="3563100" cy="38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În acest exemplu, am folosit varianta asincronă de creare a unui director: fs.mkdir(). În plus, i-am dat opțiunea {recursive:true} ca să creeze toate directoarele din cadrul căii, care nu există (de exemplu pentru calea "/director0/b", inițial nu există directorul director0, așa că va crea si directorul </a:t>
            </a:r>
            <a:r>
              <a:rPr i="1" lang="en" sz="1000">
                <a:solidFill>
                  <a:srgbClr val="666666"/>
                </a:solidFill>
              </a:rPr>
              <a:t>director0</a:t>
            </a:r>
            <a:r>
              <a:rPr lang="en" sz="1000">
                <a:solidFill>
                  <a:srgbClr val="666666"/>
                </a:solidFill>
              </a:rPr>
              <a:t>, dar și subdirectorul  b, spre deosebire de cazul în care nu dăm opțiunea {recursive:true} și ne dă eroare pentru că nu există directorul director0.</a:t>
            </a:r>
            <a:endParaRPr sz="1000">
              <a:solidFill>
                <a:srgbClr val="666666"/>
              </a:solidFill>
            </a:endParaRPr>
          </a:p>
          <a:p>
            <a:pPr indent="0" lvl="0" marL="0" rtl="0" algn="l">
              <a:spcBef>
                <a:spcPts val="0"/>
              </a:spcBef>
              <a:spcAft>
                <a:spcPts val="0"/>
              </a:spcAft>
              <a:buNone/>
            </a:pPr>
            <a:r>
              <a:t/>
            </a:r>
            <a:endParaRPr sz="1000">
              <a:solidFill>
                <a:srgbClr val="666666"/>
              </a:solidFill>
            </a:endParaRPr>
          </a:p>
          <a:p>
            <a:pPr indent="0" lvl="0" marL="0" rtl="0" algn="l">
              <a:spcBef>
                <a:spcPts val="0"/>
              </a:spcBef>
              <a:spcAft>
                <a:spcPts val="0"/>
              </a:spcAft>
              <a:buNone/>
            </a:pPr>
            <a:r>
              <a:rPr b="1" lang="en" sz="1000">
                <a:solidFill>
                  <a:srgbClr val="FF0000"/>
                </a:solidFill>
              </a:rPr>
              <a:t>Atenție, acest exemplu are logica greșită.</a:t>
            </a:r>
            <a:endParaRPr b="1" sz="1000">
              <a:solidFill>
                <a:srgbClr val="FF0000"/>
              </a:solidFill>
            </a:endParaRPr>
          </a:p>
          <a:p>
            <a:pPr indent="0" lvl="0" marL="0" rtl="0" algn="l">
              <a:spcBef>
                <a:spcPts val="0"/>
              </a:spcBef>
              <a:spcAft>
                <a:spcPts val="0"/>
              </a:spcAft>
              <a:buNone/>
            </a:pPr>
            <a:r>
              <a:rPr lang="en" sz="1000">
                <a:solidFill>
                  <a:srgbClr val="666666"/>
                </a:solidFill>
              </a:rPr>
              <a:t>Outputul va fi:</a:t>
            </a:r>
            <a:endParaRPr sz="1000">
              <a:solidFill>
                <a:srgbClr val="666666"/>
              </a:solidFill>
            </a:endParaRPr>
          </a:p>
          <a:p>
            <a:pPr indent="0" lvl="0" marL="0" rtl="0" algn="l">
              <a:spcBef>
                <a:spcPts val="0"/>
              </a:spcBef>
              <a:spcAft>
                <a:spcPts val="0"/>
              </a:spcAft>
              <a:buClr>
                <a:schemeClr val="dk1"/>
              </a:buClr>
              <a:buSzPts val="1100"/>
              <a:buFont typeface="Arial"/>
              <a:buNone/>
            </a:pPr>
            <a:r>
              <a:rPr lang="en" sz="1000">
                <a:solidFill>
                  <a:srgbClr val="666666"/>
                </a:solidFill>
                <a:latin typeface="Courier New"/>
                <a:ea typeface="Courier New"/>
                <a:cs typeface="Courier New"/>
                <a:sym typeface="Courier New"/>
              </a:rPr>
              <a:t>Am creat directorul ./director2/b</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666666"/>
                </a:solidFill>
                <a:latin typeface="Courier New"/>
                <a:ea typeface="Courier New"/>
                <a:cs typeface="Courier New"/>
                <a:sym typeface="Courier New"/>
              </a:rPr>
              <a:t>Am creat directorul ./director1/b</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666666"/>
                </a:solidFill>
                <a:latin typeface="Courier New"/>
                <a:ea typeface="Courier New"/>
                <a:cs typeface="Courier New"/>
                <a:sym typeface="Courier New"/>
              </a:rPr>
              <a:t>Am creat directorul ./director0/b</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666666"/>
                </a:solidFill>
                <a:latin typeface="Courier New"/>
                <a:ea typeface="Courier New"/>
                <a:cs typeface="Courier New"/>
                <a:sym typeface="Courier New"/>
              </a:rPr>
              <a:t>Am creat directorul ./director0/c</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666666"/>
                </a:solidFill>
                <a:latin typeface="Courier New"/>
                <a:ea typeface="Courier New"/>
                <a:cs typeface="Courier New"/>
                <a:sym typeface="Courier New"/>
              </a:rPr>
              <a:t>Am creat directorul ./director2/c</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666666"/>
                </a:solidFill>
                <a:latin typeface="Courier New"/>
                <a:ea typeface="Courier New"/>
                <a:cs typeface="Courier New"/>
                <a:sym typeface="Courier New"/>
              </a:rPr>
              <a:t>Am creat directorul ./director1/c</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666666"/>
                </a:solidFill>
                <a:latin typeface="Courier New"/>
                <a:ea typeface="Courier New"/>
                <a:cs typeface="Courier New"/>
                <a:sym typeface="Courier New"/>
              </a:rPr>
              <a:t>Am creat directorul ./director2/b</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666666"/>
                </a:solidFill>
                <a:latin typeface="Courier New"/>
                <a:ea typeface="Courier New"/>
                <a:cs typeface="Courier New"/>
                <a:sym typeface="Courier New"/>
              </a:rPr>
              <a:t>Am creat directorul ./director1/b</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666666"/>
                </a:solidFill>
                <a:latin typeface="Courier New"/>
                <a:ea typeface="Courier New"/>
                <a:cs typeface="Courier New"/>
                <a:sym typeface="Courier New"/>
              </a:rPr>
              <a:t>Am creat directorul ./director0/b</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666666"/>
                </a:solidFill>
                <a:latin typeface="Courier New"/>
                <a:ea typeface="Courier New"/>
                <a:cs typeface="Courier New"/>
                <a:sym typeface="Courier New"/>
              </a:rPr>
              <a:t>Am creat directorul ./director0/b</a:t>
            </a:r>
            <a:endParaRPr sz="10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666666"/>
              </a:solidFill>
            </a:endParaRPr>
          </a:p>
          <a:p>
            <a:pPr indent="0" lvl="0" marL="0" rtl="0" algn="l">
              <a:spcBef>
                <a:spcPts val="0"/>
              </a:spcBef>
              <a:spcAft>
                <a:spcPts val="0"/>
              </a:spcAft>
              <a:buNone/>
            </a:pPr>
            <a:r>
              <a:rPr lang="en" sz="1000">
                <a:solidFill>
                  <a:srgbClr val="666666"/>
                </a:solidFill>
              </a:rPr>
              <a:t>Observăm că, de exemplu, pentru calea "./director2/b" am primit de 2 ori mesajul de creare, dar niciodată mesajul care anunță că există deja...</a:t>
            </a:r>
            <a:endParaRPr sz="1000">
              <a:solidFill>
                <a:srgbClr val="666666"/>
              </a:solidFill>
            </a:endParaRPr>
          </a:p>
        </p:txBody>
      </p:sp>
      <p:sp>
        <p:nvSpPr>
          <p:cNvPr id="335" name="Google Shape;335;p36"/>
          <p:cNvSpPr txBox="1"/>
          <p:nvPr/>
        </p:nvSpPr>
        <p:spPr>
          <a:xfrm>
            <a:off x="317150" y="1026475"/>
            <a:ext cx="4853100" cy="382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var</a:t>
            </a:r>
            <a:r>
              <a:rPr lang="en" sz="950">
                <a:solidFill>
                  <a:schemeClr val="dk1"/>
                </a:solidFill>
                <a:highlight>
                  <a:srgbClr val="FFFFFF"/>
                </a:highlight>
                <a:latin typeface="Courier New"/>
                <a:ea typeface="Courier New"/>
                <a:cs typeface="Courier New"/>
                <a:sym typeface="Courier New"/>
              </a:rPr>
              <a:t> fs=require(</a:t>
            </a:r>
            <a:r>
              <a:rPr lang="en" sz="950">
                <a:solidFill>
                  <a:srgbClr val="A31515"/>
                </a:solidFill>
                <a:highlight>
                  <a:srgbClr val="FFFFFF"/>
                </a:highlight>
                <a:latin typeface="Courier New"/>
                <a:ea typeface="Courier New"/>
                <a:cs typeface="Courier New"/>
                <a:sym typeface="Courier New"/>
              </a:rPr>
              <a:t>'fs'</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//Observatie: daca rulatie exemplul de mai multe ori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//trebuie sa stergeti manual directoarele create</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//altfel veti primi mesaje care spun ca directoarele exista deja</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for</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i=</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;i&lt;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;i++){</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//creeaza un sir cu prefixul "./director"</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//si sufixul egal cu o cifra de la 0 la 4 inclusiv</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ind1=Math.floor(Math.random()*</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litera=</a:t>
            </a:r>
            <a:r>
              <a:rPr lang="en" sz="950">
                <a:solidFill>
                  <a:srgbClr val="A31515"/>
                </a:solidFill>
                <a:highlight>
                  <a:srgbClr val="FFFFFF"/>
                </a:highlight>
                <a:latin typeface="Courier New"/>
                <a:ea typeface="Courier New"/>
                <a:cs typeface="Courier New"/>
                <a:sym typeface="Courier New"/>
              </a:rPr>
              <a:t>"abcd"</a:t>
            </a:r>
            <a:r>
              <a:rPr lang="en" sz="950">
                <a:solidFill>
                  <a:schemeClr val="dk1"/>
                </a:solidFill>
                <a:highlight>
                  <a:srgbClr val="FFFFFF"/>
                </a:highlight>
                <a:latin typeface="Courier New"/>
                <a:ea typeface="Courier New"/>
                <a:cs typeface="Courier New"/>
                <a:sym typeface="Courier New"/>
              </a:rPr>
              <a:t>[Math.floor(Math.random()*</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cale=</a:t>
            </a:r>
            <a:r>
              <a:rPr lang="en" sz="950">
                <a:solidFill>
                  <a:srgbClr val="A31515"/>
                </a:solidFill>
                <a:highlight>
                  <a:srgbClr val="FFFFFF"/>
                </a:highlight>
                <a:latin typeface="Courier New"/>
                <a:ea typeface="Courier New"/>
                <a:cs typeface="Courier New"/>
                <a:sym typeface="Courier New"/>
              </a:rPr>
              <a:t>"./director"</a:t>
            </a:r>
            <a:r>
              <a:rPr lang="en" sz="950">
                <a:solidFill>
                  <a:schemeClr val="dk1"/>
                </a:solidFill>
                <a:highlight>
                  <a:srgbClr val="FFFFFF"/>
                </a:highlight>
                <a:latin typeface="Courier New"/>
                <a:ea typeface="Courier New"/>
                <a:cs typeface="Courier New"/>
                <a:sym typeface="Courier New"/>
              </a:rPr>
              <a:t>+ind1+</a:t>
            </a:r>
            <a:r>
              <a:rPr lang="en" sz="950">
                <a:solidFill>
                  <a:srgbClr val="A31515"/>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+litera;</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(!fs.existsSync(cale)){</a:t>
            </a:r>
            <a:r>
              <a:rPr lang="en" sz="950">
                <a:solidFill>
                  <a:srgbClr val="008000"/>
                </a:solidFill>
                <a:highlight>
                  <a:srgbClr val="FFFFFF"/>
                </a:highlight>
                <a:latin typeface="Courier New"/>
                <a:ea typeface="Courier New"/>
                <a:cs typeface="Courier New"/>
                <a:sym typeface="Courier New"/>
              </a:rPr>
              <a:t>//daca nu exista directorul</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//fs.mkdirSync(cale,{recursive:true}) daca voiam sincron</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fs.mkdir(cale,{recursive:</a:t>
            </a:r>
            <a:r>
              <a:rPr lang="en" sz="950">
                <a:solidFill>
                  <a:srgbClr val="0000FF"/>
                </a:solidFill>
                <a:highlight>
                  <a:srgbClr val="FFFFFF"/>
                </a:highlight>
                <a:latin typeface="Courier New"/>
                <a:ea typeface="Courier New"/>
                <a:cs typeface="Courier New"/>
                <a:sym typeface="Courier New"/>
              </a:rPr>
              <a:t>true</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(err){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(err)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"Am intampinat eroarea"</a:t>
            </a:r>
            <a:r>
              <a:rPr lang="en" sz="950">
                <a:solidFill>
                  <a:schemeClr val="dk1"/>
                </a:solidFill>
                <a:highlight>
                  <a:srgbClr val="FFFFFF"/>
                </a:highlight>
                <a:latin typeface="Courier New"/>
                <a:ea typeface="Courier New"/>
                <a:cs typeface="Courier New"/>
                <a:sym typeface="Courier New"/>
              </a:rPr>
              <a:t>, err);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throw</a:t>
            </a:r>
            <a:r>
              <a:rPr lang="en" sz="950">
                <a:solidFill>
                  <a:schemeClr val="dk1"/>
                </a:solidFill>
                <a:highlight>
                  <a:srgbClr val="FFFFFF"/>
                </a:highlight>
                <a:latin typeface="Courier New"/>
                <a:ea typeface="Courier New"/>
                <a:cs typeface="Courier New"/>
                <a:sym typeface="Courier New"/>
              </a:rPr>
              <a:t> err;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"Am creat directorul "</a:t>
            </a:r>
            <a:r>
              <a:rPr lang="en" sz="950">
                <a:solidFill>
                  <a:schemeClr val="dk1"/>
                </a:solidFill>
                <a:highlight>
                  <a:srgbClr val="FFFFFF"/>
                </a:highlight>
                <a:latin typeface="Courier New"/>
                <a:ea typeface="Courier New"/>
                <a:cs typeface="Courier New"/>
                <a:sym typeface="Courier New"/>
              </a:rPr>
              <a:t>+cale);</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else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"Directorul "</a:t>
            </a:r>
            <a:r>
              <a:rPr lang="en" sz="950">
                <a:solidFill>
                  <a:schemeClr val="dk1"/>
                </a:solidFill>
                <a:highlight>
                  <a:srgbClr val="FFFFFF"/>
                </a:highlight>
                <a:latin typeface="Courier New"/>
                <a:ea typeface="Courier New"/>
                <a:cs typeface="Courier New"/>
                <a:sym typeface="Courier New"/>
              </a:rPr>
              <a:t>+cale+</a:t>
            </a:r>
            <a:r>
              <a:rPr lang="en" sz="950">
                <a:solidFill>
                  <a:srgbClr val="A31515"/>
                </a:solidFill>
                <a:highlight>
                  <a:srgbClr val="FFFFFF"/>
                </a:highlight>
                <a:latin typeface="Courier New"/>
                <a:ea typeface="Courier New"/>
                <a:cs typeface="Courier New"/>
                <a:sym typeface="Courier New"/>
              </a:rPr>
              <a:t>" există deja."</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39" name="Shape 339"/>
        <p:cNvGrpSpPr/>
        <p:nvPr/>
      </p:nvGrpSpPr>
      <p:grpSpPr>
        <a:xfrm>
          <a:off x="0" y="0"/>
          <a:ext cx="0" cy="0"/>
          <a:chOff x="0" y="0"/>
          <a:chExt cx="0" cy="0"/>
        </a:xfrm>
      </p:grpSpPr>
      <p:sp>
        <p:nvSpPr>
          <p:cNvPr id="340" name="Google Shape;340;p3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a:t>
            </a:r>
            <a:r>
              <a:rPr lang="en" sz="2400"/>
              <a:t>fs - exemplu asincron (corectat)</a:t>
            </a:r>
            <a:endParaRPr sz="2400"/>
          </a:p>
          <a:p>
            <a:pPr indent="0" lvl="0" marL="0" rtl="0" algn="l">
              <a:spcBef>
                <a:spcPts val="0"/>
              </a:spcBef>
              <a:spcAft>
                <a:spcPts val="0"/>
              </a:spcAft>
              <a:buNone/>
            </a:pPr>
            <a:r>
              <a:t/>
            </a:r>
            <a:endParaRPr/>
          </a:p>
        </p:txBody>
      </p:sp>
      <p:sp>
        <p:nvSpPr>
          <p:cNvPr id="341" name="Google Shape;341;p3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3" name="Google Shape;343;p3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44" name="Google Shape;344;p3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45" name="Google Shape;345;p37"/>
          <p:cNvSpPr txBox="1"/>
          <p:nvPr/>
        </p:nvSpPr>
        <p:spPr>
          <a:xfrm>
            <a:off x="4326250" y="979600"/>
            <a:ext cx="4511700" cy="38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666666"/>
                </a:solidFill>
              </a:rPr>
              <a:t>Explicație greșeală.</a:t>
            </a:r>
            <a:r>
              <a:rPr lang="en" sz="900">
                <a:solidFill>
                  <a:srgbClr val="666666"/>
                </a:solidFill>
              </a:rPr>
              <a:t> O problemă cu metodele asincrone este că nu ne putem baza pe momentul în care se termină execuția lor. Anterior, s-a presupus în mod eronat că folderele de la iterațiile anterioare din for au fost create, iar fs.existsSync() ajungea să fie apelat înainte de finalizarea operației de creare a directoarelor din iterațiile anterioare, și, deci, să răspundă corect că nu există acea cale încă. Astfel intra din nou pe apelul fs.mkdir(). Metoda fs.mkdir() dă eroare când la calea existentă avem deja un director numai dacă opțiunea </a:t>
            </a:r>
            <a:r>
              <a:rPr i="1" lang="en" sz="900">
                <a:solidFill>
                  <a:srgbClr val="666666"/>
                </a:solidFill>
              </a:rPr>
              <a:t>recursive </a:t>
            </a:r>
            <a:r>
              <a:rPr lang="en" sz="900">
                <a:solidFill>
                  <a:srgbClr val="666666"/>
                </a:solidFill>
              </a:rPr>
              <a:t>este falsă, și astfel aveam afișat de mai multe ori mesajul de creare pentru unele foldere.</a:t>
            </a:r>
            <a:endParaRPr sz="900">
              <a:solidFill>
                <a:srgbClr val="666666"/>
              </a:solidFill>
            </a:endParaRPr>
          </a:p>
          <a:p>
            <a:pPr indent="0" lvl="0" marL="0" rtl="0" algn="l">
              <a:spcBef>
                <a:spcPts val="0"/>
              </a:spcBef>
              <a:spcAft>
                <a:spcPts val="0"/>
              </a:spcAft>
              <a:buNone/>
            </a:pPr>
            <a:r>
              <a:rPr lang="en" sz="900">
                <a:solidFill>
                  <a:srgbClr val="666666"/>
                </a:solidFill>
              </a:rPr>
              <a:t>Avem două variante de rezolvare:</a:t>
            </a:r>
            <a:endParaRPr sz="900">
              <a:solidFill>
                <a:srgbClr val="666666"/>
              </a:solidFill>
            </a:endParaRPr>
          </a:p>
          <a:p>
            <a:pPr indent="-285750" lvl="0" marL="457200" rtl="0" algn="l">
              <a:spcBef>
                <a:spcPts val="0"/>
              </a:spcBef>
              <a:spcAft>
                <a:spcPts val="0"/>
              </a:spcAft>
              <a:buClr>
                <a:srgbClr val="666666"/>
              </a:buClr>
              <a:buSzPts val="900"/>
              <a:buChar char="●"/>
            </a:pPr>
            <a:r>
              <a:rPr lang="en" sz="900">
                <a:solidFill>
                  <a:srgbClr val="666666"/>
                </a:solidFill>
              </a:rPr>
              <a:t>fie folosim varianta sincronă a lui mkdir, deoarece logica programului nostru e mai degrabă sincronă</a:t>
            </a:r>
            <a:endParaRPr sz="900">
              <a:solidFill>
                <a:srgbClr val="666666"/>
              </a:solidFill>
            </a:endParaRPr>
          </a:p>
          <a:p>
            <a:pPr indent="-285750" lvl="0" marL="457200" rtl="0" algn="l">
              <a:spcBef>
                <a:spcPts val="0"/>
              </a:spcBef>
              <a:spcAft>
                <a:spcPts val="0"/>
              </a:spcAft>
              <a:buClr>
                <a:srgbClr val="666666"/>
              </a:buClr>
              <a:buSzPts val="900"/>
              <a:buChar char="●"/>
            </a:pPr>
            <a:r>
              <a:rPr lang="en" sz="900">
                <a:solidFill>
                  <a:srgbClr val="666666"/>
                </a:solidFill>
              </a:rPr>
              <a:t>fie pornim crearea următorului director abia când știm sigur că s-a creat anteriorul, programând astfel un lanț de operații asincrone. Aceasta este și varianta implementată în stânga, prin apelurile succesive ale funcției creeazaDirector, cu primul argument incrementat.</a:t>
            </a:r>
            <a:endParaRPr sz="900">
              <a:solidFill>
                <a:srgbClr val="666666"/>
              </a:solidFill>
            </a:endParaRPr>
          </a:p>
          <a:p>
            <a:pPr indent="0" lvl="0" marL="0" rtl="0" algn="l">
              <a:spcBef>
                <a:spcPts val="0"/>
              </a:spcBef>
              <a:spcAft>
                <a:spcPts val="0"/>
              </a:spcAft>
              <a:buNone/>
            </a:pPr>
            <a:r>
              <a:t/>
            </a:r>
            <a:endParaRPr sz="900">
              <a:solidFill>
                <a:srgbClr val="666666"/>
              </a:solidFill>
            </a:endParaRPr>
          </a:p>
          <a:p>
            <a:pPr indent="0" lvl="0" marL="0" rtl="0" algn="l">
              <a:spcBef>
                <a:spcPts val="0"/>
              </a:spcBef>
              <a:spcAft>
                <a:spcPts val="0"/>
              </a:spcAft>
              <a:buNone/>
            </a:pPr>
            <a:r>
              <a:rPr lang="en" sz="900">
                <a:solidFill>
                  <a:srgbClr val="666666"/>
                </a:solidFill>
              </a:rPr>
              <a:t>Outputul acum este corect:</a:t>
            </a:r>
            <a:endParaRPr sz="900">
              <a:solidFill>
                <a:srgbClr val="666666"/>
              </a:solidFill>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Am creat directorul ./director0/c</a:t>
            </a:r>
            <a:endParaRPr sz="9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Am creat directorul ./director2/a</a:t>
            </a:r>
            <a:endParaRPr sz="9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Am creat directorul ./director2/b</a:t>
            </a:r>
            <a:endParaRPr sz="9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Directorul ./director2/a există deja.</a:t>
            </a:r>
            <a:endParaRPr sz="9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Directorul ./director2/a există deja.</a:t>
            </a:r>
            <a:endParaRPr sz="9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Am creat directorul ./director1/a</a:t>
            </a:r>
            <a:endParaRPr sz="9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Directorul ./director1/a există deja.</a:t>
            </a:r>
            <a:endParaRPr sz="9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Am creat directorul ./director0/b</a:t>
            </a:r>
            <a:endParaRPr sz="9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Directorul ./director1/a există deja.</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Directorul ./director2/b există deja.</a:t>
            </a:r>
            <a:endParaRPr sz="900">
              <a:solidFill>
                <a:srgbClr val="666666"/>
              </a:solidFill>
              <a:latin typeface="Courier New"/>
              <a:ea typeface="Courier New"/>
              <a:cs typeface="Courier New"/>
              <a:sym typeface="Courier New"/>
            </a:endParaRPr>
          </a:p>
        </p:txBody>
      </p:sp>
      <p:sp>
        <p:nvSpPr>
          <p:cNvPr id="346" name="Google Shape;346;p37"/>
          <p:cNvSpPr txBox="1"/>
          <p:nvPr/>
        </p:nvSpPr>
        <p:spPr>
          <a:xfrm>
            <a:off x="317150" y="1026475"/>
            <a:ext cx="3923400" cy="382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var</a:t>
            </a:r>
            <a:r>
              <a:rPr lang="en" sz="750">
                <a:solidFill>
                  <a:schemeClr val="dk1"/>
                </a:solidFill>
                <a:highlight>
                  <a:srgbClr val="FFFFFF"/>
                </a:highlight>
                <a:latin typeface="Courier New"/>
                <a:ea typeface="Courier New"/>
                <a:cs typeface="Courier New"/>
                <a:sym typeface="Courier New"/>
              </a:rPr>
              <a:t> fs=require(</a:t>
            </a:r>
            <a:r>
              <a:rPr lang="en" sz="750">
                <a:solidFill>
                  <a:srgbClr val="A31515"/>
                </a:solidFill>
                <a:highlight>
                  <a:srgbClr val="FFFFFF"/>
                </a:highlight>
                <a:latin typeface="Courier New"/>
                <a:ea typeface="Courier New"/>
                <a:cs typeface="Courier New"/>
                <a:sym typeface="Courier New"/>
              </a:rPr>
              <a:t>'fs'</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rgbClr val="008000"/>
                </a:solidFill>
                <a:highlight>
                  <a:srgbClr val="FFFFFF"/>
                </a:highlight>
                <a:latin typeface="Courier New"/>
                <a:ea typeface="Courier New"/>
                <a:cs typeface="Courier New"/>
                <a:sym typeface="Courier New"/>
              </a:rPr>
              <a:t>//Observatie: daca rulatie exemplul de mai multe ori</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rgbClr val="008000"/>
                </a:solidFill>
                <a:highlight>
                  <a:srgbClr val="FFFFFF"/>
                </a:highlight>
                <a:latin typeface="Courier New"/>
                <a:ea typeface="Courier New"/>
                <a:cs typeface="Courier New"/>
                <a:sym typeface="Courier New"/>
              </a:rPr>
              <a:t>//trebuie sa stergeti manual directoarele create</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rgbClr val="008000"/>
                </a:solidFill>
                <a:highlight>
                  <a:srgbClr val="FFFFFF"/>
                </a:highlight>
                <a:latin typeface="Courier New"/>
                <a:ea typeface="Courier New"/>
                <a:cs typeface="Courier New"/>
                <a:sym typeface="Courier New"/>
              </a:rPr>
              <a:t>//altfel veti primi mesaje care spun ca directoarele exista deja</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function</a:t>
            </a:r>
            <a:r>
              <a:rPr lang="en" sz="750">
                <a:solidFill>
                  <a:schemeClr val="dk1"/>
                </a:solidFill>
                <a:highlight>
                  <a:srgbClr val="FFFFFF"/>
                </a:highlight>
                <a:latin typeface="Courier New"/>
                <a:ea typeface="Courier New"/>
                <a:cs typeface="Courier New"/>
                <a:sym typeface="Courier New"/>
              </a:rPr>
              <a:t> creeazaDirector(i, max_i){</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if</a:t>
            </a:r>
            <a:r>
              <a:rPr lang="en" sz="750">
                <a:solidFill>
                  <a:schemeClr val="dk1"/>
                </a:solidFill>
                <a:highlight>
                  <a:srgbClr val="FFFFFF"/>
                </a:highlight>
                <a:latin typeface="Courier New"/>
                <a:ea typeface="Courier New"/>
                <a:cs typeface="Courier New"/>
                <a:sym typeface="Courier New"/>
              </a:rPr>
              <a:t>(i&gt;=max_i)</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return</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let</a:t>
            </a:r>
            <a:r>
              <a:rPr lang="en" sz="750">
                <a:solidFill>
                  <a:schemeClr val="dk1"/>
                </a:solidFill>
                <a:highlight>
                  <a:srgbClr val="FFFFFF"/>
                </a:highlight>
                <a:latin typeface="Courier New"/>
                <a:ea typeface="Courier New"/>
                <a:cs typeface="Courier New"/>
                <a:sym typeface="Courier New"/>
              </a:rPr>
              <a:t> ind1=Math.floor(Math.random()*</a:t>
            </a:r>
            <a:r>
              <a:rPr lang="en" sz="750">
                <a:solidFill>
                  <a:srgbClr val="098658"/>
                </a:solidFill>
                <a:highlight>
                  <a:srgbClr val="FFFFFF"/>
                </a:highlight>
                <a:latin typeface="Courier New"/>
                <a:ea typeface="Courier New"/>
                <a:cs typeface="Courier New"/>
                <a:sym typeface="Courier New"/>
              </a:rPr>
              <a:t>3</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let</a:t>
            </a:r>
            <a:r>
              <a:rPr lang="en" sz="750">
                <a:solidFill>
                  <a:schemeClr val="dk1"/>
                </a:solidFill>
                <a:highlight>
                  <a:srgbClr val="FFFFFF"/>
                </a:highlight>
                <a:latin typeface="Courier New"/>
                <a:ea typeface="Courier New"/>
                <a:cs typeface="Courier New"/>
                <a:sym typeface="Courier New"/>
              </a:rPr>
              <a:t> litera=</a:t>
            </a:r>
            <a:r>
              <a:rPr lang="en" sz="750">
                <a:solidFill>
                  <a:srgbClr val="A31515"/>
                </a:solidFill>
                <a:highlight>
                  <a:srgbClr val="FFFFFF"/>
                </a:highlight>
                <a:latin typeface="Courier New"/>
                <a:ea typeface="Courier New"/>
                <a:cs typeface="Courier New"/>
                <a:sym typeface="Courier New"/>
              </a:rPr>
              <a:t>"abcd"</a:t>
            </a:r>
            <a:r>
              <a:rPr lang="en" sz="750">
                <a:solidFill>
                  <a:schemeClr val="dk1"/>
                </a:solidFill>
                <a:highlight>
                  <a:srgbClr val="FFFFFF"/>
                </a:highlight>
                <a:latin typeface="Courier New"/>
                <a:ea typeface="Courier New"/>
                <a:cs typeface="Courier New"/>
                <a:sym typeface="Courier New"/>
              </a:rPr>
              <a:t>[Math.floor(Math.random()*</a:t>
            </a:r>
            <a:r>
              <a:rPr lang="en" sz="750">
                <a:solidFill>
                  <a:srgbClr val="098658"/>
                </a:solidFill>
                <a:highlight>
                  <a:srgbClr val="FFFFFF"/>
                </a:highlight>
                <a:latin typeface="Courier New"/>
                <a:ea typeface="Courier New"/>
                <a:cs typeface="Courier New"/>
                <a:sym typeface="Courier New"/>
              </a:rPr>
              <a:t>3</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let</a:t>
            </a:r>
            <a:r>
              <a:rPr lang="en" sz="750">
                <a:solidFill>
                  <a:schemeClr val="dk1"/>
                </a:solidFill>
                <a:highlight>
                  <a:srgbClr val="FFFFFF"/>
                </a:highlight>
                <a:latin typeface="Courier New"/>
                <a:ea typeface="Courier New"/>
                <a:cs typeface="Courier New"/>
                <a:sym typeface="Courier New"/>
              </a:rPr>
              <a:t> cale=</a:t>
            </a:r>
            <a:r>
              <a:rPr lang="en" sz="750">
                <a:solidFill>
                  <a:srgbClr val="A31515"/>
                </a:solidFill>
                <a:highlight>
                  <a:srgbClr val="FFFFFF"/>
                </a:highlight>
                <a:latin typeface="Courier New"/>
                <a:ea typeface="Courier New"/>
                <a:cs typeface="Courier New"/>
                <a:sym typeface="Courier New"/>
              </a:rPr>
              <a:t>"./director"</a:t>
            </a:r>
            <a:r>
              <a:rPr lang="en" sz="750">
                <a:solidFill>
                  <a:schemeClr val="dk1"/>
                </a:solidFill>
                <a:highlight>
                  <a:srgbClr val="FFFFFF"/>
                </a:highlight>
                <a:latin typeface="Courier New"/>
                <a:ea typeface="Courier New"/>
                <a:cs typeface="Courier New"/>
                <a:sym typeface="Courier New"/>
              </a:rPr>
              <a:t>+ind1+</a:t>
            </a:r>
            <a:r>
              <a:rPr lang="en" sz="750">
                <a:solidFill>
                  <a:srgbClr val="A31515"/>
                </a:solidFill>
                <a:highlight>
                  <a:srgbClr val="FFFFFF"/>
                </a:highlight>
                <a:latin typeface="Courier New"/>
                <a:ea typeface="Courier New"/>
                <a:cs typeface="Courier New"/>
                <a:sym typeface="Courier New"/>
              </a:rPr>
              <a:t>"/"</a:t>
            </a:r>
            <a:r>
              <a:rPr lang="en" sz="750">
                <a:solidFill>
                  <a:schemeClr val="dk1"/>
                </a:solidFill>
                <a:highlight>
                  <a:srgbClr val="FFFFFF"/>
                </a:highlight>
                <a:latin typeface="Courier New"/>
                <a:ea typeface="Courier New"/>
                <a:cs typeface="Courier New"/>
                <a:sym typeface="Courier New"/>
              </a:rPr>
              <a:t>+litera;</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if</a:t>
            </a:r>
            <a:r>
              <a:rPr lang="en" sz="750">
                <a:solidFill>
                  <a:schemeClr val="dk1"/>
                </a:solidFill>
                <a:highlight>
                  <a:srgbClr val="FFFFFF"/>
                </a:highlight>
                <a:latin typeface="Courier New"/>
                <a:ea typeface="Courier New"/>
                <a:cs typeface="Courier New"/>
                <a:sym typeface="Courier New"/>
              </a:rPr>
              <a:t>(!fs.existsSync(cale)){</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fs.mkdir(cale,{recursive:</a:t>
            </a:r>
            <a:r>
              <a:rPr lang="en" sz="750">
                <a:solidFill>
                  <a:srgbClr val="0000FF"/>
                </a:solidFill>
                <a:highlight>
                  <a:srgbClr val="FFFFFF"/>
                </a:highlight>
                <a:latin typeface="Courier New"/>
                <a:ea typeface="Courier New"/>
                <a:cs typeface="Courier New"/>
                <a:sym typeface="Courier New"/>
              </a:rPr>
              <a:t>true</a:t>
            </a:r>
            <a:r>
              <a:rPr lang="en" sz="750">
                <a:solidFill>
                  <a:schemeClr val="dk1"/>
                </a:solidFill>
                <a:highlight>
                  <a:srgbClr val="FFFFFF"/>
                </a:highlight>
                <a:latin typeface="Courier New"/>
                <a:ea typeface="Courier New"/>
                <a:cs typeface="Courier New"/>
                <a:sym typeface="Courier New"/>
              </a:rPr>
              <a:t>},</a:t>
            </a:r>
            <a:r>
              <a:rPr lang="en" sz="750">
                <a:solidFill>
                  <a:srgbClr val="0000FF"/>
                </a:solidFill>
                <a:highlight>
                  <a:srgbClr val="FFFFFF"/>
                </a:highlight>
                <a:latin typeface="Courier New"/>
                <a:ea typeface="Courier New"/>
                <a:cs typeface="Courier New"/>
                <a:sym typeface="Courier New"/>
              </a:rPr>
              <a:t>function</a:t>
            </a:r>
            <a:r>
              <a:rPr lang="en" sz="750">
                <a:solidFill>
                  <a:schemeClr val="dk1"/>
                </a:solidFill>
                <a:highlight>
                  <a:srgbClr val="FFFFFF"/>
                </a:highlight>
                <a:latin typeface="Courier New"/>
                <a:ea typeface="Courier New"/>
                <a:cs typeface="Courier New"/>
                <a:sym typeface="Courier New"/>
              </a:rPr>
              <a:t>(err){</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if</a:t>
            </a:r>
            <a:r>
              <a:rPr lang="en" sz="750">
                <a:solidFill>
                  <a:schemeClr val="dk1"/>
                </a:solidFill>
                <a:highlight>
                  <a:srgbClr val="FFFFFF"/>
                </a:highlight>
                <a:latin typeface="Courier New"/>
                <a:ea typeface="Courier New"/>
                <a:cs typeface="Courier New"/>
                <a:sym typeface="Courier New"/>
              </a:rPr>
              <a:t>(err)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console.log(</a:t>
            </a:r>
            <a:r>
              <a:rPr lang="en" sz="750">
                <a:solidFill>
                  <a:srgbClr val="A31515"/>
                </a:solidFill>
                <a:highlight>
                  <a:srgbClr val="FFFFFF"/>
                </a:highlight>
                <a:latin typeface="Courier New"/>
                <a:ea typeface="Courier New"/>
                <a:cs typeface="Courier New"/>
                <a:sym typeface="Courier New"/>
              </a:rPr>
              <a:t>"Am intampinat eroarea"</a:t>
            </a:r>
            <a:r>
              <a:rPr lang="en" sz="750">
                <a:solidFill>
                  <a:schemeClr val="dk1"/>
                </a:solidFill>
                <a:highlight>
                  <a:srgbClr val="FFFFFF"/>
                </a:highlight>
                <a:latin typeface="Courier New"/>
                <a:ea typeface="Courier New"/>
                <a:cs typeface="Courier New"/>
                <a:sym typeface="Courier New"/>
              </a:rPr>
              <a:t>, err);</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throw</a:t>
            </a:r>
            <a:r>
              <a:rPr lang="en" sz="750">
                <a:solidFill>
                  <a:schemeClr val="dk1"/>
                </a:solidFill>
                <a:highlight>
                  <a:srgbClr val="FFFFFF"/>
                </a:highlight>
                <a:latin typeface="Courier New"/>
                <a:ea typeface="Courier New"/>
                <a:cs typeface="Courier New"/>
                <a:sym typeface="Courier New"/>
              </a:rPr>
              <a:t> err;</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console.log(</a:t>
            </a:r>
            <a:r>
              <a:rPr lang="en" sz="750">
                <a:solidFill>
                  <a:srgbClr val="A31515"/>
                </a:solidFill>
                <a:highlight>
                  <a:srgbClr val="FFFFFF"/>
                </a:highlight>
                <a:latin typeface="Courier New"/>
                <a:ea typeface="Courier New"/>
                <a:cs typeface="Courier New"/>
                <a:sym typeface="Courier New"/>
              </a:rPr>
              <a:t>"Am creat directorul "</a:t>
            </a:r>
            <a:r>
              <a:rPr lang="en" sz="750">
                <a:solidFill>
                  <a:schemeClr val="dk1"/>
                </a:solidFill>
                <a:highlight>
                  <a:srgbClr val="FFFFFF"/>
                </a:highlight>
                <a:latin typeface="Courier New"/>
                <a:ea typeface="Courier New"/>
                <a:cs typeface="Courier New"/>
                <a:sym typeface="Courier New"/>
              </a:rPr>
              <a:t>+cale);</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creeazaDirector(i+</a:t>
            </a:r>
            <a:r>
              <a:rPr lang="en" sz="750">
                <a:solidFill>
                  <a:srgbClr val="098658"/>
                </a:solidFill>
                <a:highlight>
                  <a:srgbClr val="FFFFFF"/>
                </a:highlight>
                <a:latin typeface="Courier New"/>
                <a:ea typeface="Courier New"/>
                <a:cs typeface="Courier New"/>
                <a:sym typeface="Courier New"/>
              </a:rPr>
              <a:t>1</a:t>
            </a:r>
            <a:r>
              <a:rPr lang="en" sz="750">
                <a:solidFill>
                  <a:schemeClr val="dk1"/>
                </a:solidFill>
                <a:highlight>
                  <a:srgbClr val="FFFFFF"/>
                </a:highlight>
                <a:latin typeface="Courier New"/>
                <a:ea typeface="Courier New"/>
                <a:cs typeface="Courier New"/>
                <a:sym typeface="Courier New"/>
              </a:rPr>
              <a:t>,max_i);</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else</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console.log(</a:t>
            </a:r>
            <a:r>
              <a:rPr lang="en" sz="750">
                <a:solidFill>
                  <a:srgbClr val="A31515"/>
                </a:solidFill>
                <a:highlight>
                  <a:srgbClr val="FFFFFF"/>
                </a:highlight>
                <a:latin typeface="Courier New"/>
                <a:ea typeface="Courier New"/>
                <a:cs typeface="Courier New"/>
                <a:sym typeface="Courier New"/>
              </a:rPr>
              <a:t>"Directorul "</a:t>
            </a:r>
            <a:r>
              <a:rPr lang="en" sz="750">
                <a:solidFill>
                  <a:schemeClr val="dk1"/>
                </a:solidFill>
                <a:highlight>
                  <a:srgbClr val="FFFFFF"/>
                </a:highlight>
                <a:latin typeface="Courier New"/>
                <a:ea typeface="Courier New"/>
                <a:cs typeface="Courier New"/>
                <a:sym typeface="Courier New"/>
              </a:rPr>
              <a:t>+cale+</a:t>
            </a:r>
            <a:r>
              <a:rPr lang="en" sz="750">
                <a:solidFill>
                  <a:srgbClr val="A31515"/>
                </a:solidFill>
                <a:highlight>
                  <a:srgbClr val="FFFFFF"/>
                </a:highlight>
                <a:latin typeface="Courier New"/>
                <a:ea typeface="Courier New"/>
                <a:cs typeface="Courier New"/>
                <a:sym typeface="Courier New"/>
              </a:rPr>
              <a:t>" există deja."</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creeazaDirector(i+</a:t>
            </a:r>
            <a:r>
              <a:rPr lang="en" sz="750">
                <a:solidFill>
                  <a:srgbClr val="098658"/>
                </a:solidFill>
                <a:highlight>
                  <a:srgbClr val="FFFFFF"/>
                </a:highlight>
                <a:latin typeface="Courier New"/>
                <a:ea typeface="Courier New"/>
                <a:cs typeface="Courier New"/>
                <a:sym typeface="Courier New"/>
              </a:rPr>
              <a:t>1</a:t>
            </a:r>
            <a:r>
              <a:rPr lang="en" sz="750">
                <a:solidFill>
                  <a:schemeClr val="dk1"/>
                </a:solidFill>
                <a:highlight>
                  <a:srgbClr val="FFFFFF"/>
                </a:highlight>
                <a:latin typeface="Courier New"/>
                <a:ea typeface="Courier New"/>
                <a:cs typeface="Courier New"/>
                <a:sym typeface="Courier New"/>
              </a:rPr>
              <a:t>,max_i);</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creeazaDirector(</a:t>
            </a:r>
            <a:r>
              <a:rPr lang="en" sz="750">
                <a:solidFill>
                  <a:srgbClr val="098658"/>
                </a:solidFill>
                <a:highlight>
                  <a:srgbClr val="FFFFFF"/>
                </a:highlight>
                <a:latin typeface="Courier New"/>
                <a:ea typeface="Courier New"/>
                <a:cs typeface="Courier New"/>
                <a:sym typeface="Courier New"/>
              </a:rPr>
              <a:t>0</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10</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6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50" name="Shape 350"/>
        <p:cNvGrpSpPr/>
        <p:nvPr/>
      </p:nvGrpSpPr>
      <p:grpSpPr>
        <a:xfrm>
          <a:off x="0" y="0"/>
          <a:ext cx="0" cy="0"/>
          <a:chOff x="0" y="0"/>
          <a:chExt cx="0" cy="0"/>
        </a:xfrm>
      </p:grpSpPr>
      <p:sp>
        <p:nvSpPr>
          <p:cNvPr id="351" name="Google Shape;351;p3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crypto</a:t>
            </a:r>
            <a:endParaRPr/>
          </a:p>
        </p:txBody>
      </p:sp>
      <p:sp>
        <p:nvSpPr>
          <p:cNvPr id="352" name="Google Shape;352;p3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3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55" name="Google Shape;355;p3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56" name="Google Shape;356;p38"/>
          <p:cNvSpPr txBox="1"/>
          <p:nvPr/>
        </p:nvSpPr>
        <p:spPr>
          <a:xfrm>
            <a:off x="317025" y="1109050"/>
            <a:ext cx="8515200" cy="23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Modulul crypto este folosit pentru diverse operații de criptare și decriptare. De exemplu, putem folosi metoda </a:t>
            </a:r>
            <a:r>
              <a:rPr b="1" lang="en" sz="1300" u="sng">
                <a:solidFill>
                  <a:schemeClr val="hlink"/>
                </a:solidFill>
                <a:hlinkClick r:id="rId4"/>
              </a:rPr>
              <a:t>crypto.scryptSync</a:t>
            </a:r>
            <a:r>
              <a:rPr lang="en" sz="1300" u="sng">
                <a:solidFill>
                  <a:schemeClr val="hlink"/>
                </a:solidFill>
                <a:hlinkClick r:id="rId5"/>
              </a:rPr>
              <a:t>(sir, salt, lungime[, optiuni])</a:t>
            </a:r>
            <a:r>
              <a:rPr lang="en" sz="1300">
                <a:solidFill>
                  <a:srgbClr val="666666"/>
                </a:solidFill>
              </a:rPr>
              <a:t> pentru criptarea unei parole introduse de utilizator.</a:t>
            </a:r>
            <a:endParaRPr sz="1300">
              <a:solidFill>
                <a:srgbClr val="666666"/>
              </a:solidFill>
            </a:endParaRPr>
          </a:p>
          <a:p>
            <a:pPr indent="0" lvl="0" marL="0" rtl="0" algn="l">
              <a:spcBef>
                <a:spcPts val="0"/>
              </a:spcBef>
              <a:spcAft>
                <a:spcPts val="0"/>
              </a:spcAft>
              <a:buNone/>
            </a:pPr>
            <a:r>
              <a:rPr lang="en" sz="1300">
                <a:solidFill>
                  <a:srgbClr val="666666"/>
                </a:solidFill>
              </a:rPr>
              <a:t>Parametrii metodei sunt: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sir - sirul de criptat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salt - un șir folosit de algoritm pentru criptare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lungime - lungimea cheii (în octeți) pe care o va returna metoda</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optiuni - un obiect ale cărui proprietăți vor fi un subset din opțiunile prezentate în documentație</a:t>
            </a:r>
            <a:endParaRPr sz="1300">
              <a:solidFill>
                <a:srgbClr val="666666"/>
              </a:solidFill>
            </a:endParaRPr>
          </a:p>
          <a:p>
            <a:pPr indent="0" lvl="0" marL="0" rtl="0" algn="l">
              <a:spcBef>
                <a:spcPts val="0"/>
              </a:spcBef>
              <a:spcAft>
                <a:spcPts val="0"/>
              </a:spcAft>
              <a:buNone/>
            </a:pPr>
            <a:r>
              <a:rPr lang="en" sz="1300">
                <a:solidFill>
                  <a:srgbClr val="666666"/>
                </a:solidFill>
              </a:rPr>
              <a:t>Metoda returnează sirul criptat. Atenție, valoarea returnată e de tip </a:t>
            </a:r>
            <a:r>
              <a:rPr lang="en" sz="1300" u="sng">
                <a:solidFill>
                  <a:schemeClr val="hlink"/>
                </a:solidFill>
                <a:hlinkClick r:id="rId6"/>
              </a:rPr>
              <a:t>Buffer</a:t>
            </a:r>
            <a:r>
              <a:rPr lang="en" sz="1300">
                <a:solidFill>
                  <a:srgbClr val="666666"/>
                </a:solidFill>
              </a:rPr>
              <a:t>, nu String, cu toate că la afișarea rezultatului pe ecran vom vedea niște caractere (pe care le interpretează din Buffer). Pentru a converti rezultatul la String, folosim metoda </a:t>
            </a:r>
            <a:r>
              <a:rPr lang="en" sz="1300" u="sng">
                <a:solidFill>
                  <a:schemeClr val="hlink"/>
                </a:solidFill>
                <a:hlinkClick r:id="rId7"/>
              </a:rPr>
              <a:t>toString()</a:t>
            </a:r>
            <a:r>
              <a:rPr lang="en" sz="1300">
                <a:solidFill>
                  <a:srgbClr val="666666"/>
                </a:solidFill>
              </a:rPr>
              <a:t> a obiectelor de tip Buffer, care primește ca parametru tipul de encoding (codificarea caracterelor în memorie).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357" name="Google Shape;357;p38"/>
          <p:cNvSpPr txBox="1"/>
          <p:nvPr/>
        </p:nvSpPr>
        <p:spPr>
          <a:xfrm>
            <a:off x="325750" y="3937625"/>
            <a:ext cx="8515200" cy="57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crypto = require(</a:t>
            </a:r>
            <a:r>
              <a:rPr lang="en" sz="1050">
                <a:solidFill>
                  <a:srgbClr val="A31515"/>
                </a:solidFill>
                <a:highlight>
                  <a:srgbClr val="FFFFFF"/>
                </a:highlight>
                <a:latin typeface="Courier New"/>
                <a:ea typeface="Courier New"/>
                <a:cs typeface="Courier New"/>
                <a:sym typeface="Courier New"/>
              </a:rPr>
              <a:t>'crypto'</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sirCriptat=crypto.scryptSync(sirDeCriptat,</a:t>
            </a:r>
            <a:r>
              <a:rPr lang="en" sz="1050">
                <a:solidFill>
                  <a:srgbClr val="A31515"/>
                </a:solidFill>
                <a:highlight>
                  <a:srgbClr val="FFFFFF"/>
                </a:highlight>
                <a:latin typeface="Courier New"/>
                <a:ea typeface="Courier New"/>
                <a:cs typeface="Courier New"/>
                <a:sym typeface="Courier New"/>
              </a:rPr>
              <a:t>"un-sir-cu-rol-de-salt"</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32</a:t>
            </a:r>
            <a:r>
              <a:rPr lang="en" sz="1050">
                <a:solidFill>
                  <a:schemeClr val="dk1"/>
                </a:solidFill>
                <a:highlight>
                  <a:srgbClr val="FFFFFF"/>
                </a:highlight>
                <a:latin typeface="Courier New"/>
                <a:ea typeface="Courier New"/>
                <a:cs typeface="Courier New"/>
                <a:sym typeface="Courier New"/>
              </a:rPr>
              <a:t>).toString(</a:t>
            </a:r>
            <a:r>
              <a:rPr lang="en" sz="1050">
                <a:solidFill>
                  <a:srgbClr val="A31515"/>
                </a:solidFill>
                <a:highlight>
                  <a:srgbClr val="FFFFFF"/>
                </a:highlight>
                <a:latin typeface="Courier New"/>
                <a:ea typeface="Courier New"/>
                <a:cs typeface="Courier New"/>
                <a:sym typeface="Courier New"/>
              </a:rPr>
              <a:t>"ascii"</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61" name="Shape 361"/>
        <p:cNvGrpSpPr/>
        <p:nvPr/>
      </p:nvGrpSpPr>
      <p:grpSpPr>
        <a:xfrm>
          <a:off x="0" y="0"/>
          <a:ext cx="0" cy="0"/>
          <a:chOff x="0" y="0"/>
          <a:chExt cx="0" cy="0"/>
        </a:xfrm>
      </p:grpSpPr>
      <p:sp>
        <p:nvSpPr>
          <p:cNvPr id="362" name="Google Shape;362;p3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path</a:t>
            </a:r>
            <a:endParaRPr/>
          </a:p>
        </p:txBody>
      </p:sp>
      <p:sp>
        <p:nvSpPr>
          <p:cNvPr id="363" name="Google Shape;363;p3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5" name="Google Shape;365;p3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66" name="Google Shape;366;p3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67" name="Google Shape;367;p39"/>
          <p:cNvSpPr txBox="1"/>
          <p:nvPr/>
        </p:nvSpPr>
        <p:spPr>
          <a:xfrm>
            <a:off x="317025" y="1109050"/>
            <a:ext cx="8515200" cy="35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Modulul </a:t>
            </a:r>
            <a:r>
              <a:rPr lang="en" sz="1300" u="sng">
                <a:solidFill>
                  <a:schemeClr val="hlink"/>
                </a:solidFill>
                <a:hlinkClick r:id="rId4"/>
              </a:rPr>
              <a:t>path</a:t>
            </a:r>
            <a:r>
              <a:rPr lang="en" sz="1300">
                <a:solidFill>
                  <a:srgbClr val="666666"/>
                </a:solidFill>
              </a:rPr>
              <a:t> oferă niște metode utile de construire și interpretare a căilor dintr-un sistem de fișiere. Vom prezenta o parte din ele: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path.dirname() returnează directorul părinte pentru entitatea a cărei cale a fost oferită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path.extname() returnează extensia fișierului din calea dată.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path.isAbsolute() verifică dacă o cale este absolută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path.join() primește ca parametri mai multe fragmente de căi (sub formă de stringuri) și le unește cu separatorul de directoare al sistemului de operare curent.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path.parse() interpretează o cale oferind ca informații "bucățile" relevante din ea, de exemplu, rădăcina căii, numele fișierului separat de extensie, extensia fișierului etc. Rezultatul este dat sub formă de obiect, în care numele proprietăților sunt tipurile de porțiuni din cale (root, name, ext etc,)</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path.sep() returnează separatorul de  directoare dintr-o cale, specific sistemului de operare în care rulează programul. De exemplu: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71" name="Shape 371"/>
        <p:cNvGrpSpPr/>
        <p:nvPr/>
      </p:nvGrpSpPr>
      <p:grpSpPr>
        <a:xfrm>
          <a:off x="0" y="0"/>
          <a:ext cx="0" cy="0"/>
          <a:chOff x="0" y="0"/>
          <a:chExt cx="0" cy="0"/>
        </a:xfrm>
      </p:grpSpPr>
      <p:sp>
        <p:nvSpPr>
          <p:cNvPr id="372" name="Google Shape;372;p4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path - exemple</a:t>
            </a:r>
            <a:endParaRPr/>
          </a:p>
        </p:txBody>
      </p:sp>
      <p:sp>
        <p:nvSpPr>
          <p:cNvPr id="373" name="Google Shape;373;p4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4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76" name="Google Shape;376;p4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80" name="Shape 380"/>
        <p:cNvGrpSpPr/>
        <p:nvPr/>
      </p:nvGrpSpPr>
      <p:grpSpPr>
        <a:xfrm>
          <a:off x="0" y="0"/>
          <a:ext cx="0" cy="0"/>
          <a:chOff x="0" y="0"/>
          <a:chExt cx="0" cy="0"/>
        </a:xfrm>
      </p:grpSpPr>
      <p:sp>
        <p:nvSpPr>
          <p:cNvPr id="381" name="Google Shape;381;p4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__dirname și __filename</a:t>
            </a:r>
            <a:endParaRPr/>
          </a:p>
        </p:txBody>
      </p:sp>
      <p:sp>
        <p:nvSpPr>
          <p:cNvPr id="382" name="Google Shape;382;p4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4" name="Google Shape;384;p4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85" name="Google Shape;385;p4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86" name="Google Shape;386;p41"/>
          <p:cNvSpPr txBox="1"/>
          <p:nvPr/>
        </p:nvSpPr>
        <p:spPr>
          <a:xfrm>
            <a:off x="317025" y="1109050"/>
            <a:ext cx="8515200" cy="114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Variabilele __dirname și __filename sunt predefinite în node și sunt variabile de mediu.</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__dirname se referă la directorul curent al fișierului în care este apelat</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__filename este calea completă a fișierului în care este apelat</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Atenție! din cauza faptului că sunt variabile, nu constante, le putem modifica accidental valoarea:</a:t>
            </a:r>
            <a:endParaRPr>
              <a:solidFill>
                <a:srgbClr val="666666"/>
              </a:solidFill>
            </a:endParaRPr>
          </a:p>
          <a:p>
            <a:pPr indent="0" lvl="0" marL="0" rtl="0" algn="l">
              <a:spcBef>
                <a:spcPts val="0"/>
              </a:spcBef>
              <a:spcAft>
                <a:spcPts val="0"/>
              </a:spcAft>
              <a:buNone/>
            </a:pPr>
            <a:r>
              <a:t/>
            </a:r>
            <a:endParaRPr>
              <a:solidFill>
                <a:srgbClr val="666666"/>
              </a:solidFill>
            </a:endParaRPr>
          </a:p>
        </p:txBody>
      </p:sp>
      <p:sp>
        <p:nvSpPr>
          <p:cNvPr id="387" name="Google Shape;387;p41"/>
          <p:cNvSpPr txBox="1"/>
          <p:nvPr/>
        </p:nvSpPr>
        <p:spPr>
          <a:xfrm>
            <a:off x="341875" y="2427800"/>
            <a:ext cx="44658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console.log(__filename);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console.log(__dirname);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__dirname=</a:t>
            </a:r>
            <a:r>
              <a:rPr lang="en" sz="1050">
                <a:solidFill>
                  <a:srgbClr val="A31515"/>
                </a:solidFill>
                <a:highlight>
                  <a:srgbClr val="FFFFFF"/>
                </a:highlight>
                <a:latin typeface="Courier New"/>
                <a:ea typeface="Courier New"/>
                <a:cs typeface="Courier New"/>
                <a:sym typeface="Courier New"/>
              </a:rPr>
              <a:t>"costica"</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"__dirname dupa modificare"</a:t>
            </a:r>
            <a:r>
              <a:rPr lang="en" sz="1050">
                <a:solidFill>
                  <a:schemeClr val="dk1"/>
                </a:solidFill>
                <a:highlight>
                  <a:srgbClr val="FFFFFF"/>
                </a:highlight>
                <a:latin typeface="Courier New"/>
                <a:ea typeface="Courier New"/>
                <a:cs typeface="Courier New"/>
                <a:sym typeface="Courier New"/>
              </a:rPr>
              <a:t>, __dirname);</a:t>
            </a:r>
            <a:endParaRPr/>
          </a:p>
        </p:txBody>
      </p:sp>
      <p:sp>
        <p:nvSpPr>
          <p:cNvPr id="388" name="Google Shape;388;p41"/>
          <p:cNvSpPr txBox="1"/>
          <p:nvPr/>
        </p:nvSpPr>
        <p:spPr>
          <a:xfrm>
            <a:off x="434275" y="3258575"/>
            <a:ext cx="218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Va afișa:</a:t>
            </a:r>
            <a:endParaRPr>
              <a:solidFill>
                <a:srgbClr val="666666"/>
              </a:solidFill>
            </a:endParaRPr>
          </a:p>
        </p:txBody>
      </p:sp>
      <p:sp>
        <p:nvSpPr>
          <p:cNvPr id="389" name="Google Shape;389;p41"/>
          <p:cNvSpPr txBox="1"/>
          <p:nvPr/>
        </p:nvSpPr>
        <p:spPr>
          <a:xfrm>
            <a:off x="341875" y="3638925"/>
            <a:ext cx="5651700" cy="66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rgbClr val="666666"/>
                </a:solidFill>
                <a:highlight>
                  <a:srgbClr val="FFFFFF"/>
                </a:highlight>
                <a:latin typeface="Courier New"/>
                <a:ea typeface="Courier New"/>
                <a:cs typeface="Courier New"/>
                <a:sym typeface="Courier New"/>
              </a:rPr>
              <a:t>D:\facultate\tehnici_web\exemplu_node\exemplu_dirname\index.js</a:t>
            </a:r>
            <a:endParaRPr sz="1050">
              <a:solidFill>
                <a:srgbClr val="666666"/>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666666"/>
                </a:solidFill>
                <a:highlight>
                  <a:srgbClr val="FFFFFF"/>
                </a:highlight>
                <a:latin typeface="Courier New"/>
                <a:ea typeface="Courier New"/>
                <a:cs typeface="Courier New"/>
                <a:sym typeface="Courier New"/>
              </a:rPr>
              <a:t>D:\facultate\tehnici_web\exemplu_node\exemplu_dirname\</a:t>
            </a:r>
            <a:endParaRPr sz="1050">
              <a:solidFill>
                <a:srgbClr val="666666"/>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666666"/>
                </a:solidFill>
                <a:highlight>
                  <a:srgbClr val="FFFFFF"/>
                </a:highlight>
                <a:latin typeface="Courier New"/>
                <a:ea typeface="Courier New"/>
                <a:cs typeface="Courier New"/>
                <a:sym typeface="Courier New"/>
              </a:rPr>
              <a:t>__dirname dupa modificare: costica</a:t>
            </a:r>
            <a:endParaRPr sz="1050">
              <a:solidFill>
                <a:srgbClr val="666666"/>
              </a:solidFill>
              <a:highlight>
                <a:srgbClr val="FFFFFF"/>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a:t>
            </a:r>
            <a:endParaRPr/>
          </a:p>
        </p:txBody>
      </p:sp>
      <p:sp>
        <p:nvSpPr>
          <p:cNvPr id="71" name="Google Shape;71;p1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74" name="Google Shape;74;p1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75" name="Google Shape;75;p15"/>
          <p:cNvSpPr txBox="1"/>
          <p:nvPr/>
        </p:nvSpPr>
        <p:spPr>
          <a:xfrm>
            <a:off x="311700" y="1185250"/>
            <a:ext cx="4884600" cy="284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Char char="●"/>
            </a:pPr>
            <a:r>
              <a:rPr lang="en">
                <a:solidFill>
                  <a:srgbClr val="666666"/>
                </a:solidFill>
              </a:rPr>
              <a:t>Este un mediu de rulare JavaScript</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Orientat pe evenimente</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Poate executa funcții cu caracter asincron</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Poate efectua operații I/O neblocante</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Codul, fiind scris în limbajului JavaScript, implicit foloseste un singur thread (se poate extinde folosind worker threads)</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Este bazat pe o bucla de evenimente (are o coada de funcții callback, adăugate în coadă în urma unor evenimente, planificări prin program cu setTimeout sau setInterval etc, pe care le execută în ordinea din coadă)</a:t>
            </a:r>
            <a:endParaRPr>
              <a:solidFill>
                <a:srgbClr val="666666"/>
              </a:solidFill>
            </a:endParaRPr>
          </a:p>
          <a:p>
            <a:pPr indent="0" lvl="0" marL="0" rtl="0" algn="l">
              <a:spcBef>
                <a:spcPts val="0"/>
              </a:spcBef>
              <a:spcAft>
                <a:spcPts val="0"/>
              </a:spcAft>
              <a:buNone/>
            </a:pPr>
            <a:r>
              <a:t/>
            </a:r>
            <a:endParaRPr>
              <a:solidFill>
                <a:srgbClr val="666666"/>
              </a:solidFill>
            </a:endParaRPr>
          </a:p>
        </p:txBody>
      </p:sp>
      <p:pic>
        <p:nvPicPr>
          <p:cNvPr id="76" name="Google Shape;76;p15"/>
          <p:cNvPicPr preferRelativeResize="0"/>
          <p:nvPr/>
        </p:nvPicPr>
        <p:blipFill>
          <a:blip r:embed="rId4">
            <a:alphaModFix/>
          </a:blip>
          <a:stretch>
            <a:fillRect/>
          </a:stretch>
        </p:blipFill>
        <p:spPr>
          <a:xfrm>
            <a:off x="5409600" y="1676800"/>
            <a:ext cx="3422700" cy="2094692"/>
          </a:xfrm>
          <a:prstGeom prst="rect">
            <a:avLst/>
          </a:prstGeom>
          <a:noFill/>
          <a:ln>
            <a:noFill/>
          </a:ln>
        </p:spPr>
      </p:pic>
      <p:sp>
        <p:nvSpPr>
          <p:cNvPr id="77" name="Google Shape;77;p15"/>
          <p:cNvSpPr txBox="1"/>
          <p:nvPr/>
        </p:nvSpPr>
        <p:spPr>
          <a:xfrm>
            <a:off x="317275" y="4067925"/>
            <a:ext cx="8520600" cy="5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666666"/>
                </a:solidFill>
              </a:rPr>
              <a:t>Site: </a:t>
            </a:r>
            <a:r>
              <a:rPr lang="en" u="sng">
                <a:solidFill>
                  <a:schemeClr val="accent5"/>
                </a:solidFill>
                <a:hlinkClick r:id="rId5">
                  <a:extLst>
                    <a:ext uri="{A12FA001-AC4F-418D-AE19-62706E023703}">
                      <ahyp:hlinkClr val="tx"/>
                    </a:ext>
                  </a:extLst>
                </a:hlinkClick>
              </a:rPr>
              <a:t>https://nodejs.org/en/</a:t>
            </a:r>
            <a:r>
              <a:rPr lang="en">
                <a:solidFill>
                  <a:srgbClr val="666666"/>
                </a:solidFill>
              </a:rPr>
              <a:t> Instalare: veti descărca varianta LTS "recommended for most users"</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rPr>
              <a:t>(LTS = long-term support)</a:t>
            </a:r>
            <a:endParaRPr>
              <a:solidFill>
                <a:srgbClr val="666666"/>
              </a:solidFill>
            </a:endParaRPr>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93" name="Shape 393"/>
        <p:cNvGrpSpPr/>
        <p:nvPr/>
      </p:nvGrpSpPr>
      <p:grpSpPr>
        <a:xfrm>
          <a:off x="0" y="0"/>
          <a:ext cx="0" cy="0"/>
          <a:chOff x="0" y="0"/>
          <a:chExt cx="0" cy="0"/>
        </a:xfrm>
      </p:grpSpPr>
      <p:sp>
        <p:nvSpPr>
          <p:cNvPr id="394" name="Google Shape;394;p4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servere web</a:t>
            </a:r>
            <a:endParaRPr/>
          </a:p>
        </p:txBody>
      </p:sp>
      <p:sp>
        <p:nvSpPr>
          <p:cNvPr id="395" name="Google Shape;395;p4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7" name="Google Shape;397;p4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98" name="Google Shape;398;p4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99" name="Google Shape;399;p42"/>
          <p:cNvSpPr txBox="1"/>
          <p:nvPr/>
        </p:nvSpPr>
        <p:spPr>
          <a:xfrm>
            <a:off x="317025" y="1109050"/>
            <a:ext cx="8515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Node este adesea folosit pentru crearea de program tip server, pentru web.</a:t>
            </a:r>
            <a:endParaRPr sz="1300">
              <a:solidFill>
                <a:srgbClr val="666666"/>
              </a:solidFill>
            </a:endParaRPr>
          </a:p>
        </p:txBody>
      </p:sp>
      <p:sp>
        <p:nvSpPr>
          <p:cNvPr id="400" name="Google Shape;400;p42"/>
          <p:cNvSpPr txBox="1"/>
          <p:nvPr/>
        </p:nvSpPr>
        <p:spPr>
          <a:xfrm>
            <a:off x="314400" y="1502650"/>
            <a:ext cx="8515200" cy="31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Un</a:t>
            </a:r>
            <a:r>
              <a:rPr lang="en" sz="1300">
                <a:solidFill>
                  <a:srgbClr val="666666"/>
                </a:solidFill>
              </a:rPr>
              <a:t> server web (software) este caracterizat prin următoarele: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ascultă și așteaptă cereri (de la clienți). Este specializat pe cererile de tip http, eventual și https. </a:t>
            </a:r>
            <a:r>
              <a:rPr lang="en" sz="1300">
                <a:solidFill>
                  <a:srgbClr val="666666"/>
                </a:solidFill>
              </a:rPr>
              <a:t>Tradițional ascultă pe porturile 80, 8080.</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poate interpreta url-ul cererii, pentru a servi resursa cerută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eventual execută cod impus de cerere (de exemplu, inserarea unei înregistrări în baza de date)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transmite răspunsuri către clienți</a:t>
            </a:r>
            <a:endParaRPr sz="1300">
              <a:solidFill>
                <a:srgbClr val="666666"/>
              </a:solidFill>
            </a:endParaRPr>
          </a:p>
          <a:p>
            <a:pPr indent="0" lvl="0" marL="45720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Adițional (dar nu inclus în sarcinile unui server web) programul mai poate să facă următoarele tipuri de acțiuni, care pot fi, de asemenea, realizate și de servere separate, dedicate (cum ar fi un server de e-mail, sau un server de baze de date).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primească/trimită e-mailuri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să se conecteze la baza de date pentru a efectua operații de citire, scriere, modificare, ștergere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să acceseze sistemul de fișiere pentru a salva resurse găzduite pentru utilizatori (de exemplu imagini, cum ar fi cea de profil, fișiere xml/json cu date, fișiere pentru log etc).</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asigură securitatea sistemului (protejează date sensibile împotriva accesului neautorizat).</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04" name="Shape 404"/>
        <p:cNvGrpSpPr/>
        <p:nvPr/>
      </p:nvGrpSpPr>
      <p:grpSpPr>
        <a:xfrm>
          <a:off x="0" y="0"/>
          <a:ext cx="0" cy="0"/>
          <a:chOff x="0" y="0"/>
          <a:chExt cx="0" cy="0"/>
        </a:xfrm>
      </p:grpSpPr>
      <p:sp>
        <p:nvSpPr>
          <p:cNvPr id="405" name="Google Shape;405;p4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exemplu: crearea unui server (1)</a:t>
            </a:r>
            <a:endParaRPr/>
          </a:p>
        </p:txBody>
      </p:sp>
      <p:sp>
        <p:nvSpPr>
          <p:cNvPr id="406" name="Google Shape;406;p4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8" name="Google Shape;408;p4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09" name="Google Shape;409;p4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10" name="Google Shape;410;p43"/>
          <p:cNvSpPr txBox="1"/>
          <p:nvPr/>
        </p:nvSpPr>
        <p:spPr>
          <a:xfrm>
            <a:off x="317025" y="956650"/>
            <a:ext cx="851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Un exemplu de server simplu, creat fără ajutorul unui modul extern de server, precum express, ci doar folosind pachete instalate odată cu Node.js. </a:t>
            </a:r>
            <a:endParaRPr sz="1300">
              <a:solidFill>
                <a:srgbClr val="666666"/>
              </a:solidFill>
            </a:endParaRPr>
          </a:p>
        </p:txBody>
      </p:sp>
      <p:sp>
        <p:nvSpPr>
          <p:cNvPr id="411" name="Google Shape;411;p43"/>
          <p:cNvSpPr txBox="1"/>
          <p:nvPr/>
        </p:nvSpPr>
        <p:spPr>
          <a:xfrm>
            <a:off x="317150" y="1449600"/>
            <a:ext cx="8515200" cy="313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http = require(</a:t>
            </a:r>
            <a:r>
              <a:rPr lang="en" sz="1050">
                <a:solidFill>
                  <a:srgbClr val="A31515"/>
                </a:solidFill>
                <a:highlight>
                  <a:srgbClr val="FFFFFF"/>
                </a:highlight>
                <a:latin typeface="Courier New"/>
                <a:ea typeface="Courier New"/>
                <a:cs typeface="Courier New"/>
                <a:sym typeface="Courier New"/>
              </a:rPr>
              <a:t>'http'</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fs= require(</a:t>
            </a:r>
            <a:r>
              <a:rPr lang="en" sz="1050">
                <a:solidFill>
                  <a:srgbClr val="A31515"/>
                </a:solidFill>
                <a:highlight>
                  <a:srgbClr val="FFFFFF"/>
                </a:highlight>
                <a:latin typeface="Courier New"/>
                <a:ea typeface="Courier New"/>
                <a:cs typeface="Courier New"/>
                <a:sym typeface="Courier New"/>
              </a:rPr>
              <a:t>'fs'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url = require(</a:t>
            </a:r>
            <a:r>
              <a:rPr lang="en" sz="1050">
                <a:solidFill>
                  <a:srgbClr val="A31515"/>
                </a:solidFill>
                <a:highlight>
                  <a:srgbClr val="FFFFFF"/>
                </a:highlight>
                <a:latin typeface="Courier New"/>
                <a:ea typeface="Courier New"/>
                <a:cs typeface="Courier New"/>
                <a:sym typeface="Courier New"/>
              </a:rPr>
              <a:t>'url'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querystring = require(</a:t>
            </a:r>
            <a:r>
              <a:rPr lang="en" sz="1050">
                <a:solidFill>
                  <a:srgbClr val="A31515"/>
                </a:solidFill>
                <a:highlight>
                  <a:srgbClr val="FFFFFF"/>
                </a:highlight>
                <a:latin typeface="Courier New"/>
                <a:ea typeface="Courier New"/>
                <a:cs typeface="Courier New"/>
                <a:sym typeface="Courier New"/>
              </a:rPr>
              <a:t>'querystring'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mesajePredefinite={</a:t>
            </a:r>
            <a:r>
              <a:rPr lang="en" sz="1050">
                <a:solidFill>
                  <a:srgbClr val="008000"/>
                </a:solidFill>
                <a:highlight>
                  <a:srgbClr val="FFFFFF"/>
                </a:highlight>
                <a:latin typeface="Courier New"/>
                <a:ea typeface="Courier New"/>
                <a:cs typeface="Courier New"/>
                <a:sym typeface="Courier New"/>
              </a:rPr>
              <a:t>//vor fi folosite ca răspunsuri din partea serverului către client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"Salut"</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"Heeey! Buna! Buna!"</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//dacă clientul trimite mesajul "Salut" i se răspunde cu valoarea asociată lui</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"Ce mai faci?"</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"Bine, tu?"</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"Ma bucur sa te vad"</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"Si eu! si eu!"</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"Frumoasa vreme afara"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"Asa e! Pacat ca avem de stat in casa!"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 pa"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"Pa pa! Mai viziteaza, te rog!"</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mesajeAleatoare=[</a:t>
            </a:r>
            <a:r>
              <a:rPr lang="en" sz="1050">
                <a:solidFill>
                  <a:srgbClr val="A31515"/>
                </a:solidFill>
                <a:highlight>
                  <a:srgbClr val="FFFFFF"/>
                </a:highlight>
                <a:latin typeface="Courier New"/>
                <a:ea typeface="Courier New"/>
                <a:cs typeface="Courier New"/>
                <a:sym typeface="Courier New"/>
              </a:rPr>
              <a:t>"hmm"</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"interesant"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"da, da, inteleg"</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"mhmm...."</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"mda"</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"aha"</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"foarte interesant, si mai departe?"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"precis, povesteste in continuare, te rog"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//continuă pe pagina următoare</a:t>
            </a:r>
            <a:endParaRPr sz="105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15" name="Shape 415"/>
        <p:cNvGrpSpPr/>
        <p:nvPr/>
      </p:nvGrpSpPr>
      <p:grpSpPr>
        <a:xfrm>
          <a:off x="0" y="0"/>
          <a:ext cx="0" cy="0"/>
          <a:chOff x="0" y="0"/>
          <a:chExt cx="0" cy="0"/>
        </a:xfrm>
      </p:grpSpPr>
      <p:sp>
        <p:nvSpPr>
          <p:cNvPr id="416" name="Google Shape;416;p4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crearea unui server (2)</a:t>
            </a:r>
            <a:endParaRPr/>
          </a:p>
        </p:txBody>
      </p:sp>
      <p:sp>
        <p:nvSpPr>
          <p:cNvPr id="417" name="Google Shape;417;p4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9" name="Google Shape;419;p4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20" name="Google Shape;420;p4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21" name="Google Shape;421;p44"/>
          <p:cNvSpPr txBox="1"/>
          <p:nvPr/>
        </p:nvSpPr>
        <p:spPr>
          <a:xfrm>
            <a:off x="317025" y="880450"/>
            <a:ext cx="8515200" cy="39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http.createServer(</a:t>
            </a: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(req, res) {</a:t>
            </a:r>
            <a:r>
              <a:rPr lang="en" sz="850">
                <a:solidFill>
                  <a:srgbClr val="008000"/>
                </a:solidFill>
                <a:highlight>
                  <a:srgbClr val="FFFFFF"/>
                </a:highlight>
                <a:latin typeface="Courier New"/>
                <a:ea typeface="Courier New"/>
                <a:cs typeface="Courier New"/>
                <a:sym typeface="Courier New"/>
              </a:rPr>
              <a:t>//crearea obiectului de tip server care așteaptă cererile</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var</a:t>
            </a:r>
            <a:r>
              <a:rPr lang="en" sz="850">
                <a:solidFill>
                  <a:schemeClr val="dk1"/>
                </a:solidFill>
                <a:highlight>
                  <a:srgbClr val="FFFFFF"/>
                </a:highlight>
                <a:latin typeface="Courier New"/>
                <a:ea typeface="Courier New"/>
                <a:cs typeface="Courier New"/>
                <a:sym typeface="Courier New"/>
              </a:rPr>
              <a:t> ruta_cerere=req.url </a:t>
            </a:r>
            <a:r>
              <a:rPr lang="en" sz="850">
                <a:solidFill>
                  <a:srgbClr val="008000"/>
                </a:solidFill>
                <a:highlight>
                  <a:srgbClr val="FFFFFF"/>
                </a:highlight>
                <a:latin typeface="Courier New"/>
                <a:ea typeface="Courier New"/>
                <a:cs typeface="Courier New"/>
                <a:sym typeface="Courier New"/>
              </a:rPr>
              <a:t>// req=request(cerere)</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if</a:t>
            </a:r>
            <a:r>
              <a:rPr lang="en" sz="850">
                <a:solidFill>
                  <a:schemeClr val="dk1"/>
                </a:solidFill>
                <a:highlight>
                  <a:srgbClr val="FFFFFF"/>
                </a:highlight>
                <a:latin typeface="Courier New"/>
                <a:ea typeface="Courier New"/>
                <a:cs typeface="Courier New"/>
                <a:sym typeface="Courier New"/>
              </a:rPr>
              <a:t>(req.url.startsWith(</a:t>
            </a:r>
            <a:r>
              <a:rPr lang="en" sz="850">
                <a:solidFill>
                  <a:srgbClr val="A31515"/>
                </a:solidFill>
                <a:highlight>
                  <a:srgbClr val="FFFFFF"/>
                </a:highlight>
                <a:latin typeface="Courier New"/>
                <a:ea typeface="Courier New"/>
                <a:cs typeface="Courier New"/>
                <a:sym typeface="Courier New"/>
              </a:rPr>
              <a:t>"/formular.html"</a:t>
            </a:r>
            <a:r>
              <a:rPr lang="en" sz="850">
                <a:solidFill>
                  <a:schemeClr val="dk1"/>
                </a:solidFill>
                <a:highlight>
                  <a:srgbClr val="FFFFFF"/>
                </a:highlight>
                <a:latin typeface="Courier New"/>
                <a:ea typeface="Courier New"/>
                <a:cs typeface="Courier New"/>
                <a:sym typeface="Courier New"/>
              </a:rPr>
              <a:t>)){ </a:t>
            </a:r>
            <a:r>
              <a:rPr lang="en" sz="850">
                <a:solidFill>
                  <a:srgbClr val="008000"/>
                </a:solidFill>
                <a:highlight>
                  <a:srgbClr val="FFFFFF"/>
                </a:highlight>
                <a:latin typeface="Courier New"/>
                <a:ea typeface="Courier New"/>
                <a:cs typeface="Courier New"/>
                <a:sym typeface="Courier New"/>
              </a:rPr>
              <a:t>// verific url-ul cererii ca să știu ce răspuns să dau</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res.writeHead(</a:t>
            </a:r>
            <a:r>
              <a:rPr lang="en" sz="850">
                <a:solidFill>
                  <a:srgbClr val="098658"/>
                </a:solidFill>
                <a:highlight>
                  <a:srgbClr val="FFFFFF"/>
                </a:highlight>
                <a:latin typeface="Courier New"/>
                <a:ea typeface="Courier New"/>
                <a:cs typeface="Courier New"/>
                <a:sym typeface="Courier New"/>
              </a:rPr>
              <a:t>200</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'Content-Type'</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"text/html"</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ciot_pagina=fs.readFileSync(</a:t>
            </a:r>
            <a:r>
              <a:rPr lang="en" sz="850">
                <a:solidFill>
                  <a:srgbClr val="A31515"/>
                </a:solidFill>
                <a:highlight>
                  <a:srgbClr val="FFFFFF"/>
                </a:highlight>
                <a:latin typeface="Courier New"/>
                <a:ea typeface="Courier New"/>
                <a:cs typeface="Courier New"/>
                <a:sym typeface="Courier New"/>
              </a:rPr>
              <a:t>"formular.html"</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"utf8"</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res.write(ciot_pagina);</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res.write(</a:t>
            </a:r>
            <a:r>
              <a:rPr lang="en" sz="850">
                <a:solidFill>
                  <a:srgbClr val="A31515"/>
                </a:solidFill>
                <a:highlight>
                  <a:srgbClr val="FFFFFF"/>
                </a:highlight>
                <a:latin typeface="Courier New"/>
                <a:ea typeface="Courier New"/>
                <a:cs typeface="Courier New"/>
                <a:sym typeface="Courier New"/>
              </a:rPr>
              <a:t>"&lt;/body&gt;&lt;/html&gt;"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res.end();</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else</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if</a:t>
            </a:r>
            <a:r>
              <a:rPr lang="en" sz="850">
                <a:solidFill>
                  <a:schemeClr val="dk1"/>
                </a:solidFill>
                <a:highlight>
                  <a:srgbClr val="FFFFFF"/>
                </a:highlight>
                <a:latin typeface="Courier New"/>
                <a:ea typeface="Courier New"/>
                <a:cs typeface="Courier New"/>
                <a:sym typeface="Courier New"/>
              </a:rPr>
              <a:t>(req.url.startsWith(</a:t>
            </a:r>
            <a:r>
              <a:rPr lang="en" sz="850">
                <a:solidFill>
                  <a:srgbClr val="A31515"/>
                </a:solidFill>
                <a:highlight>
                  <a:srgbClr val="FFFFFF"/>
                </a:highlight>
                <a:latin typeface="Courier New"/>
                <a:ea typeface="Courier New"/>
                <a:cs typeface="Courier New"/>
                <a:sym typeface="Courier New"/>
              </a:rPr>
              <a:t>"/interpreteaza_mesaj"</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url_parsat=url.parse(req.url)</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param=querystring.parse(url_parsat.query)</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res.writeHead(</a:t>
            </a:r>
            <a:r>
              <a:rPr lang="en" sz="850">
                <a:solidFill>
                  <a:srgbClr val="098658"/>
                </a:solidFill>
                <a:highlight>
                  <a:srgbClr val="FFFFFF"/>
                </a:highlight>
                <a:latin typeface="Courier New"/>
                <a:ea typeface="Courier New"/>
                <a:cs typeface="Courier New"/>
                <a:sym typeface="Courier New"/>
              </a:rPr>
              <a:t>200</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'Content-Type'</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"text/html"</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ciot_pagina=fs.readFileSync(</a:t>
            </a:r>
            <a:r>
              <a:rPr lang="en" sz="850">
                <a:solidFill>
                  <a:srgbClr val="A31515"/>
                </a:solidFill>
                <a:highlight>
                  <a:srgbClr val="FFFFFF"/>
                </a:highlight>
                <a:latin typeface="Courier New"/>
                <a:ea typeface="Courier New"/>
                <a:cs typeface="Courier New"/>
                <a:sym typeface="Courier New"/>
              </a:rPr>
              <a:t>"formular.html"</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"utf8"</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res.write(ciot_pagina);</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if</a:t>
            </a:r>
            <a:r>
              <a:rPr lang="en" sz="850">
                <a:solidFill>
                  <a:schemeClr val="dk1"/>
                </a:solidFill>
                <a:highlight>
                  <a:srgbClr val="FFFFFF"/>
                </a:highlight>
                <a:latin typeface="Courier New"/>
                <a:ea typeface="Courier New"/>
                <a:cs typeface="Courier New"/>
                <a:sym typeface="Courier New"/>
              </a:rPr>
              <a:t>(param[</a:t>
            </a:r>
            <a:r>
              <a:rPr lang="en" sz="850">
                <a:solidFill>
                  <a:srgbClr val="A31515"/>
                </a:solidFill>
                <a:highlight>
                  <a:srgbClr val="FFFFFF"/>
                </a:highlight>
                <a:latin typeface="Courier New"/>
                <a:ea typeface="Courier New"/>
                <a:cs typeface="Courier New"/>
                <a:sym typeface="Courier New"/>
              </a:rPr>
              <a:t>"mesaj"</a:t>
            </a:r>
            <a:r>
              <a:rPr lang="en" sz="850">
                <a:solidFill>
                  <a:schemeClr val="dk1"/>
                </a:solidFill>
                <a:highlight>
                  <a:srgbClr val="FFFFFF"/>
                </a:highlight>
                <a:latin typeface="Courier New"/>
                <a:ea typeface="Courier New"/>
                <a:cs typeface="Courier New"/>
                <a:sym typeface="Courier New"/>
              </a:rPr>
              <a:t>] &amp;&amp; mesajePredefinite[param[</a:t>
            </a:r>
            <a:r>
              <a:rPr lang="en" sz="850">
                <a:solidFill>
                  <a:srgbClr val="A31515"/>
                </a:solidFill>
                <a:highlight>
                  <a:srgbClr val="FFFFFF"/>
                </a:highlight>
                <a:latin typeface="Courier New"/>
                <a:ea typeface="Courier New"/>
                <a:cs typeface="Courier New"/>
                <a:sym typeface="Courier New"/>
              </a:rPr>
              <a:t>"mesaj"</a:t>
            </a:r>
            <a:r>
              <a:rPr lang="en" sz="850">
                <a:solidFill>
                  <a:schemeClr val="dk1"/>
                </a:solidFill>
                <a:highlight>
                  <a:srgbClr val="FFFFFF"/>
                </a:highlight>
                <a:latin typeface="Courier New"/>
                <a:ea typeface="Courier New"/>
                <a:cs typeface="Courier New"/>
                <a:sym typeface="Courier New"/>
              </a:rPr>
              <a:t>]])</a:t>
            </a:r>
            <a:endParaRPr sz="8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res.write(mesajePredefinite[param[</a:t>
            </a:r>
            <a:r>
              <a:rPr lang="en" sz="850">
                <a:solidFill>
                  <a:srgbClr val="A31515"/>
                </a:solidFill>
                <a:highlight>
                  <a:srgbClr val="FFFFFF"/>
                </a:highlight>
                <a:latin typeface="Courier New"/>
                <a:ea typeface="Courier New"/>
                <a:cs typeface="Courier New"/>
                <a:sym typeface="Courier New"/>
              </a:rPr>
              <a:t>"mesaj"</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else</a:t>
            </a:r>
            <a:endParaRPr sz="8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res.write(mesajeAleatoare[Math.floor(Math.random()*mesajeAleatoare.length)]);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res.write(</a:t>
            </a:r>
            <a:r>
              <a:rPr lang="en" sz="850">
                <a:solidFill>
                  <a:srgbClr val="A31515"/>
                </a:solidFill>
                <a:highlight>
                  <a:srgbClr val="FFFFFF"/>
                </a:highlight>
                <a:latin typeface="Courier New"/>
                <a:ea typeface="Courier New"/>
                <a:cs typeface="Courier New"/>
                <a:sym typeface="Courier New"/>
              </a:rPr>
              <a:t>"&lt;/body&gt;&lt;/html&gt;"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res.end();</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else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res.write(</a:t>
            </a:r>
            <a:r>
              <a:rPr lang="en" sz="850">
                <a:solidFill>
                  <a:srgbClr val="A31515"/>
                </a:solidFill>
                <a:highlight>
                  <a:srgbClr val="FFFFFF"/>
                </a:highlight>
                <a:latin typeface="Courier New"/>
                <a:ea typeface="Courier New"/>
                <a:cs typeface="Courier New"/>
                <a:sym typeface="Courier New"/>
              </a:rPr>
              <a:t>'Nu cunosc aceasta cale'</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res.end();</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}).listen(</a:t>
            </a:r>
            <a:r>
              <a:rPr lang="en" sz="850">
                <a:solidFill>
                  <a:srgbClr val="098658"/>
                </a:solidFill>
                <a:highlight>
                  <a:srgbClr val="FFFFFF"/>
                </a:highlight>
                <a:latin typeface="Courier New"/>
                <a:ea typeface="Courier New"/>
                <a:cs typeface="Courier New"/>
                <a:sym typeface="Courier New"/>
              </a:rPr>
              <a:t>8080</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"a pornit aplicatia"</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50">
              <a:solidFill>
                <a:schemeClr val="dk1"/>
              </a:solidFill>
            </a:endParaRPr>
          </a:p>
          <a:p>
            <a:pPr indent="0" lvl="0" marL="0" rtl="0" algn="l">
              <a:spcBef>
                <a:spcPts val="0"/>
              </a:spcBef>
              <a:spcAft>
                <a:spcPts val="0"/>
              </a:spcAft>
              <a:buNone/>
            </a:pPr>
            <a:r>
              <a:t/>
            </a:r>
            <a:endParaRPr sz="850">
              <a:solidFill>
                <a:srgbClr val="666666"/>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25" name="Shape 425"/>
        <p:cNvGrpSpPr/>
        <p:nvPr/>
      </p:nvGrpSpPr>
      <p:grpSpPr>
        <a:xfrm>
          <a:off x="0" y="0"/>
          <a:ext cx="0" cy="0"/>
          <a:chOff x="0" y="0"/>
          <a:chExt cx="0" cy="0"/>
        </a:xfrm>
      </p:grpSpPr>
      <p:sp>
        <p:nvSpPr>
          <p:cNvPr id="426" name="Google Shape;426;p4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express</a:t>
            </a:r>
            <a:endParaRPr/>
          </a:p>
        </p:txBody>
      </p:sp>
      <p:sp>
        <p:nvSpPr>
          <p:cNvPr id="427" name="Google Shape;427;p4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9" name="Google Shape;429;p4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30" name="Google Shape;430;p4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31" name="Google Shape;431;p45"/>
          <p:cNvSpPr txBox="1"/>
          <p:nvPr/>
        </p:nvSpPr>
        <p:spPr>
          <a:xfrm>
            <a:off x="317025" y="1109050"/>
            <a:ext cx="8515200" cy="10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În practică se folosește foarte rar funcția createServer, pentru crearea unui program de backend care să servească drept software de server web. Cel mai adesea, folosim framework-ul express. </a:t>
            </a:r>
            <a:endParaRPr sz="1300">
              <a:solidFill>
                <a:srgbClr val="666666"/>
              </a:solidFill>
            </a:endParaRPr>
          </a:p>
          <a:p>
            <a:pPr indent="0" lvl="0" marL="0" rtl="0" algn="l">
              <a:spcBef>
                <a:spcPts val="0"/>
              </a:spcBef>
              <a:spcAft>
                <a:spcPts val="0"/>
              </a:spcAft>
              <a:buNone/>
            </a:pPr>
            <a:r>
              <a:rPr lang="en" sz="1300">
                <a:solidFill>
                  <a:srgbClr val="666666"/>
                </a:solidFill>
              </a:rPr>
              <a:t>Se instalează cu:</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npm install express</a:t>
            </a:r>
            <a:endParaRPr sz="1300">
              <a:solidFill>
                <a:srgbClr val="666666"/>
              </a:solidFill>
              <a:latin typeface="Courier New"/>
              <a:ea typeface="Courier New"/>
              <a:cs typeface="Courier New"/>
              <a:sym typeface="Courier New"/>
            </a:endParaRPr>
          </a:p>
        </p:txBody>
      </p:sp>
      <p:sp>
        <p:nvSpPr>
          <p:cNvPr id="432" name="Google Shape;432;p45"/>
          <p:cNvSpPr txBox="1"/>
          <p:nvPr/>
        </p:nvSpPr>
        <p:spPr>
          <a:xfrm>
            <a:off x="311700" y="2146450"/>
            <a:ext cx="86250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Pentru a-l folosi în program trebuie să includem modulul cu ajutorul funcției require(), care, în cazul express, returnează o funcție, pe care apoi o apelăm pentru a crea serverul (</a:t>
            </a:r>
            <a:r>
              <a:rPr lang="en" sz="1300" u="sng">
                <a:solidFill>
                  <a:schemeClr val="hlink"/>
                </a:solidFill>
                <a:hlinkClick r:id="rId4"/>
              </a:rPr>
              <a:t>obiectul aplicație</a:t>
            </a:r>
            <a:r>
              <a:rPr lang="en" sz="1300">
                <a:solidFill>
                  <a:srgbClr val="666666"/>
                </a:solidFill>
              </a:rPr>
              <a:t>).</a:t>
            </a:r>
            <a:endParaRPr sz="1300">
              <a:solidFill>
                <a:srgbClr val="666666"/>
              </a:solidFill>
              <a:latin typeface="Courier New"/>
              <a:ea typeface="Courier New"/>
              <a:cs typeface="Courier New"/>
              <a:sym typeface="Courier New"/>
            </a:endParaRPr>
          </a:p>
        </p:txBody>
      </p:sp>
      <p:sp>
        <p:nvSpPr>
          <p:cNvPr id="433" name="Google Shape;433;p45"/>
          <p:cNvSpPr txBox="1"/>
          <p:nvPr/>
        </p:nvSpPr>
        <p:spPr>
          <a:xfrm>
            <a:off x="317150" y="2791150"/>
            <a:ext cx="3584700" cy="64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express = require(</a:t>
            </a:r>
            <a:r>
              <a:rPr lang="en" sz="1050">
                <a:solidFill>
                  <a:srgbClr val="A31515"/>
                </a:solidFill>
                <a:highlight>
                  <a:srgbClr val="FFFFFF"/>
                </a:highlight>
                <a:latin typeface="Courier New"/>
                <a:ea typeface="Courier New"/>
                <a:cs typeface="Courier New"/>
                <a:sym typeface="Courier New"/>
              </a:rPr>
              <a:t>'express'</a:t>
            </a:r>
            <a:r>
              <a:rPr lang="en" sz="1050">
                <a:solidFill>
                  <a:schemeClr val="dk1"/>
                </a:solidFill>
                <a:highlight>
                  <a:srgbClr val="FFFFFF"/>
                </a:highlight>
                <a:latin typeface="Courier New"/>
                <a:ea typeface="Courier New"/>
                <a:cs typeface="Courier New"/>
                <a:sym typeface="Courier New"/>
              </a:rPr>
              <a:t>);</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app = express();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p:txBody>
      </p:sp>
      <p:sp>
        <p:nvSpPr>
          <p:cNvPr id="434" name="Google Shape;434;p45"/>
          <p:cNvSpPr txBox="1"/>
          <p:nvPr/>
        </p:nvSpPr>
        <p:spPr>
          <a:xfrm>
            <a:off x="396150" y="3543075"/>
            <a:ext cx="8625000" cy="8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Obiectul app (cum a fost denumit mai sus) va fi apoi folosit pentru a implementa toată aplicația server: pentru a face setări pentru aplicație (precum setarea motorului de template-uri: </a:t>
            </a:r>
            <a:r>
              <a:rPr i="1" lang="en" sz="1300">
                <a:solidFill>
                  <a:srgbClr val="666666"/>
                </a:solidFill>
              </a:rPr>
              <a:t>view engine</a:t>
            </a:r>
            <a:r>
              <a:rPr lang="en" sz="1300">
                <a:solidFill>
                  <a:srgbClr val="666666"/>
                </a:solidFill>
              </a:rPr>
              <a:t>), pentru rutare, pentru setarea portului de ascultare etc.</a:t>
            </a:r>
            <a:endParaRPr sz="1300">
              <a:solidFill>
                <a:srgbClr val="666666"/>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38" name="Shape 438"/>
        <p:cNvGrpSpPr/>
        <p:nvPr/>
      </p:nvGrpSpPr>
      <p:grpSpPr>
        <a:xfrm>
          <a:off x="0" y="0"/>
          <a:ext cx="0" cy="0"/>
          <a:chOff x="0" y="0"/>
          <a:chExt cx="0" cy="0"/>
        </a:xfrm>
      </p:grpSpPr>
      <p:sp>
        <p:nvSpPr>
          <p:cNvPr id="439" name="Google Shape;439;p4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a:t>
            </a:r>
            <a:r>
              <a:rPr lang="en"/>
              <a:t>- app.listen()</a:t>
            </a:r>
            <a:endParaRPr/>
          </a:p>
        </p:txBody>
      </p:sp>
      <p:sp>
        <p:nvSpPr>
          <p:cNvPr id="440" name="Google Shape;440;p4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2" name="Google Shape;442;p4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43" name="Google Shape;443;p4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44" name="Google Shape;444;p46"/>
          <p:cNvSpPr txBox="1"/>
          <p:nvPr/>
        </p:nvSpPr>
        <p:spPr>
          <a:xfrm>
            <a:off x="317025" y="1109050"/>
            <a:ext cx="8515200" cy="7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Pentru a putea accesa aplicația prin browser sau prin alt program de tip client, aceasta trebuie să aștepte conexiuni. Ca să specificăm portul pe care aplicația ascultă cererile vom folosi metoda listen(). De exemplu, dacă obiectul aplicație se numește app și vrem ca aplicația să asculte pe portul 80, scriem:</a:t>
            </a:r>
            <a:endParaRPr sz="1300">
              <a:solidFill>
                <a:srgbClr val="666666"/>
              </a:solidFill>
            </a:endParaRPr>
          </a:p>
        </p:txBody>
      </p:sp>
      <p:sp>
        <p:nvSpPr>
          <p:cNvPr id="445" name="Google Shape;445;p46"/>
          <p:cNvSpPr txBox="1"/>
          <p:nvPr/>
        </p:nvSpPr>
        <p:spPr>
          <a:xfrm>
            <a:off x="311700" y="2343150"/>
            <a:ext cx="8515200" cy="25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Conform </a:t>
            </a:r>
            <a:r>
              <a:rPr lang="en" sz="1300" u="sng">
                <a:solidFill>
                  <a:schemeClr val="hlink"/>
                </a:solidFill>
                <a:hlinkClick r:id="rId4"/>
              </a:rPr>
              <a:t>specificațiilor</a:t>
            </a:r>
            <a:r>
              <a:rPr lang="en" sz="1300">
                <a:solidFill>
                  <a:srgbClr val="666666"/>
                </a:solidFill>
              </a:rPr>
              <a:t>, forma generală de apelare a metodei listen() este:</a:t>
            </a:r>
            <a:endParaRPr sz="1300">
              <a:solidFill>
                <a:srgbClr val="666666"/>
              </a:solidFill>
            </a:endParaRPr>
          </a:p>
          <a:p>
            <a:pPr indent="0" lvl="0" marL="0" rtl="0" algn="l">
              <a:spcBef>
                <a:spcPts val="0"/>
              </a:spcBef>
              <a:spcAft>
                <a:spcPts val="0"/>
              </a:spcAft>
              <a:buNone/>
            </a:pPr>
            <a:r>
              <a:rPr lang="en" sz="1300">
                <a:solidFill>
                  <a:srgbClr val="666666"/>
                </a:solidFill>
              </a:rPr>
              <a:t> app.listen([port[, host[, backlog]]][, callback])</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portul </a:t>
            </a:r>
            <a:r>
              <a:rPr lang="en" sz="1300">
                <a:solidFill>
                  <a:srgbClr val="666666"/>
                </a:solidFill>
              </a:rPr>
              <a:t>este cel pe care adcultă aplicația. Dacă nu oferim noi un port sau transmitem valoarea specială 0, sitemul de operare va asigna aplicației un port nefolosit.</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host </a:t>
            </a:r>
            <a:r>
              <a:rPr lang="en" sz="1300">
                <a:solidFill>
                  <a:srgbClr val="666666"/>
                </a:solidFill>
              </a:rPr>
              <a:t>- adresa pe care ascultă aplicația (implicit este adresa mașinii locale, și este valoarea pe care o veți folosi cel mai des, așa că în exemplele noastre nu vom avea nevoie să precizăm host-ul</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backlog </a:t>
            </a:r>
            <a:r>
              <a:rPr lang="en" sz="1300">
                <a:solidFill>
                  <a:srgbClr val="666666"/>
                </a:solidFill>
              </a:rPr>
              <a:t>- numărul maxim de conexiuni admise în așteptare. Totuși, indiferent de valoarea specificată de noi, acest parametru este limitat de sistemul de operare (de exemplu dacă sistemul de operare suportă un maxim de 5, degeaba specificăm noi 100, tot doar o coadă de așteptare de lungime maxim 5 va avea).</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callback </a:t>
            </a:r>
            <a:r>
              <a:rPr lang="en" sz="1300">
                <a:solidFill>
                  <a:srgbClr val="666666"/>
                </a:solidFill>
              </a:rPr>
              <a:t>- </a:t>
            </a:r>
            <a:r>
              <a:rPr lang="en" sz="1300">
                <a:solidFill>
                  <a:srgbClr val="666666"/>
                </a:solidFill>
              </a:rPr>
              <a:t>o funcție callback, apelată după ce serverul a început ascultarea.</a:t>
            </a:r>
            <a:endParaRPr sz="1300">
              <a:solidFill>
                <a:srgbClr val="666666"/>
              </a:solidFill>
            </a:endParaRPr>
          </a:p>
          <a:p>
            <a:pPr indent="0" lvl="0" marL="0" rtl="0" algn="l">
              <a:spcBef>
                <a:spcPts val="0"/>
              </a:spcBef>
              <a:spcAft>
                <a:spcPts val="0"/>
              </a:spcAft>
              <a:buNone/>
            </a:pPr>
            <a:r>
              <a:rPr lang="en" sz="1300">
                <a:solidFill>
                  <a:srgbClr val="666666"/>
                </a:solidFill>
              </a:rPr>
              <a:t>Cel mai des vom folosi parametrii port, și eventual callback. Putem apela funcția cu oricare din paramteri de mai sus lipsă, dar trebuie să păstrăm în apel ordinea lor.</a:t>
            </a:r>
            <a:endParaRPr sz="1300">
              <a:solidFill>
                <a:srgbClr val="666666"/>
              </a:solidFill>
            </a:endParaRPr>
          </a:p>
        </p:txBody>
      </p:sp>
      <p:sp>
        <p:nvSpPr>
          <p:cNvPr id="446" name="Google Shape;446;p46"/>
          <p:cNvSpPr txBox="1"/>
          <p:nvPr/>
        </p:nvSpPr>
        <p:spPr>
          <a:xfrm>
            <a:off x="317150" y="1860250"/>
            <a:ext cx="1818000" cy="32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app.listen(</a:t>
            </a:r>
            <a:r>
              <a:rPr lang="en" sz="1050">
                <a:solidFill>
                  <a:srgbClr val="098658"/>
                </a:solidFill>
                <a:highlight>
                  <a:srgbClr val="FFFFFF"/>
                </a:highlight>
                <a:latin typeface="Courier New"/>
                <a:ea typeface="Courier New"/>
                <a:cs typeface="Courier New"/>
                <a:sym typeface="Courier New"/>
              </a:rPr>
              <a:t>8080</a:t>
            </a:r>
            <a:r>
              <a:rPr lang="en" sz="1050">
                <a:solidFill>
                  <a:schemeClr val="dk1"/>
                </a:solidFill>
                <a:highlight>
                  <a:srgbClr val="FFFFFF"/>
                </a:highlight>
                <a:latin typeface="Courier New"/>
                <a:ea typeface="Courier New"/>
                <a:cs typeface="Courier New"/>
                <a:sym typeface="Courier New"/>
              </a:rPr>
              <a:t>);</a:t>
            </a:r>
            <a:endParaRPr/>
          </a:p>
        </p:txBody>
      </p:sp>
      <p:sp>
        <p:nvSpPr>
          <p:cNvPr id="447" name="Google Shape;447;p46"/>
          <p:cNvSpPr txBox="1"/>
          <p:nvPr/>
        </p:nvSpPr>
        <p:spPr>
          <a:xfrm>
            <a:off x="2279600" y="1860250"/>
            <a:ext cx="6558000" cy="485700"/>
          </a:xfrm>
          <a:prstGeom prst="rect">
            <a:avLst/>
          </a:prstGeom>
          <a:noFill/>
          <a:ln cap="flat" cmpd="sng" w="9525">
            <a:solidFill>
              <a:srgbClr val="666666"/>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În bara de adrese a browser-ului vom scrie "localhost:8080" (sau alt port după ":" egal cu valoarea parametrului-port al metodei listen()</a:t>
            </a:r>
            <a:endParaRPr sz="1100">
              <a:solidFill>
                <a:srgbClr val="666666"/>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51" name="Shape 451"/>
        <p:cNvGrpSpPr/>
        <p:nvPr/>
      </p:nvGrpSpPr>
      <p:grpSpPr>
        <a:xfrm>
          <a:off x="0" y="0"/>
          <a:ext cx="0" cy="0"/>
          <a:chOff x="0" y="0"/>
          <a:chExt cx="0" cy="0"/>
        </a:xfrm>
      </p:grpSpPr>
      <p:sp>
        <p:nvSpPr>
          <p:cNvPr id="452" name="Google Shape;452;p4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middleware</a:t>
            </a:r>
            <a:endParaRPr/>
          </a:p>
        </p:txBody>
      </p:sp>
      <p:sp>
        <p:nvSpPr>
          <p:cNvPr id="453" name="Google Shape;453;p4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5" name="Google Shape;455;p4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56" name="Google Shape;456;p4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57" name="Google Shape;457;p47"/>
          <p:cNvSpPr txBox="1"/>
          <p:nvPr/>
        </p:nvSpPr>
        <p:spPr>
          <a:xfrm>
            <a:off x="317025" y="1109050"/>
            <a:ext cx="8515200" cy="3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666666"/>
                </a:solidFill>
              </a:rPr>
              <a:t>Middleware </a:t>
            </a:r>
            <a:r>
              <a:rPr lang="en">
                <a:solidFill>
                  <a:srgbClr val="666666"/>
                </a:solidFill>
              </a:rPr>
              <a:t>este un tip de modul software care adesea funcționează ca o interfață între alte două tipuri de module software (de exemplu, între un program și sistemul de operare, sau între programul server și modulul de comunicare cu clientul - așa cum e în cazul suportului de middleware care este oferit de express). </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Funcțiile de tip middleware din express primesc parametrii cerere (request) și răspuns(response) - obiecte conținând date despre cele două acțiuni. În interiorul funcțiilor middleware, aceste două obiecte pot fi prelucrate și/sau modificate (de exemplu adăugând o proprietate nouă). Putem scrie funcții middleware pe care le dăm ca parametru (callback) metodelor obiectului aplicație (notat anterior cu </a:t>
            </a:r>
            <a:r>
              <a:rPr i="1" lang="en">
                <a:solidFill>
                  <a:srgbClr val="666666"/>
                </a:solidFill>
              </a:rPr>
              <a:t>app</a:t>
            </a:r>
            <a:r>
              <a:rPr lang="en">
                <a:solidFill>
                  <a:srgbClr val="666666"/>
                </a:solidFill>
              </a:rPr>
              <a:t>):</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app.use(), </a:t>
            </a:r>
            <a:r>
              <a:rPr lang="en">
                <a:solidFill>
                  <a:srgbClr val="666666"/>
                </a:solidFill>
              </a:rPr>
              <a:t> app.all()</a:t>
            </a:r>
            <a:r>
              <a:rPr lang="en">
                <a:solidFill>
                  <a:srgbClr val="666666"/>
                </a:solidFill>
              </a:rPr>
              <a:t> - generale, acceptă cereri de orice tip</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Metodele de rutare: app.get(), app.put(), app.delete(), app.post(), metoda generală de rutare app.route() etc.</a:t>
            </a:r>
            <a:endParaRPr>
              <a:solidFill>
                <a:srgbClr val="666666"/>
              </a:solidFill>
            </a:endParaRPr>
          </a:p>
          <a:p>
            <a:pPr indent="0" lvl="0" marL="0" rtl="0" algn="l">
              <a:spcBef>
                <a:spcPts val="0"/>
              </a:spcBef>
              <a:spcAft>
                <a:spcPts val="0"/>
              </a:spcAft>
              <a:buNone/>
            </a:pPr>
            <a:r>
              <a:rPr lang="en">
                <a:solidFill>
                  <a:srgbClr val="666666"/>
                </a:solidFill>
              </a:rPr>
              <a:t>Atenție, se pot adăuga mai multe funcții middleware pentru aceeași cerere, fie trimițând mai multe callback-uri ca parametru (cum permite app.all(), de exemplu), fie trecând prin mai multe apeluri ale metodelor de mai sus dar în a căror funcție callback s-a apelat metoda next()).</a:t>
            </a:r>
            <a:endParaRPr>
              <a:solidFill>
                <a:srgbClr val="666666"/>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61" name="Shape 461"/>
        <p:cNvGrpSpPr/>
        <p:nvPr/>
      </p:nvGrpSpPr>
      <p:grpSpPr>
        <a:xfrm>
          <a:off x="0" y="0"/>
          <a:ext cx="0" cy="0"/>
          <a:chOff x="0" y="0"/>
          <a:chExt cx="0" cy="0"/>
        </a:xfrm>
      </p:grpSpPr>
      <p:sp>
        <p:nvSpPr>
          <p:cNvPr id="462" name="Google Shape;462;p4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app.use()</a:t>
            </a:r>
            <a:endParaRPr/>
          </a:p>
        </p:txBody>
      </p:sp>
      <p:sp>
        <p:nvSpPr>
          <p:cNvPr id="463" name="Google Shape;463;p4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5" name="Google Shape;465;p4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66" name="Google Shape;466;p4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67" name="Google Shape;467;p48"/>
          <p:cNvSpPr txBox="1"/>
          <p:nvPr/>
        </p:nvSpPr>
        <p:spPr>
          <a:xfrm>
            <a:off x="317025" y="1109050"/>
            <a:ext cx="8515200" cy="3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Metoda use() este folosită pentru a adăuga un middleware pentru cererile de orice tip. Conform </a:t>
            </a:r>
            <a:r>
              <a:rPr lang="en" sz="1300" u="sng">
                <a:solidFill>
                  <a:schemeClr val="hlink"/>
                </a:solidFill>
                <a:hlinkClick r:id="rId4"/>
              </a:rPr>
              <a:t>specificațiilor</a:t>
            </a:r>
            <a:r>
              <a:rPr lang="en" sz="1300">
                <a:solidFill>
                  <a:srgbClr val="666666"/>
                </a:solidFill>
              </a:rPr>
              <a:t>, formatul metodei este:</a:t>
            </a:r>
            <a:endParaRPr sz="1300">
              <a:solidFill>
                <a:srgbClr val="666666"/>
              </a:solidFill>
            </a:endParaRPr>
          </a:p>
          <a:p>
            <a:pPr indent="0" lvl="0" marL="0" rtl="0" algn="l">
              <a:spcBef>
                <a:spcPts val="0"/>
              </a:spcBef>
              <a:spcAft>
                <a:spcPts val="0"/>
              </a:spcAft>
              <a:buNone/>
            </a:pPr>
            <a:r>
              <a:rPr b="1" lang="en" sz="1300">
                <a:solidFill>
                  <a:srgbClr val="666666"/>
                </a:solidFill>
              </a:rPr>
              <a:t>app.use([path,] callback [, callback...])</a:t>
            </a:r>
            <a:endParaRPr b="1"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Parametrul path este opțional și se referă la calea cu care poate </a:t>
            </a:r>
            <a:r>
              <a:rPr b="1" lang="en" sz="1300">
                <a:solidFill>
                  <a:srgbClr val="666666"/>
                </a:solidFill>
              </a:rPr>
              <a:t>să înceapă</a:t>
            </a:r>
            <a:r>
              <a:rPr lang="en" sz="1300">
                <a:solidFill>
                  <a:srgbClr val="666666"/>
                </a:solidFill>
              </a:rPr>
              <a:t> cererea către server (în sensul că poate fi urmat de o subrută, nu că este un subșir). De exemplu, dacă path este "/pag", se va intra pe app.use() ătât pentru cererea simplă "/pag" cât și pentru cererea "/pag/a/b/c", dar nu pentru "/pagabc" care reprezintă o altă rută principală. În cazul în care nu se oferă o cale, funcțiile callback se vor aplica tuturor cererilor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Metoda use trebuie să primească minim un parametru de tip funcție (callback). Funcțiile callback se vor executa în ordinea în care au fost date ca argumente (în cazul în care în interiorul.</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Putem avea oricâte apeluri app.use(), ordinea lor contează, fiind executate callback-urile întâi din primul app.use(), apoi din al doilea etc.</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De obicei folosim app.use() înainte de apelurile metodelor de rutare (get, post etc) pentru operații generale, setări (de exemplu setarea unui folder static), verificări (de exemplu putem verifica dacă userul este autentificat) etc.</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71" name="Shape 471"/>
        <p:cNvGrpSpPr/>
        <p:nvPr/>
      </p:nvGrpSpPr>
      <p:grpSpPr>
        <a:xfrm>
          <a:off x="0" y="0"/>
          <a:ext cx="0" cy="0"/>
          <a:chOff x="0" y="0"/>
          <a:chExt cx="0" cy="0"/>
        </a:xfrm>
      </p:grpSpPr>
      <p:sp>
        <p:nvSpPr>
          <p:cNvPr id="472" name="Google Shape;472;p4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forma unui parametru-cale (path) (1)</a:t>
            </a:r>
            <a:endParaRPr/>
          </a:p>
        </p:txBody>
      </p:sp>
      <p:sp>
        <p:nvSpPr>
          <p:cNvPr id="473" name="Google Shape;473;p4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5" name="Google Shape;475;p4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76" name="Google Shape;476;p4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77" name="Google Shape;477;p49"/>
          <p:cNvSpPr txBox="1"/>
          <p:nvPr/>
        </p:nvSpPr>
        <p:spPr>
          <a:xfrm>
            <a:off x="317025" y="1109050"/>
            <a:ext cx="8515200" cy="37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Formele parametrului path acceptate de setul de funcții care se ocupă de cererile provenite de la client, sunt, conform specificațiilor, cele enumerate mai jos. Valoarea lui path se referă la restul de caractere care urmează după numele de domeniu, într-o adresă web. De exemplu, pentru http://www.irinaciocan.com</a:t>
            </a:r>
            <a:r>
              <a:rPr b="1" lang="en" sz="1300">
                <a:solidFill>
                  <a:srgbClr val="666666"/>
                </a:solidFill>
              </a:rPr>
              <a:t>/tehnici_web/index</a:t>
            </a:r>
            <a:r>
              <a:rPr lang="en" sz="1300">
                <a:solidFill>
                  <a:srgbClr val="666666"/>
                </a:solidFill>
              </a:rPr>
              <a:t> ce e scris cu litere aldine ar fi calea tratată de server (numele de domeniu fiind folosit doar pentru a obține ip-ul la care se găseste programul server)</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Cale exactă.</a:t>
            </a:r>
            <a:r>
              <a:rPr lang="en" sz="1300">
                <a:solidFill>
                  <a:srgbClr val="666666"/>
                </a:solidFill>
              </a:rPr>
              <a:t> Începe cu "/" urmat de restul căii. De exemplu "</a:t>
            </a:r>
            <a:r>
              <a:rPr b="1" lang="en" sz="1300">
                <a:solidFill>
                  <a:srgbClr val="666666"/>
                </a:solidFill>
              </a:rPr>
              <a:t>/tehnici_web/index"</a:t>
            </a:r>
            <a:endParaRPr b="1"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Template</a:t>
            </a:r>
            <a:r>
              <a:rPr lang="en" sz="1300">
                <a:solidFill>
                  <a:srgbClr val="666666"/>
                </a:solidFill>
              </a:rPr>
              <a:t>, folosind caracterele speciale:</a:t>
            </a:r>
            <a:endParaRPr sz="1300">
              <a:solidFill>
                <a:srgbClr val="666666"/>
              </a:solidFill>
            </a:endParaRPr>
          </a:p>
          <a:p>
            <a:pPr indent="-311150" lvl="1" marL="914400" rtl="0" algn="l">
              <a:spcBef>
                <a:spcPts val="0"/>
              </a:spcBef>
              <a:spcAft>
                <a:spcPts val="0"/>
              </a:spcAft>
              <a:buClr>
                <a:srgbClr val="666666"/>
              </a:buClr>
              <a:buSzPts val="1300"/>
              <a:buChar char="○"/>
            </a:pPr>
            <a:r>
              <a:rPr b="1" lang="en" sz="1300"/>
              <a:t>?</a:t>
            </a:r>
            <a:r>
              <a:rPr lang="en" sz="1300">
                <a:solidFill>
                  <a:srgbClr val="666666"/>
                </a:solidFill>
              </a:rPr>
              <a:t> indică faptul că elementul (caracter sau grup de caractere) de dinaintea simbolului poate să nu apară deloc sau să apară doar o dată în calea cererii. De exemplu "/ba?u" se potrivește și pentru cererea "/bu" si "/bau"</a:t>
            </a:r>
            <a:endParaRPr sz="1300">
              <a:solidFill>
                <a:srgbClr val="666666"/>
              </a:solidFill>
            </a:endParaRPr>
          </a:p>
          <a:p>
            <a:pPr indent="-311150" lvl="1" marL="914400" rtl="0" algn="l">
              <a:spcBef>
                <a:spcPts val="0"/>
              </a:spcBef>
              <a:spcAft>
                <a:spcPts val="0"/>
              </a:spcAft>
              <a:buClr>
                <a:srgbClr val="666666"/>
              </a:buClr>
              <a:buSzPts val="1300"/>
              <a:buChar char="○"/>
            </a:pPr>
            <a:r>
              <a:rPr b="1" lang="en" sz="1300"/>
              <a:t>+</a:t>
            </a:r>
            <a:r>
              <a:rPr lang="en" sz="1300">
                <a:solidFill>
                  <a:srgbClr val="666666"/>
                </a:solidFill>
              </a:rPr>
              <a:t> indică faptul că elementul (caracter sau grup de caractere) de dinaintea simbolului poate să apară cel puțin o dată. De exemplu, "/ba+u" se potrivește cu oricare dintre "/bau" "/baau", "/baaaau"</a:t>
            </a:r>
            <a:endParaRPr sz="1300">
              <a:solidFill>
                <a:srgbClr val="666666"/>
              </a:solidFill>
            </a:endParaRPr>
          </a:p>
          <a:p>
            <a:pPr indent="-311150" lvl="1" marL="914400" rtl="0" algn="l">
              <a:spcBef>
                <a:spcPts val="0"/>
              </a:spcBef>
              <a:spcAft>
                <a:spcPts val="0"/>
              </a:spcAft>
              <a:buClr>
                <a:srgbClr val="666666"/>
              </a:buClr>
              <a:buSzPts val="1300"/>
              <a:buChar char="○"/>
            </a:pPr>
            <a:r>
              <a:rPr b="1" lang="en" sz="1300"/>
              <a:t>*</a:t>
            </a:r>
            <a:r>
              <a:rPr lang="en" sz="1300">
                <a:solidFill>
                  <a:srgbClr val="666666"/>
                </a:solidFill>
              </a:rPr>
              <a:t> indică faptul că în locul acestui simbol se poate găsi orice șir. De exemplu, "/b*u" se potrivește și cu "/bu", și cu "/bau" sau "/bou" și cu "/bzzztralalau". Adesea se folosește calea "/*", care se potrivește cu orice cerere</a:t>
            </a:r>
            <a:endParaRPr sz="1300">
              <a:solidFill>
                <a:srgbClr val="666666"/>
              </a:solidFill>
            </a:endParaRPr>
          </a:p>
          <a:p>
            <a:pPr indent="-311150" lvl="1" marL="914400" rtl="0" algn="l">
              <a:spcBef>
                <a:spcPts val="0"/>
              </a:spcBef>
              <a:spcAft>
                <a:spcPts val="0"/>
              </a:spcAft>
              <a:buClr>
                <a:srgbClr val="666666"/>
              </a:buClr>
              <a:buSzPts val="1300"/>
              <a:buChar char="○"/>
            </a:pPr>
            <a:r>
              <a:rPr lang="en" sz="1300"/>
              <a:t>()</a:t>
            </a:r>
            <a:r>
              <a:rPr lang="en" sz="1300">
                <a:solidFill>
                  <a:srgbClr val="666666"/>
                </a:solidFill>
              </a:rPr>
              <a:t> - paranteze pentru grupare, folosite în general pentru a aplica simbolurile "?" și "+" unui grup de caractere. De exemplu, "/hi(po)+tam" se potrivește și cu "/hipotam" și cu "/hipopotam" și cu "/hipopopopopotam"</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81" name="Shape 481"/>
        <p:cNvGrpSpPr/>
        <p:nvPr/>
      </p:nvGrpSpPr>
      <p:grpSpPr>
        <a:xfrm>
          <a:off x="0" y="0"/>
          <a:ext cx="0" cy="0"/>
          <a:chOff x="0" y="0"/>
          <a:chExt cx="0" cy="0"/>
        </a:xfrm>
      </p:grpSpPr>
      <p:sp>
        <p:nvSpPr>
          <p:cNvPr id="482" name="Google Shape;482;p5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forma unui parametru-cale (path) (2)</a:t>
            </a:r>
            <a:endParaRPr/>
          </a:p>
        </p:txBody>
      </p:sp>
      <p:sp>
        <p:nvSpPr>
          <p:cNvPr id="483" name="Google Shape;483;p5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5" name="Google Shape;485;p5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86" name="Google Shape;486;p5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87" name="Google Shape;487;p50"/>
          <p:cNvSpPr txBox="1"/>
          <p:nvPr/>
        </p:nvSpPr>
        <p:spPr>
          <a:xfrm>
            <a:off x="317025" y="1109050"/>
            <a:ext cx="8515200" cy="37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O expresie regulată.</a:t>
            </a:r>
            <a:r>
              <a:rPr lang="en" sz="1300">
                <a:solidFill>
                  <a:srgbClr val="666666"/>
                </a:solidFill>
              </a:rPr>
              <a:t> Se transmite ca parametru un obiect de tip RegExp, fie folosind:</a:t>
            </a:r>
            <a:endParaRPr sz="1300">
              <a:solidFill>
                <a:srgbClr val="666666"/>
              </a:solidFill>
            </a:endParaRPr>
          </a:p>
          <a:p>
            <a:pPr indent="-311150" lvl="1" marL="914400" rtl="0" algn="l">
              <a:spcBef>
                <a:spcPts val="0"/>
              </a:spcBef>
              <a:spcAft>
                <a:spcPts val="0"/>
              </a:spcAft>
              <a:buClr>
                <a:srgbClr val="666666"/>
              </a:buClr>
              <a:buSzPts val="1300"/>
              <a:buChar char="○"/>
            </a:pPr>
            <a:r>
              <a:rPr lang="en" sz="1300">
                <a:solidFill>
                  <a:srgbClr val="666666"/>
                </a:solidFill>
              </a:rPr>
              <a:t>scrierea prescurtată, folosind simboluri slash "/", de exemplu, </a:t>
            </a:r>
            <a:r>
              <a:rPr lang="en" sz="1300">
                <a:solidFill>
                  <a:srgbClr val="666666"/>
                </a:solidFill>
                <a:latin typeface="Courier New"/>
                <a:ea typeface="Courier New"/>
                <a:cs typeface="Courier New"/>
                <a:sym typeface="Courier New"/>
              </a:rPr>
              <a:t>/\/pagina/</a:t>
            </a:r>
            <a:r>
              <a:rPr lang="en" sz="1300">
                <a:solidFill>
                  <a:srgbClr val="666666"/>
                </a:solidFill>
              </a:rPr>
              <a:t>, se va potrivi cu orice cerere care are în conținutul său "/pagina". Observați că slashul de la începutl cererii a fost dat sub forma de caracter escape (precedat de un backslash)</a:t>
            </a:r>
            <a:endParaRPr sz="1300">
              <a:solidFill>
                <a:srgbClr val="666666"/>
              </a:solidFill>
            </a:endParaRPr>
          </a:p>
          <a:p>
            <a:pPr indent="-311150" lvl="1" marL="914400" rtl="0" algn="l">
              <a:spcBef>
                <a:spcPts val="0"/>
              </a:spcBef>
              <a:spcAft>
                <a:spcPts val="0"/>
              </a:spcAft>
              <a:buClr>
                <a:srgbClr val="666666"/>
              </a:buClr>
              <a:buSzPts val="1300"/>
              <a:buChar char="○"/>
            </a:pPr>
            <a:r>
              <a:rPr lang="en" sz="1300">
                <a:solidFill>
                  <a:srgbClr val="666666"/>
                </a:solidFill>
              </a:rPr>
              <a:t>constructorul: </a:t>
            </a:r>
            <a:r>
              <a:rPr lang="en" sz="1300">
                <a:solidFill>
                  <a:srgbClr val="666666"/>
                </a:solidFill>
                <a:latin typeface="Courier New"/>
                <a:ea typeface="Courier New"/>
                <a:cs typeface="Courier New"/>
                <a:sym typeface="Courier New"/>
              </a:rPr>
              <a:t>new RegExp("/\\/pagina")</a:t>
            </a:r>
            <a:r>
              <a:rPr lang="en" sz="1300">
                <a:solidFill>
                  <a:srgbClr val="666666"/>
                </a:solidFill>
              </a:rPr>
              <a:t>. Observați diferența față de scrierea de mai sus, faptul că pentru a face escape pe slash-ul din expresia regulată, a fost nevoie de un dublu escape, al doilea fiind făcut pe backslash, deoarece constructorul primește un </a:t>
            </a:r>
            <a:r>
              <a:rPr lang="en" sz="1300">
                <a:solidFill>
                  <a:srgbClr val="666666"/>
                </a:solidFill>
              </a:rPr>
              <a:t>șir</a:t>
            </a:r>
            <a:r>
              <a:rPr lang="en" sz="1300">
                <a:solidFill>
                  <a:srgbClr val="666666"/>
                </a:solidFill>
              </a:rPr>
              <a:t> de caractere. Simbolul "\" are rol special în </a:t>
            </a:r>
            <a:r>
              <a:rPr lang="en" sz="1300">
                <a:solidFill>
                  <a:srgbClr val="666666"/>
                </a:solidFill>
              </a:rPr>
              <a:t>șiruri</a:t>
            </a:r>
            <a:r>
              <a:rPr lang="en" sz="1300">
                <a:solidFill>
                  <a:srgbClr val="666666"/>
                </a:solidFill>
              </a:rPr>
              <a:t>, fiind folosit și aici pentru simboluri escape. Ca să avem simbolul backslash efectiv, în cadrul șirului (să îl putem transmite expresiei regulate pentru codificarea simbolului slash) trebuie să scriem secvența escape "\\"</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V</a:t>
            </a:r>
            <a:r>
              <a:rPr b="1" lang="en" sz="1300">
                <a:solidFill>
                  <a:srgbClr val="666666"/>
                </a:solidFill>
              </a:rPr>
              <a:t>ector de căi.</a:t>
            </a:r>
            <a:r>
              <a:rPr lang="en" sz="1300">
                <a:solidFill>
                  <a:srgbClr val="666666"/>
                </a:solidFill>
              </a:rPr>
              <a:t> În vector putem avea și căi exacte și template-uri și expresii regulate. De exemplu, </a:t>
            </a:r>
            <a:r>
              <a:rPr lang="en" sz="1300">
                <a:solidFill>
                  <a:srgbClr val="666666"/>
                </a:solidFill>
                <a:latin typeface="Courier New"/>
                <a:ea typeface="Courier New"/>
                <a:cs typeface="Courier New"/>
                <a:sym typeface="Courier New"/>
              </a:rPr>
              <a:t>["/abc","/a*a", </a:t>
            </a:r>
            <a:r>
              <a:rPr lang="en" sz="1300">
                <a:solidFill>
                  <a:srgbClr val="666666"/>
                </a:solidFill>
                <a:latin typeface="Courier New"/>
                <a:ea typeface="Courier New"/>
                <a:cs typeface="Courier New"/>
                <a:sym typeface="Courier New"/>
              </a:rPr>
              <a:t>new RegExp("/\\/pagina")]</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Explicații suplimentare găsiți la </a:t>
            </a:r>
            <a:r>
              <a:rPr lang="en" sz="1300" u="sng">
                <a:solidFill>
                  <a:schemeClr val="hlink"/>
                </a:solidFill>
                <a:hlinkClick r:id="rId4"/>
              </a:rPr>
              <a:t>https://expressjs.com/en/api.html#path-examples</a:t>
            </a:r>
            <a:endParaRPr sz="1300">
              <a:solidFill>
                <a:srgbClr val="666666"/>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91" name="Shape 491"/>
        <p:cNvGrpSpPr/>
        <p:nvPr/>
      </p:nvGrpSpPr>
      <p:grpSpPr>
        <a:xfrm>
          <a:off x="0" y="0"/>
          <a:ext cx="0" cy="0"/>
          <a:chOff x="0" y="0"/>
          <a:chExt cx="0" cy="0"/>
        </a:xfrm>
      </p:grpSpPr>
      <p:sp>
        <p:nvSpPr>
          <p:cNvPr id="492" name="Google Shape;492;p5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forma unui callback middleware</a:t>
            </a:r>
            <a:endParaRPr/>
          </a:p>
        </p:txBody>
      </p:sp>
      <p:sp>
        <p:nvSpPr>
          <p:cNvPr id="493" name="Google Shape;493;p5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5" name="Google Shape;495;p5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96" name="Google Shape;496;p5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97" name="Google Shape;497;p51"/>
          <p:cNvSpPr txBox="1"/>
          <p:nvPr/>
        </p:nvSpPr>
        <p:spPr>
          <a:xfrm>
            <a:off x="317025" y="1109050"/>
            <a:ext cx="8515200" cy="36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Metodele express care urmează să fie prezentate în acest curs acceptă ca parametru una sau mai multe funcții callback,folosite ca middleware (pentru procesarea cererii de la client). Callback-ul dat poate avea următoarele forme (din punct de vedere al parametrilor), conform </a:t>
            </a:r>
            <a:r>
              <a:rPr lang="en" u="sng">
                <a:solidFill>
                  <a:schemeClr val="hlink"/>
                </a:solidFill>
                <a:hlinkClick r:id="rId4"/>
              </a:rPr>
              <a:t>specificațiilor</a:t>
            </a:r>
            <a:r>
              <a:rPr lang="en">
                <a:solidFill>
                  <a:srgbClr val="666666"/>
                </a:solidFill>
              </a:rPr>
              <a:t>:</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function (req,res) {...} - callback cu 2 parametri; nu va trece la un alt middleware</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function (req,res, next) {...} - callback cu 3 parametri, are opțiunea de a trece la alt middleware cu ajutorul lui next()</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function (err, req,res, next) {...} - callback cu 4 parametri, pentru tratarea erorilor</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Parametrii ce se pot observa au următoarele roluri:</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req (request) - este un obiect care cuprinde informații despre cererea de la client</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res (response) - este obiectul prin care trebuie să setăm răspunsul pentru client</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next - este un obiect de tip funcție care permite trecerea la o tratare de mai jos a cererii. Dacă nu apelăm next(), tratarea curentă a cererii este și ultima pentru cererea respectivă</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err - un obiect de tip eroare</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Observație: nu e obligatoriu să denumim parametrii cu numele de mai sus. Acești identificatori sunt folosiți și in documentație datorită numelor sugestive, dar, de fapt contează numărul de parametri ai funcției.</a:t>
            </a:r>
            <a:endParaRPr>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-server side vs client side</a:t>
            </a:r>
            <a:endParaRPr/>
          </a:p>
        </p:txBody>
      </p:sp>
      <p:sp>
        <p:nvSpPr>
          <p:cNvPr id="83" name="Google Shape;83;p1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 name="Google Shape;85;p1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86" name="Google Shape;86;p1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87" name="Google Shape;87;p16"/>
          <p:cNvSpPr txBox="1"/>
          <p:nvPr/>
        </p:nvSpPr>
        <p:spPr>
          <a:xfrm>
            <a:off x="306975" y="910850"/>
            <a:ext cx="8520600" cy="7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Limbajul JavaScript este un limbaj general, în care pot fi scrise programe pentru mai multe contexte. Astfel, putem folosi JavaScript atât pentru a scrie un program de tip web server (care ruleaza pe mașina-server) și care așteaptă cereri de la clienți  și le transmite răspunsurile, dar și pentru a scrie scripturi care se rulează pe mașina client de către browser.</a:t>
            </a:r>
            <a:endParaRPr sz="1200">
              <a:solidFill>
                <a:srgbClr val="666666"/>
              </a:solidFill>
            </a:endParaRPr>
          </a:p>
        </p:txBody>
      </p:sp>
      <p:sp>
        <p:nvSpPr>
          <p:cNvPr id="88" name="Google Shape;88;p16"/>
          <p:cNvSpPr txBox="1"/>
          <p:nvPr/>
        </p:nvSpPr>
        <p:spPr>
          <a:xfrm>
            <a:off x="1892800" y="2325850"/>
            <a:ext cx="2373000" cy="2303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00"/>
              <a:t>În rădăcina proiectului avem (printre altele) următoarele foldere și fișiere</a:t>
            </a:r>
            <a:endParaRPr sz="900"/>
          </a:p>
          <a:p>
            <a:pPr indent="-285750" lvl="0" marL="457200" rtl="0" algn="l">
              <a:spcBef>
                <a:spcPts val="0"/>
              </a:spcBef>
              <a:spcAft>
                <a:spcPts val="0"/>
              </a:spcAft>
              <a:buSzPts val="900"/>
              <a:buChar char="●"/>
            </a:pPr>
            <a:r>
              <a:rPr lang="en" sz="900"/>
              <a:t>index.js (programul web server, care rulează pe mașina server)</a:t>
            </a:r>
            <a:endParaRPr sz="900"/>
          </a:p>
          <a:p>
            <a:pPr indent="-285750" lvl="0" marL="457200" rtl="0" algn="l">
              <a:spcBef>
                <a:spcPts val="0"/>
              </a:spcBef>
              <a:spcAft>
                <a:spcPts val="0"/>
              </a:spcAft>
              <a:buClr>
                <a:srgbClr val="351C75"/>
              </a:buClr>
              <a:buSzPts val="900"/>
              <a:buChar char="●"/>
            </a:pPr>
            <a:r>
              <a:rPr lang="en" sz="900">
                <a:solidFill>
                  <a:srgbClr val="351C75"/>
                </a:solidFill>
              </a:rPr>
              <a:t>folderul views</a:t>
            </a:r>
            <a:endParaRPr sz="900">
              <a:solidFill>
                <a:srgbClr val="351C75"/>
              </a:solidFill>
            </a:endParaRPr>
          </a:p>
          <a:p>
            <a:pPr indent="-285750" lvl="1" marL="914400" rtl="0" algn="l">
              <a:spcBef>
                <a:spcPts val="0"/>
              </a:spcBef>
              <a:spcAft>
                <a:spcPts val="0"/>
              </a:spcAft>
              <a:buClr>
                <a:srgbClr val="351C75"/>
              </a:buClr>
              <a:buSzPts val="900"/>
              <a:buChar char="○"/>
            </a:pPr>
            <a:r>
              <a:rPr lang="en" sz="900">
                <a:solidFill>
                  <a:srgbClr val="351C75"/>
                </a:solidFill>
              </a:rPr>
              <a:t>folderul </a:t>
            </a:r>
            <a:r>
              <a:rPr lang="en" sz="900">
                <a:solidFill>
                  <a:srgbClr val="351C75"/>
                </a:solidFill>
              </a:rPr>
              <a:t>pagini</a:t>
            </a:r>
            <a:endParaRPr sz="900">
              <a:solidFill>
                <a:srgbClr val="351C75"/>
              </a:solidFill>
            </a:endParaRPr>
          </a:p>
          <a:p>
            <a:pPr indent="-285750" lvl="2" marL="1371600" rtl="0" algn="l">
              <a:spcBef>
                <a:spcPts val="0"/>
              </a:spcBef>
              <a:spcAft>
                <a:spcPts val="0"/>
              </a:spcAft>
              <a:buSzPts val="900"/>
              <a:buChar char="■"/>
            </a:pPr>
            <a:r>
              <a:rPr lang="en" sz="900"/>
              <a:t>index.ejs</a:t>
            </a:r>
            <a:endParaRPr sz="900"/>
          </a:p>
          <a:p>
            <a:pPr indent="-285750" lvl="2" marL="1371600" rtl="0" algn="l">
              <a:spcBef>
                <a:spcPts val="0"/>
              </a:spcBef>
              <a:spcAft>
                <a:spcPts val="0"/>
              </a:spcAft>
              <a:buSzPts val="900"/>
              <a:buChar char="■"/>
            </a:pPr>
            <a:r>
              <a:rPr lang="en" sz="900"/>
              <a:t>pagina.ejs</a:t>
            </a:r>
            <a:endParaRPr sz="900"/>
          </a:p>
          <a:p>
            <a:pPr indent="-285750" lvl="0" marL="457200" rtl="0" algn="l">
              <a:spcBef>
                <a:spcPts val="0"/>
              </a:spcBef>
              <a:spcAft>
                <a:spcPts val="0"/>
              </a:spcAft>
              <a:buClr>
                <a:srgbClr val="351C75"/>
              </a:buClr>
              <a:buSzPts val="900"/>
              <a:buChar char="●"/>
            </a:pPr>
            <a:r>
              <a:rPr lang="en" sz="900">
                <a:solidFill>
                  <a:srgbClr val="351C75"/>
                </a:solidFill>
              </a:rPr>
              <a:t>folderul </a:t>
            </a:r>
            <a:r>
              <a:rPr lang="en" sz="900">
                <a:solidFill>
                  <a:srgbClr val="351C75"/>
                </a:solidFill>
              </a:rPr>
              <a:t>resurse</a:t>
            </a:r>
            <a:endParaRPr sz="900">
              <a:solidFill>
                <a:srgbClr val="351C75"/>
              </a:solidFill>
            </a:endParaRPr>
          </a:p>
          <a:p>
            <a:pPr indent="-285750" lvl="1" marL="914400" rtl="0" algn="l">
              <a:spcBef>
                <a:spcPts val="0"/>
              </a:spcBef>
              <a:spcAft>
                <a:spcPts val="0"/>
              </a:spcAft>
              <a:buClr>
                <a:srgbClr val="351C75"/>
              </a:buClr>
              <a:buSzPts val="900"/>
              <a:buChar char="○"/>
            </a:pPr>
            <a:r>
              <a:rPr lang="en" sz="900">
                <a:solidFill>
                  <a:srgbClr val="351C75"/>
                </a:solidFill>
              </a:rPr>
              <a:t>folderul imagini</a:t>
            </a:r>
            <a:endParaRPr sz="900">
              <a:solidFill>
                <a:srgbClr val="351C75"/>
              </a:solidFill>
            </a:endParaRPr>
          </a:p>
          <a:p>
            <a:pPr indent="-285750" lvl="1" marL="914400" rtl="0" algn="l">
              <a:spcBef>
                <a:spcPts val="0"/>
              </a:spcBef>
              <a:spcAft>
                <a:spcPts val="0"/>
              </a:spcAft>
              <a:buClr>
                <a:srgbClr val="351C75"/>
              </a:buClr>
              <a:buSzPts val="900"/>
              <a:buChar char="○"/>
            </a:pPr>
            <a:r>
              <a:rPr lang="en" sz="900">
                <a:solidFill>
                  <a:srgbClr val="351C75"/>
                </a:solidFill>
              </a:rPr>
              <a:t>folderul </a:t>
            </a:r>
            <a:r>
              <a:rPr lang="en" sz="900">
                <a:solidFill>
                  <a:srgbClr val="351C75"/>
                </a:solidFill>
              </a:rPr>
              <a:t>stiluri</a:t>
            </a:r>
            <a:endParaRPr sz="900">
              <a:solidFill>
                <a:srgbClr val="351C75"/>
              </a:solidFill>
            </a:endParaRPr>
          </a:p>
          <a:p>
            <a:pPr indent="-285750" lvl="1" marL="914400" rtl="0" algn="l">
              <a:spcBef>
                <a:spcPts val="0"/>
              </a:spcBef>
              <a:spcAft>
                <a:spcPts val="0"/>
              </a:spcAft>
              <a:buClr>
                <a:srgbClr val="351C75"/>
              </a:buClr>
              <a:buSzPts val="900"/>
              <a:buChar char="○"/>
            </a:pPr>
            <a:r>
              <a:rPr lang="en" sz="900">
                <a:solidFill>
                  <a:srgbClr val="351C75"/>
                </a:solidFill>
              </a:rPr>
              <a:t>folderul </a:t>
            </a:r>
            <a:r>
              <a:rPr lang="en" sz="900">
                <a:solidFill>
                  <a:srgbClr val="351C75"/>
                </a:solidFill>
              </a:rPr>
              <a:t>scripts</a:t>
            </a:r>
            <a:endParaRPr sz="900">
              <a:solidFill>
                <a:srgbClr val="351C75"/>
              </a:solidFill>
            </a:endParaRPr>
          </a:p>
          <a:p>
            <a:pPr indent="-285750" lvl="2" marL="1371600" rtl="0" algn="l">
              <a:spcBef>
                <a:spcPts val="0"/>
              </a:spcBef>
              <a:spcAft>
                <a:spcPts val="0"/>
              </a:spcAft>
              <a:buSzPts val="900"/>
              <a:buChar char="■"/>
            </a:pPr>
            <a:r>
              <a:rPr lang="en" sz="900"/>
              <a:t>meniu.js</a:t>
            </a:r>
            <a:endParaRPr sz="900"/>
          </a:p>
          <a:p>
            <a:pPr indent="-285750" lvl="2" marL="1371600" rtl="0" algn="l">
              <a:spcBef>
                <a:spcPts val="0"/>
              </a:spcBef>
              <a:spcAft>
                <a:spcPts val="0"/>
              </a:spcAft>
              <a:buSzPts val="900"/>
              <a:buChar char="■"/>
            </a:pPr>
            <a:r>
              <a:rPr lang="en" sz="900"/>
              <a:t>animatie.js</a:t>
            </a:r>
            <a:endParaRPr sz="900"/>
          </a:p>
          <a:p>
            <a:pPr indent="-285750" lvl="0" marL="457200" rtl="0" algn="l">
              <a:spcBef>
                <a:spcPts val="0"/>
              </a:spcBef>
              <a:spcAft>
                <a:spcPts val="0"/>
              </a:spcAft>
              <a:buSzPts val="900"/>
              <a:buChar char="●"/>
            </a:pPr>
            <a:r>
              <a:rPr lang="en" sz="900"/>
              <a:t>...</a:t>
            </a:r>
            <a:endParaRPr sz="900"/>
          </a:p>
        </p:txBody>
      </p:sp>
      <p:pic>
        <p:nvPicPr>
          <p:cNvPr id="89" name="Google Shape;89;p16"/>
          <p:cNvPicPr preferRelativeResize="0"/>
          <p:nvPr/>
        </p:nvPicPr>
        <p:blipFill>
          <a:blip r:embed="rId4">
            <a:alphaModFix/>
          </a:blip>
          <a:stretch>
            <a:fillRect/>
          </a:stretch>
        </p:blipFill>
        <p:spPr>
          <a:xfrm>
            <a:off x="317152" y="2443100"/>
            <a:ext cx="1803849" cy="2220125"/>
          </a:xfrm>
          <a:prstGeom prst="rect">
            <a:avLst/>
          </a:prstGeom>
          <a:noFill/>
          <a:ln>
            <a:noFill/>
          </a:ln>
        </p:spPr>
      </p:pic>
      <p:pic>
        <p:nvPicPr>
          <p:cNvPr id="90" name="Google Shape;90;p16"/>
          <p:cNvPicPr preferRelativeResize="0"/>
          <p:nvPr/>
        </p:nvPicPr>
        <p:blipFill>
          <a:blip r:embed="rId5">
            <a:alphaModFix/>
          </a:blip>
          <a:stretch>
            <a:fillRect/>
          </a:stretch>
        </p:blipFill>
        <p:spPr>
          <a:xfrm>
            <a:off x="7149378" y="2204883"/>
            <a:ext cx="1678200" cy="1860533"/>
          </a:xfrm>
          <a:prstGeom prst="rect">
            <a:avLst/>
          </a:prstGeom>
          <a:noFill/>
          <a:ln>
            <a:noFill/>
          </a:ln>
        </p:spPr>
      </p:pic>
      <p:sp>
        <p:nvSpPr>
          <p:cNvPr id="91" name="Google Shape;91;p16"/>
          <p:cNvSpPr txBox="1"/>
          <p:nvPr/>
        </p:nvSpPr>
        <p:spPr>
          <a:xfrm>
            <a:off x="418800" y="1761750"/>
            <a:ext cx="924900" cy="5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Mașina server</a:t>
            </a:r>
            <a:endParaRPr b="1"/>
          </a:p>
        </p:txBody>
      </p:sp>
      <p:sp>
        <p:nvSpPr>
          <p:cNvPr id="92" name="Google Shape;92;p16"/>
          <p:cNvSpPr txBox="1"/>
          <p:nvPr/>
        </p:nvSpPr>
        <p:spPr>
          <a:xfrm>
            <a:off x="7912850" y="1761750"/>
            <a:ext cx="1034400" cy="5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Client</a:t>
            </a:r>
            <a:endParaRPr b="1"/>
          </a:p>
          <a:p>
            <a:pPr indent="0" lvl="0" marL="0" rtl="0" algn="l">
              <a:spcBef>
                <a:spcPts val="0"/>
              </a:spcBef>
              <a:spcAft>
                <a:spcPts val="0"/>
              </a:spcAft>
              <a:buNone/>
            </a:pPr>
            <a:r>
              <a:rPr b="1" lang="en"/>
              <a:t>(browser)</a:t>
            </a:r>
            <a:endParaRPr b="1"/>
          </a:p>
        </p:txBody>
      </p:sp>
      <p:cxnSp>
        <p:nvCxnSpPr>
          <p:cNvPr id="93" name="Google Shape;93;p16"/>
          <p:cNvCxnSpPr/>
          <p:nvPr/>
        </p:nvCxnSpPr>
        <p:spPr>
          <a:xfrm rot="10800000">
            <a:off x="5012425" y="2079775"/>
            <a:ext cx="1678200" cy="0"/>
          </a:xfrm>
          <a:prstGeom prst="straightConnector1">
            <a:avLst/>
          </a:prstGeom>
          <a:noFill/>
          <a:ln cap="flat" cmpd="sng" w="9525">
            <a:solidFill>
              <a:schemeClr val="dk2"/>
            </a:solidFill>
            <a:prstDash val="solid"/>
            <a:round/>
            <a:headEnd len="med" w="med" type="none"/>
            <a:tailEnd len="med" w="med" type="triangle"/>
          </a:ln>
        </p:spPr>
      </p:cxnSp>
      <p:sp>
        <p:nvSpPr>
          <p:cNvPr id="94" name="Google Shape;94;p16"/>
          <p:cNvSpPr txBox="1"/>
          <p:nvPr/>
        </p:nvSpPr>
        <p:spPr>
          <a:xfrm>
            <a:off x="4962575" y="1744325"/>
            <a:ext cx="13926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cerere: pagina.html</a:t>
            </a:r>
            <a:endParaRPr sz="900"/>
          </a:p>
        </p:txBody>
      </p:sp>
      <p:cxnSp>
        <p:nvCxnSpPr>
          <p:cNvPr id="95" name="Google Shape;95;p16"/>
          <p:cNvCxnSpPr/>
          <p:nvPr/>
        </p:nvCxnSpPr>
        <p:spPr>
          <a:xfrm>
            <a:off x="5012425" y="2571750"/>
            <a:ext cx="1678200" cy="0"/>
          </a:xfrm>
          <a:prstGeom prst="straightConnector1">
            <a:avLst/>
          </a:prstGeom>
          <a:noFill/>
          <a:ln cap="flat" cmpd="sng" w="9525">
            <a:solidFill>
              <a:schemeClr val="dk2"/>
            </a:solidFill>
            <a:prstDash val="solid"/>
            <a:round/>
            <a:headEnd len="med" w="med" type="none"/>
            <a:tailEnd len="med" w="med" type="triangle"/>
          </a:ln>
        </p:spPr>
      </p:cxnSp>
      <p:sp>
        <p:nvSpPr>
          <p:cNvPr id="96" name="Google Shape;96;p16"/>
          <p:cNvSpPr txBox="1"/>
          <p:nvPr/>
        </p:nvSpPr>
        <p:spPr>
          <a:xfrm>
            <a:off x="5212125" y="2140213"/>
            <a:ext cx="1678200" cy="3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trimis</a:t>
            </a:r>
            <a:r>
              <a:rPr lang="en" sz="900"/>
              <a:t> index.html după compilarea din index.ejs</a:t>
            </a:r>
            <a:endParaRPr sz="900"/>
          </a:p>
        </p:txBody>
      </p:sp>
      <p:sp>
        <p:nvSpPr>
          <p:cNvPr id="97" name="Google Shape;97;p16"/>
          <p:cNvSpPr txBox="1"/>
          <p:nvPr/>
        </p:nvSpPr>
        <p:spPr>
          <a:xfrm>
            <a:off x="5476200" y="2672125"/>
            <a:ext cx="18750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 index.html conține un tag script:</a:t>
            </a:r>
            <a:endParaRPr sz="900"/>
          </a:p>
          <a:p>
            <a:pPr indent="0" lvl="0" marL="0" rtl="0" algn="l">
              <a:spcBef>
                <a:spcPts val="0"/>
              </a:spcBef>
              <a:spcAft>
                <a:spcPts val="0"/>
              </a:spcAft>
              <a:buNone/>
            </a:pPr>
            <a:r>
              <a:rPr lang="en" sz="900"/>
              <a:t>&lt;script src="/meniu.js"&gt;&lt;/script&gt;</a:t>
            </a:r>
            <a:endParaRPr sz="900"/>
          </a:p>
          <a:p>
            <a:pPr indent="0" lvl="0" marL="0" rtl="0" algn="l">
              <a:spcBef>
                <a:spcPts val="0"/>
              </a:spcBef>
              <a:spcAft>
                <a:spcPts val="0"/>
              </a:spcAft>
              <a:buNone/>
            </a:pPr>
            <a:r>
              <a:rPr lang="en" sz="900"/>
              <a:t>pentru care browserul va face o cerere către server ca să obțină fișierul meniu.js </a:t>
            </a:r>
            <a:endParaRPr sz="900"/>
          </a:p>
        </p:txBody>
      </p:sp>
      <p:sp>
        <p:nvSpPr>
          <p:cNvPr id="98" name="Google Shape;98;p16"/>
          <p:cNvSpPr txBox="1"/>
          <p:nvPr/>
        </p:nvSpPr>
        <p:spPr>
          <a:xfrm>
            <a:off x="2319650" y="1711775"/>
            <a:ext cx="2373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Pe server rulează </a:t>
            </a:r>
            <a:r>
              <a:rPr b="1" lang="en" sz="900"/>
              <a:t>index.js</a:t>
            </a:r>
            <a:r>
              <a:rPr lang="en" sz="900"/>
              <a:t> care se ocupă de primirea cererilor și transmiterea de răspunsuri pentru ele.</a:t>
            </a:r>
            <a:endParaRPr sz="900"/>
          </a:p>
        </p:txBody>
      </p:sp>
      <p:cxnSp>
        <p:nvCxnSpPr>
          <p:cNvPr id="99" name="Google Shape;99;p16"/>
          <p:cNvCxnSpPr/>
          <p:nvPr/>
        </p:nvCxnSpPr>
        <p:spPr>
          <a:xfrm rot="10800000">
            <a:off x="4676900" y="3908050"/>
            <a:ext cx="1678200" cy="0"/>
          </a:xfrm>
          <a:prstGeom prst="straightConnector1">
            <a:avLst/>
          </a:prstGeom>
          <a:noFill/>
          <a:ln cap="flat" cmpd="sng" w="9525">
            <a:solidFill>
              <a:schemeClr val="dk2"/>
            </a:solidFill>
            <a:prstDash val="solid"/>
            <a:round/>
            <a:headEnd len="med" w="med" type="none"/>
            <a:tailEnd len="med" w="med" type="triangle"/>
          </a:ln>
        </p:spPr>
      </p:cxnSp>
      <p:sp>
        <p:nvSpPr>
          <p:cNvPr id="100" name="Google Shape;100;p16"/>
          <p:cNvSpPr txBox="1"/>
          <p:nvPr/>
        </p:nvSpPr>
        <p:spPr>
          <a:xfrm>
            <a:off x="5008050" y="3572600"/>
            <a:ext cx="13926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cerere: /meniu.js</a:t>
            </a:r>
            <a:endParaRPr sz="900"/>
          </a:p>
        </p:txBody>
      </p:sp>
      <p:cxnSp>
        <p:nvCxnSpPr>
          <p:cNvPr id="101" name="Google Shape;101;p16"/>
          <p:cNvCxnSpPr/>
          <p:nvPr/>
        </p:nvCxnSpPr>
        <p:spPr>
          <a:xfrm>
            <a:off x="4676900" y="4476225"/>
            <a:ext cx="1678200" cy="0"/>
          </a:xfrm>
          <a:prstGeom prst="straightConnector1">
            <a:avLst/>
          </a:prstGeom>
          <a:noFill/>
          <a:ln cap="flat" cmpd="sng" w="9525">
            <a:solidFill>
              <a:schemeClr val="dk2"/>
            </a:solidFill>
            <a:prstDash val="solid"/>
            <a:round/>
            <a:headEnd len="med" w="med" type="none"/>
            <a:tailEnd len="med" w="med" type="triangle"/>
          </a:ln>
        </p:spPr>
      </p:cxnSp>
      <p:sp>
        <p:nvSpPr>
          <p:cNvPr id="102" name="Google Shape;102;p16"/>
          <p:cNvSpPr txBox="1"/>
          <p:nvPr/>
        </p:nvSpPr>
        <p:spPr>
          <a:xfrm>
            <a:off x="4678150" y="3968500"/>
            <a:ext cx="1803900" cy="5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trimis meniu.js după căutarea și găsirea lui în /resurse/scripturi/meniu.js</a:t>
            </a:r>
            <a:endParaRPr sz="900"/>
          </a:p>
        </p:txBody>
      </p:sp>
      <p:sp>
        <p:nvSpPr>
          <p:cNvPr id="103" name="Google Shape;103;p16"/>
          <p:cNvSpPr txBox="1"/>
          <p:nvPr/>
        </p:nvSpPr>
        <p:spPr>
          <a:xfrm>
            <a:off x="6482050" y="4122925"/>
            <a:ext cx="2302500" cy="8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Fișierul meniu.js este acum pe mașina client și este rulat de browser. în acest fișier sunt instrucțiuni care referă structura documentului din pagina.html și cu care interacționează</a:t>
            </a:r>
            <a:endParaRPr sz="9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01" name="Shape 501"/>
        <p:cNvGrpSpPr/>
        <p:nvPr/>
      </p:nvGrpSpPr>
      <p:grpSpPr>
        <a:xfrm>
          <a:off x="0" y="0"/>
          <a:ext cx="0" cy="0"/>
          <a:chOff x="0" y="0"/>
          <a:chExt cx="0" cy="0"/>
        </a:xfrm>
      </p:grpSpPr>
      <p:sp>
        <p:nvSpPr>
          <p:cNvPr id="502" name="Google Shape;502;p5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exemplu app.use() - (1)</a:t>
            </a:r>
            <a:endParaRPr/>
          </a:p>
        </p:txBody>
      </p:sp>
      <p:sp>
        <p:nvSpPr>
          <p:cNvPr id="503" name="Google Shape;503;p5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5" name="Google Shape;505;p5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06" name="Google Shape;506;p5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07" name="Google Shape;507;p52"/>
          <p:cNvSpPr txBox="1"/>
          <p:nvPr/>
        </p:nvSpPr>
        <p:spPr>
          <a:xfrm>
            <a:off x="317025" y="1109050"/>
            <a:ext cx="3526500" cy="311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express=require(</a:t>
            </a:r>
            <a:r>
              <a:rPr lang="en" sz="1050">
                <a:solidFill>
                  <a:srgbClr val="A31515"/>
                </a:solidFill>
                <a:highlight>
                  <a:srgbClr val="FFFFFF"/>
                </a:highlight>
                <a:latin typeface="Courier New"/>
                <a:ea typeface="Courier New"/>
                <a:cs typeface="Courier New"/>
                <a:sym typeface="Courier New"/>
              </a:rPr>
              <a:t>'express'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 express()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app.use(</a:t>
            </a:r>
            <a:r>
              <a:rPr lang="en" sz="1050">
                <a:solidFill>
                  <a:srgbClr val="A31515"/>
                </a:solidFill>
                <a:highlight>
                  <a:srgbClr val="FFFFFF"/>
                </a:highlight>
                <a:latin typeface="Courier New"/>
                <a:ea typeface="Courier New"/>
                <a:cs typeface="Courier New"/>
                <a:sym typeface="Courier New"/>
              </a:rPr>
              <a:t>"/pagina"</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 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"Callback 1"</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 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"Callback 2"</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 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"Callback 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app.listen(</a:t>
            </a:r>
            <a:r>
              <a:rPr lang="en" sz="1050">
                <a:solidFill>
                  <a:srgbClr val="098658"/>
                </a:solidFill>
                <a:highlight>
                  <a:srgbClr val="FFFFFF"/>
                </a:highlight>
                <a:latin typeface="Courier New"/>
                <a:ea typeface="Courier New"/>
                <a:cs typeface="Courier New"/>
                <a:sym typeface="Courier New"/>
              </a:rPr>
              <a:t>8080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"Serverul a pornit!"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solidFill>
                <a:srgbClr val="666666"/>
              </a:solidFill>
            </a:endParaRPr>
          </a:p>
          <a:p>
            <a:pPr indent="0" lvl="0" marL="0" rtl="0" algn="l">
              <a:lnSpc>
                <a:spcPct val="100000"/>
              </a:lnSpc>
              <a:spcBef>
                <a:spcPts val="0"/>
              </a:spcBef>
              <a:spcAft>
                <a:spcPts val="0"/>
              </a:spcAft>
              <a:buNone/>
            </a:pPr>
            <a:r>
              <a:t/>
            </a:r>
            <a:endParaRPr sz="1300">
              <a:solidFill>
                <a:srgbClr val="666666"/>
              </a:solidFill>
            </a:endParaRPr>
          </a:p>
        </p:txBody>
      </p:sp>
      <p:sp>
        <p:nvSpPr>
          <p:cNvPr id="508" name="Google Shape;508;p52"/>
          <p:cNvSpPr txBox="1"/>
          <p:nvPr/>
        </p:nvSpPr>
        <p:spPr>
          <a:xfrm>
            <a:off x="3929725" y="1109050"/>
            <a:ext cx="4908000" cy="355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666666"/>
                </a:solidFill>
              </a:rPr>
              <a:t>Presupunând că programul se numește index.js. Dacă fiind în folderul proiectului, pornim în PowerShell programul cu comanda :</a:t>
            </a:r>
            <a:endParaRPr sz="1200">
              <a:solidFill>
                <a:srgbClr val="666666"/>
              </a:solidFill>
            </a:endParaRPr>
          </a:p>
          <a:p>
            <a:pPr indent="0" lvl="0" marL="0" rtl="0" algn="l">
              <a:lnSpc>
                <a:spcPct val="100000"/>
              </a:lnSpc>
              <a:spcBef>
                <a:spcPts val="0"/>
              </a:spcBef>
              <a:spcAft>
                <a:spcPts val="0"/>
              </a:spcAft>
              <a:buNone/>
            </a:pPr>
            <a:r>
              <a:rPr lang="en" sz="1200">
                <a:solidFill>
                  <a:srgbClr val="666666"/>
                </a:solidFill>
                <a:latin typeface="Courier New"/>
                <a:ea typeface="Courier New"/>
                <a:cs typeface="Courier New"/>
                <a:sym typeface="Courier New"/>
              </a:rPr>
              <a:t>node index.js</a:t>
            </a:r>
            <a:endParaRPr sz="1200">
              <a:solidFill>
                <a:srgbClr val="666666"/>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666666"/>
                </a:solidFill>
              </a:rPr>
              <a:t>și scriem apoi în browser în bara de adrese:</a:t>
            </a:r>
            <a:endParaRPr sz="1200">
              <a:solidFill>
                <a:srgbClr val="666666"/>
              </a:solidFill>
            </a:endParaRPr>
          </a:p>
          <a:p>
            <a:pPr indent="0" lvl="0" marL="0" rtl="0" algn="l">
              <a:lnSpc>
                <a:spcPct val="100000"/>
              </a:lnSpc>
              <a:spcBef>
                <a:spcPts val="0"/>
              </a:spcBef>
              <a:spcAft>
                <a:spcPts val="0"/>
              </a:spcAft>
              <a:buNone/>
            </a:pPr>
            <a:r>
              <a:rPr lang="en" sz="1200">
                <a:solidFill>
                  <a:srgbClr val="666666"/>
                </a:solidFill>
                <a:latin typeface="Courier New"/>
                <a:ea typeface="Courier New"/>
                <a:cs typeface="Courier New"/>
                <a:sym typeface="Courier New"/>
              </a:rPr>
              <a:t>http://localhost:8080/pagina</a:t>
            </a:r>
            <a:endParaRPr sz="1200">
              <a:solidFill>
                <a:srgbClr val="666666"/>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666666"/>
                </a:solidFill>
              </a:rPr>
              <a:t>în browser nu se va afișa nimic deoarece nu am setat un răspuns (variabila </a:t>
            </a:r>
            <a:r>
              <a:rPr i="1" lang="en" sz="1200">
                <a:solidFill>
                  <a:srgbClr val="666666"/>
                </a:solidFill>
              </a:rPr>
              <a:t>res</a:t>
            </a:r>
            <a:r>
              <a:rPr lang="en" sz="1200">
                <a:solidFill>
                  <a:srgbClr val="666666"/>
                </a:solidFill>
              </a:rPr>
              <a:t>)</a:t>
            </a:r>
            <a:endParaRPr sz="1200">
              <a:solidFill>
                <a:srgbClr val="666666"/>
              </a:solidFill>
            </a:endParaRPr>
          </a:p>
          <a:p>
            <a:pPr indent="0" lvl="0" marL="0" rtl="0" algn="l">
              <a:lnSpc>
                <a:spcPct val="100000"/>
              </a:lnSpc>
              <a:spcBef>
                <a:spcPts val="0"/>
              </a:spcBef>
              <a:spcAft>
                <a:spcPts val="0"/>
              </a:spcAft>
              <a:buNone/>
            </a:pPr>
            <a:r>
              <a:rPr lang="en" sz="1200">
                <a:solidFill>
                  <a:srgbClr val="666666"/>
                </a:solidFill>
              </a:rPr>
              <a:t>în schimb, în consolă vom avea afișat:</a:t>
            </a:r>
            <a:endParaRPr sz="1200">
              <a:solidFill>
                <a:srgbClr val="666666"/>
              </a:solidFill>
            </a:endParaRPr>
          </a:p>
          <a:p>
            <a:pPr indent="0" lvl="0" marL="0" rtl="0" algn="l">
              <a:lnSpc>
                <a:spcPct val="100000"/>
              </a:lnSpc>
              <a:spcBef>
                <a:spcPts val="0"/>
              </a:spcBef>
              <a:spcAft>
                <a:spcPts val="0"/>
              </a:spcAft>
              <a:buNone/>
            </a:pPr>
            <a:r>
              <a:rPr lang="en" sz="1200">
                <a:solidFill>
                  <a:srgbClr val="666666"/>
                </a:solidFill>
                <a:latin typeface="Courier New"/>
                <a:ea typeface="Courier New"/>
                <a:cs typeface="Courier New"/>
                <a:sym typeface="Courier New"/>
              </a:rPr>
              <a:t>Callback 1</a:t>
            </a:r>
            <a:endParaRPr sz="1200">
              <a:solidFill>
                <a:srgbClr val="666666"/>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666666"/>
                </a:solidFill>
              </a:rPr>
              <a:t>Observăm că nu s-a trecut și la afișările din următoarele funcții callback date ca parametru pentru app.use(), motivul este faptul că nu am apelat funcția next()</a:t>
            </a:r>
            <a:endParaRPr sz="1200">
              <a:solidFill>
                <a:srgbClr val="666666"/>
              </a:solidFill>
            </a:endParaRPr>
          </a:p>
          <a:p>
            <a:pPr indent="0" lvl="0" marL="0" rtl="0" algn="l">
              <a:lnSpc>
                <a:spcPct val="100000"/>
              </a:lnSpc>
              <a:spcBef>
                <a:spcPts val="0"/>
              </a:spcBef>
              <a:spcAft>
                <a:spcPts val="0"/>
              </a:spcAft>
              <a:buNone/>
            </a:pPr>
            <a:r>
              <a:t/>
            </a:r>
            <a:endParaRPr sz="1200">
              <a:solidFill>
                <a:srgbClr val="666666"/>
              </a:solidFill>
            </a:endParaRPr>
          </a:p>
          <a:p>
            <a:pPr indent="0" lvl="0" marL="0" rtl="0" algn="l">
              <a:lnSpc>
                <a:spcPct val="100000"/>
              </a:lnSpc>
              <a:spcBef>
                <a:spcPts val="0"/>
              </a:spcBef>
              <a:spcAft>
                <a:spcPts val="0"/>
              </a:spcAft>
              <a:buNone/>
            </a:pPr>
            <a:r>
              <a:rPr lang="en" sz="1200">
                <a:solidFill>
                  <a:srgbClr val="666666"/>
                </a:solidFill>
              </a:rPr>
              <a:t>Observație:</a:t>
            </a:r>
            <a:endParaRPr sz="1200">
              <a:solidFill>
                <a:srgbClr val="666666"/>
              </a:solidFill>
            </a:endParaRPr>
          </a:p>
          <a:p>
            <a:pPr indent="-304800" lvl="0" marL="457200" rtl="0" algn="l">
              <a:lnSpc>
                <a:spcPct val="100000"/>
              </a:lnSpc>
              <a:spcBef>
                <a:spcPts val="0"/>
              </a:spcBef>
              <a:spcAft>
                <a:spcPts val="0"/>
              </a:spcAft>
              <a:buClr>
                <a:srgbClr val="666666"/>
              </a:buClr>
              <a:buSzPts val="1200"/>
              <a:buChar char="●"/>
            </a:pPr>
            <a:r>
              <a:rPr lang="en" sz="1200">
                <a:solidFill>
                  <a:srgbClr val="666666"/>
                </a:solidFill>
              </a:rPr>
              <a:t>pentru </a:t>
            </a:r>
            <a:r>
              <a:rPr lang="en" sz="1200">
                <a:solidFill>
                  <a:srgbClr val="666666"/>
                </a:solidFill>
                <a:latin typeface="Courier New"/>
                <a:ea typeface="Courier New"/>
                <a:cs typeface="Courier New"/>
                <a:sym typeface="Courier New"/>
              </a:rPr>
              <a:t>http://localhost:8080/pagina1</a:t>
            </a:r>
            <a:r>
              <a:rPr lang="en" sz="1200">
                <a:solidFill>
                  <a:srgbClr val="666666"/>
                </a:solidFill>
              </a:rPr>
              <a:t> nu ar intra pe acest app.use() (fiindcă ruta nu este /pagina1 ci /pagina)</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pentru </a:t>
            </a:r>
            <a:r>
              <a:rPr lang="en" sz="1200">
                <a:solidFill>
                  <a:srgbClr val="666666"/>
                </a:solidFill>
                <a:latin typeface="Courier New"/>
                <a:ea typeface="Courier New"/>
                <a:cs typeface="Courier New"/>
                <a:sym typeface="Courier New"/>
              </a:rPr>
              <a:t>http://localhost:8080/pagina/inca/ceva</a:t>
            </a:r>
            <a:r>
              <a:rPr lang="en" sz="1200">
                <a:solidFill>
                  <a:srgbClr val="666666"/>
                </a:solidFill>
              </a:rPr>
              <a:t> ar intra, deoarece inceputul rutei coincide, /pagina fiind urmat de o "sub-rută"</a:t>
            </a:r>
            <a:endParaRPr sz="1200">
              <a:solidFill>
                <a:srgbClr val="666666"/>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12" name="Shape 512"/>
        <p:cNvGrpSpPr/>
        <p:nvPr/>
      </p:nvGrpSpPr>
      <p:grpSpPr>
        <a:xfrm>
          <a:off x="0" y="0"/>
          <a:ext cx="0" cy="0"/>
          <a:chOff x="0" y="0"/>
          <a:chExt cx="0" cy="0"/>
        </a:xfrm>
      </p:grpSpPr>
      <p:sp>
        <p:nvSpPr>
          <p:cNvPr id="513" name="Google Shape;513;p5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exemplu app.use() - (2)</a:t>
            </a:r>
            <a:endParaRPr/>
          </a:p>
        </p:txBody>
      </p:sp>
      <p:sp>
        <p:nvSpPr>
          <p:cNvPr id="514" name="Google Shape;514;p5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6" name="Google Shape;516;p5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17" name="Google Shape;517;p5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18" name="Google Shape;518;p53"/>
          <p:cNvSpPr txBox="1"/>
          <p:nvPr/>
        </p:nvSpPr>
        <p:spPr>
          <a:xfrm>
            <a:off x="317150" y="1963125"/>
            <a:ext cx="3881700" cy="2877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var</a:t>
            </a:r>
            <a:r>
              <a:rPr lang="en" sz="950">
                <a:solidFill>
                  <a:schemeClr val="dk1"/>
                </a:solidFill>
                <a:highlight>
                  <a:srgbClr val="FFFFFF"/>
                </a:highlight>
                <a:latin typeface="Courier New"/>
                <a:ea typeface="Courier New"/>
                <a:cs typeface="Courier New"/>
                <a:sym typeface="Courier New"/>
              </a:rPr>
              <a:t> express=require(</a:t>
            </a:r>
            <a:r>
              <a:rPr lang="en" sz="950">
                <a:solidFill>
                  <a:srgbClr val="A31515"/>
                </a:solidFill>
                <a:highlight>
                  <a:srgbClr val="FFFFFF"/>
                </a:highlight>
                <a:latin typeface="Courier New"/>
                <a:ea typeface="Courier New"/>
                <a:cs typeface="Courier New"/>
                <a:sym typeface="Courier New"/>
              </a:rPr>
              <a:t>'express'</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 express();</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app.use(</a:t>
            </a:r>
            <a:r>
              <a:rPr lang="en" sz="950">
                <a:solidFill>
                  <a:srgbClr val="A31515"/>
                </a:solidFill>
                <a:highlight>
                  <a:srgbClr val="FFFFFF"/>
                </a:highlight>
                <a:latin typeface="Courier New"/>
                <a:ea typeface="Courier New"/>
                <a:cs typeface="Courier New"/>
                <a:sym typeface="Courier New"/>
              </a:rPr>
              <a:t>"/pagina"</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 res,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"Callback 1"</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 res,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"Callback 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 res,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"Callback 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next();</a:t>
            </a:r>
            <a:r>
              <a:rPr lang="en" sz="950">
                <a:solidFill>
                  <a:srgbClr val="008000"/>
                </a:solidFill>
                <a:highlight>
                  <a:srgbClr val="FFFFFF"/>
                </a:highlight>
                <a:latin typeface="Courier New"/>
                <a:ea typeface="Courier New"/>
                <a:cs typeface="Courier New"/>
                <a:sym typeface="Courier New"/>
              </a:rPr>
              <a:t>//deși e apelat nu mai trece la alt callback fiindca nu există</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app.listen(</a:t>
            </a:r>
            <a:r>
              <a:rPr lang="en" sz="950">
                <a:solidFill>
                  <a:srgbClr val="098658"/>
                </a:solidFill>
                <a:highlight>
                  <a:srgbClr val="FFFFFF"/>
                </a:highlight>
                <a:latin typeface="Courier New"/>
                <a:ea typeface="Courier New"/>
                <a:cs typeface="Courier New"/>
                <a:sym typeface="Courier New"/>
              </a:rPr>
              <a:t>8080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"Serverul a pornit!"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rgbClr val="666666"/>
              </a:solidFill>
            </a:endParaRPr>
          </a:p>
          <a:p>
            <a:pPr indent="0" lvl="0" marL="0" rtl="0" algn="l">
              <a:lnSpc>
                <a:spcPct val="100000"/>
              </a:lnSpc>
              <a:spcBef>
                <a:spcPts val="0"/>
              </a:spcBef>
              <a:spcAft>
                <a:spcPts val="0"/>
              </a:spcAft>
              <a:buNone/>
            </a:pPr>
            <a:r>
              <a:t/>
            </a:r>
            <a:endParaRPr sz="1200">
              <a:solidFill>
                <a:srgbClr val="666666"/>
              </a:solidFill>
            </a:endParaRPr>
          </a:p>
        </p:txBody>
      </p:sp>
      <p:sp>
        <p:nvSpPr>
          <p:cNvPr id="519" name="Google Shape;519;p53"/>
          <p:cNvSpPr txBox="1"/>
          <p:nvPr/>
        </p:nvSpPr>
        <p:spPr>
          <a:xfrm>
            <a:off x="4855125" y="1963125"/>
            <a:ext cx="3982500" cy="2877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rgbClr val="0000FF"/>
                </a:solidFill>
                <a:highlight>
                  <a:schemeClr val="lt1"/>
                </a:highlight>
                <a:latin typeface="Courier New"/>
                <a:ea typeface="Courier New"/>
                <a:cs typeface="Courier New"/>
                <a:sym typeface="Courier New"/>
              </a:rPr>
              <a:t>var</a:t>
            </a:r>
            <a:r>
              <a:rPr lang="en" sz="950">
                <a:solidFill>
                  <a:schemeClr val="dk1"/>
                </a:solidFill>
                <a:highlight>
                  <a:schemeClr val="lt1"/>
                </a:highlight>
                <a:latin typeface="Courier New"/>
                <a:ea typeface="Courier New"/>
                <a:cs typeface="Courier New"/>
                <a:sym typeface="Courier New"/>
              </a:rPr>
              <a:t> express=require(</a:t>
            </a:r>
            <a:r>
              <a:rPr lang="en" sz="950">
                <a:solidFill>
                  <a:srgbClr val="A31515"/>
                </a:solidFill>
                <a:highlight>
                  <a:schemeClr val="lt1"/>
                </a:highlight>
                <a:latin typeface="Courier New"/>
                <a:ea typeface="Courier New"/>
                <a:cs typeface="Courier New"/>
                <a:sym typeface="Courier New"/>
              </a:rPr>
              <a:t>'express'</a:t>
            </a:r>
            <a:r>
              <a:rPr lang="en" sz="950">
                <a:solidFill>
                  <a:schemeClr val="dk1"/>
                </a:solidFill>
                <a:highlight>
                  <a:schemeClr val="lt1"/>
                </a:highlight>
                <a:latin typeface="Courier New"/>
                <a:ea typeface="Courier New"/>
                <a:cs typeface="Courier New"/>
                <a:sym typeface="Courier New"/>
              </a:rPr>
              <a:t>);</a:t>
            </a:r>
            <a:endParaRPr sz="95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chemeClr val="lt1"/>
                </a:highlight>
                <a:latin typeface="Courier New"/>
                <a:ea typeface="Courier New"/>
                <a:cs typeface="Courier New"/>
                <a:sym typeface="Courier New"/>
              </a:rPr>
              <a:t>app= express();</a:t>
            </a:r>
            <a:endParaRPr sz="95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app.use(</a:t>
            </a:r>
            <a:r>
              <a:rPr lang="en" sz="950">
                <a:solidFill>
                  <a:srgbClr val="A31515"/>
                </a:solidFill>
                <a:highlight>
                  <a:srgbClr val="FFFFFF"/>
                </a:highlight>
                <a:latin typeface="Courier New"/>
                <a:ea typeface="Courier New"/>
                <a:cs typeface="Courier New"/>
                <a:sym typeface="Courier New"/>
              </a:rPr>
              <a:t>"/pagina"</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 res,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"Callback 1"</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app.use(</a:t>
            </a:r>
            <a:r>
              <a:rPr lang="en" sz="950">
                <a:solidFill>
                  <a:srgbClr val="A31515"/>
                </a:solidFill>
                <a:highlight>
                  <a:srgbClr val="FFFFFF"/>
                </a:highlight>
                <a:latin typeface="Courier New"/>
                <a:ea typeface="Courier New"/>
                <a:cs typeface="Courier New"/>
                <a:sym typeface="Courier New"/>
              </a:rPr>
              <a:t>"/pagina"</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 res,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"Callback 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app.use(</a:t>
            </a:r>
            <a:r>
              <a:rPr lang="en" sz="950">
                <a:solidFill>
                  <a:srgbClr val="A31515"/>
                </a:solidFill>
                <a:highlight>
                  <a:srgbClr val="FFFFFF"/>
                </a:highlight>
                <a:latin typeface="Courier New"/>
                <a:ea typeface="Courier New"/>
                <a:cs typeface="Courier New"/>
                <a:sym typeface="Courier New"/>
              </a:rPr>
              <a:t>"/pagina"</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 res,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"Callback 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next();</a:t>
            </a:r>
            <a:r>
              <a:rPr lang="en" sz="950">
                <a:solidFill>
                  <a:srgbClr val="008000"/>
                </a:solidFill>
                <a:highlight>
                  <a:srgbClr val="FFFFFF"/>
                </a:highlight>
                <a:latin typeface="Courier New"/>
                <a:ea typeface="Courier New"/>
                <a:cs typeface="Courier New"/>
                <a:sym typeface="Courier New"/>
              </a:rPr>
              <a:t>//deși e apelat nu mai trece la alt callback fiindca nu există</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50">
                <a:solidFill>
                  <a:schemeClr val="dk1"/>
                </a:solidFill>
                <a:highlight>
                  <a:schemeClr val="lt1"/>
                </a:highlight>
                <a:latin typeface="Courier New"/>
                <a:ea typeface="Courier New"/>
                <a:cs typeface="Courier New"/>
                <a:sym typeface="Courier New"/>
              </a:rPr>
              <a:t>app.listen(</a:t>
            </a:r>
            <a:r>
              <a:rPr lang="en" sz="950">
                <a:solidFill>
                  <a:srgbClr val="098658"/>
                </a:solidFill>
                <a:highlight>
                  <a:schemeClr val="lt1"/>
                </a:highlight>
                <a:latin typeface="Courier New"/>
                <a:ea typeface="Courier New"/>
                <a:cs typeface="Courier New"/>
                <a:sym typeface="Courier New"/>
              </a:rPr>
              <a:t>8080</a:t>
            </a:r>
            <a:r>
              <a:rPr lang="en" sz="950">
                <a:solidFill>
                  <a:schemeClr val="dk1"/>
                </a:solidFill>
                <a:highlight>
                  <a:schemeClr val="lt1"/>
                </a:highlight>
                <a:latin typeface="Courier New"/>
                <a:ea typeface="Courier New"/>
                <a:cs typeface="Courier New"/>
                <a:sym typeface="Courier New"/>
              </a:rPr>
              <a:t>);</a:t>
            </a:r>
            <a:endParaRPr sz="95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50">
                <a:solidFill>
                  <a:schemeClr val="dk1"/>
                </a:solidFill>
                <a:highlight>
                  <a:schemeClr val="lt1"/>
                </a:highlight>
                <a:latin typeface="Courier New"/>
                <a:ea typeface="Courier New"/>
                <a:cs typeface="Courier New"/>
                <a:sym typeface="Courier New"/>
              </a:rPr>
              <a:t>console.log(</a:t>
            </a:r>
            <a:r>
              <a:rPr lang="en" sz="950">
                <a:solidFill>
                  <a:srgbClr val="A31515"/>
                </a:solidFill>
                <a:highlight>
                  <a:schemeClr val="lt1"/>
                </a:highlight>
                <a:latin typeface="Courier New"/>
                <a:ea typeface="Courier New"/>
                <a:cs typeface="Courier New"/>
                <a:sym typeface="Courier New"/>
              </a:rPr>
              <a:t>"Serverul a pornit!"</a:t>
            </a:r>
            <a:r>
              <a:rPr lang="en" sz="950">
                <a:solidFill>
                  <a:schemeClr val="dk1"/>
                </a:solidFill>
                <a:highlight>
                  <a:schemeClr val="lt1"/>
                </a:highlight>
                <a:latin typeface="Courier New"/>
                <a:ea typeface="Courier New"/>
                <a:cs typeface="Courier New"/>
                <a:sym typeface="Courier New"/>
              </a:rPr>
              <a:t>);</a:t>
            </a:r>
            <a:endParaRPr sz="950">
              <a:solidFill>
                <a:srgbClr val="0000FF"/>
              </a:solidFill>
              <a:highlight>
                <a:srgbClr val="FFFFFF"/>
              </a:highlight>
              <a:latin typeface="Courier New"/>
              <a:ea typeface="Courier New"/>
              <a:cs typeface="Courier New"/>
              <a:sym typeface="Courier New"/>
            </a:endParaRPr>
          </a:p>
        </p:txBody>
      </p:sp>
      <p:sp>
        <p:nvSpPr>
          <p:cNvPr id="520" name="Google Shape;520;p53"/>
          <p:cNvSpPr txBox="1"/>
          <p:nvPr/>
        </p:nvSpPr>
        <p:spPr>
          <a:xfrm>
            <a:off x="311600" y="984775"/>
            <a:ext cx="8520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666666"/>
                </a:solidFill>
              </a:rPr>
              <a:t>Observăm, mai jos că am folosit funcția next(), care este primită ca parametru de </a:t>
            </a:r>
            <a:r>
              <a:rPr lang="en" sz="1100">
                <a:solidFill>
                  <a:srgbClr val="666666"/>
                </a:solidFill>
              </a:rPr>
              <a:t>funcțiile</a:t>
            </a:r>
            <a:r>
              <a:rPr lang="en" sz="1100">
                <a:solidFill>
                  <a:srgbClr val="666666"/>
                </a:solidFill>
              </a:rPr>
              <a:t> middleware. Apelul acestei funcții realizează trecerea la următorul callback. Astfel cele 3 callback-uri se apelează secvențial și pe  ecran apar toate cele 3 mesaje.</a:t>
            </a:r>
            <a:endParaRPr sz="1100">
              <a:solidFill>
                <a:srgbClr val="666666"/>
              </a:solidFill>
            </a:endParaRPr>
          </a:p>
          <a:p>
            <a:pPr indent="0" lvl="0" marL="0" rtl="0" algn="l">
              <a:spcBef>
                <a:spcPts val="0"/>
              </a:spcBef>
              <a:spcAft>
                <a:spcPts val="0"/>
              </a:spcAft>
              <a:buNone/>
            </a:pPr>
            <a:r>
              <a:rPr lang="en" sz="1100">
                <a:solidFill>
                  <a:srgbClr val="666666"/>
                </a:solidFill>
              </a:rPr>
              <a:t>Cele două scrieri de mai jos sunt echivalente. Trimiterea mai multor callback-uri în același app.use() se poate scrie separat, cu căte un app.use() pentru fiecare callback, folosind, însă, același parametru-cale (observați că în dreapta toate căile sunt șirul "/pagina"..</a:t>
            </a:r>
            <a:endParaRPr sz="1100">
              <a:solidFill>
                <a:srgbClr val="666666"/>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24" name="Shape 524"/>
        <p:cNvGrpSpPr/>
        <p:nvPr/>
      </p:nvGrpSpPr>
      <p:grpSpPr>
        <a:xfrm>
          <a:off x="0" y="0"/>
          <a:ext cx="0" cy="0"/>
          <a:chOff x="0" y="0"/>
          <a:chExt cx="0" cy="0"/>
        </a:xfrm>
      </p:grpSpPr>
      <p:sp>
        <p:nvSpPr>
          <p:cNvPr id="525" name="Google Shape;525;p5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exemplu app.use() - (3)</a:t>
            </a:r>
            <a:endParaRPr/>
          </a:p>
        </p:txBody>
      </p:sp>
      <p:sp>
        <p:nvSpPr>
          <p:cNvPr id="526" name="Google Shape;526;p5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8" name="Google Shape;528;p5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29" name="Google Shape;529;p5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30" name="Google Shape;530;p54"/>
          <p:cNvSpPr txBox="1"/>
          <p:nvPr/>
        </p:nvSpPr>
        <p:spPr>
          <a:xfrm>
            <a:off x="317150" y="1886925"/>
            <a:ext cx="3881700" cy="2877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express=require(</a:t>
            </a:r>
            <a:r>
              <a:rPr lang="en" sz="1050">
                <a:solidFill>
                  <a:srgbClr val="A31515"/>
                </a:solidFill>
                <a:highlight>
                  <a:srgbClr val="FFFFFF"/>
                </a:highlight>
                <a:latin typeface="Courier New"/>
                <a:ea typeface="Courier New"/>
                <a:cs typeface="Courier New"/>
                <a:sym typeface="Courier New"/>
              </a:rPr>
              <a:t>'express'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 express();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app.use(</a:t>
            </a:r>
            <a:r>
              <a:rPr lang="en" sz="1050">
                <a:solidFill>
                  <a:srgbClr val="A31515"/>
                </a:solidFill>
                <a:highlight>
                  <a:srgbClr val="FFFFFF"/>
                </a:highlight>
                <a:latin typeface="Courier New"/>
                <a:ea typeface="Courier New"/>
                <a:cs typeface="Courier New"/>
                <a:sym typeface="Courier New"/>
              </a:rPr>
              <a:t>"/pagina"</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 res, next){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"Callback 1-a"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next();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"Callback 1-b"</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 res, next){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"Callback 2"</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next();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 res, next){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"Callback 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next();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app.listen(</a:t>
            </a:r>
            <a:r>
              <a:rPr lang="en" sz="1050">
                <a:solidFill>
                  <a:srgbClr val="098658"/>
                </a:solidFill>
                <a:highlight>
                  <a:srgbClr val="FFFFFF"/>
                </a:highlight>
                <a:latin typeface="Courier New"/>
                <a:ea typeface="Courier New"/>
                <a:cs typeface="Courier New"/>
                <a:sym typeface="Courier New"/>
              </a:rPr>
              <a:t>8080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"Serverul a pornit!"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
        <p:nvSpPr>
          <p:cNvPr id="531" name="Google Shape;531;p54"/>
          <p:cNvSpPr txBox="1"/>
          <p:nvPr/>
        </p:nvSpPr>
        <p:spPr>
          <a:xfrm>
            <a:off x="311600" y="984775"/>
            <a:ext cx="8520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666666"/>
                </a:solidFill>
              </a:rPr>
              <a:t>Funcția next() apelează </a:t>
            </a:r>
            <a:r>
              <a:rPr lang="en" sz="1100">
                <a:solidFill>
                  <a:srgbClr val="666666"/>
                </a:solidFill>
              </a:rPr>
              <a:t>următorul</a:t>
            </a:r>
            <a:r>
              <a:rPr lang="en" sz="1100">
                <a:solidFill>
                  <a:srgbClr val="666666"/>
                </a:solidFill>
              </a:rPr>
              <a:t> callback și așteaptă terminarea lui (nu e asincronă). Să observăm exemplul de mai jos în care funcția next() în primul callback este apelată între afișările "Callback 1-a" și "Callback 1-b". Puteți observa cum între cele două șiruri apar afișările de la al 2-lea callback (apelat de primul next()) și de la al treilea callback (apelat de al doilea next()). Al treilea next() ca și până acum, nu are efect, neexistând o a patra funcție care să fie apelată.</a:t>
            </a:r>
            <a:endParaRPr sz="1100">
              <a:solidFill>
                <a:srgbClr val="666666"/>
              </a:solidFill>
            </a:endParaRPr>
          </a:p>
        </p:txBody>
      </p:sp>
      <p:sp>
        <p:nvSpPr>
          <p:cNvPr id="532" name="Google Shape;532;p54"/>
          <p:cNvSpPr txBox="1"/>
          <p:nvPr/>
        </p:nvSpPr>
        <p:spPr>
          <a:xfrm>
            <a:off x="4586100" y="2331900"/>
            <a:ext cx="2367300" cy="110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Serverul a pornit!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Callback 1-a</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Callback 2</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Callback 3</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Callback 1-b</a:t>
            </a:r>
            <a:endParaRPr sz="1200">
              <a:latin typeface="Courier New"/>
              <a:ea typeface="Courier New"/>
              <a:cs typeface="Courier New"/>
              <a:sym typeface="Courier New"/>
            </a:endParaRPr>
          </a:p>
        </p:txBody>
      </p:sp>
      <p:sp>
        <p:nvSpPr>
          <p:cNvPr id="533" name="Google Shape;533;p54"/>
          <p:cNvSpPr txBox="1"/>
          <p:nvPr/>
        </p:nvSpPr>
        <p:spPr>
          <a:xfrm>
            <a:off x="4586100" y="1931700"/>
            <a:ext cx="37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Outputul va fi:</a:t>
            </a:r>
            <a:endParaRPr>
              <a:solidFill>
                <a:srgbClr val="666666"/>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37" name="Shape 537"/>
        <p:cNvGrpSpPr/>
        <p:nvPr/>
      </p:nvGrpSpPr>
      <p:grpSpPr>
        <a:xfrm>
          <a:off x="0" y="0"/>
          <a:ext cx="0" cy="0"/>
          <a:chOff x="0" y="0"/>
          <a:chExt cx="0" cy="0"/>
        </a:xfrm>
      </p:grpSpPr>
      <p:sp>
        <p:nvSpPr>
          <p:cNvPr id="538" name="Google Shape;538;p5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exemplu app.use() - (4) - vector căi</a:t>
            </a:r>
            <a:endParaRPr/>
          </a:p>
        </p:txBody>
      </p:sp>
      <p:sp>
        <p:nvSpPr>
          <p:cNvPr id="539" name="Google Shape;539;p5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1" name="Google Shape;541;p5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42" name="Google Shape;542;p5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43" name="Google Shape;543;p55"/>
          <p:cNvSpPr txBox="1"/>
          <p:nvPr/>
        </p:nvSpPr>
        <p:spPr>
          <a:xfrm>
            <a:off x="317150" y="1855500"/>
            <a:ext cx="3881700" cy="290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var</a:t>
            </a:r>
            <a:r>
              <a:rPr lang="en" sz="950">
                <a:solidFill>
                  <a:schemeClr val="dk1"/>
                </a:solidFill>
                <a:highlight>
                  <a:srgbClr val="FFFFFF"/>
                </a:highlight>
                <a:latin typeface="Courier New"/>
                <a:ea typeface="Courier New"/>
                <a:cs typeface="Courier New"/>
                <a:sym typeface="Courier New"/>
              </a:rPr>
              <a:t> express=require(</a:t>
            </a:r>
            <a:r>
              <a:rPr lang="en" sz="950">
                <a:solidFill>
                  <a:srgbClr val="A31515"/>
                </a:solidFill>
                <a:highlight>
                  <a:srgbClr val="FFFFFF"/>
                </a:highlight>
                <a:latin typeface="Courier New"/>
                <a:ea typeface="Courier New"/>
                <a:cs typeface="Courier New"/>
                <a:sym typeface="Courier New"/>
              </a:rPr>
              <a:t>'express'</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app= express();</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//fără cale</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app.use(</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 res,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"Toată lumea trece pe aici"</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app.use([</a:t>
            </a:r>
            <a:r>
              <a:rPr lang="en" sz="950">
                <a:solidFill>
                  <a:srgbClr val="A31515"/>
                </a:solidFill>
                <a:highlight>
                  <a:srgbClr val="FFFFFF"/>
                </a:highlight>
                <a:latin typeface="Courier New"/>
                <a:ea typeface="Courier New"/>
                <a:cs typeface="Courier New"/>
                <a:sym typeface="Courier New"/>
              </a:rPr>
              <a:t>"/abc"</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"/def"</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 res,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"Callback 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app.use([</a:t>
            </a:r>
            <a:r>
              <a:rPr lang="en" sz="950">
                <a:solidFill>
                  <a:srgbClr val="A31515"/>
                </a:solidFill>
                <a:highlight>
                  <a:srgbClr val="FFFFFF"/>
                </a:highlight>
                <a:latin typeface="Courier New"/>
                <a:ea typeface="Courier New"/>
                <a:cs typeface="Courier New"/>
                <a:sym typeface="Courier New"/>
              </a:rPr>
              <a:t>"/abc"</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"/xyz"</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 res,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"Callback 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next();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app.listen(</a:t>
            </a:r>
            <a:r>
              <a:rPr lang="en" sz="950">
                <a:solidFill>
                  <a:srgbClr val="098658"/>
                </a:solidFill>
                <a:highlight>
                  <a:srgbClr val="FFFFFF"/>
                </a:highlight>
                <a:latin typeface="Courier New"/>
                <a:ea typeface="Courier New"/>
                <a:cs typeface="Courier New"/>
                <a:sym typeface="Courier New"/>
              </a:rPr>
              <a:t>8080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"Serverul a pornit!"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
        <p:nvSpPr>
          <p:cNvPr id="544" name="Google Shape;544;p55"/>
          <p:cNvSpPr txBox="1"/>
          <p:nvPr/>
        </p:nvSpPr>
        <p:spPr>
          <a:xfrm>
            <a:off x="311600" y="984775"/>
            <a:ext cx="8520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666666"/>
                </a:solidFill>
              </a:rPr>
              <a:t>Să observăm și niște exemple cu vectori de căi. Se va intra pe un app.use() cu un parametru vector de căi în momentul în care calea din cerere se potrivește cu măcar unul dintre elementele vectorului.</a:t>
            </a:r>
            <a:endParaRPr sz="1100">
              <a:solidFill>
                <a:srgbClr val="666666"/>
              </a:solidFill>
            </a:endParaRPr>
          </a:p>
          <a:p>
            <a:pPr indent="0" lvl="0" marL="0" rtl="0" algn="l">
              <a:spcBef>
                <a:spcPts val="0"/>
              </a:spcBef>
              <a:spcAft>
                <a:spcPts val="0"/>
              </a:spcAft>
              <a:buNone/>
            </a:pPr>
            <a:r>
              <a:rPr lang="en" sz="1100">
                <a:solidFill>
                  <a:srgbClr val="666666"/>
                </a:solidFill>
              </a:rPr>
              <a:t>Primul app.use() nu primește parametrul de tip cale, așa că se aplică tuturor cererilor.</a:t>
            </a:r>
            <a:endParaRPr sz="1100">
              <a:solidFill>
                <a:srgbClr val="666666"/>
              </a:solidFill>
            </a:endParaRPr>
          </a:p>
        </p:txBody>
      </p:sp>
      <p:sp>
        <p:nvSpPr>
          <p:cNvPr id="545" name="Google Shape;545;p55"/>
          <p:cNvSpPr txBox="1"/>
          <p:nvPr/>
        </p:nvSpPr>
        <p:spPr>
          <a:xfrm>
            <a:off x="4586100" y="2409600"/>
            <a:ext cx="3120600" cy="64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Toată lumea trece pe aici</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Callback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Callback 3</a:t>
            </a:r>
            <a:endParaRPr sz="1000">
              <a:latin typeface="Courier New"/>
              <a:ea typeface="Courier New"/>
              <a:cs typeface="Courier New"/>
              <a:sym typeface="Courier New"/>
            </a:endParaRPr>
          </a:p>
        </p:txBody>
      </p:sp>
      <p:sp>
        <p:nvSpPr>
          <p:cNvPr id="546" name="Google Shape;546;p55"/>
          <p:cNvSpPr txBox="1"/>
          <p:nvPr/>
        </p:nvSpPr>
        <p:spPr>
          <a:xfrm>
            <a:off x="4586100" y="1855500"/>
            <a:ext cx="424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Dacă scriem în browser, în bara de adrese </a:t>
            </a:r>
            <a:r>
              <a:rPr lang="en" sz="1200">
                <a:solidFill>
                  <a:srgbClr val="666666"/>
                </a:solidFill>
                <a:latin typeface="Courier New"/>
                <a:ea typeface="Courier New"/>
                <a:cs typeface="Courier New"/>
                <a:sym typeface="Courier New"/>
              </a:rPr>
              <a:t>http://localhost:8080/abc</a:t>
            </a:r>
            <a:r>
              <a:rPr lang="en" sz="1200">
                <a:solidFill>
                  <a:srgbClr val="666666"/>
                </a:solidFill>
              </a:rPr>
              <a:t>, în consolă se va afișa:</a:t>
            </a:r>
            <a:endParaRPr sz="1200">
              <a:solidFill>
                <a:srgbClr val="666666"/>
              </a:solidFill>
            </a:endParaRPr>
          </a:p>
        </p:txBody>
      </p:sp>
      <p:sp>
        <p:nvSpPr>
          <p:cNvPr id="547" name="Google Shape;547;p55"/>
          <p:cNvSpPr txBox="1"/>
          <p:nvPr/>
        </p:nvSpPr>
        <p:spPr>
          <a:xfrm>
            <a:off x="4586100" y="3017625"/>
            <a:ext cx="424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Motivul este că "/abc" face parte din ambii vectori.</a:t>
            </a:r>
            <a:endParaRPr sz="1200">
              <a:solidFill>
                <a:srgbClr val="666666"/>
              </a:solidFill>
            </a:endParaRPr>
          </a:p>
        </p:txBody>
      </p:sp>
      <p:sp>
        <p:nvSpPr>
          <p:cNvPr id="548" name="Google Shape;548;p55"/>
          <p:cNvSpPr txBox="1"/>
          <p:nvPr/>
        </p:nvSpPr>
        <p:spPr>
          <a:xfrm>
            <a:off x="4586100" y="3539325"/>
            <a:ext cx="4246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Dacă scriem în browser, în bara de adrese </a:t>
            </a:r>
            <a:r>
              <a:rPr lang="en" sz="1200">
                <a:solidFill>
                  <a:srgbClr val="666666"/>
                </a:solidFill>
                <a:latin typeface="Courier New"/>
                <a:ea typeface="Courier New"/>
                <a:cs typeface="Courier New"/>
                <a:sym typeface="Courier New"/>
              </a:rPr>
              <a:t>http://localhost:8080/def</a:t>
            </a:r>
            <a:r>
              <a:rPr lang="en" sz="1200">
                <a:solidFill>
                  <a:srgbClr val="666666"/>
                </a:solidFill>
              </a:rPr>
              <a:t>, în consolă se va afișa doar:</a:t>
            </a:r>
            <a:endParaRPr sz="1200">
              <a:solidFill>
                <a:srgbClr val="666666"/>
              </a:solidFill>
            </a:endParaRPr>
          </a:p>
        </p:txBody>
      </p:sp>
      <p:sp>
        <p:nvSpPr>
          <p:cNvPr id="549" name="Google Shape;549;p55"/>
          <p:cNvSpPr txBox="1"/>
          <p:nvPr/>
        </p:nvSpPr>
        <p:spPr>
          <a:xfrm>
            <a:off x="4586100" y="4271700"/>
            <a:ext cx="3120600" cy="492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urier New"/>
                <a:ea typeface="Courier New"/>
                <a:cs typeface="Courier New"/>
                <a:sym typeface="Courier New"/>
              </a:rPr>
              <a:t>Toată lumea trece pe aici</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Callback 2</a:t>
            </a:r>
            <a:endParaRPr sz="1000">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53" name="Shape 553"/>
        <p:cNvGrpSpPr/>
        <p:nvPr/>
      </p:nvGrpSpPr>
      <p:grpSpPr>
        <a:xfrm>
          <a:off x="0" y="0"/>
          <a:ext cx="0" cy="0"/>
          <a:chOff x="0" y="0"/>
          <a:chExt cx="0" cy="0"/>
        </a:xfrm>
      </p:grpSpPr>
      <p:sp>
        <p:nvSpPr>
          <p:cNvPr id="554" name="Google Shape;554;p5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exemplu app.use() - (5) - template</a:t>
            </a:r>
            <a:endParaRPr/>
          </a:p>
        </p:txBody>
      </p:sp>
      <p:sp>
        <p:nvSpPr>
          <p:cNvPr id="555" name="Google Shape;555;p5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7" name="Google Shape;557;p5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58" name="Google Shape;558;p5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59" name="Google Shape;559;p56"/>
          <p:cNvSpPr txBox="1"/>
          <p:nvPr/>
        </p:nvSpPr>
        <p:spPr>
          <a:xfrm>
            <a:off x="317150" y="952200"/>
            <a:ext cx="3655500" cy="3897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var</a:t>
            </a:r>
            <a:r>
              <a:rPr lang="en" sz="850">
                <a:solidFill>
                  <a:schemeClr val="dk1"/>
                </a:solidFill>
                <a:highlight>
                  <a:srgbClr val="FFFFFF"/>
                </a:highlight>
                <a:latin typeface="Courier New"/>
                <a:ea typeface="Courier New"/>
                <a:cs typeface="Courier New"/>
                <a:sym typeface="Courier New"/>
              </a:rPr>
              <a:t> express=require(</a:t>
            </a:r>
            <a:r>
              <a:rPr lang="en" sz="850">
                <a:solidFill>
                  <a:srgbClr val="A31515"/>
                </a:solidFill>
                <a:highlight>
                  <a:srgbClr val="FFFFFF"/>
                </a:highlight>
                <a:latin typeface="Courier New"/>
                <a:ea typeface="Courier New"/>
                <a:cs typeface="Courier New"/>
                <a:sym typeface="Courier New"/>
              </a:rPr>
              <a:t>'express'</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 express();</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8000"/>
                </a:solidFill>
                <a:highlight>
                  <a:srgbClr val="FFFFFF"/>
                </a:highlight>
                <a:latin typeface="Courier New"/>
                <a:ea typeface="Courier New"/>
                <a:cs typeface="Courier New"/>
                <a:sym typeface="Courier New"/>
              </a:rPr>
              <a:t>//1</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app.use(</a:t>
            </a:r>
            <a:r>
              <a:rPr lang="en" sz="850">
                <a:solidFill>
                  <a:srgbClr val="A31515"/>
                </a:solidFill>
                <a:highlight>
                  <a:srgbClr val="FFFFFF"/>
                </a:highlight>
                <a:latin typeface="Courier New"/>
                <a:ea typeface="Courier New"/>
                <a:cs typeface="Courier New"/>
                <a:sym typeface="Courier New"/>
              </a:rPr>
              <a:t>"/produse?-magazin"</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(req, res, next){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"Produs sau produse din magazin"</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next();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8000"/>
                </a:solidFill>
                <a:highlight>
                  <a:srgbClr val="FFFFFF"/>
                </a:highlight>
                <a:latin typeface="Courier New"/>
                <a:ea typeface="Courier New"/>
                <a:cs typeface="Courier New"/>
                <a:sym typeface="Courier New"/>
              </a:rPr>
              <a:t>//2</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app.use(</a:t>
            </a:r>
            <a:r>
              <a:rPr lang="en" sz="850">
                <a:solidFill>
                  <a:srgbClr val="A31515"/>
                </a:solidFill>
                <a:highlight>
                  <a:srgbClr val="FFFFFF"/>
                </a:highlight>
                <a:latin typeface="Courier New"/>
                <a:ea typeface="Courier New"/>
                <a:cs typeface="Courier New"/>
                <a:sym typeface="Courier New"/>
              </a:rPr>
              <a:t>"/pag-*-xyz"</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(req, res, next){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"Orice text între "</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next();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8000"/>
                </a:solidFill>
                <a:highlight>
                  <a:srgbClr val="FFFFFF"/>
                </a:highlight>
                <a:latin typeface="Courier New"/>
                <a:ea typeface="Courier New"/>
                <a:cs typeface="Courier New"/>
                <a:sym typeface="Courier New"/>
              </a:rPr>
              <a:t>//3</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app.use(</a:t>
            </a:r>
            <a:r>
              <a:rPr lang="en" sz="850">
                <a:solidFill>
                  <a:srgbClr val="A31515"/>
                </a:solidFill>
                <a:highlight>
                  <a:srgbClr val="FFFFFF"/>
                </a:highlight>
                <a:latin typeface="Courier New"/>
                <a:ea typeface="Courier New"/>
                <a:cs typeface="Courier New"/>
                <a:sym typeface="Courier New"/>
              </a:rPr>
              <a:t>"/pag-0+-a"</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(req, res, next){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"Pot să apara oricati de zero."</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next();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8000"/>
                </a:solidFill>
                <a:highlight>
                  <a:srgbClr val="FFFFFF"/>
                </a:highlight>
                <a:latin typeface="Courier New"/>
                <a:ea typeface="Courier New"/>
                <a:cs typeface="Courier New"/>
                <a:sym typeface="Courier New"/>
              </a:rPr>
              <a:t>//4</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app.use(</a:t>
            </a:r>
            <a:r>
              <a:rPr lang="en" sz="850">
                <a:solidFill>
                  <a:srgbClr val="A31515"/>
                </a:solidFill>
                <a:highlight>
                  <a:srgbClr val="FFFFFF"/>
                </a:highlight>
                <a:latin typeface="Courier New"/>
                <a:ea typeface="Courier New"/>
                <a:cs typeface="Courier New"/>
                <a:sym typeface="Courier New"/>
              </a:rPr>
              <a:t>"/pagina-(ab)+"</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(req, res, next){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"Pagina ababab...ab"</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next();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app.listen(</a:t>
            </a:r>
            <a:r>
              <a:rPr lang="en" sz="850">
                <a:solidFill>
                  <a:srgbClr val="098658"/>
                </a:solidFill>
                <a:highlight>
                  <a:srgbClr val="FFFFFF"/>
                </a:highlight>
                <a:latin typeface="Courier New"/>
                <a:ea typeface="Courier New"/>
                <a:cs typeface="Courier New"/>
                <a:sym typeface="Courier New"/>
              </a:rPr>
              <a:t>8080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"Serverul a pornit!"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750">
              <a:solidFill>
                <a:srgbClr val="0000FF"/>
              </a:solidFill>
              <a:highlight>
                <a:srgbClr val="FFFFFF"/>
              </a:highlight>
              <a:latin typeface="Courier New"/>
              <a:ea typeface="Courier New"/>
              <a:cs typeface="Courier New"/>
              <a:sym typeface="Courier New"/>
            </a:endParaRPr>
          </a:p>
        </p:txBody>
      </p:sp>
      <p:sp>
        <p:nvSpPr>
          <p:cNvPr id="560" name="Google Shape;560;p56"/>
          <p:cNvSpPr txBox="1"/>
          <p:nvPr/>
        </p:nvSpPr>
        <p:spPr>
          <a:xfrm>
            <a:off x="4015800" y="952200"/>
            <a:ext cx="4821900" cy="392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666666"/>
                </a:solidFill>
              </a:rPr>
              <a:t>Pentru ambele cereri de mai jos:</a:t>
            </a:r>
            <a:endParaRPr sz="900">
              <a:solidFill>
                <a:srgbClr val="666666"/>
              </a:solidFill>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http://localhost:8080/produs-magazin</a:t>
            </a:r>
            <a:endParaRPr sz="900">
              <a:solidFill>
                <a:srgbClr val="666666"/>
              </a:solidFill>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http://localhost:8080/produse-magazin</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rPr>
              <a:t>în consolă se va afișa outputul din primul app.use()deoarece ? înseamnă "0 sau 1 apariție":</a:t>
            </a:r>
            <a:endParaRPr sz="900">
              <a:solidFill>
                <a:srgbClr val="666666"/>
              </a:solidFill>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Produs sau produse din magazin</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900">
              <a:solidFill>
                <a:srgbClr val="666666"/>
              </a:solidFill>
            </a:endParaRPr>
          </a:p>
          <a:p>
            <a:pPr indent="0" lvl="0" marL="0" rtl="0" algn="l">
              <a:spcBef>
                <a:spcPts val="0"/>
              </a:spcBef>
              <a:spcAft>
                <a:spcPts val="0"/>
              </a:spcAft>
              <a:buNone/>
            </a:pPr>
            <a:r>
              <a:rPr lang="en" sz="900">
                <a:solidFill>
                  <a:srgbClr val="666666"/>
                </a:solidFill>
              </a:rPr>
              <a:t>Pentru cererile de mai jos:</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http://localhost:8080/pag-123-xyz</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http://localhost:8080/pag-hapciu-xyz</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rPr>
              <a:t>în consolă se va afișa outputul din al doilea app.use() (deoarece * înseamnă "orice"):</a:t>
            </a:r>
            <a:endParaRPr sz="900">
              <a:solidFill>
                <a:srgbClr val="666666"/>
              </a:solidFill>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Orice text între</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900">
              <a:solidFill>
                <a:srgbClr val="666666"/>
              </a:solidFill>
            </a:endParaRPr>
          </a:p>
          <a:p>
            <a:pPr indent="0" lvl="0" marL="0" rtl="0" algn="l">
              <a:spcBef>
                <a:spcPts val="0"/>
              </a:spcBef>
              <a:spcAft>
                <a:spcPts val="0"/>
              </a:spcAft>
              <a:buNone/>
            </a:pPr>
            <a:r>
              <a:rPr lang="en" sz="900">
                <a:solidFill>
                  <a:srgbClr val="666666"/>
                </a:solidFill>
              </a:rPr>
              <a:t>Pentru cererile de mai jos:</a:t>
            </a:r>
            <a:endParaRPr sz="900">
              <a:solidFill>
                <a:srgbClr val="666666"/>
              </a:solidFill>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http://localhost:8080/pag-0-a</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http://localhost:8080/pag-00000-a</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666666"/>
                </a:solidFill>
              </a:rPr>
              <a:t>dar nu si pentru</a:t>
            </a:r>
            <a:r>
              <a:rPr lang="en" sz="900">
                <a:solidFill>
                  <a:srgbClr val="666666"/>
                </a:solidFill>
              </a:rPr>
              <a:t> </a:t>
            </a:r>
            <a:r>
              <a:rPr lang="en" sz="900">
                <a:solidFill>
                  <a:srgbClr val="666666"/>
                </a:solidFill>
                <a:latin typeface="Courier New"/>
                <a:ea typeface="Courier New"/>
                <a:cs typeface="Courier New"/>
                <a:sym typeface="Courier New"/>
              </a:rPr>
              <a:t>http://localhost:8080/pag--a</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rPr>
              <a:t>în consolă se va afișa outputul celui de-al treilea app.use() (deoarece + înseamnă "minim o apariție"):</a:t>
            </a:r>
            <a:endParaRPr sz="900">
              <a:solidFill>
                <a:srgbClr val="666666"/>
              </a:solidFill>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Pot să apara oricati de zero.</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900">
              <a:solidFill>
                <a:srgbClr val="666666"/>
              </a:solidFill>
            </a:endParaRPr>
          </a:p>
          <a:p>
            <a:pPr indent="0" lvl="0" marL="0" rtl="0" algn="l">
              <a:spcBef>
                <a:spcPts val="0"/>
              </a:spcBef>
              <a:spcAft>
                <a:spcPts val="0"/>
              </a:spcAft>
              <a:buNone/>
            </a:pPr>
            <a:r>
              <a:rPr lang="en" sz="900">
                <a:solidFill>
                  <a:srgbClr val="666666"/>
                </a:solidFill>
              </a:rPr>
              <a:t>Pentru cererile de mai jos:</a:t>
            </a:r>
            <a:endParaRPr sz="900">
              <a:solidFill>
                <a:srgbClr val="666666"/>
              </a:solidFill>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http://localhost:8080/pagina-ab</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http://localhost:8080/pagina-ababab</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b="1" lang="en" sz="900">
                <a:solidFill>
                  <a:srgbClr val="666666"/>
                </a:solidFill>
              </a:rPr>
              <a:t>dar nu si pentru</a:t>
            </a:r>
            <a:r>
              <a:rPr lang="en" sz="900">
                <a:solidFill>
                  <a:srgbClr val="666666"/>
                </a:solidFill>
              </a:rPr>
              <a:t> </a:t>
            </a:r>
            <a:r>
              <a:rPr lang="en" sz="900">
                <a:solidFill>
                  <a:srgbClr val="666666"/>
                </a:solidFill>
                <a:latin typeface="Courier New"/>
                <a:ea typeface="Courier New"/>
                <a:cs typeface="Courier New"/>
                <a:sym typeface="Courier New"/>
              </a:rPr>
              <a:t>http://localhost:8080/pagina-</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rPr>
              <a:t>în consolă se va afișa outputul celui de-al patrulea app.use() (deoarece + înseamnă "minim o apariție" iar paranteza grupează mai multe caractere):</a:t>
            </a:r>
            <a:endParaRPr sz="900">
              <a:solidFill>
                <a:srgbClr val="666666"/>
              </a:solidFill>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Pagina ababab...ab</a:t>
            </a:r>
            <a:endParaRPr sz="900">
              <a:solidFill>
                <a:srgbClr val="666666"/>
              </a:solidFill>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64" name="Shape 564"/>
        <p:cNvGrpSpPr/>
        <p:nvPr/>
      </p:nvGrpSpPr>
      <p:grpSpPr>
        <a:xfrm>
          <a:off x="0" y="0"/>
          <a:ext cx="0" cy="0"/>
          <a:chOff x="0" y="0"/>
          <a:chExt cx="0" cy="0"/>
        </a:xfrm>
      </p:grpSpPr>
      <p:sp>
        <p:nvSpPr>
          <p:cNvPr id="565" name="Google Shape;565;p5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exemplu app.use() - (6) - template</a:t>
            </a:r>
            <a:endParaRPr/>
          </a:p>
        </p:txBody>
      </p:sp>
      <p:sp>
        <p:nvSpPr>
          <p:cNvPr id="566" name="Google Shape;566;p5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8" name="Google Shape;568;p5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69" name="Google Shape;569;p5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70" name="Google Shape;570;p57"/>
          <p:cNvSpPr txBox="1"/>
          <p:nvPr/>
        </p:nvSpPr>
        <p:spPr>
          <a:xfrm>
            <a:off x="317150" y="1028400"/>
            <a:ext cx="3421200" cy="283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express=require(</a:t>
            </a:r>
            <a:r>
              <a:rPr lang="en" sz="1050">
                <a:solidFill>
                  <a:srgbClr val="A31515"/>
                </a:solidFill>
                <a:highlight>
                  <a:srgbClr val="FFFFFF"/>
                </a:highlight>
                <a:latin typeface="Courier New"/>
                <a:ea typeface="Courier New"/>
                <a:cs typeface="Courier New"/>
                <a:sym typeface="Courier New"/>
              </a:rPr>
              <a:t>'express'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 express();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app.use(</a:t>
            </a:r>
            <a:r>
              <a:rPr lang="en" sz="1050">
                <a:solidFill>
                  <a:srgbClr val="A31515"/>
                </a:solidFill>
                <a:highlight>
                  <a:srgbClr val="FFFFFF"/>
                </a:highlight>
                <a:latin typeface="Courier New"/>
                <a:ea typeface="Courier New"/>
                <a:cs typeface="Courier New"/>
                <a:sym typeface="Courier New"/>
              </a:rPr>
              <a:t>"/pagina-(a?bc+)+-(0*)?"</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 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"Un template mai complicat"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res.write(</a:t>
            </a:r>
            <a:r>
              <a:rPr lang="en" sz="1050">
                <a:solidFill>
                  <a:srgbClr val="A31515"/>
                </a:solidFill>
                <a:highlight>
                  <a:srgbClr val="FFFFFF"/>
                </a:highlight>
                <a:latin typeface="Courier New"/>
                <a:ea typeface="Courier New"/>
                <a:cs typeface="Courier New"/>
                <a:sym typeface="Courier New"/>
              </a:rPr>
              <a:t>"Ai dat o cale buna!"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res.end();</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app.listen(</a:t>
            </a:r>
            <a:r>
              <a:rPr lang="en" sz="1050">
                <a:solidFill>
                  <a:srgbClr val="098658"/>
                </a:solidFill>
                <a:highlight>
                  <a:srgbClr val="FFFFFF"/>
                </a:highlight>
                <a:latin typeface="Courier New"/>
                <a:ea typeface="Courier New"/>
                <a:cs typeface="Courier New"/>
                <a:sym typeface="Courier New"/>
              </a:rPr>
              <a:t>8080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"Serverul a pornit!"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rgbClr val="0000FF"/>
              </a:solidFill>
              <a:highlight>
                <a:srgbClr val="FFFFFF"/>
              </a:highlight>
              <a:latin typeface="Courier New"/>
              <a:ea typeface="Courier New"/>
              <a:cs typeface="Courier New"/>
              <a:sym typeface="Courier New"/>
            </a:endParaRPr>
          </a:p>
        </p:txBody>
      </p:sp>
      <p:sp>
        <p:nvSpPr>
          <p:cNvPr id="571" name="Google Shape;571;p57"/>
          <p:cNvSpPr txBox="1"/>
          <p:nvPr/>
        </p:nvSpPr>
        <p:spPr>
          <a:xfrm>
            <a:off x="3865150" y="952200"/>
            <a:ext cx="4972500" cy="38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Să interpretăm template-ul din stânga:</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trebuie să înceapă cu "/pagina-"</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să urmeze unul sau mai multe grupuri de caractere cu următoarele caracteristici:</a:t>
            </a:r>
            <a:endParaRPr sz="1200">
              <a:solidFill>
                <a:srgbClr val="666666"/>
              </a:solidFill>
            </a:endParaRPr>
          </a:p>
          <a:p>
            <a:pPr indent="-304800" lvl="1" marL="914400" rtl="0" algn="l">
              <a:spcBef>
                <a:spcPts val="0"/>
              </a:spcBef>
              <a:spcAft>
                <a:spcPts val="0"/>
              </a:spcAft>
              <a:buClr>
                <a:srgbClr val="666666"/>
              </a:buClr>
              <a:buSzPts val="1200"/>
              <a:buChar char="○"/>
            </a:pPr>
            <a:r>
              <a:rPr lang="en" sz="1200">
                <a:solidFill>
                  <a:srgbClr val="666666"/>
                </a:solidFill>
              </a:rPr>
              <a:t>pot sau nu să înceapă cu litera </a:t>
            </a:r>
            <a:r>
              <a:rPr i="1" lang="en" sz="1200">
                <a:solidFill>
                  <a:srgbClr val="666666"/>
                </a:solidFill>
              </a:rPr>
              <a:t>a</a:t>
            </a:r>
            <a:endParaRPr i="1" sz="1200">
              <a:solidFill>
                <a:srgbClr val="666666"/>
              </a:solidFill>
            </a:endParaRPr>
          </a:p>
          <a:p>
            <a:pPr indent="-304800" lvl="1" marL="914400" rtl="0" algn="l">
              <a:spcBef>
                <a:spcPts val="0"/>
              </a:spcBef>
              <a:spcAft>
                <a:spcPts val="0"/>
              </a:spcAft>
              <a:buClr>
                <a:srgbClr val="666666"/>
              </a:buClr>
              <a:buSzPts val="1200"/>
              <a:buChar char="○"/>
            </a:pPr>
            <a:r>
              <a:rPr lang="en" sz="1200">
                <a:solidFill>
                  <a:srgbClr val="666666"/>
                </a:solidFill>
              </a:rPr>
              <a:t>să conțină apoi exact un </a:t>
            </a:r>
            <a:r>
              <a:rPr i="1" lang="en" sz="1200">
                <a:solidFill>
                  <a:srgbClr val="666666"/>
                </a:solidFill>
              </a:rPr>
              <a:t>b</a:t>
            </a:r>
            <a:endParaRPr i="1" sz="1200">
              <a:solidFill>
                <a:srgbClr val="666666"/>
              </a:solidFill>
            </a:endParaRPr>
          </a:p>
          <a:p>
            <a:pPr indent="-304800" lvl="1" marL="914400" rtl="0" algn="l">
              <a:spcBef>
                <a:spcPts val="0"/>
              </a:spcBef>
              <a:spcAft>
                <a:spcPts val="0"/>
              </a:spcAft>
              <a:buClr>
                <a:srgbClr val="666666"/>
              </a:buClr>
              <a:buSzPts val="1200"/>
              <a:buChar char="○"/>
            </a:pPr>
            <a:r>
              <a:rPr lang="en" sz="1200">
                <a:solidFill>
                  <a:srgbClr val="666666"/>
                </a:solidFill>
              </a:rPr>
              <a:t>după </a:t>
            </a:r>
            <a:r>
              <a:rPr i="1" lang="en" sz="1200">
                <a:solidFill>
                  <a:srgbClr val="666666"/>
                </a:solidFill>
              </a:rPr>
              <a:t>b</a:t>
            </a:r>
            <a:r>
              <a:rPr lang="en" sz="1200">
                <a:solidFill>
                  <a:srgbClr val="666666"/>
                </a:solidFill>
              </a:rPr>
              <a:t> putem avea oricâte </a:t>
            </a:r>
            <a:r>
              <a:rPr i="1" lang="en" sz="1200">
                <a:solidFill>
                  <a:srgbClr val="666666"/>
                </a:solidFill>
              </a:rPr>
              <a:t>c</a:t>
            </a:r>
            <a:r>
              <a:rPr lang="en" sz="1200">
                <a:solidFill>
                  <a:srgbClr val="666666"/>
                </a:solidFill>
              </a:rPr>
              <a:t>-uri (dar minim 1)</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urmează</a:t>
            </a:r>
            <a:r>
              <a:rPr lang="en" sz="1200">
                <a:solidFill>
                  <a:srgbClr val="666666"/>
                </a:solidFill>
              </a:rPr>
              <a:t> o linioară: -</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se poate (sau nu) termina cu un subșir care începe cu 0.</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De data asta am setat și un răspuns pe care îl puteți vedea în browser: "</a:t>
            </a:r>
            <a:r>
              <a:rPr lang="en" sz="1200">
                <a:solidFill>
                  <a:srgbClr val="FF9900"/>
                </a:solidFill>
              </a:rPr>
              <a:t>Ai dat o cale buna!</a:t>
            </a:r>
            <a:r>
              <a:rPr lang="en" sz="1200">
                <a:solidFill>
                  <a:srgbClr val="666666"/>
                </a:solidFill>
              </a:rPr>
              <a:t>". Nu am mai dat funcția next(), fiindcă este opțională, mai ales că nu avem un alt middleware dedesubt.</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Toate următoarele căi sunt corecte:</a:t>
            </a:r>
            <a:endParaRPr sz="1200">
              <a:solidFill>
                <a:srgbClr val="666666"/>
              </a:solidFill>
            </a:endParaRPr>
          </a:p>
          <a:p>
            <a:pPr indent="-304800" lvl="0" marL="457200" rtl="0" algn="l">
              <a:spcBef>
                <a:spcPts val="0"/>
              </a:spcBef>
              <a:spcAft>
                <a:spcPts val="0"/>
              </a:spcAft>
              <a:buClr>
                <a:srgbClr val="666666"/>
              </a:buClr>
              <a:buSzPts val="1200"/>
              <a:buFont typeface="Courier New"/>
              <a:buChar char="●"/>
            </a:pPr>
            <a:r>
              <a:rPr lang="en" sz="1200">
                <a:solidFill>
                  <a:srgbClr val="666666"/>
                </a:solidFill>
                <a:latin typeface="Courier New"/>
                <a:ea typeface="Courier New"/>
                <a:cs typeface="Courier New"/>
                <a:sym typeface="Courier New"/>
              </a:rPr>
              <a:t>http://localhost:8080/pagina-abc-0123</a:t>
            </a:r>
            <a:endParaRPr sz="1200">
              <a:solidFill>
                <a:srgbClr val="666666"/>
              </a:solidFill>
              <a:latin typeface="Courier New"/>
              <a:ea typeface="Courier New"/>
              <a:cs typeface="Courier New"/>
              <a:sym typeface="Courier New"/>
            </a:endParaRPr>
          </a:p>
          <a:p>
            <a:pPr indent="-304800" lvl="0" marL="457200" rtl="0" algn="l">
              <a:spcBef>
                <a:spcPts val="0"/>
              </a:spcBef>
              <a:spcAft>
                <a:spcPts val="0"/>
              </a:spcAft>
              <a:buClr>
                <a:srgbClr val="666666"/>
              </a:buClr>
              <a:buSzPts val="1200"/>
              <a:buFont typeface="Courier New"/>
              <a:buChar char="●"/>
            </a:pPr>
            <a:r>
              <a:rPr lang="en" sz="1200">
                <a:solidFill>
                  <a:srgbClr val="666666"/>
                </a:solidFill>
                <a:latin typeface="Courier New"/>
                <a:ea typeface="Courier New"/>
                <a:cs typeface="Courier New"/>
                <a:sym typeface="Courier New"/>
              </a:rPr>
              <a:t>http://localhost:8080/pagina-abccccc-</a:t>
            </a:r>
            <a:endParaRPr sz="1200">
              <a:solidFill>
                <a:srgbClr val="666666"/>
              </a:solidFill>
              <a:latin typeface="Courier New"/>
              <a:ea typeface="Courier New"/>
              <a:cs typeface="Courier New"/>
              <a:sym typeface="Courier New"/>
            </a:endParaRPr>
          </a:p>
          <a:p>
            <a:pPr indent="-304800" lvl="0" marL="457200" rtl="0" algn="l">
              <a:spcBef>
                <a:spcPts val="0"/>
              </a:spcBef>
              <a:spcAft>
                <a:spcPts val="0"/>
              </a:spcAft>
              <a:buClr>
                <a:srgbClr val="666666"/>
              </a:buClr>
              <a:buSzPts val="1200"/>
              <a:buFont typeface="Courier New"/>
              <a:buChar char="●"/>
            </a:pPr>
            <a:r>
              <a:rPr lang="en" sz="1200">
                <a:solidFill>
                  <a:srgbClr val="666666"/>
                </a:solidFill>
                <a:latin typeface="Courier New"/>
                <a:ea typeface="Courier New"/>
                <a:cs typeface="Courier New"/>
                <a:sym typeface="Courier New"/>
              </a:rPr>
              <a:t>http://localhost:8080/pagina-bccccc-0</a:t>
            </a:r>
            <a:endParaRPr sz="1200">
              <a:solidFill>
                <a:srgbClr val="666666"/>
              </a:solidFill>
              <a:latin typeface="Courier New"/>
              <a:ea typeface="Courier New"/>
              <a:cs typeface="Courier New"/>
              <a:sym typeface="Courier New"/>
            </a:endParaRPr>
          </a:p>
          <a:p>
            <a:pPr indent="-304800" lvl="0" marL="457200" rtl="0" algn="l">
              <a:spcBef>
                <a:spcPts val="0"/>
              </a:spcBef>
              <a:spcAft>
                <a:spcPts val="0"/>
              </a:spcAft>
              <a:buClr>
                <a:srgbClr val="666666"/>
              </a:buClr>
              <a:buSzPts val="1200"/>
              <a:buFont typeface="Courier New"/>
              <a:buChar char="●"/>
            </a:pPr>
            <a:r>
              <a:rPr lang="en" sz="1200">
                <a:solidFill>
                  <a:srgbClr val="666666"/>
                </a:solidFill>
                <a:latin typeface="Courier New"/>
                <a:ea typeface="Courier New"/>
                <a:cs typeface="Courier New"/>
                <a:sym typeface="Courier New"/>
              </a:rPr>
              <a:t>http://localhost:8080/pagina-abcabccbcccc-0xyz</a:t>
            </a:r>
            <a:endParaRPr sz="1200">
              <a:solidFill>
                <a:srgbClr val="666666"/>
              </a:solidFill>
              <a:latin typeface="Courier New"/>
              <a:ea typeface="Courier New"/>
              <a:cs typeface="Courier New"/>
              <a:sym typeface="Courier New"/>
            </a:endParaRPr>
          </a:p>
          <a:p>
            <a:pPr indent="-304800" lvl="0" marL="457200" rtl="0" algn="l">
              <a:spcBef>
                <a:spcPts val="0"/>
              </a:spcBef>
              <a:spcAft>
                <a:spcPts val="0"/>
              </a:spcAft>
              <a:buClr>
                <a:srgbClr val="666666"/>
              </a:buClr>
              <a:buSzPts val="1200"/>
              <a:buFont typeface="Courier New"/>
              <a:buChar char="●"/>
            </a:pPr>
            <a:r>
              <a:rPr lang="en" sz="1200">
                <a:solidFill>
                  <a:srgbClr val="666666"/>
                </a:solidFill>
                <a:latin typeface="Courier New"/>
                <a:ea typeface="Courier New"/>
                <a:cs typeface="Courier New"/>
                <a:sym typeface="Courier New"/>
              </a:rPr>
              <a:t>http://localhost:8080/pagina-bc-</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666666"/>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75" name="Shape 575"/>
        <p:cNvGrpSpPr/>
        <p:nvPr/>
      </p:nvGrpSpPr>
      <p:grpSpPr>
        <a:xfrm>
          <a:off x="0" y="0"/>
          <a:ext cx="0" cy="0"/>
          <a:chOff x="0" y="0"/>
          <a:chExt cx="0" cy="0"/>
        </a:xfrm>
      </p:grpSpPr>
      <p:sp>
        <p:nvSpPr>
          <p:cNvPr id="576" name="Google Shape;576;p5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a:t>
            </a:r>
            <a:r>
              <a:rPr lang="en" sz="2600"/>
              <a:t>- exemplu app.use() - (7) - expresii regulate</a:t>
            </a:r>
            <a:endParaRPr sz="2600"/>
          </a:p>
        </p:txBody>
      </p:sp>
      <p:sp>
        <p:nvSpPr>
          <p:cNvPr id="577" name="Google Shape;577;p5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9" name="Google Shape;579;p5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80" name="Google Shape;580;p5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81" name="Google Shape;581;p58"/>
          <p:cNvSpPr txBox="1"/>
          <p:nvPr/>
        </p:nvSpPr>
        <p:spPr>
          <a:xfrm>
            <a:off x="317150" y="1028400"/>
            <a:ext cx="4477200" cy="2928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00">
                <a:solidFill>
                  <a:srgbClr val="0000FF"/>
                </a:solidFill>
                <a:highlight>
                  <a:srgbClr val="FFFFFF"/>
                </a:highlight>
                <a:latin typeface="Courier New"/>
                <a:ea typeface="Courier New"/>
                <a:cs typeface="Courier New"/>
                <a:sym typeface="Courier New"/>
              </a:rPr>
              <a:t>var</a:t>
            </a:r>
            <a:r>
              <a:rPr lang="en" sz="800">
                <a:solidFill>
                  <a:schemeClr val="dk1"/>
                </a:solidFill>
                <a:highlight>
                  <a:srgbClr val="FFFFFF"/>
                </a:highlight>
                <a:latin typeface="Courier New"/>
                <a:ea typeface="Courier New"/>
                <a:cs typeface="Courier New"/>
                <a:sym typeface="Courier New"/>
              </a:rPr>
              <a:t> express=require(</a:t>
            </a:r>
            <a:r>
              <a:rPr lang="en" sz="800">
                <a:solidFill>
                  <a:srgbClr val="A31515"/>
                </a:solidFill>
                <a:highlight>
                  <a:srgbClr val="FFFFFF"/>
                </a:highlight>
                <a:latin typeface="Courier New"/>
                <a:ea typeface="Courier New"/>
                <a:cs typeface="Courier New"/>
                <a:sym typeface="Courier New"/>
              </a:rPr>
              <a:t>'express'</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app= express();</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rgbClr val="008000"/>
                </a:solidFill>
                <a:highlight>
                  <a:srgbClr val="FFFFFF"/>
                </a:highlight>
                <a:latin typeface="Courier New"/>
                <a:ea typeface="Courier New"/>
                <a:cs typeface="Courier New"/>
                <a:sym typeface="Courier New"/>
              </a:rPr>
              <a:t>//1</a:t>
            </a:r>
            <a:endParaRPr sz="8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app.use(</a:t>
            </a:r>
            <a:r>
              <a:rPr lang="en" sz="800">
                <a:solidFill>
                  <a:srgbClr val="811F3F"/>
                </a:solidFill>
                <a:highlight>
                  <a:srgbClr val="FFFFFF"/>
                </a:highlight>
                <a:latin typeface="Courier New"/>
                <a:ea typeface="Courier New"/>
                <a:cs typeface="Courier New"/>
                <a:sym typeface="Courier New"/>
              </a:rPr>
              <a:t>/\/pag[0-2]</a:t>
            </a:r>
            <a:r>
              <a:rPr lang="en" sz="800">
                <a:solidFill>
                  <a:schemeClr val="dk1"/>
                </a:solidFill>
                <a:highlight>
                  <a:srgbClr val="FFFFFF"/>
                </a:highlight>
                <a:latin typeface="Courier New"/>
                <a:ea typeface="Courier New"/>
                <a:cs typeface="Courier New"/>
                <a:sym typeface="Courier New"/>
              </a:rPr>
              <a:t>{1}</a:t>
            </a:r>
            <a:r>
              <a:rPr lang="en" sz="800">
                <a:solidFill>
                  <a:srgbClr val="811F3F"/>
                </a:solidFill>
                <a:highlight>
                  <a:srgbClr val="FFFFFF"/>
                </a:highlight>
                <a:latin typeface="Courier New"/>
                <a:ea typeface="Courier New"/>
                <a:cs typeface="Courier New"/>
                <a:sym typeface="Courier New"/>
              </a:rPr>
              <a:t>-[a-z]</a:t>
            </a:r>
            <a:r>
              <a:rPr lang="en" sz="800">
                <a:solidFill>
                  <a:schemeClr val="dk1"/>
                </a:solidFill>
                <a:highlight>
                  <a:srgbClr val="FFFFFF"/>
                </a:highlight>
                <a:latin typeface="Courier New"/>
                <a:ea typeface="Courier New"/>
                <a:cs typeface="Courier New"/>
                <a:sym typeface="Courier New"/>
              </a:rPr>
              <a:t>+</a:t>
            </a:r>
            <a:r>
              <a:rPr lang="en" sz="800">
                <a:solidFill>
                  <a:srgbClr val="811F3F"/>
                </a:solidFill>
                <a:highlight>
                  <a:srgbClr val="FFFFFF"/>
                </a:highlight>
                <a:latin typeface="Courier New"/>
                <a:ea typeface="Courier New"/>
                <a:cs typeface="Courier New"/>
                <a:sym typeface="Courier New"/>
              </a:rPr>
              <a:t>/</a:t>
            </a:r>
            <a:r>
              <a:rPr lang="en" sz="800">
                <a:solidFill>
                  <a:schemeClr val="dk1"/>
                </a:solidFill>
                <a:highlight>
                  <a:srgbClr val="FFFFFF"/>
                </a:highlight>
                <a:latin typeface="Courier New"/>
                <a:ea typeface="Courier New"/>
                <a:cs typeface="Courier New"/>
                <a:sym typeface="Courier New"/>
              </a:rPr>
              <a:t>,</a:t>
            </a:r>
            <a:r>
              <a:rPr lang="en" sz="800">
                <a:solidFill>
                  <a:srgbClr val="0000FF"/>
                </a:solidFill>
                <a:highlight>
                  <a:srgbClr val="FFFFFF"/>
                </a:highlight>
                <a:latin typeface="Courier New"/>
                <a:ea typeface="Courier New"/>
                <a:cs typeface="Courier New"/>
                <a:sym typeface="Courier New"/>
              </a:rPr>
              <a:t>function</a:t>
            </a:r>
            <a:r>
              <a:rPr lang="en" sz="800">
                <a:solidFill>
                  <a:schemeClr val="dk1"/>
                </a:solidFill>
                <a:highlight>
                  <a:srgbClr val="FFFFFF"/>
                </a:highlight>
                <a:latin typeface="Courier New"/>
                <a:ea typeface="Courier New"/>
                <a:cs typeface="Courier New"/>
                <a:sym typeface="Courier New"/>
              </a:rPr>
              <a:t>(req, res, next){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console.log(</a:t>
            </a:r>
            <a:r>
              <a:rPr lang="en" sz="800">
                <a:solidFill>
                  <a:srgbClr val="A31515"/>
                </a:solidFill>
                <a:highlight>
                  <a:srgbClr val="FFFFFF"/>
                </a:highlight>
                <a:latin typeface="Courier New"/>
                <a:ea typeface="Courier New"/>
                <a:cs typeface="Courier New"/>
                <a:sym typeface="Courier New"/>
              </a:rPr>
              <a:t>"Expresie 1"</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next();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rgbClr val="008000"/>
                </a:solidFill>
                <a:highlight>
                  <a:srgbClr val="FFFFFF"/>
                </a:highlight>
                <a:latin typeface="Courier New"/>
                <a:ea typeface="Courier New"/>
                <a:cs typeface="Courier New"/>
                <a:sym typeface="Courier New"/>
              </a:rPr>
              <a:t>//2</a:t>
            </a:r>
            <a:endParaRPr sz="8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app.use(</a:t>
            </a:r>
            <a:r>
              <a:rPr lang="en" sz="800">
                <a:solidFill>
                  <a:srgbClr val="0000FF"/>
                </a:solidFill>
                <a:highlight>
                  <a:srgbClr val="FFFFFF"/>
                </a:highlight>
                <a:latin typeface="Courier New"/>
                <a:ea typeface="Courier New"/>
                <a:cs typeface="Courier New"/>
                <a:sym typeface="Courier New"/>
              </a:rPr>
              <a:t>new</a:t>
            </a:r>
            <a:r>
              <a:rPr lang="en" sz="800">
                <a:solidFill>
                  <a:schemeClr val="dk1"/>
                </a:solidFill>
                <a:highlight>
                  <a:srgbClr val="FFFFFF"/>
                </a:highlight>
                <a:latin typeface="Courier New"/>
                <a:ea typeface="Courier New"/>
                <a:cs typeface="Courier New"/>
                <a:sym typeface="Courier New"/>
              </a:rPr>
              <a:t> RegExp(</a:t>
            </a:r>
            <a:r>
              <a:rPr lang="en" sz="800">
                <a:solidFill>
                  <a:srgbClr val="A31515"/>
                </a:solidFill>
                <a:highlight>
                  <a:srgbClr val="FFFFFF"/>
                </a:highlight>
                <a:latin typeface="Courier New"/>
                <a:ea typeface="Courier New"/>
                <a:cs typeface="Courier New"/>
                <a:sym typeface="Courier New"/>
              </a:rPr>
              <a:t>"\\/pagina-[a-z]{2,5}0+"</a:t>
            </a:r>
            <a:r>
              <a:rPr lang="en" sz="800">
                <a:solidFill>
                  <a:schemeClr val="dk1"/>
                </a:solidFill>
                <a:highlight>
                  <a:srgbClr val="FFFFFF"/>
                </a:highlight>
                <a:latin typeface="Courier New"/>
                <a:ea typeface="Courier New"/>
                <a:cs typeface="Courier New"/>
                <a:sym typeface="Courier New"/>
              </a:rPr>
              <a:t>),</a:t>
            </a:r>
            <a:r>
              <a:rPr lang="en" sz="800">
                <a:solidFill>
                  <a:srgbClr val="0000FF"/>
                </a:solidFill>
                <a:highlight>
                  <a:srgbClr val="FFFFFF"/>
                </a:highlight>
                <a:latin typeface="Courier New"/>
                <a:ea typeface="Courier New"/>
                <a:cs typeface="Courier New"/>
                <a:sym typeface="Courier New"/>
              </a:rPr>
              <a:t>function</a:t>
            </a:r>
            <a:r>
              <a:rPr lang="en" sz="800">
                <a:solidFill>
                  <a:schemeClr val="dk1"/>
                </a:solidFill>
                <a:highlight>
                  <a:srgbClr val="FFFFFF"/>
                </a:highlight>
                <a:latin typeface="Courier New"/>
                <a:ea typeface="Courier New"/>
                <a:cs typeface="Courier New"/>
                <a:sym typeface="Courier New"/>
              </a:rPr>
              <a:t>(req, res, next){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console.log(</a:t>
            </a:r>
            <a:r>
              <a:rPr lang="en" sz="800">
                <a:solidFill>
                  <a:srgbClr val="A31515"/>
                </a:solidFill>
                <a:highlight>
                  <a:srgbClr val="FFFFFF"/>
                </a:highlight>
                <a:latin typeface="Courier New"/>
                <a:ea typeface="Courier New"/>
                <a:cs typeface="Courier New"/>
                <a:sym typeface="Courier New"/>
              </a:rPr>
              <a:t>"Expresie 2 "</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next();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rgbClr val="008000"/>
                </a:solidFill>
                <a:highlight>
                  <a:srgbClr val="FFFFFF"/>
                </a:highlight>
                <a:latin typeface="Courier New"/>
                <a:ea typeface="Courier New"/>
                <a:cs typeface="Courier New"/>
                <a:sym typeface="Courier New"/>
              </a:rPr>
              <a:t>//3</a:t>
            </a:r>
            <a:endParaRPr sz="8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app.use(</a:t>
            </a:r>
            <a:r>
              <a:rPr lang="en" sz="800">
                <a:solidFill>
                  <a:srgbClr val="0000FF"/>
                </a:solidFill>
                <a:highlight>
                  <a:srgbClr val="FFFFFF"/>
                </a:highlight>
                <a:latin typeface="Courier New"/>
                <a:ea typeface="Courier New"/>
                <a:cs typeface="Courier New"/>
                <a:sym typeface="Courier New"/>
              </a:rPr>
              <a:t>new</a:t>
            </a:r>
            <a:r>
              <a:rPr lang="en" sz="800">
                <a:solidFill>
                  <a:schemeClr val="dk1"/>
                </a:solidFill>
                <a:highlight>
                  <a:srgbClr val="FFFFFF"/>
                </a:highlight>
                <a:latin typeface="Courier New"/>
                <a:ea typeface="Courier New"/>
                <a:cs typeface="Courier New"/>
                <a:sym typeface="Courier New"/>
              </a:rPr>
              <a:t> RegExp(</a:t>
            </a:r>
            <a:r>
              <a:rPr lang="en" sz="800">
                <a:solidFill>
                  <a:srgbClr val="A31515"/>
                </a:solidFill>
                <a:highlight>
                  <a:srgbClr val="FFFFFF"/>
                </a:highlight>
                <a:latin typeface="Courier New"/>
                <a:ea typeface="Courier New"/>
                <a:cs typeface="Courier New"/>
                <a:sym typeface="Courier New"/>
              </a:rPr>
              <a:t>"\\/p[a-z0-9]*-\\w*"</a:t>
            </a:r>
            <a:r>
              <a:rPr lang="en" sz="800">
                <a:solidFill>
                  <a:schemeClr val="dk1"/>
                </a:solidFill>
                <a:highlight>
                  <a:srgbClr val="FFFFFF"/>
                </a:highlight>
                <a:latin typeface="Courier New"/>
                <a:ea typeface="Courier New"/>
                <a:cs typeface="Courier New"/>
                <a:sym typeface="Courier New"/>
              </a:rPr>
              <a:t>),</a:t>
            </a:r>
            <a:r>
              <a:rPr lang="en" sz="800">
                <a:solidFill>
                  <a:srgbClr val="0000FF"/>
                </a:solidFill>
                <a:highlight>
                  <a:srgbClr val="FFFFFF"/>
                </a:highlight>
                <a:latin typeface="Courier New"/>
                <a:ea typeface="Courier New"/>
                <a:cs typeface="Courier New"/>
                <a:sym typeface="Courier New"/>
              </a:rPr>
              <a:t>function</a:t>
            </a:r>
            <a:r>
              <a:rPr lang="en" sz="800">
                <a:solidFill>
                  <a:schemeClr val="dk1"/>
                </a:solidFill>
                <a:highlight>
                  <a:srgbClr val="FFFFFF"/>
                </a:highlight>
                <a:latin typeface="Courier New"/>
                <a:ea typeface="Courier New"/>
                <a:cs typeface="Courier New"/>
                <a:sym typeface="Courier New"/>
              </a:rPr>
              <a:t>(req, res, next){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console.log(</a:t>
            </a:r>
            <a:r>
              <a:rPr lang="en" sz="800">
                <a:solidFill>
                  <a:srgbClr val="A31515"/>
                </a:solidFill>
                <a:highlight>
                  <a:srgbClr val="FFFFFF"/>
                </a:highlight>
                <a:latin typeface="Courier New"/>
                <a:ea typeface="Courier New"/>
                <a:cs typeface="Courier New"/>
                <a:sym typeface="Courier New"/>
              </a:rPr>
              <a:t>"Expresie 3 "</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next();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app.listen(</a:t>
            </a:r>
            <a:r>
              <a:rPr lang="en" sz="800">
                <a:solidFill>
                  <a:srgbClr val="098658"/>
                </a:solidFill>
                <a:highlight>
                  <a:srgbClr val="FFFFFF"/>
                </a:highlight>
                <a:latin typeface="Courier New"/>
                <a:ea typeface="Courier New"/>
                <a:cs typeface="Courier New"/>
                <a:sym typeface="Courier New"/>
              </a:rPr>
              <a:t>8080</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console.log(</a:t>
            </a:r>
            <a:r>
              <a:rPr lang="en" sz="800">
                <a:solidFill>
                  <a:srgbClr val="A31515"/>
                </a:solidFill>
                <a:highlight>
                  <a:srgbClr val="FFFFFF"/>
                </a:highlight>
                <a:latin typeface="Courier New"/>
                <a:ea typeface="Courier New"/>
                <a:cs typeface="Courier New"/>
                <a:sym typeface="Courier New"/>
              </a:rPr>
              <a:t>"Serverul a pornit!"</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00">
              <a:solidFill>
                <a:srgbClr val="0000FF"/>
              </a:solidFill>
              <a:highlight>
                <a:srgbClr val="FFFFFF"/>
              </a:highlight>
              <a:latin typeface="Courier New"/>
              <a:ea typeface="Courier New"/>
              <a:cs typeface="Courier New"/>
              <a:sym typeface="Courier New"/>
            </a:endParaRPr>
          </a:p>
        </p:txBody>
      </p:sp>
      <p:sp>
        <p:nvSpPr>
          <p:cNvPr id="582" name="Google Shape;582;p58"/>
          <p:cNvSpPr txBox="1"/>
          <p:nvPr/>
        </p:nvSpPr>
        <p:spPr>
          <a:xfrm>
            <a:off x="4840600" y="1028400"/>
            <a:ext cx="3997200" cy="37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666666"/>
                </a:solidFill>
              </a:rPr>
              <a:t>În exemplu din stânga, căile sunt date ca expresii regulate:</a:t>
            </a:r>
            <a:endParaRPr sz="900">
              <a:solidFill>
                <a:srgbClr val="666666"/>
              </a:solidFill>
            </a:endParaRPr>
          </a:p>
          <a:p>
            <a:pPr indent="-285750" lvl="0" marL="457200" rtl="0" algn="l">
              <a:spcBef>
                <a:spcPts val="0"/>
              </a:spcBef>
              <a:spcAft>
                <a:spcPts val="0"/>
              </a:spcAft>
              <a:buClr>
                <a:srgbClr val="666666"/>
              </a:buClr>
              <a:buSzPts val="900"/>
              <a:buChar char="●"/>
            </a:pPr>
            <a:r>
              <a:rPr lang="en" sz="900">
                <a:solidFill>
                  <a:srgbClr val="666666"/>
                </a:solidFill>
              </a:rPr>
              <a:t>pentru primul app.use() căile trebuie să înceapă cu "/pag", să urmeze exact o cifră între 0-2, o linioară, și minim o literă mică</a:t>
            </a:r>
            <a:endParaRPr sz="900">
              <a:solidFill>
                <a:srgbClr val="666666"/>
              </a:solidFill>
            </a:endParaRPr>
          </a:p>
          <a:p>
            <a:pPr indent="-285750" lvl="0" marL="457200" rtl="0" algn="l">
              <a:spcBef>
                <a:spcPts val="0"/>
              </a:spcBef>
              <a:spcAft>
                <a:spcPts val="0"/>
              </a:spcAft>
              <a:buClr>
                <a:srgbClr val="666666"/>
              </a:buClr>
              <a:buSzPts val="900"/>
              <a:buChar char="●"/>
            </a:pPr>
            <a:r>
              <a:rPr lang="en" sz="900">
                <a:solidFill>
                  <a:srgbClr val="666666"/>
                </a:solidFill>
              </a:rPr>
              <a:t>al doilea app.use() acceptă căi care încep cu "/pagina-", urmat de un număr între 2 și 5, de litere mici, și una sau mai multe cifre 0</a:t>
            </a:r>
            <a:endParaRPr sz="900">
              <a:solidFill>
                <a:srgbClr val="666666"/>
              </a:solidFill>
            </a:endParaRPr>
          </a:p>
          <a:p>
            <a:pPr indent="-285750" lvl="0" marL="457200" rtl="0" algn="l">
              <a:spcBef>
                <a:spcPts val="0"/>
              </a:spcBef>
              <a:spcAft>
                <a:spcPts val="0"/>
              </a:spcAft>
              <a:buClr>
                <a:srgbClr val="666666"/>
              </a:buClr>
              <a:buSzPts val="900"/>
              <a:buChar char="●"/>
            </a:pPr>
            <a:r>
              <a:rPr lang="en" sz="900">
                <a:solidFill>
                  <a:srgbClr val="666666"/>
                </a:solidFill>
              </a:rPr>
              <a:t>al treilea app.use() acceptă căi care încep cu "/p" urmat de oricâte litere mici și cifre, urmat de o linioară, urmat de oricâte caractere ce pot apărea într-un cuvânt (\w), adică litere mari și mici, cifre, și underscore.</a:t>
            </a:r>
            <a:endParaRPr sz="900">
              <a:solidFill>
                <a:srgbClr val="666666"/>
              </a:solidFill>
            </a:endParaRPr>
          </a:p>
          <a:p>
            <a:pPr indent="0" lvl="0" marL="0" rtl="0" algn="l">
              <a:spcBef>
                <a:spcPts val="0"/>
              </a:spcBef>
              <a:spcAft>
                <a:spcPts val="0"/>
              </a:spcAft>
              <a:buNone/>
            </a:pPr>
            <a:r>
              <a:t/>
            </a:r>
            <a:endParaRPr sz="900">
              <a:solidFill>
                <a:srgbClr val="666666"/>
              </a:solidFill>
            </a:endParaRPr>
          </a:p>
          <a:p>
            <a:pPr indent="0" lvl="0" marL="0" rtl="0" algn="l">
              <a:spcBef>
                <a:spcPts val="0"/>
              </a:spcBef>
              <a:spcAft>
                <a:spcPts val="0"/>
              </a:spcAft>
              <a:buNone/>
            </a:pPr>
            <a:r>
              <a:rPr lang="en" sz="900">
                <a:solidFill>
                  <a:srgbClr val="666666"/>
                </a:solidFill>
              </a:rPr>
              <a:t>De exemplu, pentru cererea:</a:t>
            </a:r>
            <a:endParaRPr sz="900">
              <a:solidFill>
                <a:srgbClr val="666666"/>
              </a:solidFill>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http://localhost:8080/pag0-abc</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rPr>
              <a:t>se afișează în consolă:</a:t>
            </a:r>
            <a:endParaRPr sz="900">
              <a:solidFill>
                <a:srgbClr val="666666"/>
              </a:solidFill>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Expresie 1</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Expresie 3</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900">
              <a:solidFill>
                <a:srgbClr val="666666"/>
              </a:solidFill>
            </a:endParaRPr>
          </a:p>
          <a:p>
            <a:pPr indent="0" lvl="0" marL="0" rtl="0" algn="l">
              <a:spcBef>
                <a:spcPts val="0"/>
              </a:spcBef>
              <a:spcAft>
                <a:spcPts val="0"/>
              </a:spcAft>
              <a:buNone/>
            </a:pPr>
            <a:r>
              <a:rPr lang="en" sz="900">
                <a:solidFill>
                  <a:srgbClr val="666666"/>
                </a:solidFill>
              </a:rPr>
              <a:t>Pentru</a:t>
            </a:r>
            <a:endParaRPr sz="900">
              <a:solidFill>
                <a:srgbClr val="666666"/>
              </a:solidFill>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http://localhost:8080/pagina-abd0000</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rPr>
              <a:t>se afișează în consolă</a:t>
            </a:r>
            <a:endParaRPr sz="900">
              <a:solidFill>
                <a:srgbClr val="666666"/>
              </a:solidFill>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Expresie 2</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Expresie 3</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900">
              <a:solidFill>
                <a:srgbClr val="666666"/>
              </a:solidFill>
            </a:endParaRPr>
          </a:p>
          <a:p>
            <a:pPr indent="0" lvl="0" marL="0" rtl="0" algn="l">
              <a:spcBef>
                <a:spcPts val="0"/>
              </a:spcBef>
              <a:spcAft>
                <a:spcPts val="0"/>
              </a:spcAft>
              <a:buNone/>
            </a:pPr>
            <a:r>
              <a:rPr lang="en" sz="900">
                <a:solidFill>
                  <a:srgbClr val="666666"/>
                </a:solidFill>
              </a:rPr>
              <a:t>Iar pentru:</a:t>
            </a:r>
            <a:endParaRPr sz="900">
              <a:solidFill>
                <a:srgbClr val="666666"/>
              </a:solidFill>
            </a:endParaRPr>
          </a:p>
          <a:p>
            <a:pPr indent="0" lvl="0" marL="0" rtl="0" algn="l">
              <a:spcBef>
                <a:spcPts val="0"/>
              </a:spcBef>
              <a:spcAft>
                <a:spcPts val="0"/>
              </a:spcAft>
              <a:buNone/>
            </a:pPr>
            <a:r>
              <a:rPr lang="en" sz="900">
                <a:solidFill>
                  <a:srgbClr val="666666"/>
                </a:solidFill>
                <a:latin typeface="Courier New"/>
                <a:ea typeface="Courier New"/>
                <a:cs typeface="Courier New"/>
                <a:sym typeface="Courier New"/>
              </a:rPr>
              <a:t>http://localhost:8080/pabcd12-xyz</a:t>
            </a:r>
            <a:endParaRPr sz="9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rPr>
              <a:t>se afișează doar:</a:t>
            </a:r>
            <a:endParaRPr sz="900">
              <a:solidFill>
                <a:srgbClr val="666666"/>
              </a:solidFill>
            </a:endParaRPr>
          </a:p>
          <a:p>
            <a:pPr indent="0" lvl="0" marL="0" rtl="0" algn="l">
              <a:spcBef>
                <a:spcPts val="0"/>
              </a:spcBef>
              <a:spcAft>
                <a:spcPts val="0"/>
              </a:spcAft>
              <a:buClr>
                <a:schemeClr val="dk1"/>
              </a:buClr>
              <a:buSzPts val="1100"/>
              <a:buFont typeface="Arial"/>
              <a:buNone/>
            </a:pPr>
            <a:r>
              <a:rPr lang="en" sz="900">
                <a:solidFill>
                  <a:srgbClr val="666666"/>
                </a:solidFill>
                <a:latin typeface="Courier New"/>
                <a:ea typeface="Courier New"/>
                <a:cs typeface="Courier New"/>
                <a:sym typeface="Courier New"/>
              </a:rPr>
              <a:t>Expresie 3</a:t>
            </a:r>
            <a:endParaRPr sz="900">
              <a:solidFill>
                <a:srgbClr val="666666"/>
              </a:solidFill>
              <a:latin typeface="Courier New"/>
              <a:ea typeface="Courier New"/>
              <a:cs typeface="Courier New"/>
              <a:sym typeface="Courier New"/>
            </a:endParaRPr>
          </a:p>
        </p:txBody>
      </p:sp>
      <p:sp>
        <p:nvSpPr>
          <p:cNvPr id="583" name="Google Shape;583;p58"/>
          <p:cNvSpPr txBox="1"/>
          <p:nvPr/>
        </p:nvSpPr>
        <p:spPr>
          <a:xfrm>
            <a:off x="325750" y="4013825"/>
            <a:ext cx="4477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666666"/>
                </a:solidFill>
              </a:rPr>
              <a:t>Reamintim că dacă folosim constructorul RegExp este nevoie să dublăm backslash-urile, deoarece constructorul primește un șir cu expresia regulată, ca parametru, iar backslash-ul în șiruri se scrie dublu (caracter escape).</a:t>
            </a:r>
            <a:endParaRPr sz="1000">
              <a:solidFill>
                <a:srgbClr val="666666"/>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87" name="Shape 587"/>
        <p:cNvGrpSpPr/>
        <p:nvPr/>
      </p:nvGrpSpPr>
      <p:grpSpPr>
        <a:xfrm>
          <a:off x="0" y="0"/>
          <a:ext cx="0" cy="0"/>
          <a:chOff x="0" y="0"/>
          <a:chExt cx="0" cy="0"/>
        </a:xfrm>
      </p:grpSpPr>
      <p:sp>
        <p:nvSpPr>
          <p:cNvPr id="588" name="Google Shape;588;p5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app.use()- observatii</a:t>
            </a:r>
            <a:endParaRPr/>
          </a:p>
        </p:txBody>
      </p:sp>
      <p:sp>
        <p:nvSpPr>
          <p:cNvPr id="589" name="Google Shape;589;p5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1" name="Google Shape;591;p5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92" name="Google Shape;592;p5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93" name="Google Shape;593;p59"/>
          <p:cNvSpPr txBox="1"/>
          <p:nvPr/>
        </p:nvSpPr>
        <p:spPr>
          <a:xfrm>
            <a:off x="311600" y="1822975"/>
            <a:ext cx="85206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0000"/>
                </a:solidFill>
              </a:rPr>
              <a:t>Observație</a:t>
            </a:r>
            <a:r>
              <a:rPr b="1" lang="en" sz="1600">
                <a:solidFill>
                  <a:srgbClr val="FF0000"/>
                </a:solidFill>
              </a:rPr>
              <a:t> importantă: </a:t>
            </a:r>
            <a:r>
              <a:rPr b="1" lang="en" sz="1600"/>
              <a:t>toate exemplele de până acum cu diversele moduri de scriere a căilor și cu diversele feluri de scriere a </a:t>
            </a:r>
            <a:r>
              <a:rPr b="1" lang="en" sz="1600"/>
              <a:t>funcțiilor</a:t>
            </a:r>
            <a:r>
              <a:rPr b="1" lang="en" sz="1600"/>
              <a:t> callback (din punct de vedere al numărului de parametri) se aplică și funcțiilor de rutare și adăugare de middleware, care urmează să fie prezentate mai departe. De exemplu și app.get(), app.post(), app.all() etc. pot primi căile în același format ca și app.use(), adică sub formă de șir, template, expresie regulată sau vector.</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lang="en" sz="1200">
                <a:solidFill>
                  <a:srgbClr val="666666"/>
                </a:solidFill>
              </a:rPr>
              <a:t>Prin urmare, nu se vor mai da exemple atât de detaliate pentru funcțiile următoare deoarece se supun acelorași principii.</a:t>
            </a:r>
            <a:endParaRPr sz="1200">
              <a:solidFill>
                <a:srgbClr val="666666"/>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97" name="Shape 597"/>
        <p:cNvGrpSpPr/>
        <p:nvPr/>
      </p:nvGrpSpPr>
      <p:grpSpPr>
        <a:xfrm>
          <a:off x="0" y="0"/>
          <a:ext cx="0" cy="0"/>
          <a:chOff x="0" y="0"/>
          <a:chExt cx="0" cy="0"/>
        </a:xfrm>
      </p:grpSpPr>
      <p:sp>
        <p:nvSpPr>
          <p:cNvPr id="598" name="Google Shape;598;p6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obiectul cerere (request)</a:t>
            </a:r>
            <a:endParaRPr/>
          </a:p>
        </p:txBody>
      </p:sp>
      <p:sp>
        <p:nvSpPr>
          <p:cNvPr id="599" name="Google Shape;599;p6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1" name="Google Shape;601;p6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02" name="Google Shape;602;p6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03" name="Google Shape;603;p60"/>
          <p:cNvSpPr txBox="1"/>
          <p:nvPr/>
        </p:nvSpPr>
        <p:spPr>
          <a:xfrm>
            <a:off x="311600" y="18229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604" name="Google Shape;604;p60"/>
          <p:cNvSpPr txBox="1"/>
          <p:nvPr/>
        </p:nvSpPr>
        <p:spPr>
          <a:xfrm>
            <a:off x="317050" y="1156325"/>
            <a:ext cx="85206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Obiectul de tip cerere (îl vom nota cu req, ca în </a:t>
            </a:r>
            <a:r>
              <a:rPr lang="en" u="sng">
                <a:solidFill>
                  <a:schemeClr val="hlink"/>
                </a:solidFill>
                <a:hlinkClick r:id="rId4"/>
              </a:rPr>
              <a:t>documentație</a:t>
            </a:r>
            <a:r>
              <a:rPr lang="en">
                <a:solidFill>
                  <a:srgbClr val="666666"/>
                </a:solidFill>
              </a:rPr>
              <a:t>) din funcțiile callback folosite ca middleware conține detalii despre cererea provenită de la client. Câteva proprietăți mai importante sunt: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req.ip </a:t>
            </a:r>
            <a:r>
              <a:rPr lang="en">
                <a:solidFill>
                  <a:srgbClr val="666666"/>
                </a:solidFill>
              </a:rPr>
              <a:t>- ip-ul de la care a venit cererea (când rulați local, cu setările implicite, va fi ip-ul de localhost: 127.0.0.1)</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req.method</a:t>
            </a:r>
            <a:r>
              <a:rPr lang="en">
                <a:solidFill>
                  <a:srgbClr val="666666"/>
                </a:solidFill>
              </a:rPr>
              <a:t> - tipul de metodă HTTP a cererii (conține un string cu numele metodei: GET, POST etc)</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req.params </a:t>
            </a:r>
            <a:r>
              <a:rPr lang="en">
                <a:solidFill>
                  <a:srgbClr val="666666"/>
                </a:solidFill>
              </a:rPr>
              <a:t>- reprezintă un obiect cu parametrii rutei (proprietățile sale sunt numele parametrilor, și valorile proprietăților sunt valorile parametrilor). De exemplu pentru cererea /pagina/a/b, dacă avem în parametrul cale al metodelor care asociază middleware (app.use, app.get etc) șirul "/pagina/:param1/:param2", atunci req.params va avea două proprietăți: param1 cu valoarea "a" și param2 cu valoarea "b". </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req.protocol </a:t>
            </a:r>
            <a:r>
              <a:rPr lang="en">
                <a:solidFill>
                  <a:srgbClr val="666666"/>
                </a:solidFill>
              </a:rPr>
              <a:t>- protocolul cererii, de exemplu "http" sau "https"</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req.query</a:t>
            </a:r>
            <a:r>
              <a:rPr lang="en">
                <a:solidFill>
                  <a:srgbClr val="666666"/>
                </a:solidFill>
              </a:rPr>
              <a:t> - ajută la accesarea interogării din calea cererii. Se folosește pentru cereri care au și un </a:t>
            </a:r>
            <a:r>
              <a:rPr i="1" lang="en">
                <a:solidFill>
                  <a:srgbClr val="666666"/>
                </a:solidFill>
              </a:rPr>
              <a:t>query string</a:t>
            </a:r>
            <a:r>
              <a:rPr lang="en">
                <a:solidFill>
                  <a:srgbClr val="666666"/>
                </a:solidFill>
              </a:rPr>
              <a:t>, adică după ruta din cerere urmează un șir care începe cu "?" și conține parametri ai interogării, de exemplu expresii de forma "nume_parametru=valoare" separate prin simbolul "&amp;". Un exemplu de cerere cu text de interogare: "/pagina?a=5&amp;b=7&amp;c=10"</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req.url</a:t>
            </a:r>
            <a:r>
              <a:rPr lang="en">
                <a:solidFill>
                  <a:srgbClr val="666666"/>
                </a:solidFill>
              </a:rPr>
              <a:t> - conține url-ul cererii</a:t>
            </a:r>
            <a:endParaRPr>
              <a:solidFill>
                <a:srgbClr val="666666"/>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08" name="Shape 608"/>
        <p:cNvGrpSpPr/>
        <p:nvPr/>
      </p:nvGrpSpPr>
      <p:grpSpPr>
        <a:xfrm>
          <a:off x="0" y="0"/>
          <a:ext cx="0" cy="0"/>
          <a:chOff x="0" y="0"/>
          <a:chExt cx="0" cy="0"/>
        </a:xfrm>
      </p:grpSpPr>
      <p:sp>
        <p:nvSpPr>
          <p:cNvPr id="609" name="Google Shape;609;p6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obiectul răspuns (response)</a:t>
            </a:r>
            <a:endParaRPr/>
          </a:p>
        </p:txBody>
      </p:sp>
      <p:sp>
        <p:nvSpPr>
          <p:cNvPr id="610" name="Google Shape;610;p6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2" name="Google Shape;612;p6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13" name="Google Shape;613;p6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14" name="Google Shape;614;p61"/>
          <p:cNvSpPr txBox="1"/>
          <p:nvPr/>
        </p:nvSpPr>
        <p:spPr>
          <a:xfrm>
            <a:off x="311600" y="18229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615" name="Google Shape;615;p61"/>
          <p:cNvSpPr txBox="1"/>
          <p:nvPr/>
        </p:nvSpPr>
        <p:spPr>
          <a:xfrm>
            <a:off x="317050" y="1156325"/>
            <a:ext cx="8520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Obiectul de tip rasp (îl vom nota cu res, ca în </a:t>
            </a:r>
            <a:r>
              <a:rPr lang="en" u="sng">
                <a:solidFill>
                  <a:schemeClr val="hlink"/>
                </a:solidFill>
                <a:hlinkClick r:id="rId4"/>
              </a:rPr>
              <a:t>documentație</a:t>
            </a:r>
            <a:r>
              <a:rPr lang="en">
                <a:solidFill>
                  <a:srgbClr val="666666"/>
                </a:solidFill>
              </a:rPr>
              <a:t>) din funcțiile callback folosite ca middleware ajută la formularea răspunsului din partea serverului. Câteva proprietăți/metode mai importante sunt: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res.send()</a:t>
            </a:r>
            <a:r>
              <a:rPr lang="en">
                <a:solidFill>
                  <a:srgbClr val="666666"/>
                </a:solidFill>
              </a:rPr>
              <a:t> - metodă prin care putem trimite o porțiune de răspuns. Pot exista apeluri succesive ale metodei res.send() care scriu în același răspuns, până la un apel res.end(). Metoda res.send() primește ca parametru șirul de scris în răspuns.</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res.end()</a:t>
            </a:r>
            <a:r>
              <a:rPr lang="en">
                <a:solidFill>
                  <a:srgbClr val="666666"/>
                </a:solidFill>
              </a:rPr>
              <a:t> - finalizează setarea răspunsului. Nu </a:t>
            </a:r>
            <a:r>
              <a:rPr lang="en">
                <a:solidFill>
                  <a:srgbClr val="666666"/>
                </a:solidFill>
              </a:rPr>
              <a:t>folosiți</a:t>
            </a:r>
            <a:r>
              <a:rPr lang="en">
                <a:solidFill>
                  <a:srgbClr val="666666"/>
                </a:solidFill>
              </a:rPr>
              <a:t> metode de transmitere a datelor după apelul acestei funcții</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res.status()</a:t>
            </a:r>
            <a:r>
              <a:rPr lang="en">
                <a:solidFill>
                  <a:srgbClr val="666666"/>
                </a:solidFill>
              </a:rPr>
              <a:t>  primește ca parametru un cod HTTP de stare pe care îl setează pentru răspunsul curent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res.sendFile()</a:t>
            </a:r>
            <a:r>
              <a:rPr lang="en">
                <a:solidFill>
                  <a:srgbClr val="666666"/>
                </a:solidFill>
              </a:rPr>
              <a:t> trimite conținutul unui fișier ca răspuns către client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res.redirect()</a:t>
            </a:r>
            <a:r>
              <a:rPr lang="en">
                <a:solidFill>
                  <a:srgbClr val="666666"/>
                </a:solidFill>
              </a:rPr>
              <a:t> redirecționează către altă rută (se comportă ca și cum ar fi fost o cerere nouă din partea clientului, reluănd căutarea rutei prin metodele de rutare, repornind de la începutul programului)</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res.render() </a:t>
            </a:r>
            <a:r>
              <a:rPr lang="en">
                <a:solidFill>
                  <a:srgbClr val="666666"/>
                </a:solidFill>
              </a:rPr>
              <a:t>- e folosit pentru compilarea și trimiterea unui fișier făcut cu ajutorului unui modul de creare de template-uri (precum EJS)</a:t>
            </a:r>
            <a:endParaRPr>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 bucla de evenimente</a:t>
            </a:r>
            <a:endParaRPr/>
          </a:p>
        </p:txBody>
      </p:sp>
      <p:sp>
        <p:nvSpPr>
          <p:cNvPr id="109" name="Google Shape;109;p1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1" name="Google Shape;111;p1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2" name="Google Shape;112;p1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3" name="Google Shape;113;p17"/>
          <p:cNvSpPr txBox="1"/>
          <p:nvPr/>
        </p:nvSpPr>
        <p:spPr>
          <a:xfrm>
            <a:off x="311700" y="1185250"/>
            <a:ext cx="8520600" cy="3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666666"/>
                </a:solidFill>
              </a:rPr>
              <a:t>Conform documentatiei, </a:t>
            </a:r>
            <a:r>
              <a:rPr lang="en" u="sng">
                <a:solidFill>
                  <a:schemeClr val="hlink"/>
                </a:solidFill>
                <a:hlinkClick r:id="rId4"/>
              </a:rPr>
              <a:t>https://nodejs.org/en/docs/guides/event-loop-timers-and-nexttick/</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rPr>
              <a:t>Motorul Node.js merge ciclic prin stări enunțate mai jos (deci, după ce trece de ultima stare din listă, va reveni la prima). Această ciclare se numește buclă de evenimente (</a:t>
            </a:r>
            <a:r>
              <a:rPr i="1" lang="en">
                <a:solidFill>
                  <a:srgbClr val="666666"/>
                </a:solidFill>
              </a:rPr>
              <a:t>event loop</a:t>
            </a:r>
            <a:r>
              <a:rPr lang="en">
                <a:solidFill>
                  <a:srgbClr val="666666"/>
                </a:solidFill>
              </a:rPr>
              <a: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temporizatoare (timers)</a:t>
            </a:r>
            <a:r>
              <a:rPr lang="en">
                <a:solidFill>
                  <a:srgbClr val="666666"/>
                </a:solidFill>
              </a:rPr>
              <a:t> - funcții programate cu setInterval și setTimeout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functii callback în așteptare (pending callbacks)</a:t>
            </a:r>
            <a:endParaRPr b="1">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idle, prepare</a:t>
            </a:r>
            <a:r>
              <a:rPr lang="en">
                <a:solidFill>
                  <a:srgbClr val="666666"/>
                </a:solidFill>
              </a:rPr>
              <a:t> - folosite intern</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starea de "votare" a functiilor de rulat (poll) </a:t>
            </a:r>
            <a:r>
              <a:rPr lang="en">
                <a:solidFill>
                  <a:srgbClr val="666666"/>
                </a:solidFill>
              </a:rPr>
              <a:t>- este o stare blocantă care verifică apariția unor funcții callback asincrone (de exemplu cerute de terminarea unor operații de I/O)</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starea de verificare </a:t>
            </a:r>
            <a:r>
              <a:rPr lang="en">
                <a:solidFill>
                  <a:srgbClr val="666666"/>
                </a:solidFill>
              </a:rPr>
              <a:t>- functii callback planificate cu setImmediate()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funcții callback de închidere</a:t>
            </a:r>
            <a:r>
              <a:rPr lang="en">
                <a:solidFill>
                  <a:srgbClr val="666666"/>
                </a:solidFill>
              </a:rPr>
              <a:t> - callback-uri apelate la închiderea unui socket sau al unui handle (de exemplu, handle de fișier)</a:t>
            </a:r>
            <a:endParaRPr>
              <a:solidFill>
                <a:srgbClr val="666666"/>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19" name="Shape 619"/>
        <p:cNvGrpSpPr/>
        <p:nvPr/>
      </p:nvGrpSpPr>
      <p:grpSpPr>
        <a:xfrm>
          <a:off x="0" y="0"/>
          <a:ext cx="0" cy="0"/>
          <a:chOff x="0" y="0"/>
          <a:chExt cx="0" cy="0"/>
        </a:xfrm>
      </p:grpSpPr>
      <p:sp>
        <p:nvSpPr>
          <p:cNvPr id="620" name="Google Shape;620;p6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coduri HTTP de stare (1)</a:t>
            </a:r>
            <a:endParaRPr/>
          </a:p>
        </p:txBody>
      </p:sp>
      <p:sp>
        <p:nvSpPr>
          <p:cNvPr id="621" name="Google Shape;621;p6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3" name="Google Shape;623;p6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24" name="Google Shape;624;p6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25" name="Google Shape;625;p62"/>
          <p:cNvSpPr txBox="1"/>
          <p:nvPr/>
        </p:nvSpPr>
        <p:spPr>
          <a:xfrm>
            <a:off x="311600" y="18229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626" name="Google Shape;626;p62"/>
          <p:cNvSpPr txBox="1"/>
          <p:nvPr/>
        </p:nvSpPr>
        <p:spPr>
          <a:xfrm>
            <a:off x="317050" y="1003925"/>
            <a:ext cx="85206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Standardul HTTP recomandă transmiterea unui cod în cadrul răspunsului adresat clientului, pentru o mai bună înțelegere a răspunsului cât și pentru a trata într-un mod comun niște situații des întâlnite în comunicarea HTTP (toate serverele și toți clienții să aibă un comportament similar în aceste situații, pentru a asigura compatibilitatea în comunicarea client-server). Mai jos avem o listă cu câteva coduri mai importante:</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codurile care încep cu 1 (100, 101, 102, 103) indică răspunsul în cadrul unui pas intermediar de procesare a cererii, confirmă primirea și acceptarea cererii, însă nu arată un final de procesare.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200 </a:t>
            </a:r>
            <a:r>
              <a:rPr lang="en">
                <a:solidFill>
                  <a:srgbClr val="666666"/>
                </a:solidFill>
              </a:rPr>
              <a:t>- cerere realizată cu succes. Totul a funcționat bine și se transmite răspunsul către client cu informațiile/resursele/confirmările etc. cerute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201 </a:t>
            </a:r>
            <a:r>
              <a:rPr lang="en">
                <a:solidFill>
                  <a:srgbClr val="666666"/>
                </a:solidFill>
              </a:rPr>
              <a:t>- cererea a fost procesat și în urma ei s-a creat o resursă nouă, s-au salvat niște informații. De exemplu, când un utilizator se înregistrează și pe server se creează, în urma transmiterii datelor din formular, o înregistrare nouă într-un tabel, poate un folder propriu în care poate salva date proprii pe server, upload-ul unei imagini de profil etc.</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204</a:t>
            </a:r>
            <a:r>
              <a:rPr lang="en">
                <a:solidFill>
                  <a:srgbClr val="666666"/>
                </a:solidFill>
              </a:rPr>
              <a:t>, cererea s-a terminat cu succes, dar răspunsul de la server nu transmite un conținut. De exemplu, situația în care un utilizator și-a actualizat într-un formular informațiile de profil, și nu e nevoie să îl redirecționăm spre altă pagină/resursă</a:t>
            </a:r>
            <a:endParaRPr>
              <a:solidFill>
                <a:srgbClr val="666666"/>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30" name="Shape 630"/>
        <p:cNvGrpSpPr/>
        <p:nvPr/>
      </p:nvGrpSpPr>
      <p:grpSpPr>
        <a:xfrm>
          <a:off x="0" y="0"/>
          <a:ext cx="0" cy="0"/>
          <a:chOff x="0" y="0"/>
          <a:chExt cx="0" cy="0"/>
        </a:xfrm>
      </p:grpSpPr>
      <p:sp>
        <p:nvSpPr>
          <p:cNvPr id="631" name="Google Shape;631;p6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coduri HTTP de stare (2)</a:t>
            </a:r>
            <a:endParaRPr/>
          </a:p>
        </p:txBody>
      </p:sp>
      <p:sp>
        <p:nvSpPr>
          <p:cNvPr id="632" name="Google Shape;632;p6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4" name="Google Shape;634;p6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35" name="Google Shape;635;p6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36" name="Google Shape;636;p63"/>
          <p:cNvSpPr txBox="1"/>
          <p:nvPr/>
        </p:nvSpPr>
        <p:spPr>
          <a:xfrm>
            <a:off x="311600" y="18229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637" name="Google Shape;637;p63"/>
          <p:cNvSpPr txBox="1"/>
          <p:nvPr/>
        </p:nvSpPr>
        <p:spPr>
          <a:xfrm>
            <a:off x="317050" y="1156325"/>
            <a:ext cx="85206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666666"/>
              </a:buClr>
              <a:buSzPts val="1400"/>
              <a:buChar char="●"/>
            </a:pPr>
            <a:r>
              <a:rPr b="1" lang="en">
                <a:solidFill>
                  <a:srgbClr val="666666"/>
                </a:solidFill>
              </a:rPr>
              <a:t>301 </a:t>
            </a:r>
            <a:r>
              <a:rPr lang="en">
                <a:solidFill>
                  <a:srgbClr val="666666"/>
                </a:solidFill>
              </a:rPr>
              <a:t>- folosit pentru redirecționare în cazul în care resursa de la calea indicată de cerere a fost mutată definitiv în altă locație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400 </a:t>
            </a:r>
            <a:r>
              <a:rPr lang="en">
                <a:solidFill>
                  <a:srgbClr val="666666"/>
                </a:solidFill>
              </a:rPr>
              <a:t>- cerere greșită, pe care serverul nu o poate procesa din cauza unor erori de formulare a cererii</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403 </a:t>
            </a:r>
            <a:r>
              <a:rPr lang="en">
                <a:solidFill>
                  <a:srgbClr val="666666"/>
                </a:solidFill>
              </a:rPr>
              <a:t>(Forbidden) - serverul nu transmite răspunsul cerut, deoarece utilizatorul nu are dreptul să acceseze acele informații/resurse.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404 </a:t>
            </a:r>
            <a:r>
              <a:rPr lang="en">
                <a:solidFill>
                  <a:srgbClr val="666666"/>
                </a:solidFill>
              </a:rPr>
              <a:t>- resursă negăsita</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405 </a:t>
            </a:r>
            <a:r>
              <a:rPr lang="en">
                <a:solidFill>
                  <a:srgbClr val="666666"/>
                </a:solidFill>
              </a:rPr>
              <a:t>- cerere făcută cu o metodă care nu este acceptată pe acea rută (de exemplu s-a făcut o cerere de tip POST pe o rută pe care serverul așteaptă doar cereri GET)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408 </a:t>
            </a:r>
            <a:r>
              <a:rPr lang="en">
                <a:solidFill>
                  <a:srgbClr val="666666"/>
                </a:solidFill>
              </a:rPr>
              <a:t>- serverul a depășit o limită de timp așteptând cererea și trimite un mesaj de timeout către client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500 </a:t>
            </a:r>
            <a:r>
              <a:rPr lang="en">
                <a:solidFill>
                  <a:srgbClr val="666666"/>
                </a:solidFill>
              </a:rPr>
              <a:t>- eroare survenită la server. De exemplu o funcție din codul serverului a întâmpinat o excepție particulară pentru care nu există un cod standard HTTP de eroare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503 </a:t>
            </a:r>
            <a:r>
              <a:rPr lang="en">
                <a:solidFill>
                  <a:srgbClr val="666666"/>
                </a:solidFill>
              </a:rPr>
              <a:t>- serviciul este momentan indisponibil</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O listă completă găsiți la  </a:t>
            </a:r>
            <a:r>
              <a:rPr lang="en" u="sng">
                <a:solidFill>
                  <a:schemeClr val="hlink"/>
                </a:solidFill>
                <a:hlinkClick r:id="rId4"/>
              </a:rPr>
              <a:t>https://www.w3.org/Protocols/rfc2616/rfc2616-sec10.html</a:t>
            </a:r>
            <a:endParaRPr>
              <a:solidFill>
                <a:srgbClr val="666666"/>
              </a:solidFill>
            </a:endParaRPr>
          </a:p>
          <a:p>
            <a:pPr indent="0" lvl="0" marL="0" rtl="0" algn="l">
              <a:spcBef>
                <a:spcPts val="0"/>
              </a:spcBef>
              <a:spcAft>
                <a:spcPts val="0"/>
              </a:spcAft>
              <a:buNone/>
            </a:pPr>
            <a:r>
              <a:rPr lang="en">
                <a:solidFill>
                  <a:srgbClr val="666666"/>
                </a:solidFill>
              </a:rPr>
              <a:t>Există de asemenea și coduri nestandard, împlementate de diverse servere web. Utilizarea lor în programe ar trebui evitată.</a:t>
            </a:r>
            <a:endParaRPr>
              <a:solidFill>
                <a:srgbClr val="666666"/>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41" name="Shape 641"/>
        <p:cNvGrpSpPr/>
        <p:nvPr/>
      </p:nvGrpSpPr>
      <p:grpSpPr>
        <a:xfrm>
          <a:off x="0" y="0"/>
          <a:ext cx="0" cy="0"/>
          <a:chOff x="0" y="0"/>
          <a:chExt cx="0" cy="0"/>
        </a:xfrm>
      </p:grpSpPr>
      <p:sp>
        <p:nvSpPr>
          <p:cNvPr id="642" name="Google Shape;642;p6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app.route()</a:t>
            </a:r>
            <a:endParaRPr/>
          </a:p>
        </p:txBody>
      </p:sp>
      <p:sp>
        <p:nvSpPr>
          <p:cNvPr id="643" name="Google Shape;643;p6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5" name="Google Shape;645;p6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46" name="Google Shape;646;p6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47" name="Google Shape;647;p64"/>
          <p:cNvSpPr txBox="1"/>
          <p:nvPr/>
        </p:nvSpPr>
        <p:spPr>
          <a:xfrm>
            <a:off x="317025" y="1109050"/>
            <a:ext cx="851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666666"/>
              </a:solidFill>
            </a:endParaRPr>
          </a:p>
        </p:txBody>
      </p:sp>
      <p:sp>
        <p:nvSpPr>
          <p:cNvPr id="648" name="Google Shape;648;p64"/>
          <p:cNvSpPr txBox="1"/>
          <p:nvPr/>
        </p:nvSpPr>
        <p:spPr>
          <a:xfrm>
            <a:off x="368000" y="1147075"/>
            <a:ext cx="84642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Metoda app.route() ne permite să definim pentru o anumită rută (pe care o returnează) ce se întâmplă în cazul în care e accesată prin tipuri diferite de cereri: get, post, put etc. (Lista completă se găsește în </a:t>
            </a:r>
            <a:r>
              <a:rPr lang="en" u="sng">
                <a:solidFill>
                  <a:schemeClr val="hlink"/>
                </a:solidFill>
                <a:hlinkClick r:id="rId4"/>
              </a:rPr>
              <a:t>documentația express</a:t>
            </a:r>
            <a:r>
              <a:rPr lang="en">
                <a:solidFill>
                  <a:srgbClr val="666666"/>
                </a:solidFill>
              </a:rPr>
              <a:t>). Se poate folosi inclusiv metoda all care se activează pentru toate tipurile de cereri. Cum fiecare dintre aceste metode retrunează ruta, putem să le apelăm în lanț:  </a:t>
            </a:r>
            <a:endParaRPr>
              <a:solidFill>
                <a:srgbClr val="666666"/>
              </a:solidFill>
            </a:endParaRPr>
          </a:p>
          <a:p>
            <a:pPr indent="0" lvl="0" marL="0" rtl="0" algn="l">
              <a:spcBef>
                <a:spcPts val="0"/>
              </a:spcBef>
              <a:spcAft>
                <a:spcPts val="0"/>
              </a:spcAft>
              <a:buNone/>
            </a:pPr>
            <a:r>
              <a:rPr i="1" lang="en">
                <a:solidFill>
                  <a:srgbClr val="666666"/>
                </a:solidFill>
                <a:latin typeface="Courier New"/>
                <a:ea typeface="Courier New"/>
                <a:cs typeface="Courier New"/>
                <a:sym typeface="Courier New"/>
              </a:rPr>
              <a:t>app.route(ruta).get(...).post(...).put(...)....</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Metoda app.route() primește ca parametru o cale (specificată prin șir exact, template, expresie regulată) sau un vector de căi.</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Apelul metodei app.route() cu tipurile de cereri asociate este echivalent cu a apela separat metodele respective pe ruta dată ca parametru. Totuși, e preferată o scriere compactă pentru a evita greșelile și pentru a putea schimba ușor numele rutei. De exemplu, definim 4 tipuri de cereri pentru ruta "/pagina". Dacă dorim să o schimbăm în "/pagina1" fără app.route avem de modificat în 4 locuri în program, în loc de unul singur.</a:t>
            </a:r>
            <a:endParaRPr>
              <a:solidFill>
                <a:srgbClr val="666666"/>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52" name="Shape 652"/>
        <p:cNvGrpSpPr/>
        <p:nvPr/>
      </p:nvGrpSpPr>
      <p:grpSpPr>
        <a:xfrm>
          <a:off x="0" y="0"/>
          <a:ext cx="0" cy="0"/>
          <a:chOff x="0" y="0"/>
          <a:chExt cx="0" cy="0"/>
        </a:xfrm>
      </p:grpSpPr>
      <p:sp>
        <p:nvSpPr>
          <p:cNvPr id="653" name="Google Shape;653;p6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app.route() - exemplu</a:t>
            </a:r>
            <a:endParaRPr/>
          </a:p>
        </p:txBody>
      </p:sp>
      <p:sp>
        <p:nvSpPr>
          <p:cNvPr id="654" name="Google Shape;654;p6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6" name="Google Shape;656;p6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57" name="Google Shape;657;p6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58" name="Google Shape;658;p65"/>
          <p:cNvSpPr txBox="1"/>
          <p:nvPr/>
        </p:nvSpPr>
        <p:spPr>
          <a:xfrm>
            <a:off x="317025" y="1109050"/>
            <a:ext cx="851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666666"/>
              </a:solidFill>
            </a:endParaRPr>
          </a:p>
        </p:txBody>
      </p:sp>
      <p:sp>
        <p:nvSpPr>
          <p:cNvPr id="659" name="Google Shape;659;p65"/>
          <p:cNvSpPr txBox="1"/>
          <p:nvPr/>
        </p:nvSpPr>
        <p:spPr>
          <a:xfrm>
            <a:off x="368000" y="994675"/>
            <a:ext cx="6908100" cy="326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var</a:t>
            </a:r>
            <a:r>
              <a:rPr lang="en" sz="850">
                <a:solidFill>
                  <a:schemeClr val="dk1"/>
                </a:solidFill>
                <a:highlight>
                  <a:srgbClr val="FFFFFF"/>
                </a:highlight>
                <a:latin typeface="Courier New"/>
                <a:ea typeface="Courier New"/>
                <a:cs typeface="Courier New"/>
                <a:sym typeface="Courier New"/>
              </a:rPr>
              <a:t> express=require(</a:t>
            </a:r>
            <a:r>
              <a:rPr lang="en" sz="850">
                <a:solidFill>
                  <a:srgbClr val="A31515"/>
                </a:solidFill>
                <a:highlight>
                  <a:srgbClr val="FFFFFF"/>
                </a:highlight>
                <a:latin typeface="Courier New"/>
                <a:ea typeface="Courier New"/>
                <a:cs typeface="Courier New"/>
                <a:sym typeface="Courier New"/>
              </a:rPr>
              <a:t>'express'</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 express();</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var</a:t>
            </a:r>
            <a:r>
              <a:rPr lang="en" sz="850">
                <a:solidFill>
                  <a:schemeClr val="dk1"/>
                </a:solidFill>
                <a:highlight>
                  <a:srgbClr val="FFFFFF"/>
                </a:highlight>
                <a:latin typeface="Courier New"/>
                <a:ea typeface="Courier New"/>
                <a:cs typeface="Courier New"/>
                <a:sym typeface="Courier New"/>
              </a:rPr>
              <a:t> inceputPagina=</a:t>
            </a:r>
            <a:r>
              <a:rPr lang="en" sz="850">
                <a:solidFill>
                  <a:srgbClr val="A31515"/>
                </a:solidFill>
                <a:highlight>
                  <a:srgbClr val="FFFFFF"/>
                </a:highlight>
                <a:latin typeface="Courier New"/>
                <a:ea typeface="Courier New"/>
                <a:cs typeface="Courier New"/>
                <a:sym typeface="Courier New"/>
              </a:rPr>
              <a:t>`&lt;!DOCTYPE&gt;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&lt;html&gt;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&lt;head&gt;&lt;title&gt;Pagina testare ruta&lt;/title&gt;&lt;/head&gt;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&lt;body&gt;`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var</a:t>
            </a:r>
            <a:r>
              <a:rPr lang="en" sz="850">
                <a:solidFill>
                  <a:schemeClr val="dk1"/>
                </a:solidFill>
                <a:highlight>
                  <a:srgbClr val="FFFFFF"/>
                </a:highlight>
                <a:latin typeface="Courier New"/>
                <a:ea typeface="Courier New"/>
                <a:cs typeface="Courier New"/>
                <a:sym typeface="Courier New"/>
              </a:rPr>
              <a:t> sfarsitPagina=</a:t>
            </a:r>
            <a:r>
              <a:rPr lang="en" sz="850">
                <a:solidFill>
                  <a:srgbClr val="A31515"/>
                </a:solidFill>
                <a:highlight>
                  <a:srgbClr val="FFFFFF"/>
                </a:highlight>
                <a:latin typeface="Courier New"/>
                <a:ea typeface="Courier New"/>
                <a:cs typeface="Courier New"/>
                <a:sym typeface="Courier New"/>
              </a:rPr>
              <a: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&lt;form method='post' action='/pagina'&gt;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&lt;input name='ceva' type='text'/&gt;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&lt;input type='submit'&gt;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&lt;/form&gt;&lt;/body&gt;&lt;/html&gt;`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app.route(</a:t>
            </a:r>
            <a:r>
              <a:rPr lang="en" sz="850">
                <a:solidFill>
                  <a:srgbClr val="A31515"/>
                </a:solidFill>
                <a:highlight>
                  <a:srgbClr val="FFFFFF"/>
                </a:highlight>
                <a:latin typeface="Courier New"/>
                <a:ea typeface="Courier New"/>
                <a:cs typeface="Courier New"/>
                <a:sym typeface="Courier New"/>
              </a:rPr>
              <a:t>"/pagina"</a:t>
            </a:r>
            <a:r>
              <a:rPr lang="en" sz="850">
                <a:solidFill>
                  <a:schemeClr val="dk1"/>
                </a:solidFill>
                <a:highlight>
                  <a:srgbClr val="FFFFFF"/>
                </a:highlight>
                <a:latin typeface="Courier New"/>
                <a:ea typeface="Courier New"/>
                <a:cs typeface="Courier New"/>
                <a:sym typeface="Courier New"/>
              </a:rPr>
              <a:t>).get(</a:t>
            </a: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(req, res, next){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"Cerere de tip GET"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res.send(inceputPagina+</a:t>
            </a:r>
            <a:r>
              <a:rPr lang="en" sz="850">
                <a:solidFill>
                  <a:srgbClr val="A31515"/>
                </a:solidFill>
                <a:highlight>
                  <a:srgbClr val="FFFFFF"/>
                </a:highlight>
                <a:latin typeface="Courier New"/>
                <a:ea typeface="Courier New"/>
                <a:cs typeface="Courier New"/>
                <a:sym typeface="Courier New"/>
              </a:rPr>
              <a:t>"&lt;p style='color:red'&gt;Raspuns pentru cerere de tip GET&lt;/p&gt;"</a:t>
            </a:r>
            <a:r>
              <a:rPr lang="en" sz="850">
                <a:solidFill>
                  <a:schemeClr val="dk1"/>
                </a:solidFill>
                <a:highlight>
                  <a:srgbClr val="FFFFFF"/>
                </a:highlight>
                <a:latin typeface="Courier New"/>
                <a:ea typeface="Courier New"/>
                <a:cs typeface="Courier New"/>
                <a:sym typeface="Courier New"/>
              </a:rPr>
              <a:t>+sfarsitPagina);</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}).post(</a:t>
            </a: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(req, res, next){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"Cerere de tip POST"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res.send(inceputPagina+</a:t>
            </a:r>
            <a:r>
              <a:rPr lang="en" sz="850">
                <a:solidFill>
                  <a:srgbClr val="A31515"/>
                </a:solidFill>
                <a:highlight>
                  <a:srgbClr val="FFFFFF"/>
                </a:highlight>
                <a:latin typeface="Courier New"/>
                <a:ea typeface="Courier New"/>
                <a:cs typeface="Courier New"/>
                <a:sym typeface="Courier New"/>
              </a:rPr>
              <a:t>"&lt;p style='color:red'&gt;Raspuns pentru cerere de tip POST&lt;/p&gt;"</a:t>
            </a:r>
            <a:r>
              <a:rPr lang="en" sz="850">
                <a:solidFill>
                  <a:schemeClr val="dk1"/>
                </a:solidFill>
                <a:highlight>
                  <a:srgbClr val="FFFFFF"/>
                </a:highlight>
                <a:latin typeface="Courier New"/>
                <a:ea typeface="Courier New"/>
                <a:cs typeface="Courier New"/>
                <a:sym typeface="Courier New"/>
              </a:rPr>
              <a:t>+sfarsitPagina);</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app.listen(</a:t>
            </a:r>
            <a:r>
              <a:rPr lang="en" sz="850">
                <a:solidFill>
                  <a:srgbClr val="098658"/>
                </a:solidFill>
                <a:highlight>
                  <a:srgbClr val="FFFFFF"/>
                </a:highlight>
                <a:latin typeface="Courier New"/>
                <a:ea typeface="Courier New"/>
                <a:cs typeface="Courier New"/>
                <a:sym typeface="Courier New"/>
              </a:rPr>
              <a:t>8080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"Serverul a pornit!"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rgbClr val="666666"/>
              </a:solidFill>
            </a:endParaRPr>
          </a:p>
        </p:txBody>
      </p:sp>
      <p:sp>
        <p:nvSpPr>
          <p:cNvPr id="660" name="Google Shape;660;p65"/>
          <p:cNvSpPr txBox="1"/>
          <p:nvPr/>
        </p:nvSpPr>
        <p:spPr>
          <a:xfrm>
            <a:off x="368000" y="4231400"/>
            <a:ext cx="8469600" cy="5541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La introducerea căii htttp://localhost:8080/pagina în bara de adrese a browserului, se va afișa în pagină și consolă, mesajul cu "GET". Dacă dăm click pe butonul din formular, vom observa în pagină și consolă că s-a afișat mesajul cu "POST".</a:t>
            </a:r>
            <a:endParaRPr sz="1200">
              <a:solidFill>
                <a:srgbClr val="666666"/>
              </a:solidFill>
            </a:endParaRPr>
          </a:p>
        </p:txBody>
      </p:sp>
      <p:sp>
        <p:nvSpPr>
          <p:cNvPr id="661" name="Google Shape;661;p65"/>
          <p:cNvSpPr txBox="1"/>
          <p:nvPr/>
        </p:nvSpPr>
        <p:spPr>
          <a:xfrm>
            <a:off x="4360150" y="1101875"/>
            <a:ext cx="4477500" cy="17970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Observăm că trimitem către client o pagină html construită pe loc, cu ajutorul șirurilor </a:t>
            </a:r>
            <a:r>
              <a:rPr i="1" lang="en" sz="1200">
                <a:solidFill>
                  <a:srgbClr val="666666"/>
                </a:solidFill>
              </a:rPr>
              <a:t>inceputPagina </a:t>
            </a:r>
            <a:r>
              <a:rPr lang="en" sz="1200">
                <a:solidFill>
                  <a:srgbClr val="666666"/>
                </a:solidFill>
              </a:rPr>
              <a:t>și </a:t>
            </a:r>
            <a:r>
              <a:rPr i="1" lang="en" sz="1200">
                <a:solidFill>
                  <a:srgbClr val="666666"/>
                </a:solidFill>
              </a:rPr>
              <a:t>sfarsitPagina </a:t>
            </a:r>
            <a:r>
              <a:rPr lang="en" sz="1200">
                <a:solidFill>
                  <a:srgbClr val="666666"/>
                </a:solidFill>
              </a:rPr>
              <a:t>între care s-a concatenat mesajul din paragraful scris cu roșu.</a:t>
            </a:r>
            <a:endParaRPr sz="1200">
              <a:solidFill>
                <a:srgbClr val="666666"/>
              </a:solidFill>
            </a:endParaRPr>
          </a:p>
          <a:p>
            <a:pPr indent="0" lvl="0" marL="0" rtl="0" algn="l">
              <a:spcBef>
                <a:spcPts val="0"/>
              </a:spcBef>
              <a:spcAft>
                <a:spcPts val="0"/>
              </a:spcAft>
              <a:buNone/>
            </a:pPr>
            <a:r>
              <a:rPr lang="en" sz="1200">
                <a:solidFill>
                  <a:srgbClr val="666666"/>
                </a:solidFill>
              </a:rPr>
              <a:t>Când accesăm o pagină în bara de adrese a browserului, browserul realizează o cerere de tip get către ruta respectivă.</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În variabila sfarsit pagină se găsește codul html al unui formular. Valoarea atributului method reprezintă tipul de cerere trimis (în cazul de față, post). </a:t>
            </a:r>
            <a:endParaRPr sz="1200">
              <a:solidFill>
                <a:srgbClr val="666666"/>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65" name="Shape 665"/>
        <p:cNvGrpSpPr/>
        <p:nvPr/>
      </p:nvGrpSpPr>
      <p:grpSpPr>
        <a:xfrm>
          <a:off x="0" y="0"/>
          <a:ext cx="0" cy="0"/>
          <a:chOff x="0" y="0"/>
          <a:chExt cx="0" cy="0"/>
        </a:xfrm>
      </p:grpSpPr>
      <p:sp>
        <p:nvSpPr>
          <p:cNvPr id="666" name="Google Shape;666;p6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app.route() - exemplu desfășurat</a:t>
            </a:r>
            <a:endParaRPr/>
          </a:p>
        </p:txBody>
      </p:sp>
      <p:sp>
        <p:nvSpPr>
          <p:cNvPr id="667" name="Google Shape;667;p6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9" name="Google Shape;669;p6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70" name="Google Shape;670;p6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71" name="Google Shape;671;p66"/>
          <p:cNvSpPr txBox="1"/>
          <p:nvPr/>
        </p:nvSpPr>
        <p:spPr>
          <a:xfrm>
            <a:off x="317025" y="1109050"/>
            <a:ext cx="851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666666"/>
              </a:solidFill>
            </a:endParaRPr>
          </a:p>
        </p:txBody>
      </p:sp>
      <p:sp>
        <p:nvSpPr>
          <p:cNvPr id="672" name="Google Shape;672;p66"/>
          <p:cNvSpPr txBox="1"/>
          <p:nvPr/>
        </p:nvSpPr>
        <p:spPr>
          <a:xfrm>
            <a:off x="368000" y="994675"/>
            <a:ext cx="6908100" cy="326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var</a:t>
            </a:r>
            <a:r>
              <a:rPr lang="en" sz="850">
                <a:solidFill>
                  <a:schemeClr val="dk1"/>
                </a:solidFill>
                <a:highlight>
                  <a:srgbClr val="FFFFFF"/>
                </a:highlight>
                <a:latin typeface="Courier New"/>
                <a:ea typeface="Courier New"/>
                <a:cs typeface="Courier New"/>
                <a:sym typeface="Courier New"/>
              </a:rPr>
              <a:t> express=require(</a:t>
            </a:r>
            <a:r>
              <a:rPr lang="en" sz="850">
                <a:solidFill>
                  <a:srgbClr val="A31515"/>
                </a:solidFill>
                <a:highlight>
                  <a:srgbClr val="FFFFFF"/>
                </a:highlight>
                <a:latin typeface="Courier New"/>
                <a:ea typeface="Courier New"/>
                <a:cs typeface="Courier New"/>
                <a:sym typeface="Courier New"/>
              </a:rPr>
              <a:t>'express'</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 express();</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var</a:t>
            </a:r>
            <a:r>
              <a:rPr lang="en" sz="850">
                <a:solidFill>
                  <a:schemeClr val="dk1"/>
                </a:solidFill>
                <a:highlight>
                  <a:srgbClr val="FFFFFF"/>
                </a:highlight>
                <a:latin typeface="Courier New"/>
                <a:ea typeface="Courier New"/>
                <a:cs typeface="Courier New"/>
                <a:sym typeface="Courier New"/>
              </a:rPr>
              <a:t> inceputPagina=</a:t>
            </a:r>
            <a:r>
              <a:rPr lang="en" sz="850">
                <a:solidFill>
                  <a:srgbClr val="A31515"/>
                </a:solidFill>
                <a:highlight>
                  <a:srgbClr val="FFFFFF"/>
                </a:highlight>
                <a:latin typeface="Courier New"/>
                <a:ea typeface="Courier New"/>
                <a:cs typeface="Courier New"/>
                <a:sym typeface="Courier New"/>
              </a:rPr>
              <a:t>`&lt;!DOCTYPE&gt;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&lt;html&gt;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&lt;head&gt;&lt;title&gt;Pagina testare ruta&lt;/title&gt;&lt;/head&gt;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&lt;body&gt;`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var</a:t>
            </a:r>
            <a:r>
              <a:rPr lang="en" sz="850">
                <a:solidFill>
                  <a:schemeClr val="dk1"/>
                </a:solidFill>
                <a:highlight>
                  <a:srgbClr val="FFFFFF"/>
                </a:highlight>
                <a:latin typeface="Courier New"/>
                <a:ea typeface="Courier New"/>
                <a:cs typeface="Courier New"/>
                <a:sym typeface="Courier New"/>
              </a:rPr>
              <a:t> sfarsitPagina=</a:t>
            </a:r>
            <a:r>
              <a:rPr lang="en" sz="850">
                <a:solidFill>
                  <a:srgbClr val="A31515"/>
                </a:solidFill>
                <a:highlight>
                  <a:srgbClr val="FFFFFF"/>
                </a:highlight>
                <a:latin typeface="Courier New"/>
                <a:ea typeface="Courier New"/>
                <a:cs typeface="Courier New"/>
                <a:sym typeface="Courier New"/>
              </a:rPr>
              <a: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&lt;form method='post' action='/pagina'&gt;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&lt;input name='ceva' type='text'/&gt;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&lt;input type='submit'&gt;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A31515"/>
                </a:solidFill>
                <a:highlight>
                  <a:srgbClr val="FFFFFF"/>
                </a:highlight>
                <a:latin typeface="Courier New"/>
                <a:ea typeface="Courier New"/>
                <a:cs typeface="Courier New"/>
                <a:sym typeface="Courier New"/>
              </a:rPr>
              <a:t>    &lt;/form&gt;&lt;/body&gt;&lt;/html&gt;`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00"/>
                </a:highlight>
                <a:latin typeface="Courier New"/>
                <a:ea typeface="Courier New"/>
                <a:cs typeface="Courier New"/>
                <a:sym typeface="Courier New"/>
              </a:rPr>
              <a:t>app.get(</a:t>
            </a:r>
            <a:r>
              <a:rPr lang="en" sz="850">
                <a:solidFill>
                  <a:srgbClr val="A31515"/>
                </a:solidFill>
                <a:highlight>
                  <a:srgbClr val="FFFF00"/>
                </a:highlight>
                <a:latin typeface="Courier New"/>
                <a:ea typeface="Courier New"/>
                <a:cs typeface="Courier New"/>
                <a:sym typeface="Courier New"/>
              </a:rPr>
              <a:t>"/pagina"</a:t>
            </a:r>
            <a:r>
              <a:rPr lang="en" sz="850">
                <a:solidFill>
                  <a:schemeClr val="dk1"/>
                </a:solidFill>
                <a:highlight>
                  <a:srgbClr val="FFFF00"/>
                </a:highlight>
                <a:latin typeface="Courier New"/>
                <a:ea typeface="Courier New"/>
                <a:cs typeface="Courier New"/>
                <a:sym typeface="Courier New"/>
              </a:rPr>
              <a:t>, </a:t>
            </a:r>
            <a:r>
              <a:rPr lang="en" sz="850">
                <a:solidFill>
                  <a:srgbClr val="0000FF"/>
                </a:solidFill>
                <a:highlight>
                  <a:srgbClr val="FFFF00"/>
                </a:highlight>
                <a:latin typeface="Courier New"/>
                <a:ea typeface="Courier New"/>
                <a:cs typeface="Courier New"/>
                <a:sym typeface="Courier New"/>
              </a:rPr>
              <a:t>function</a:t>
            </a:r>
            <a:r>
              <a:rPr lang="en" sz="850">
                <a:solidFill>
                  <a:schemeClr val="dk1"/>
                </a:solidFill>
                <a:highlight>
                  <a:srgbClr val="FFFF00"/>
                </a:highlight>
                <a:latin typeface="Courier New"/>
                <a:ea typeface="Courier New"/>
                <a:cs typeface="Courier New"/>
                <a:sym typeface="Courier New"/>
              </a:rPr>
              <a:t>(req, res, next){</a:t>
            </a:r>
            <a:endParaRPr sz="8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00"/>
                </a:highlight>
                <a:latin typeface="Courier New"/>
                <a:ea typeface="Courier New"/>
                <a:cs typeface="Courier New"/>
                <a:sym typeface="Courier New"/>
              </a:rPr>
              <a:t>    console.log(</a:t>
            </a:r>
            <a:r>
              <a:rPr lang="en" sz="850">
                <a:solidFill>
                  <a:srgbClr val="A31515"/>
                </a:solidFill>
                <a:highlight>
                  <a:srgbClr val="FFFF00"/>
                </a:highlight>
                <a:latin typeface="Courier New"/>
                <a:ea typeface="Courier New"/>
                <a:cs typeface="Courier New"/>
                <a:sym typeface="Courier New"/>
              </a:rPr>
              <a:t>"Cerere de tip GET"</a:t>
            </a:r>
            <a:r>
              <a:rPr lang="en" sz="850">
                <a:solidFill>
                  <a:schemeClr val="dk1"/>
                </a:solidFill>
                <a:highlight>
                  <a:srgbClr val="FFFF00"/>
                </a:highlight>
                <a:latin typeface="Courier New"/>
                <a:ea typeface="Courier New"/>
                <a:cs typeface="Courier New"/>
                <a:sym typeface="Courier New"/>
              </a:rPr>
              <a:t>);</a:t>
            </a:r>
            <a:endParaRPr sz="8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00"/>
                </a:highlight>
                <a:latin typeface="Courier New"/>
                <a:ea typeface="Courier New"/>
                <a:cs typeface="Courier New"/>
                <a:sym typeface="Courier New"/>
              </a:rPr>
              <a:t>    res.send(inceputPagina+</a:t>
            </a:r>
            <a:r>
              <a:rPr lang="en" sz="850">
                <a:solidFill>
                  <a:srgbClr val="A31515"/>
                </a:solidFill>
                <a:highlight>
                  <a:srgbClr val="FFFF00"/>
                </a:highlight>
                <a:latin typeface="Courier New"/>
                <a:ea typeface="Courier New"/>
                <a:cs typeface="Courier New"/>
                <a:sym typeface="Courier New"/>
              </a:rPr>
              <a:t>"&lt;p style='color:red'&gt;Raspuns pentru cerere de tip GET&lt;/p&gt;"</a:t>
            </a:r>
            <a:r>
              <a:rPr lang="en" sz="850">
                <a:solidFill>
                  <a:schemeClr val="dk1"/>
                </a:solidFill>
                <a:highlight>
                  <a:srgbClr val="FFFF00"/>
                </a:highlight>
                <a:latin typeface="Courier New"/>
                <a:ea typeface="Courier New"/>
                <a:cs typeface="Courier New"/>
                <a:sym typeface="Courier New"/>
              </a:rPr>
              <a:t>+sfarsitPagina);</a:t>
            </a:r>
            <a:endParaRPr sz="8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00"/>
                </a:highlight>
                <a:latin typeface="Courier New"/>
                <a:ea typeface="Courier New"/>
                <a:cs typeface="Courier New"/>
                <a:sym typeface="Courier New"/>
              </a:rPr>
              <a:t>});</a:t>
            </a:r>
            <a:endParaRPr sz="8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00"/>
                </a:highlight>
                <a:latin typeface="Courier New"/>
                <a:ea typeface="Courier New"/>
                <a:cs typeface="Courier New"/>
                <a:sym typeface="Courier New"/>
              </a:rPr>
              <a:t>app.post(</a:t>
            </a:r>
            <a:r>
              <a:rPr lang="en" sz="850">
                <a:solidFill>
                  <a:srgbClr val="A31515"/>
                </a:solidFill>
                <a:highlight>
                  <a:srgbClr val="FFFF00"/>
                </a:highlight>
                <a:latin typeface="Courier New"/>
                <a:ea typeface="Courier New"/>
                <a:cs typeface="Courier New"/>
                <a:sym typeface="Courier New"/>
              </a:rPr>
              <a:t>"/pagina"</a:t>
            </a:r>
            <a:r>
              <a:rPr lang="en" sz="850">
                <a:solidFill>
                  <a:schemeClr val="dk1"/>
                </a:solidFill>
                <a:highlight>
                  <a:srgbClr val="FFFF00"/>
                </a:highlight>
                <a:latin typeface="Courier New"/>
                <a:ea typeface="Courier New"/>
                <a:cs typeface="Courier New"/>
                <a:sym typeface="Courier New"/>
              </a:rPr>
              <a:t>,</a:t>
            </a:r>
            <a:r>
              <a:rPr lang="en" sz="850">
                <a:solidFill>
                  <a:srgbClr val="0000FF"/>
                </a:solidFill>
                <a:highlight>
                  <a:srgbClr val="FFFF00"/>
                </a:highlight>
                <a:latin typeface="Courier New"/>
                <a:ea typeface="Courier New"/>
                <a:cs typeface="Courier New"/>
                <a:sym typeface="Courier New"/>
              </a:rPr>
              <a:t>function</a:t>
            </a:r>
            <a:r>
              <a:rPr lang="en" sz="850">
                <a:solidFill>
                  <a:schemeClr val="dk1"/>
                </a:solidFill>
                <a:highlight>
                  <a:srgbClr val="FFFF00"/>
                </a:highlight>
                <a:latin typeface="Courier New"/>
                <a:ea typeface="Courier New"/>
                <a:cs typeface="Courier New"/>
                <a:sym typeface="Courier New"/>
              </a:rPr>
              <a:t>(req, res, next){</a:t>
            </a:r>
            <a:endParaRPr sz="8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00"/>
                </a:highlight>
                <a:latin typeface="Courier New"/>
                <a:ea typeface="Courier New"/>
                <a:cs typeface="Courier New"/>
                <a:sym typeface="Courier New"/>
              </a:rPr>
              <a:t>    console.log(</a:t>
            </a:r>
            <a:r>
              <a:rPr lang="en" sz="850">
                <a:solidFill>
                  <a:srgbClr val="A31515"/>
                </a:solidFill>
                <a:highlight>
                  <a:srgbClr val="FFFF00"/>
                </a:highlight>
                <a:latin typeface="Courier New"/>
                <a:ea typeface="Courier New"/>
                <a:cs typeface="Courier New"/>
                <a:sym typeface="Courier New"/>
              </a:rPr>
              <a:t>"Cerere de tip POST"</a:t>
            </a:r>
            <a:r>
              <a:rPr lang="en" sz="850">
                <a:solidFill>
                  <a:schemeClr val="dk1"/>
                </a:solidFill>
                <a:highlight>
                  <a:srgbClr val="FFFF00"/>
                </a:highlight>
                <a:latin typeface="Courier New"/>
                <a:ea typeface="Courier New"/>
                <a:cs typeface="Courier New"/>
                <a:sym typeface="Courier New"/>
              </a:rPr>
              <a:t>);</a:t>
            </a:r>
            <a:endParaRPr sz="8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00"/>
                </a:highlight>
                <a:latin typeface="Courier New"/>
                <a:ea typeface="Courier New"/>
                <a:cs typeface="Courier New"/>
                <a:sym typeface="Courier New"/>
              </a:rPr>
              <a:t>    res.send(inceputPagina+</a:t>
            </a:r>
            <a:r>
              <a:rPr lang="en" sz="850">
                <a:solidFill>
                  <a:srgbClr val="A31515"/>
                </a:solidFill>
                <a:highlight>
                  <a:srgbClr val="FFFF00"/>
                </a:highlight>
                <a:latin typeface="Courier New"/>
                <a:ea typeface="Courier New"/>
                <a:cs typeface="Courier New"/>
                <a:sym typeface="Courier New"/>
              </a:rPr>
              <a:t>"&lt;p style='color:red'&gt;Raspuns pentru cerere de tip POST&lt;/p&gt;"</a:t>
            </a:r>
            <a:r>
              <a:rPr lang="en" sz="850">
                <a:solidFill>
                  <a:schemeClr val="dk1"/>
                </a:solidFill>
                <a:highlight>
                  <a:srgbClr val="FFFF00"/>
                </a:highlight>
                <a:latin typeface="Courier New"/>
                <a:ea typeface="Courier New"/>
                <a:cs typeface="Courier New"/>
                <a:sym typeface="Courier New"/>
              </a:rPr>
              <a:t>+sfarsitPagina);</a:t>
            </a:r>
            <a:endParaRPr sz="8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00"/>
                </a:highlight>
                <a:latin typeface="Courier New"/>
                <a:ea typeface="Courier New"/>
                <a:cs typeface="Courier New"/>
                <a:sym typeface="Courier New"/>
              </a:rPr>
              <a:t>});</a:t>
            </a:r>
            <a:endParaRPr sz="8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app.listen(</a:t>
            </a:r>
            <a:r>
              <a:rPr lang="en" sz="850">
                <a:solidFill>
                  <a:srgbClr val="098658"/>
                </a:solidFill>
                <a:highlight>
                  <a:srgbClr val="FFFFFF"/>
                </a:highlight>
                <a:latin typeface="Courier New"/>
                <a:ea typeface="Courier New"/>
                <a:cs typeface="Courier New"/>
                <a:sym typeface="Courier New"/>
              </a:rPr>
              <a:t>8080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"Serverul a pornit!"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650">
              <a:solidFill>
                <a:srgbClr val="0000FF"/>
              </a:solidFill>
              <a:highlight>
                <a:srgbClr val="FFFFFF"/>
              </a:highlight>
              <a:latin typeface="Courier New"/>
              <a:ea typeface="Courier New"/>
              <a:cs typeface="Courier New"/>
              <a:sym typeface="Courier New"/>
            </a:endParaRPr>
          </a:p>
        </p:txBody>
      </p:sp>
      <p:sp>
        <p:nvSpPr>
          <p:cNvPr id="673" name="Google Shape;673;p66"/>
          <p:cNvSpPr txBox="1"/>
          <p:nvPr/>
        </p:nvSpPr>
        <p:spPr>
          <a:xfrm>
            <a:off x="4930450" y="1118350"/>
            <a:ext cx="3907200" cy="7389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Exemplul este </a:t>
            </a:r>
            <a:r>
              <a:rPr b="1" lang="en" sz="1200">
                <a:solidFill>
                  <a:srgbClr val="666666"/>
                </a:solidFill>
              </a:rPr>
              <a:t>echivalent </a:t>
            </a:r>
            <a:r>
              <a:rPr lang="en" sz="1200">
                <a:solidFill>
                  <a:srgbClr val="666666"/>
                </a:solidFill>
              </a:rPr>
              <a:t>cu cel anterior, dar, de data asta, ruta a fost separată într-un apel app.get() și un apel app.post().</a:t>
            </a:r>
            <a:endParaRPr sz="1200">
              <a:solidFill>
                <a:srgbClr val="666666"/>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77" name="Shape 677"/>
        <p:cNvGrpSpPr/>
        <p:nvPr/>
      </p:nvGrpSpPr>
      <p:grpSpPr>
        <a:xfrm>
          <a:off x="0" y="0"/>
          <a:ext cx="0" cy="0"/>
          <a:chOff x="0" y="0"/>
          <a:chExt cx="0" cy="0"/>
        </a:xfrm>
      </p:grpSpPr>
      <p:sp>
        <p:nvSpPr>
          <p:cNvPr id="678" name="Google Shape;678;p6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express.static()</a:t>
            </a:r>
            <a:endParaRPr/>
          </a:p>
        </p:txBody>
      </p:sp>
      <p:sp>
        <p:nvSpPr>
          <p:cNvPr id="679" name="Google Shape;679;p6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1" name="Google Shape;681;p6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682" name="Google Shape;682;p6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683" name="Google Shape;683;p67"/>
          <p:cNvSpPr txBox="1"/>
          <p:nvPr/>
        </p:nvSpPr>
        <p:spPr>
          <a:xfrm>
            <a:off x="317025" y="1109050"/>
            <a:ext cx="851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666666"/>
              </a:solidFill>
            </a:endParaRPr>
          </a:p>
        </p:txBody>
      </p:sp>
      <p:sp>
        <p:nvSpPr>
          <p:cNvPr id="684" name="Google Shape;684;p67"/>
          <p:cNvSpPr txBox="1"/>
          <p:nvPr/>
        </p:nvSpPr>
        <p:spPr>
          <a:xfrm>
            <a:off x="317150" y="1118225"/>
            <a:ext cx="84912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După cum s-a observat până acum, în multe dintre exemple am generat în mod dinamic răspunsul către client. În anumite situații dorim, însă, să îi servim un fișier neprelucrat, de exemplu în cazul  în care utilizatorul cere resurse precum imagini, videoclipuri, fișiere de stil, fișiere script care se rulează la client etc. </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Pentru a indica faptul că un folder conține resurse statice (pe care nu le dorim generate sau prelucrate și pe care dorim să le servim clientului exact în forma în care se găsesc pe disc) vom folosi metoda express.static(). Metoda primește ca parametru calea relativă sau absolută a folderului pe care îl dorim static.</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Metoda express.static() se folosește ca middleware, de obicei cu app.use(), dar poate fi folosit cu oricare dintre funcțiile care asociază middleware (app.all(), app.get(), app.route() etc). Dacă folosim app.use fără parametrul rută, pentru orice cerere care ajunge prelucrată de acel app.use(), calea din cerere va fi considerată cale relativă la folderul static. Dacă, însă se dă și ruta ca parametru în app.use(), atunci subruta va fi considerată cale relativă la folderul static.</a:t>
            </a:r>
            <a:endParaRPr>
              <a:solidFill>
                <a:srgbClr val="666666"/>
              </a:solidFill>
            </a:endParaRPr>
          </a:p>
          <a:p>
            <a:pPr indent="0" lvl="0" marL="0" rtl="0" algn="l">
              <a:spcBef>
                <a:spcPts val="0"/>
              </a:spcBef>
              <a:spcAft>
                <a:spcPts val="0"/>
              </a:spcAft>
              <a:buNone/>
            </a:pPr>
            <a:r>
              <a:t/>
            </a:r>
            <a:endParaRPr>
              <a:solidFill>
                <a:srgbClr val="666666"/>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88" name="Shape 688"/>
        <p:cNvGrpSpPr/>
        <p:nvPr/>
      </p:nvGrpSpPr>
      <p:grpSpPr>
        <a:xfrm>
          <a:off x="0" y="0"/>
          <a:ext cx="0" cy="0"/>
          <a:chOff x="0" y="0"/>
          <a:chExt cx="0" cy="0"/>
        </a:xfrm>
      </p:grpSpPr>
      <p:sp>
        <p:nvSpPr>
          <p:cNvPr id="689" name="Google Shape;689;p6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express.static() - exemplu (1)</a:t>
            </a:r>
            <a:endParaRPr/>
          </a:p>
        </p:txBody>
      </p:sp>
      <p:sp>
        <p:nvSpPr>
          <p:cNvPr id="690" name="Google Shape;690;p6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2" name="Google Shape;692;p6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693" name="Google Shape;693;p6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694" name="Google Shape;694;p68"/>
          <p:cNvSpPr txBox="1"/>
          <p:nvPr/>
        </p:nvSpPr>
        <p:spPr>
          <a:xfrm>
            <a:off x="311700" y="10531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Să presupunem că avem structura de foldere din imagine, și codul de mai jos:</a:t>
            </a:r>
            <a:endParaRPr>
              <a:solidFill>
                <a:schemeClr val="dk2"/>
              </a:solidFill>
            </a:endParaRPr>
          </a:p>
        </p:txBody>
      </p:sp>
      <p:pic>
        <p:nvPicPr>
          <p:cNvPr id="695" name="Google Shape;695;p68"/>
          <p:cNvPicPr preferRelativeResize="0"/>
          <p:nvPr/>
        </p:nvPicPr>
        <p:blipFill>
          <a:blip r:embed="rId5">
            <a:alphaModFix/>
          </a:blip>
          <a:stretch>
            <a:fillRect/>
          </a:stretch>
        </p:blipFill>
        <p:spPr>
          <a:xfrm>
            <a:off x="7091975" y="1529488"/>
            <a:ext cx="1933854" cy="2905117"/>
          </a:xfrm>
          <a:prstGeom prst="rect">
            <a:avLst/>
          </a:prstGeom>
          <a:noFill/>
          <a:ln>
            <a:noFill/>
          </a:ln>
        </p:spPr>
      </p:pic>
      <p:sp>
        <p:nvSpPr>
          <p:cNvPr id="696" name="Google Shape;696;p68"/>
          <p:cNvSpPr txBox="1"/>
          <p:nvPr/>
        </p:nvSpPr>
        <p:spPr>
          <a:xfrm>
            <a:off x="367975" y="1453300"/>
            <a:ext cx="6535800" cy="3093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path=require(</a:t>
            </a:r>
            <a:r>
              <a:rPr lang="en" sz="1050">
                <a:solidFill>
                  <a:srgbClr val="A31515"/>
                </a:solidFill>
                <a:highlight>
                  <a:srgbClr val="FFFFFF"/>
                </a:highlight>
                <a:latin typeface="Courier New"/>
                <a:ea typeface="Courier New"/>
                <a:cs typeface="Courier New"/>
                <a:sym typeface="Courier New"/>
              </a:rPr>
              <a:t>'path'</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express=require(</a:t>
            </a:r>
            <a:r>
              <a:rPr lang="en" sz="1050">
                <a:solidFill>
                  <a:srgbClr val="A31515"/>
                </a:solidFill>
                <a:highlight>
                  <a:srgbClr val="FFFFFF"/>
                </a:highlight>
                <a:latin typeface="Courier New"/>
                <a:ea typeface="Courier New"/>
                <a:cs typeface="Courier New"/>
                <a:sym typeface="Courier New"/>
              </a:rPr>
              <a:t>'express'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 express();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//1</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app.use(express.static(path.join(__dirname,</a:t>
            </a:r>
            <a:r>
              <a:rPr lang="en" sz="1050">
                <a:solidFill>
                  <a:srgbClr val="A31515"/>
                </a:solidFill>
                <a:highlight>
                  <a:srgbClr val="FFFFFF"/>
                </a:highlight>
                <a:latin typeface="Courier New"/>
                <a:ea typeface="Courier New"/>
                <a:cs typeface="Courier New"/>
                <a:sym typeface="Courier New"/>
              </a:rPr>
              <a:t>"resurse"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//2</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app.use(</a:t>
            </a:r>
            <a:r>
              <a:rPr lang="en" sz="1050">
                <a:solidFill>
                  <a:srgbClr val="A31515"/>
                </a:solidFill>
                <a:highlight>
                  <a:srgbClr val="FFFFFF"/>
                </a:highlight>
                <a:latin typeface="Courier New"/>
                <a:ea typeface="Courier New"/>
                <a:cs typeface="Courier New"/>
                <a:sym typeface="Courier New"/>
              </a:rPr>
              <a:t>"/ruta_statica"</a:t>
            </a:r>
            <a:r>
              <a:rPr lang="en" sz="1050">
                <a:solidFill>
                  <a:schemeClr val="dk1"/>
                </a:solidFill>
                <a:highlight>
                  <a:srgbClr val="FFFFFF"/>
                </a:highlight>
                <a:latin typeface="Courier New"/>
                <a:ea typeface="Courier New"/>
                <a:cs typeface="Courier New"/>
                <a:sym typeface="Courier New"/>
              </a:rPr>
              <a:t>, express.static(path.join(__dirname,</a:t>
            </a:r>
            <a:r>
              <a:rPr lang="en" sz="1050">
                <a:solidFill>
                  <a:srgbClr val="A31515"/>
                </a:solidFill>
                <a:highlight>
                  <a:srgbClr val="FFFFFF"/>
                </a:highlight>
                <a:latin typeface="Courier New"/>
                <a:ea typeface="Courier New"/>
                <a:cs typeface="Courier New"/>
                <a:sym typeface="Courier New"/>
              </a:rPr>
              <a:t>"resurse2"</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//3</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"/ruta_statica/*"</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"Unde-i resursa? Nu-i resursa...."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res.status(</a:t>
            </a:r>
            <a:r>
              <a:rPr lang="en" sz="1050">
                <a:solidFill>
                  <a:srgbClr val="098658"/>
                </a:solidFill>
                <a:highlight>
                  <a:srgbClr val="FFFFFF"/>
                </a:highlight>
                <a:latin typeface="Courier New"/>
                <a:ea typeface="Courier New"/>
                <a:cs typeface="Courier New"/>
                <a:sym typeface="Courier New"/>
              </a:rPr>
              <a:t>404</a:t>
            </a:r>
            <a:r>
              <a:rPr lang="en" sz="1050">
                <a:solidFill>
                  <a:schemeClr val="dk1"/>
                </a:solidFill>
                <a:highlight>
                  <a:srgbClr val="FFFFFF"/>
                </a:highlight>
                <a:latin typeface="Courier New"/>
                <a:ea typeface="Courier New"/>
                <a:cs typeface="Courier New"/>
                <a:sym typeface="Courier New"/>
              </a:rPr>
              <a:t>).send(</a:t>
            </a:r>
            <a:r>
              <a:rPr lang="en" sz="1050">
                <a:solidFill>
                  <a:srgbClr val="A31515"/>
                </a:solidFill>
                <a:highlight>
                  <a:srgbClr val="FFFFFF"/>
                </a:highlight>
                <a:latin typeface="Courier New"/>
                <a:ea typeface="Courier New"/>
                <a:cs typeface="Courier New"/>
                <a:sym typeface="Courier New"/>
              </a:rPr>
              <a:t>"Nu am gasit fisierul static cerut"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//4</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"/resurse3/*"</a:t>
            </a:r>
            <a:r>
              <a:rPr lang="en" sz="1050">
                <a:solidFill>
                  <a:schemeClr val="dk1"/>
                </a:solidFill>
                <a:highlight>
                  <a:srgbClr val="FFFFFF"/>
                </a:highlight>
                <a:latin typeface="Courier New"/>
                <a:ea typeface="Courier New"/>
                <a:cs typeface="Courier New"/>
                <a:sym typeface="Courier New"/>
              </a:rPr>
              <a:t>,express.static(path.join(__dirname,</a:t>
            </a:r>
            <a:r>
              <a:rPr lang="en" sz="1050">
                <a:solidFill>
                  <a:srgbClr val="A31515"/>
                </a:solidFill>
                <a:highlight>
                  <a:srgbClr val="FFFFFF"/>
                </a:highlight>
                <a:latin typeface="Courier New"/>
                <a:ea typeface="Courier New"/>
                <a:cs typeface="Courier New"/>
                <a:sym typeface="Courier New"/>
              </a:rPr>
              <a:t>"resurse3"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app.listen(</a:t>
            </a:r>
            <a:r>
              <a:rPr lang="en" sz="1050">
                <a:solidFill>
                  <a:srgbClr val="098658"/>
                </a:solidFill>
                <a:highlight>
                  <a:srgbClr val="FFFFFF"/>
                </a:highlight>
                <a:latin typeface="Courier New"/>
                <a:ea typeface="Courier New"/>
                <a:cs typeface="Courier New"/>
                <a:sym typeface="Courier New"/>
              </a:rPr>
              <a:t>8080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"Serverul a pornit!"</a:t>
            </a:r>
            <a:r>
              <a:rPr lang="en" sz="1050">
                <a:solidFill>
                  <a:schemeClr val="dk1"/>
                </a:solidFill>
                <a:highlight>
                  <a:srgbClr val="FFFFFF"/>
                </a:highlight>
                <a:latin typeface="Courier New"/>
                <a:ea typeface="Courier New"/>
                <a:cs typeface="Courier New"/>
                <a:sym typeface="Courier New"/>
              </a:rPr>
              <a: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00" name="Shape 700"/>
        <p:cNvGrpSpPr/>
        <p:nvPr/>
      </p:nvGrpSpPr>
      <p:grpSpPr>
        <a:xfrm>
          <a:off x="0" y="0"/>
          <a:ext cx="0" cy="0"/>
          <a:chOff x="0" y="0"/>
          <a:chExt cx="0" cy="0"/>
        </a:xfrm>
      </p:grpSpPr>
      <p:sp>
        <p:nvSpPr>
          <p:cNvPr id="701" name="Google Shape;701;p6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express.static() - exemplu (2)</a:t>
            </a:r>
            <a:endParaRPr/>
          </a:p>
        </p:txBody>
      </p:sp>
      <p:sp>
        <p:nvSpPr>
          <p:cNvPr id="702" name="Google Shape;702;p6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4" name="Google Shape;704;p6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05" name="Google Shape;705;p6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06" name="Google Shape;706;p69"/>
          <p:cNvSpPr txBox="1"/>
          <p:nvPr/>
        </p:nvSpPr>
        <p:spPr>
          <a:xfrm>
            <a:off x="314400" y="1008600"/>
            <a:ext cx="8515200" cy="12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666666"/>
                </a:solidFill>
              </a:rPr>
              <a:t>Explicații exemplu</a:t>
            </a:r>
            <a:endParaRPr b="1"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Când scriem în bara de adrese a browserului </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http://localhost:8080/a.html</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cererea trece întâi prin middleware-ul adăugat de primul app.use:</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707" name="Google Shape;707;p69"/>
          <p:cNvSpPr txBox="1"/>
          <p:nvPr/>
        </p:nvSpPr>
        <p:spPr>
          <a:xfrm>
            <a:off x="347650" y="2684550"/>
            <a:ext cx="88740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666666"/>
                </a:solidFill>
              </a:rPr>
              <a:t>și găsește fișierul în folderul </a:t>
            </a:r>
            <a:r>
              <a:rPr i="1" lang="en" sz="1300">
                <a:solidFill>
                  <a:srgbClr val="666666"/>
                </a:solidFill>
              </a:rPr>
              <a:t>resurse</a:t>
            </a:r>
            <a:r>
              <a:rPr lang="en" sz="1300">
                <a:solidFill>
                  <a:srgbClr val="666666"/>
                </a:solidFill>
              </a:rPr>
              <a:t> și îl afișează.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Folderul resurse fiind definit static, se consideră că </a:t>
            </a:r>
            <a:r>
              <a:rPr b="1" lang="en" sz="1300">
                <a:solidFill>
                  <a:srgbClr val="666666"/>
                </a:solidFill>
              </a:rPr>
              <a:t>orice rută e subcale</a:t>
            </a:r>
            <a:r>
              <a:rPr lang="en" sz="1300">
                <a:solidFill>
                  <a:srgbClr val="666666"/>
                </a:solidFill>
              </a:rPr>
              <a:t>, de asta, pentru cererea:</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http://localhost:8080/fisiere/c.html</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afișează și conținutul fișierului c, folderul </a:t>
            </a:r>
            <a:r>
              <a:rPr i="1" lang="en" sz="1300">
                <a:solidFill>
                  <a:srgbClr val="666666"/>
                </a:solidFill>
              </a:rPr>
              <a:t>fisiere </a:t>
            </a:r>
            <a:r>
              <a:rPr lang="en" sz="1300">
                <a:solidFill>
                  <a:srgbClr val="666666"/>
                </a:solidFill>
              </a:rPr>
              <a:t>fiind subfolder în folderul static resurse.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a:p>
        </p:txBody>
      </p:sp>
      <p:sp>
        <p:nvSpPr>
          <p:cNvPr id="708" name="Google Shape;708;p69"/>
          <p:cNvSpPr txBox="1"/>
          <p:nvPr/>
        </p:nvSpPr>
        <p:spPr>
          <a:xfrm>
            <a:off x="439150" y="2247225"/>
            <a:ext cx="5590800" cy="346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app.use(express.static(path.join(__dirname,</a:t>
            </a:r>
            <a:r>
              <a:rPr lang="en" sz="1050">
                <a:solidFill>
                  <a:srgbClr val="A31515"/>
                </a:solidFill>
                <a:highlight>
                  <a:srgbClr val="FFFFFF"/>
                </a:highlight>
                <a:latin typeface="Courier New"/>
                <a:ea typeface="Courier New"/>
                <a:cs typeface="Courier New"/>
                <a:sym typeface="Courier New"/>
              </a:rPr>
              <a:t>"resurse"</a:t>
            </a:r>
            <a:r>
              <a:rPr lang="en" sz="1050">
                <a:solidFill>
                  <a:schemeClr val="dk1"/>
                </a:solidFill>
                <a:highlight>
                  <a:srgbClr val="FFFFFF"/>
                </a:highlight>
                <a:latin typeface="Courier New"/>
                <a:ea typeface="Courier New"/>
                <a:cs typeface="Courier New"/>
                <a:sym typeface="Courier New"/>
              </a:rPr>
              <a: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12" name="Shape 712"/>
        <p:cNvGrpSpPr/>
        <p:nvPr/>
      </p:nvGrpSpPr>
      <p:grpSpPr>
        <a:xfrm>
          <a:off x="0" y="0"/>
          <a:ext cx="0" cy="0"/>
          <a:chOff x="0" y="0"/>
          <a:chExt cx="0" cy="0"/>
        </a:xfrm>
      </p:grpSpPr>
      <p:sp>
        <p:nvSpPr>
          <p:cNvPr id="713" name="Google Shape;713;p7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express.static() - exemplu (3)</a:t>
            </a:r>
            <a:endParaRPr/>
          </a:p>
        </p:txBody>
      </p:sp>
      <p:sp>
        <p:nvSpPr>
          <p:cNvPr id="714" name="Google Shape;714;p7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6" name="Google Shape;716;p7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17" name="Google Shape;717;p7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18" name="Google Shape;718;p70"/>
          <p:cNvSpPr txBox="1"/>
          <p:nvPr/>
        </p:nvSpPr>
        <p:spPr>
          <a:xfrm>
            <a:off x="314400" y="932400"/>
            <a:ext cx="85152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666666"/>
                </a:solidFill>
              </a:rPr>
              <a:t>Continuare explicații exemplu. </a:t>
            </a:r>
            <a:r>
              <a:rPr lang="en" sz="1100">
                <a:solidFill>
                  <a:srgbClr val="666666"/>
                </a:solidFill>
              </a:rPr>
              <a:t>În cazul celui de-al doilea app.use() </a:t>
            </a:r>
            <a:endParaRPr sz="1100">
              <a:solidFill>
                <a:srgbClr val="666666"/>
              </a:solidFill>
            </a:endParaRPr>
          </a:p>
        </p:txBody>
      </p:sp>
      <p:sp>
        <p:nvSpPr>
          <p:cNvPr id="719" name="Google Shape;719;p70"/>
          <p:cNvSpPr txBox="1"/>
          <p:nvPr/>
        </p:nvSpPr>
        <p:spPr>
          <a:xfrm>
            <a:off x="347650" y="1607275"/>
            <a:ext cx="88740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666666"/>
                </a:solidFill>
              </a:rPr>
              <a:t>am definit că pentru orice rută care începe cu "/ruta_statica" să caute în folderul static /resurse2 subruta care urmează după "/ruta_statica". De exemplu, pentru cererea</a:t>
            </a:r>
            <a:endParaRPr sz="1100">
              <a:solidFill>
                <a:srgbClr val="666666"/>
              </a:solidFill>
            </a:endParaRPr>
          </a:p>
          <a:p>
            <a:pPr indent="0" lvl="0" marL="0" rtl="0" algn="l">
              <a:spcBef>
                <a:spcPts val="0"/>
              </a:spcBef>
              <a:spcAft>
                <a:spcPts val="0"/>
              </a:spcAft>
              <a:buNone/>
            </a:pPr>
            <a:r>
              <a:rPr lang="en" sz="1100">
                <a:solidFill>
                  <a:srgbClr val="666666"/>
                </a:solidFill>
                <a:latin typeface="Courier New"/>
                <a:ea typeface="Courier New"/>
                <a:cs typeface="Courier New"/>
                <a:sym typeface="Courier New"/>
              </a:rPr>
              <a:t>http://localhost:8080/ruta_statica/b.html</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666666"/>
                </a:solidFill>
              </a:rPr>
              <a:t>se va afișa în browser fișierul b.html care se află chiar în folderul din resurse2.</a:t>
            </a:r>
            <a:endParaRPr sz="1100">
              <a:solidFill>
                <a:srgbClr val="666666"/>
              </a:solidFill>
            </a:endParaRPr>
          </a:p>
          <a:p>
            <a:pPr indent="0" lvl="0" marL="0" rtl="0" algn="l">
              <a:spcBef>
                <a:spcPts val="0"/>
              </a:spcBef>
              <a:spcAft>
                <a:spcPts val="0"/>
              </a:spcAft>
              <a:buNone/>
            </a:pPr>
            <a:r>
              <a:t/>
            </a:r>
            <a:endParaRPr sz="1100">
              <a:solidFill>
                <a:srgbClr val="666666"/>
              </a:solidFill>
            </a:endParaRPr>
          </a:p>
          <a:p>
            <a:pPr indent="0" lvl="0" marL="0" rtl="0" algn="l">
              <a:spcBef>
                <a:spcPts val="0"/>
              </a:spcBef>
              <a:spcAft>
                <a:spcPts val="0"/>
              </a:spcAft>
              <a:buNone/>
            </a:pPr>
            <a:r>
              <a:rPr lang="en" sz="1100">
                <a:solidFill>
                  <a:srgbClr val="666666"/>
                </a:solidFill>
              </a:rPr>
              <a:t>Iar pentru cererea:</a:t>
            </a:r>
            <a:endParaRPr sz="1100">
              <a:solidFill>
                <a:srgbClr val="666666"/>
              </a:solidFill>
            </a:endParaRPr>
          </a:p>
          <a:p>
            <a:pPr indent="0" lvl="0" marL="0" rtl="0" algn="l">
              <a:spcBef>
                <a:spcPts val="0"/>
              </a:spcBef>
              <a:spcAft>
                <a:spcPts val="0"/>
              </a:spcAft>
              <a:buNone/>
            </a:pPr>
            <a:r>
              <a:rPr lang="en" sz="1100">
                <a:solidFill>
                  <a:srgbClr val="666666"/>
                </a:solidFill>
                <a:latin typeface="Courier New"/>
                <a:ea typeface="Courier New"/>
                <a:cs typeface="Courier New"/>
                <a:sym typeface="Courier New"/>
              </a:rPr>
              <a:t>http://localhost:8080/ruta_statica/fisiere2/c.html</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666666"/>
                </a:solidFill>
              </a:rPr>
              <a:t>va servi fișierul c.html aflat în resurse2/fisiere2/c.html, deoarece caută în resurse2 subcalea /fisiere2/c.html</a:t>
            </a:r>
            <a:endParaRPr sz="1100">
              <a:solidFill>
                <a:srgbClr val="666666"/>
              </a:solidFill>
            </a:endParaRPr>
          </a:p>
          <a:p>
            <a:pPr indent="0" lvl="0" marL="0" rtl="0" algn="l">
              <a:spcBef>
                <a:spcPts val="0"/>
              </a:spcBef>
              <a:spcAft>
                <a:spcPts val="0"/>
              </a:spcAft>
              <a:buNone/>
            </a:pPr>
            <a:r>
              <a:t/>
            </a:r>
            <a:endParaRPr sz="1100">
              <a:solidFill>
                <a:srgbClr val="666666"/>
              </a:solidFill>
            </a:endParaRPr>
          </a:p>
          <a:p>
            <a:pPr indent="0" lvl="0" marL="0" rtl="0" algn="l">
              <a:spcBef>
                <a:spcPts val="0"/>
              </a:spcBef>
              <a:spcAft>
                <a:spcPts val="0"/>
              </a:spcAft>
              <a:buNone/>
            </a:pPr>
            <a:r>
              <a:rPr lang="en" sz="1100">
                <a:solidFill>
                  <a:srgbClr val="666666"/>
                </a:solidFill>
              </a:rPr>
              <a:t>Dacă, însă, facem cererea:</a:t>
            </a:r>
            <a:endParaRPr sz="1100">
              <a:solidFill>
                <a:srgbClr val="666666"/>
              </a:solidFill>
            </a:endParaRPr>
          </a:p>
          <a:p>
            <a:pPr indent="0" lvl="0" marL="0" rtl="0" algn="l">
              <a:spcBef>
                <a:spcPts val="0"/>
              </a:spcBef>
              <a:spcAft>
                <a:spcPts val="0"/>
              </a:spcAft>
              <a:buNone/>
            </a:pPr>
            <a:r>
              <a:rPr lang="en" sz="1100">
                <a:solidFill>
                  <a:srgbClr val="666666"/>
                </a:solidFill>
                <a:latin typeface="Courier New"/>
                <a:ea typeface="Courier New"/>
                <a:cs typeface="Courier New"/>
                <a:sym typeface="Courier New"/>
              </a:rPr>
              <a:t>localhost:8080/ruta_statica/inexistent</a:t>
            </a:r>
            <a:endParaRPr sz="11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666666"/>
                </a:solidFill>
              </a:rPr>
              <a:t>cum fișierul "inexistent" nu se găsește în folderul resurse2 asociat, aplicația va coborî la app.get() </a:t>
            </a:r>
            <a:endParaRPr sz="1100">
              <a:solidFill>
                <a:srgbClr val="666666"/>
              </a:solidFill>
            </a:endParaRPr>
          </a:p>
        </p:txBody>
      </p:sp>
      <p:sp>
        <p:nvSpPr>
          <p:cNvPr id="720" name="Google Shape;720;p70"/>
          <p:cNvSpPr txBox="1"/>
          <p:nvPr/>
        </p:nvSpPr>
        <p:spPr>
          <a:xfrm>
            <a:off x="398500" y="1218750"/>
            <a:ext cx="6363300" cy="330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app.use(</a:t>
            </a:r>
            <a:r>
              <a:rPr lang="en" sz="950">
                <a:solidFill>
                  <a:srgbClr val="A31515"/>
                </a:solidFill>
                <a:highlight>
                  <a:srgbClr val="FFFFFF"/>
                </a:highlight>
                <a:latin typeface="Courier New"/>
                <a:ea typeface="Courier New"/>
                <a:cs typeface="Courier New"/>
                <a:sym typeface="Courier New"/>
              </a:rPr>
              <a:t>"/ruta_statica"</a:t>
            </a:r>
            <a:r>
              <a:rPr lang="en" sz="950">
                <a:solidFill>
                  <a:schemeClr val="dk1"/>
                </a:solidFill>
                <a:highlight>
                  <a:srgbClr val="FFFFFF"/>
                </a:highlight>
                <a:latin typeface="Courier New"/>
                <a:ea typeface="Courier New"/>
                <a:cs typeface="Courier New"/>
                <a:sym typeface="Courier New"/>
              </a:rPr>
              <a:t>, express.static(path.join(__dirname,</a:t>
            </a:r>
            <a:r>
              <a:rPr lang="en" sz="950">
                <a:solidFill>
                  <a:srgbClr val="A31515"/>
                </a:solidFill>
                <a:highlight>
                  <a:srgbClr val="FFFFFF"/>
                </a:highlight>
                <a:latin typeface="Courier New"/>
                <a:ea typeface="Courier New"/>
                <a:cs typeface="Courier New"/>
                <a:sym typeface="Courier New"/>
              </a:rPr>
              <a:t>"resurse2"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p:txBody>
      </p:sp>
      <p:sp>
        <p:nvSpPr>
          <p:cNvPr id="721" name="Google Shape;721;p70"/>
          <p:cNvSpPr txBox="1"/>
          <p:nvPr/>
        </p:nvSpPr>
        <p:spPr>
          <a:xfrm>
            <a:off x="347650" y="4510125"/>
            <a:ext cx="701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666666"/>
                </a:solidFill>
              </a:rPr>
              <a:t>care va trimite către client mesajul de eroare "Nu am gasit fisierul static cerut".</a:t>
            </a:r>
            <a:endParaRPr sz="1200"/>
          </a:p>
        </p:txBody>
      </p:sp>
      <p:sp>
        <p:nvSpPr>
          <p:cNvPr id="722" name="Google Shape;722;p70"/>
          <p:cNvSpPr txBox="1"/>
          <p:nvPr/>
        </p:nvSpPr>
        <p:spPr>
          <a:xfrm>
            <a:off x="398500" y="3741350"/>
            <a:ext cx="6363300" cy="769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app.get(</a:t>
            </a:r>
            <a:r>
              <a:rPr lang="en" sz="950">
                <a:solidFill>
                  <a:srgbClr val="A31515"/>
                </a:solidFill>
                <a:highlight>
                  <a:srgbClr val="FFFFFF"/>
                </a:highlight>
                <a:latin typeface="Courier New"/>
                <a:ea typeface="Courier New"/>
                <a:cs typeface="Courier New"/>
                <a:sym typeface="Courier New"/>
              </a:rPr>
              <a:t>"/ruta_statica/*"</a:t>
            </a: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(req,res){</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"Unde-i resursa? Nu-i resursa...."</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res.status(</a:t>
            </a:r>
            <a:r>
              <a:rPr lang="en" sz="950">
                <a:solidFill>
                  <a:srgbClr val="098658"/>
                </a:solidFill>
                <a:highlight>
                  <a:srgbClr val="FFFFFF"/>
                </a:highlight>
                <a:latin typeface="Courier New"/>
                <a:ea typeface="Courier New"/>
                <a:cs typeface="Courier New"/>
                <a:sym typeface="Courier New"/>
              </a:rPr>
              <a:t>404</a:t>
            </a:r>
            <a:r>
              <a:rPr lang="en" sz="950">
                <a:solidFill>
                  <a:schemeClr val="dk1"/>
                </a:solidFill>
                <a:highlight>
                  <a:srgbClr val="FFFFFF"/>
                </a:highlight>
                <a:latin typeface="Courier New"/>
                <a:ea typeface="Courier New"/>
                <a:cs typeface="Courier New"/>
                <a:sym typeface="Courier New"/>
              </a:rPr>
              <a:t>).send(</a:t>
            </a:r>
            <a:r>
              <a:rPr lang="en" sz="950">
                <a:solidFill>
                  <a:srgbClr val="A31515"/>
                </a:solidFill>
                <a:highlight>
                  <a:srgbClr val="FFFFFF"/>
                </a:highlight>
                <a:latin typeface="Courier New"/>
                <a:ea typeface="Courier New"/>
                <a:cs typeface="Courier New"/>
                <a:sym typeface="Courier New"/>
              </a:rPr>
              <a:t>"Nu am gasit fisierul static cerut"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26" name="Shape 726"/>
        <p:cNvGrpSpPr/>
        <p:nvPr/>
      </p:nvGrpSpPr>
      <p:grpSpPr>
        <a:xfrm>
          <a:off x="0" y="0"/>
          <a:ext cx="0" cy="0"/>
          <a:chOff x="0" y="0"/>
          <a:chExt cx="0" cy="0"/>
        </a:xfrm>
      </p:grpSpPr>
      <p:sp>
        <p:nvSpPr>
          <p:cNvPr id="727" name="Google Shape;727;p7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express.static() - exemplu (4)</a:t>
            </a:r>
            <a:endParaRPr/>
          </a:p>
        </p:txBody>
      </p:sp>
      <p:sp>
        <p:nvSpPr>
          <p:cNvPr id="728" name="Google Shape;728;p7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0" name="Google Shape;730;p7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31" name="Google Shape;731;p7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32" name="Google Shape;732;p71"/>
          <p:cNvSpPr txBox="1"/>
          <p:nvPr/>
        </p:nvSpPr>
        <p:spPr>
          <a:xfrm>
            <a:off x="314400" y="932400"/>
            <a:ext cx="85152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666666"/>
                </a:solidFill>
              </a:rPr>
              <a:t>Continuare explicații exemplu. </a:t>
            </a:r>
            <a:r>
              <a:rPr lang="en" sz="1300">
                <a:solidFill>
                  <a:srgbClr val="666666"/>
                </a:solidFill>
              </a:rPr>
              <a:t>În cazul ultimului app.use() </a:t>
            </a:r>
            <a:endParaRPr sz="1300">
              <a:solidFill>
                <a:srgbClr val="666666"/>
              </a:solidFill>
            </a:endParaRPr>
          </a:p>
        </p:txBody>
      </p:sp>
      <p:sp>
        <p:nvSpPr>
          <p:cNvPr id="733" name="Google Shape;733;p71"/>
          <p:cNvSpPr txBox="1"/>
          <p:nvPr/>
        </p:nvSpPr>
        <p:spPr>
          <a:xfrm>
            <a:off x="347650" y="1607275"/>
            <a:ext cx="85152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666666"/>
                </a:solidFill>
              </a:rPr>
              <a:t>Această scriere la prima vedere pare să acepte cereri de forma /resurse3/fisier pe care să le caute chiar în folderul resurse3 din rădăcină, însă e </a:t>
            </a:r>
            <a:r>
              <a:rPr b="1" lang="en" sz="1300">
                <a:solidFill>
                  <a:srgbClr val="FF0000"/>
                </a:solidFill>
              </a:rPr>
              <a:t>fals </a:t>
            </a:r>
            <a:r>
              <a:rPr lang="en" sz="1300">
                <a:solidFill>
                  <a:srgbClr val="666666"/>
                </a:solidFill>
              </a:rPr>
              <a:t>și adesea apar confuzii și greșeli de programare de acest gen!</a:t>
            </a:r>
            <a:endParaRPr sz="1300">
              <a:solidFill>
                <a:srgbClr val="666666"/>
              </a:solidFill>
            </a:endParaRPr>
          </a:p>
          <a:p>
            <a:pPr indent="0" lvl="0" marL="0" rtl="0" algn="l">
              <a:spcBef>
                <a:spcPts val="0"/>
              </a:spcBef>
              <a:spcAft>
                <a:spcPts val="0"/>
              </a:spcAft>
              <a:buNone/>
            </a:pPr>
            <a:r>
              <a:rPr lang="en" sz="1300">
                <a:solidFill>
                  <a:srgbClr val="666666"/>
                </a:solidFill>
              </a:rPr>
              <a:t>O să observăm că pentru cererea:</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http://localhost:8080/resurse3/a.html</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obținem eroarea în browser:</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Cannot GET /resurse3/a.html</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deși direct în folderul resurse apare fișierul a.html</a:t>
            </a:r>
            <a:endParaRPr sz="1300">
              <a:solidFill>
                <a:srgbClr val="666666"/>
              </a:solidFill>
            </a:endParaRPr>
          </a:p>
          <a:p>
            <a:pPr indent="0" lvl="0" marL="0" rtl="0" algn="l">
              <a:spcBef>
                <a:spcPts val="0"/>
              </a:spcBef>
              <a:spcAft>
                <a:spcPts val="0"/>
              </a:spcAft>
              <a:buNone/>
            </a:pPr>
            <a:r>
              <a:rPr lang="en" sz="1300">
                <a:solidFill>
                  <a:srgbClr val="666666"/>
                </a:solidFill>
              </a:rPr>
              <a:t>motivul este faptul că o cerere de forma</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http://localhost:8080/resurse3/fisier</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va căuta subcalea de după localhost:8080, adică "/resurse3/fisier" în folderul resurse3 definit ca static. Cu alte cuvinte, o cerere de forma de mai sus ar avea succes numai dacă ar exista un subfolder în resurse3 numit tot resurse3 care să conțină fișierul.De asta, pentru exemplul de structură de fișiere ilustrat în slide-ul cu codul, pentru cererea:</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http://localhost:8080/resurse3/d.html</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vom obține un rezultat, însă va fi fișierul d.html din subfolderul resurse3 și nu din folderul resurse3 aflat direct în rădăcina proiectului.</a:t>
            </a:r>
            <a:endParaRPr sz="1300">
              <a:solidFill>
                <a:srgbClr val="666666"/>
              </a:solidFill>
            </a:endParaRPr>
          </a:p>
        </p:txBody>
      </p:sp>
      <p:sp>
        <p:nvSpPr>
          <p:cNvPr id="734" name="Google Shape;734;p71"/>
          <p:cNvSpPr txBox="1"/>
          <p:nvPr/>
        </p:nvSpPr>
        <p:spPr>
          <a:xfrm>
            <a:off x="398500" y="1294950"/>
            <a:ext cx="6363300" cy="346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"/resurse3/*"</a:t>
            </a:r>
            <a:r>
              <a:rPr lang="en" sz="1050">
                <a:solidFill>
                  <a:schemeClr val="dk1"/>
                </a:solidFill>
                <a:highlight>
                  <a:srgbClr val="FFFFFF"/>
                </a:highlight>
                <a:latin typeface="Courier New"/>
                <a:ea typeface="Courier New"/>
                <a:cs typeface="Courier New"/>
                <a:sym typeface="Courier New"/>
              </a:rPr>
              <a:t>,express.static(path.join(__dirname,</a:t>
            </a:r>
            <a:r>
              <a:rPr lang="en" sz="1050">
                <a:solidFill>
                  <a:srgbClr val="A31515"/>
                </a:solidFill>
                <a:highlight>
                  <a:srgbClr val="FFFFFF"/>
                </a:highlight>
                <a:latin typeface="Courier New"/>
                <a:ea typeface="Courier New"/>
                <a:cs typeface="Courier New"/>
                <a:sym typeface="Courier New"/>
              </a:rPr>
              <a:t>"resurse3"</a:t>
            </a:r>
            <a:r>
              <a:rPr lang="en" sz="10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uncții callback</a:t>
            </a:r>
            <a:endParaRPr/>
          </a:p>
        </p:txBody>
      </p:sp>
      <p:sp>
        <p:nvSpPr>
          <p:cNvPr id="119" name="Google Shape;119;p1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1" name="Google Shape;121;p1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22" name="Google Shape;122;p1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23" name="Google Shape;123;p18"/>
          <p:cNvSpPr txBox="1"/>
          <p:nvPr/>
        </p:nvSpPr>
        <p:spPr>
          <a:xfrm>
            <a:off x="317025" y="956650"/>
            <a:ext cx="8520600" cy="10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666666"/>
                </a:solidFill>
              </a:rPr>
              <a:t>O funcție callback este o funcție care este transmisă ca parametru pentru o altă funcție care o va apela.</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În JavaScript funcțiile sunt și ele obiecte și pot fi alocate ca valori unor variabile ori să fie transmise în mod obișnuit ca parametri.</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Multe funcții din pachetele Node primesc ca parametru un callback pe care il vor apela la finalizarea operațiilor lor. Adesea, funcția callback va primi rezultatul.</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124" name="Google Shape;124;p18"/>
          <p:cNvSpPr txBox="1"/>
          <p:nvPr/>
        </p:nvSpPr>
        <p:spPr>
          <a:xfrm>
            <a:off x="256150" y="2018650"/>
            <a:ext cx="4554000" cy="210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calculeaza(sirNote, </a:t>
            </a:r>
            <a:r>
              <a:rPr lang="en" sz="1050">
                <a:solidFill>
                  <a:schemeClr val="dk1"/>
                </a:solidFill>
                <a:highlight>
                  <a:srgbClr val="FCE5CD"/>
                </a:highlight>
                <a:latin typeface="Courier New"/>
                <a:ea typeface="Courier New"/>
                <a:cs typeface="Courier New"/>
                <a:sym typeface="Courier New"/>
              </a:rPr>
              <a:t>fCallBack</a:t>
            </a:r>
            <a:r>
              <a:rPr lang="en" sz="1050">
                <a:solidFill>
                  <a:schemeClr val="dk1"/>
                </a:solidFill>
                <a:highlight>
                  <a:srgbClr val="FFFFFF"/>
                </a:highlight>
                <a:latin typeface="Courier New"/>
                <a:ea typeface="Courier New"/>
                <a:cs typeface="Courier New"/>
                <a:sym typeface="Courier New"/>
              </a:rPr>
              <a:t>,</a:t>
            </a:r>
            <a:r>
              <a:rPr lang="en" sz="1050">
                <a:solidFill>
                  <a:schemeClr val="dk1"/>
                </a:solidFill>
                <a:highlight>
                  <a:srgbClr val="FCE5CD"/>
                </a:highlight>
                <a:latin typeface="Courier New"/>
                <a:ea typeface="Courier New"/>
                <a:cs typeface="Courier New"/>
                <a:sym typeface="Courier New"/>
              </a:rPr>
              <a:t>fErr</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vectNote=sirNote.split(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try</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vectNote=vectNote.map(x </a:t>
            </a:r>
            <a:r>
              <a:rPr lang="en" sz="1050">
                <a:solidFill>
                  <a:srgbClr val="0000FF"/>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 parseInt(x,</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rez=</a:t>
            </a:r>
            <a:r>
              <a:rPr lang="en" sz="1050">
                <a:solidFill>
                  <a:schemeClr val="dk1"/>
                </a:solidFill>
                <a:highlight>
                  <a:srgbClr val="FFFF00"/>
                </a:highlight>
                <a:latin typeface="Courier New"/>
                <a:ea typeface="Courier New"/>
                <a:cs typeface="Courier New"/>
                <a:sym typeface="Courier New"/>
              </a:rPr>
              <a:t>fCallBack(vectNote)</a:t>
            </a:r>
            <a:endParaRPr sz="10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(isNaN(rez)) </a:t>
            </a:r>
            <a:r>
              <a:rPr lang="en" sz="1050">
                <a:solidFill>
                  <a:srgbClr val="0000FF"/>
                </a:solidFill>
                <a:highlight>
                  <a:srgbClr val="FFFFFF"/>
                </a:highlight>
                <a:latin typeface="Courier New"/>
                <a:ea typeface="Courier New"/>
                <a:cs typeface="Courier New"/>
                <a:sym typeface="Courier New"/>
              </a:rPr>
              <a:t>throw</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NaN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console.log(rez)</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catch</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chemeClr val="dk1"/>
                </a:solidFill>
                <a:highlight>
                  <a:srgbClr val="FFFF00"/>
                </a:highlight>
                <a:latin typeface="Courier New"/>
                <a:ea typeface="Courier New"/>
                <a:cs typeface="Courier New"/>
                <a:sym typeface="Courier New"/>
              </a:rPr>
              <a:t>fErr()</a:t>
            </a:r>
            <a:endParaRPr sz="10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p:txBody>
      </p:sp>
      <p:sp>
        <p:nvSpPr>
          <p:cNvPr id="125" name="Google Shape;125;p18"/>
          <p:cNvSpPr txBox="1"/>
          <p:nvPr/>
        </p:nvSpPr>
        <p:spPr>
          <a:xfrm>
            <a:off x="5208950" y="2018650"/>
            <a:ext cx="3628800" cy="210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calculeaza(</a:t>
            </a:r>
            <a:r>
              <a:rPr lang="en" sz="1050">
                <a:solidFill>
                  <a:srgbClr val="A31515"/>
                </a:solidFill>
                <a:highlight>
                  <a:srgbClr val="FFFFFF"/>
                </a:highlight>
                <a:latin typeface="Courier New"/>
                <a:ea typeface="Courier New"/>
                <a:cs typeface="Courier New"/>
                <a:sym typeface="Courier New"/>
              </a:rPr>
              <a:t>"10,7,2,8,10"</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(arr){</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suma=</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nr </a:t>
            </a:r>
            <a:r>
              <a:rPr lang="en" sz="1050">
                <a:solidFill>
                  <a:srgbClr val="0000FF"/>
                </a:solidFill>
                <a:highlight>
                  <a:srgbClr val="FFFFFF"/>
                </a:highlight>
                <a:latin typeface="Courier New"/>
                <a:ea typeface="Courier New"/>
                <a:cs typeface="Courier New"/>
                <a:sym typeface="Courier New"/>
              </a:rPr>
              <a:t>of</a:t>
            </a:r>
            <a:r>
              <a:rPr lang="en" sz="1050">
                <a:solidFill>
                  <a:schemeClr val="dk1"/>
                </a:solidFill>
                <a:highlight>
                  <a:srgbClr val="FFFFFF"/>
                </a:highlight>
                <a:latin typeface="Courier New"/>
                <a:ea typeface="Courier New"/>
                <a:cs typeface="Courier New"/>
                <a:sym typeface="Courier New"/>
              </a:rPr>
              <a:t> arr)</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suma+=nr</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suma/arr.length</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mesajEroare)</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mesajEroare(){</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"A survenit o eroare de calcul."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600"/>
          </a:p>
        </p:txBody>
      </p:sp>
      <p:sp>
        <p:nvSpPr>
          <p:cNvPr id="126" name="Google Shape;126;p18"/>
          <p:cNvSpPr txBox="1"/>
          <p:nvPr/>
        </p:nvSpPr>
        <p:spPr>
          <a:xfrm>
            <a:off x="256150" y="4163675"/>
            <a:ext cx="8520600" cy="6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În exemplu de mai sus, funcția </a:t>
            </a:r>
            <a:r>
              <a:rPr i="1" lang="en" sz="1200">
                <a:solidFill>
                  <a:srgbClr val="666666"/>
                </a:solidFill>
              </a:rPr>
              <a:t>calculează </a:t>
            </a:r>
            <a:r>
              <a:rPr lang="en" sz="1200">
                <a:solidFill>
                  <a:srgbClr val="666666"/>
                </a:solidFill>
              </a:rPr>
              <a:t>are în ultimii doi parametri alte funcții pe care le folosește drept callback. Apelul funcției calculează este în dreapta. Al doilea argument este o funcție anonimă (nu are nume), definită pe loc, pe când al treilea argument este numele unei funcții existente: </a:t>
            </a:r>
            <a:r>
              <a:rPr i="1" lang="en" sz="1200">
                <a:solidFill>
                  <a:srgbClr val="666666"/>
                </a:solidFill>
              </a:rPr>
              <a:t>mesajEroare</a:t>
            </a:r>
            <a:r>
              <a:rPr lang="en" sz="1200">
                <a:solidFill>
                  <a:srgbClr val="666666"/>
                </a:solidFill>
              </a:rPr>
              <a:t>).</a:t>
            </a:r>
            <a:endParaRPr sz="1200">
              <a:solidFill>
                <a:srgbClr val="6666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38" name="Shape 738"/>
        <p:cNvGrpSpPr/>
        <p:nvPr/>
      </p:nvGrpSpPr>
      <p:grpSpPr>
        <a:xfrm>
          <a:off x="0" y="0"/>
          <a:ext cx="0" cy="0"/>
          <a:chOff x="0" y="0"/>
          <a:chExt cx="0" cy="0"/>
        </a:xfrm>
      </p:grpSpPr>
      <p:sp>
        <p:nvSpPr>
          <p:cNvPr id="739" name="Google Shape;739;p7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Setarea paginii de eroare 404</a:t>
            </a:r>
            <a:endParaRPr/>
          </a:p>
        </p:txBody>
      </p:sp>
      <p:sp>
        <p:nvSpPr>
          <p:cNvPr id="740" name="Google Shape;740;p7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2" name="Google Shape;742;p7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743" name="Google Shape;743;p7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744" name="Google Shape;744;p72"/>
          <p:cNvSpPr txBox="1"/>
          <p:nvPr/>
        </p:nvSpPr>
        <p:spPr>
          <a:xfrm>
            <a:off x="317025" y="1109050"/>
            <a:ext cx="851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666666"/>
              </a:solidFill>
            </a:endParaRPr>
          </a:p>
        </p:txBody>
      </p:sp>
      <p:sp>
        <p:nvSpPr>
          <p:cNvPr id="745" name="Google Shape;745;p72"/>
          <p:cNvSpPr txBox="1"/>
          <p:nvPr/>
        </p:nvSpPr>
        <p:spPr>
          <a:xfrm>
            <a:off x="348450" y="1168575"/>
            <a:ext cx="8447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Setarea middleware-ului care răspunde cererii cu eroarea 404 (indicatoare de resursă negăsită) în general trebuie făcută la final, ca să ajungă la transmiterea acestui răspuns doar dacă nu a putut intra pe vreo altă rută definită în program.</a:t>
            </a:r>
            <a:endParaRPr>
              <a:solidFill>
                <a:schemeClr val="dk2"/>
              </a:solidFill>
            </a:endParaRPr>
          </a:p>
          <a:p>
            <a:pPr indent="0" lvl="0" marL="0" rtl="0" algn="l">
              <a:spcBef>
                <a:spcPts val="0"/>
              </a:spcBef>
              <a:spcAft>
                <a:spcPts val="0"/>
              </a:spcAft>
              <a:buNone/>
            </a:pPr>
            <a:r>
              <a:rPr lang="en">
                <a:solidFill>
                  <a:schemeClr val="dk2"/>
                </a:solidFill>
              </a:rPr>
              <a:t>Dacă scrieți procesare de rute după codul de mai jos, la acele rute nu se va mai ajunge, deoarece a fost transmis deja un răspuns, și funcția next() nu a mai fost apelată.</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Pentru a adăuga un răspuns de eroare 404 (setând statusul 404 și trimițând și un mesaj ce poate fi înțeles de utilizator), se poate adăuga la final, după toate rutele, definite, dar înainte de app.listen() codul:</a:t>
            </a:r>
            <a:endParaRPr>
              <a:solidFill>
                <a:schemeClr val="dk2"/>
              </a:solidFill>
            </a:endParaRPr>
          </a:p>
        </p:txBody>
      </p:sp>
      <p:sp>
        <p:nvSpPr>
          <p:cNvPr id="746" name="Google Shape;746;p72"/>
          <p:cNvSpPr txBox="1"/>
          <p:nvPr/>
        </p:nvSpPr>
        <p:spPr>
          <a:xfrm>
            <a:off x="439125" y="3263875"/>
            <a:ext cx="3781500" cy="885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app.use(</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res.status(</a:t>
            </a:r>
            <a:r>
              <a:rPr lang="en" sz="1050">
                <a:solidFill>
                  <a:srgbClr val="098658"/>
                </a:solidFill>
                <a:highlight>
                  <a:srgbClr val="FFFFFF"/>
                </a:highlight>
                <a:latin typeface="Courier New"/>
                <a:ea typeface="Courier New"/>
                <a:cs typeface="Courier New"/>
                <a:sym typeface="Courier New"/>
              </a:rPr>
              <a:t>404</a:t>
            </a:r>
            <a:r>
              <a:rPr lang="en" sz="1050">
                <a:solidFill>
                  <a:schemeClr val="dk1"/>
                </a:solidFill>
                <a:highlight>
                  <a:srgbClr val="FFFFFF"/>
                </a:highlight>
                <a:latin typeface="Courier New"/>
                <a:ea typeface="Courier New"/>
                <a:cs typeface="Courier New"/>
                <a:sym typeface="Courier New"/>
              </a:rPr>
              <a:t>).send(</a:t>
            </a:r>
            <a:r>
              <a:rPr lang="en" sz="1050">
                <a:solidFill>
                  <a:srgbClr val="A31515"/>
                </a:solidFill>
                <a:highlight>
                  <a:srgbClr val="FFFFFF"/>
                </a:highlight>
                <a:latin typeface="Courier New"/>
                <a:ea typeface="Courier New"/>
                <a:cs typeface="Courier New"/>
                <a:sym typeface="Courier New"/>
              </a:rPr>
              <a:t>"Eroare 404!"</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p:txBody>
      </p:sp>
      <p:sp>
        <p:nvSpPr>
          <p:cNvPr id="747" name="Google Shape;747;p72"/>
          <p:cNvSpPr txBox="1"/>
          <p:nvPr/>
        </p:nvSpPr>
        <p:spPr>
          <a:xfrm>
            <a:off x="353900" y="4191650"/>
            <a:ext cx="844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Însă dacă optăm pentru a defini o rută generală (care să prindă toate cererile) trebuie să legăm de ea trimiterea paginii de eroare.</a:t>
            </a:r>
            <a:endParaRPr>
              <a:solidFill>
                <a:schemeClr val="dk2"/>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51" name="Shape 751"/>
        <p:cNvGrpSpPr/>
        <p:nvPr/>
      </p:nvGrpSpPr>
      <p:grpSpPr>
        <a:xfrm>
          <a:off x="0" y="0"/>
          <a:ext cx="0" cy="0"/>
          <a:chOff x="0" y="0"/>
          <a:chExt cx="0" cy="0"/>
        </a:xfrm>
      </p:grpSpPr>
      <p:sp>
        <p:nvSpPr>
          <p:cNvPr id="752" name="Google Shape;752;p7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Setarea rutei generale (1)</a:t>
            </a:r>
            <a:endParaRPr/>
          </a:p>
        </p:txBody>
      </p:sp>
      <p:sp>
        <p:nvSpPr>
          <p:cNvPr id="753" name="Google Shape;753;p7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5" name="Google Shape;755;p7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56" name="Google Shape;756;p7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57" name="Google Shape;757;p73"/>
          <p:cNvSpPr txBox="1"/>
          <p:nvPr/>
        </p:nvSpPr>
        <p:spPr>
          <a:xfrm>
            <a:off x="317025" y="1109050"/>
            <a:ext cx="851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666666"/>
              </a:solidFill>
            </a:endParaRPr>
          </a:p>
        </p:txBody>
      </p:sp>
      <p:sp>
        <p:nvSpPr>
          <p:cNvPr id="758" name="Google Shape;758;p73"/>
          <p:cNvSpPr txBox="1"/>
          <p:nvPr/>
        </p:nvSpPr>
        <p:spPr>
          <a:xfrm>
            <a:off x="311700" y="1087600"/>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Setarea rutei generale (în exemplul de mai jos doar pentru cereri de tip GET se face cu ajutorul template-ului "*".</a:t>
            </a:r>
            <a:endParaRPr>
              <a:solidFill>
                <a:schemeClr val="dk2"/>
              </a:solidFill>
            </a:endParaRPr>
          </a:p>
        </p:txBody>
      </p:sp>
      <p:sp>
        <p:nvSpPr>
          <p:cNvPr id="759" name="Google Shape;759;p73"/>
          <p:cNvSpPr txBox="1"/>
          <p:nvPr/>
        </p:nvSpPr>
        <p:spPr>
          <a:xfrm>
            <a:off x="388300" y="1986550"/>
            <a:ext cx="5245200" cy="2447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 res){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res.render(</a:t>
            </a:r>
            <a:r>
              <a:rPr lang="en" sz="1050">
                <a:solidFill>
                  <a:srgbClr val="A31515"/>
                </a:solidFill>
                <a:highlight>
                  <a:srgbClr val="FFFFFF"/>
                </a:highlight>
                <a:latin typeface="Courier New"/>
                <a:ea typeface="Courier New"/>
                <a:cs typeface="Courier New"/>
                <a:sym typeface="Courier New"/>
              </a:rPr>
              <a:t>"pagini"</a:t>
            </a:r>
            <a:r>
              <a:rPr lang="en" sz="1050">
                <a:solidFill>
                  <a:schemeClr val="dk1"/>
                </a:solidFill>
                <a:highlight>
                  <a:srgbClr val="FFFFFF"/>
                </a:highlight>
                <a:latin typeface="Courier New"/>
                <a:ea typeface="Courier New"/>
                <a:cs typeface="Courier New"/>
                <a:sym typeface="Courier New"/>
              </a:rPr>
              <a:t>+req.url,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(err,rezultatRandare){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(err){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(err.message.includes(</a:t>
            </a:r>
            <a:r>
              <a:rPr lang="en" sz="1050">
                <a:solidFill>
                  <a:srgbClr val="A31515"/>
                </a:solidFill>
                <a:highlight>
                  <a:srgbClr val="FFFFFF"/>
                </a:highlight>
                <a:latin typeface="Courier New"/>
                <a:ea typeface="Courier New"/>
                <a:cs typeface="Courier New"/>
                <a:sym typeface="Courier New"/>
              </a:rPr>
              <a:t>"Failed to lookup view"</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res.status(</a:t>
            </a:r>
            <a:r>
              <a:rPr lang="en" sz="1050">
                <a:solidFill>
                  <a:srgbClr val="098658"/>
                </a:solidFill>
                <a:highlight>
                  <a:srgbClr val="FFFFFF"/>
                </a:highlight>
                <a:latin typeface="Courier New"/>
                <a:ea typeface="Courier New"/>
                <a:cs typeface="Courier New"/>
                <a:sym typeface="Courier New"/>
              </a:rPr>
              <a:t>404</a:t>
            </a:r>
            <a:r>
              <a:rPr lang="en" sz="1050">
                <a:solidFill>
                  <a:schemeClr val="dk1"/>
                </a:solidFill>
                <a:highlight>
                  <a:srgbClr val="FFFFFF"/>
                </a:highlight>
                <a:latin typeface="Courier New"/>
                <a:ea typeface="Courier New"/>
                <a:cs typeface="Courier New"/>
                <a:sym typeface="Courier New"/>
              </a:rPr>
              <a:t>).render(</a:t>
            </a:r>
            <a:r>
              <a:rPr lang="en" sz="1050">
                <a:solidFill>
                  <a:srgbClr val="A31515"/>
                </a:solidFill>
                <a:highlight>
                  <a:srgbClr val="FFFFFF"/>
                </a:highlight>
                <a:latin typeface="Courier New"/>
                <a:ea typeface="Courier New"/>
                <a:cs typeface="Courier New"/>
                <a:sym typeface="Courier New"/>
              </a:rPr>
              <a:t>"pagini/404"</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throw</a:t>
            </a:r>
            <a:r>
              <a:rPr lang="en" sz="1050">
                <a:solidFill>
                  <a:schemeClr val="dk1"/>
                </a:solidFill>
                <a:highlight>
                  <a:srgbClr val="FFFFFF"/>
                </a:highlight>
                <a:latin typeface="Courier New"/>
                <a:ea typeface="Courier New"/>
                <a:cs typeface="Courier New"/>
                <a:sym typeface="Courier New"/>
              </a:rPr>
              <a:t> err;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res.send(rezultatRandare);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a:p>
        </p:txBody>
      </p:sp>
      <p:sp>
        <p:nvSpPr>
          <p:cNvPr id="760" name="Google Shape;760;p73"/>
          <p:cNvSpPr txBox="1"/>
          <p:nvPr/>
        </p:nvSpPr>
        <p:spPr>
          <a:xfrm>
            <a:off x="5714775" y="1529350"/>
            <a:ext cx="31230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Orice rută se potrivește cu formatul dat. Codul presupune că dacă s-a facut o cerere de genul:</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http://localhost:8080/fisier</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se  dorește randarea (compilarea în funcție de </a:t>
            </a:r>
            <a:r>
              <a:rPr i="1" lang="en" sz="1300">
                <a:solidFill>
                  <a:schemeClr val="dk2"/>
                </a:solidFill>
              </a:rPr>
              <a:t>view engine</a:t>
            </a:r>
            <a:r>
              <a:rPr lang="en" sz="1300">
                <a:solidFill>
                  <a:schemeClr val="dk2"/>
                </a:solidFill>
              </a:rPr>
              <a:t>-ul setat) a fișierului din folderul pagini (req.url va avea valoarea "/fisier" și e cocatenat la șirul "pagini", rezultând calea "/pagini/fisier").</a:t>
            </a:r>
            <a:endParaRPr sz="1300">
              <a:solidFill>
                <a:schemeClr val="dk2"/>
              </a:solidFill>
            </a:endParaRPr>
          </a:p>
          <a:p>
            <a:pPr indent="0" lvl="0" marL="0" rtl="0" algn="l">
              <a:spcBef>
                <a:spcPts val="0"/>
              </a:spcBef>
              <a:spcAft>
                <a:spcPts val="0"/>
              </a:spcAft>
              <a:buNone/>
            </a:pPr>
            <a:r>
              <a:rPr lang="en" sz="1300">
                <a:solidFill>
                  <a:schemeClr val="dk2"/>
                </a:solidFill>
              </a:rPr>
              <a:t>Funcția callback dată ca parametru în funcția render se execută la finalul încercării de randare, și ori are primul parametru de eroare setat, ori nu a survenit nicio eroare și e setat al doilea parametru cu rezultatul compilării template-ului</a:t>
            </a:r>
            <a:endParaRPr sz="1300">
              <a:solidFill>
                <a:schemeClr val="dk2"/>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64" name="Shape 764"/>
        <p:cNvGrpSpPr/>
        <p:nvPr/>
      </p:nvGrpSpPr>
      <p:grpSpPr>
        <a:xfrm>
          <a:off x="0" y="0"/>
          <a:ext cx="0" cy="0"/>
          <a:chOff x="0" y="0"/>
          <a:chExt cx="0" cy="0"/>
        </a:xfrm>
      </p:grpSpPr>
      <p:sp>
        <p:nvSpPr>
          <p:cNvPr id="765" name="Google Shape;765;p7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Setarea rutei generale (2)</a:t>
            </a:r>
            <a:endParaRPr/>
          </a:p>
        </p:txBody>
      </p:sp>
      <p:sp>
        <p:nvSpPr>
          <p:cNvPr id="766" name="Google Shape;766;p7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8" name="Google Shape;768;p7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69" name="Google Shape;769;p7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70" name="Google Shape;770;p74"/>
          <p:cNvSpPr txBox="1"/>
          <p:nvPr/>
        </p:nvSpPr>
        <p:spPr>
          <a:xfrm>
            <a:off x="317025" y="1109050"/>
            <a:ext cx="8515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666666"/>
              </a:solidFill>
            </a:endParaRPr>
          </a:p>
        </p:txBody>
      </p:sp>
      <p:sp>
        <p:nvSpPr>
          <p:cNvPr id="771" name="Google Shape;771;p74"/>
          <p:cNvSpPr txBox="1"/>
          <p:nvPr/>
        </p:nvSpPr>
        <p:spPr>
          <a:xfrm>
            <a:off x="311700" y="1087600"/>
            <a:ext cx="8520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Atunci când un fișier template nu este găsit de funcția render, aceasta aruncă o eroare cu un mesaj de forma "Failed to lookup view". Ne putem folosi de textul mesajul de eroare ca să aflăm dacă există fișierul sau nu. Verificăm dacă mesajul erorii cuprinde subșirul </a:t>
            </a:r>
            <a:r>
              <a:rPr lang="en">
                <a:solidFill>
                  <a:schemeClr val="dk2"/>
                </a:solidFill>
              </a:rPr>
              <a:t>"Failed to lookup view", și dacă da, vom trimite un răspuns cu o eroare 404 de resursă negăsită.</a:t>
            </a:r>
            <a:endParaRPr>
              <a:solidFill>
                <a:schemeClr val="dk2"/>
              </a:solidFill>
            </a:endParaRPr>
          </a:p>
          <a:p>
            <a:pPr indent="0" lvl="0" marL="0" rtl="0" algn="l">
              <a:spcBef>
                <a:spcPts val="0"/>
              </a:spcBef>
              <a:spcAft>
                <a:spcPts val="0"/>
              </a:spcAft>
              <a:buNone/>
            </a:pPr>
            <a:r>
              <a:rPr lang="en">
                <a:solidFill>
                  <a:schemeClr val="dk2"/>
                </a:solidFill>
              </a:rPr>
              <a:t>În cod s-a presupus că în folderul pagini există un template pentru pagina 404.</a:t>
            </a:r>
            <a:endParaRPr>
              <a:solidFill>
                <a:schemeClr val="dk2"/>
              </a:solidFill>
            </a:endParaRPr>
          </a:p>
          <a:p>
            <a:pPr indent="0" lvl="0" marL="0" rtl="0" algn="l">
              <a:spcBef>
                <a:spcPts val="0"/>
              </a:spcBef>
              <a:spcAft>
                <a:spcPts val="0"/>
              </a:spcAft>
              <a:buNone/>
            </a:pPr>
            <a:r>
              <a:rPr lang="en">
                <a:solidFill>
                  <a:schemeClr val="dk2"/>
                </a:solidFill>
              </a:rPr>
              <a:t>Cum există și alte tipuri de erori, în caz că eroarea în urma randării nu e de tip "Failed to lookup view", în acest caz pur și simplu o aruncăm mai departe.</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Atunci când funcția render primește ca parametru callback-ul, nu mai trimite automat rezultatul randării, către client, astfel că trebuie să il trimitem noi prin program cu ajutorul liniei:</a:t>
            </a:r>
            <a:endParaRPr>
              <a:solidFill>
                <a:schemeClr val="dk2"/>
              </a:solidFill>
            </a:endParaRPr>
          </a:p>
        </p:txBody>
      </p:sp>
      <p:sp>
        <p:nvSpPr>
          <p:cNvPr id="772" name="Google Shape;772;p74"/>
          <p:cNvSpPr txBox="1"/>
          <p:nvPr/>
        </p:nvSpPr>
        <p:spPr>
          <a:xfrm>
            <a:off x="378150" y="3512750"/>
            <a:ext cx="5245200" cy="346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res.send(rezultatRandare);</a:t>
            </a:r>
            <a:endParaRPr/>
          </a:p>
        </p:txBody>
      </p:sp>
      <p:sp>
        <p:nvSpPr>
          <p:cNvPr id="773" name="Google Shape;773;p74"/>
          <p:cNvSpPr txBox="1"/>
          <p:nvPr/>
        </p:nvSpPr>
        <p:spPr>
          <a:xfrm>
            <a:off x="317150" y="4046675"/>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Dacă dorim să definim o rută generală pentru orice tip de cereri, nu doar GET, cum era în exemplu, putem folosi app.all() în loc de app.get().</a:t>
            </a:r>
            <a:endParaRPr>
              <a:solidFill>
                <a:schemeClr val="dk2"/>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77" name="Shape 777"/>
        <p:cNvGrpSpPr/>
        <p:nvPr/>
      </p:nvGrpSpPr>
      <p:grpSpPr>
        <a:xfrm>
          <a:off x="0" y="0"/>
          <a:ext cx="0" cy="0"/>
          <a:chOff x="0" y="0"/>
          <a:chExt cx="0" cy="0"/>
        </a:xfrm>
      </p:grpSpPr>
      <p:sp>
        <p:nvSpPr>
          <p:cNvPr id="778" name="Google Shape;778;p7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căi cu parametri (1)</a:t>
            </a:r>
            <a:endParaRPr/>
          </a:p>
        </p:txBody>
      </p:sp>
      <p:sp>
        <p:nvSpPr>
          <p:cNvPr id="779" name="Google Shape;779;p7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1" name="Google Shape;781;p7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82" name="Google Shape;782;p7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83" name="Google Shape;783;p75"/>
          <p:cNvSpPr txBox="1"/>
          <p:nvPr/>
        </p:nvSpPr>
        <p:spPr>
          <a:xfrm>
            <a:off x="311700" y="27988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784" name="Google Shape;784;p75"/>
          <p:cNvSpPr txBox="1"/>
          <p:nvPr/>
        </p:nvSpPr>
        <p:spPr>
          <a:xfrm>
            <a:off x="317150" y="982025"/>
            <a:ext cx="84675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Uneori dorim să avem căi în care prima parte e fixă, iar restul sunt parametri pe care îi procesăm și în funcție de care decidem răspunsul către client. în definirea rutei, parametrii se scriu  cu simbolul ":" (două puncte) în față, așa cum se vede în exemplul de mai jos:</a:t>
            </a:r>
            <a:endParaRPr sz="1300">
              <a:solidFill>
                <a:schemeClr val="dk2"/>
              </a:solidFill>
            </a:endParaRPr>
          </a:p>
          <a:p>
            <a:pPr indent="0" lvl="0" marL="0" rtl="0" algn="l">
              <a:spcBef>
                <a:spcPts val="0"/>
              </a:spcBef>
              <a:spcAft>
                <a:spcPts val="0"/>
              </a:spcAft>
              <a:buNone/>
            </a:pPr>
            <a:r>
              <a:rPr lang="en" sz="1300">
                <a:solidFill>
                  <a:schemeClr val="dk2"/>
                </a:solidFill>
              </a:rPr>
              <a:t>http://localhost:8080/pagina/:id</a:t>
            </a:r>
            <a:endParaRPr sz="1300">
              <a:solidFill>
                <a:schemeClr val="dk2"/>
              </a:solidFill>
            </a:endParaRPr>
          </a:p>
          <a:p>
            <a:pPr indent="0" lvl="0" marL="0" rtl="0" algn="l">
              <a:spcBef>
                <a:spcPts val="0"/>
              </a:spcBef>
              <a:spcAft>
                <a:spcPts val="0"/>
              </a:spcAft>
              <a:buNone/>
            </a:pPr>
            <a:r>
              <a:rPr lang="en" sz="1300">
                <a:solidFill>
                  <a:schemeClr val="dk2"/>
                </a:solidFill>
              </a:rPr>
              <a:t>Pentru a transmit ceva în parametrul </a:t>
            </a:r>
            <a:r>
              <a:rPr i="1" lang="en" sz="1300">
                <a:solidFill>
                  <a:schemeClr val="dk2"/>
                </a:solidFill>
              </a:rPr>
              <a:t>id</a:t>
            </a:r>
            <a:r>
              <a:rPr lang="en" sz="1300">
                <a:solidFill>
                  <a:schemeClr val="dk2"/>
                </a:solidFill>
              </a:rPr>
              <a:t> trebuie să scriem o valoare după "http://localhost:8080/pagina/"</a:t>
            </a:r>
            <a:endParaRPr sz="1300">
              <a:solidFill>
                <a:schemeClr val="dk2"/>
              </a:solidFill>
            </a:endParaRPr>
          </a:p>
          <a:p>
            <a:pPr indent="0" lvl="0" marL="0" rtl="0" algn="l">
              <a:spcBef>
                <a:spcPts val="0"/>
              </a:spcBef>
              <a:spcAft>
                <a:spcPts val="0"/>
              </a:spcAft>
              <a:buNone/>
            </a:pPr>
            <a:r>
              <a:rPr lang="en" sz="1300">
                <a:solidFill>
                  <a:schemeClr val="dk2"/>
                </a:solidFill>
              </a:rPr>
              <a:t>Toți parametrii trimiși într-o cale se regăsesc în obiectul memorat în proprietatea params a obiectului de tip request (cerere).</a:t>
            </a:r>
            <a:endParaRPr sz="1300">
              <a:solidFill>
                <a:schemeClr val="dk2"/>
              </a:solidFill>
            </a:endParaRPr>
          </a:p>
        </p:txBody>
      </p:sp>
      <p:sp>
        <p:nvSpPr>
          <p:cNvPr id="785" name="Google Shape;785;p75"/>
          <p:cNvSpPr txBox="1"/>
          <p:nvPr/>
        </p:nvSpPr>
        <p:spPr>
          <a:xfrm>
            <a:off x="418800" y="2567525"/>
            <a:ext cx="4909800" cy="2016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express=require(</a:t>
            </a:r>
            <a:r>
              <a:rPr lang="en" sz="1050">
                <a:solidFill>
                  <a:srgbClr val="A31515"/>
                </a:solidFill>
                <a:highlight>
                  <a:srgbClr val="FFFFFF"/>
                </a:highlight>
                <a:latin typeface="Courier New"/>
                <a:ea typeface="Courier New"/>
                <a:cs typeface="Courier New"/>
                <a:sym typeface="Courier New"/>
              </a:rPr>
              <a:t>'express'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 express();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"/pagina/:id"</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console.log(req.params);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res.send(</a:t>
            </a:r>
            <a:r>
              <a:rPr lang="en" sz="1050">
                <a:solidFill>
                  <a:srgbClr val="A31515"/>
                </a:solidFill>
                <a:highlight>
                  <a:srgbClr val="FFFFFF"/>
                </a:highlight>
                <a:latin typeface="Courier New"/>
                <a:ea typeface="Courier New"/>
                <a:cs typeface="Courier New"/>
                <a:sym typeface="Courier New"/>
              </a:rPr>
              <a:t>"S-a cerut pagina cu id-ul "</a:t>
            </a:r>
            <a:r>
              <a:rPr lang="en" sz="1050">
                <a:solidFill>
                  <a:schemeClr val="dk1"/>
                </a:solidFill>
                <a:highlight>
                  <a:srgbClr val="FFFFFF"/>
                </a:highlight>
                <a:latin typeface="Courier New"/>
                <a:ea typeface="Courier New"/>
                <a:cs typeface="Courier New"/>
                <a:sym typeface="Courier New"/>
              </a:rPr>
              <a:t>+ req.params.id);</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app.listen(</a:t>
            </a:r>
            <a:r>
              <a:rPr lang="en" sz="1050">
                <a:solidFill>
                  <a:srgbClr val="098658"/>
                </a:solidFill>
                <a:highlight>
                  <a:srgbClr val="FFFFFF"/>
                </a:highlight>
                <a:latin typeface="Courier New"/>
                <a:ea typeface="Courier New"/>
                <a:cs typeface="Courier New"/>
                <a:sym typeface="Courier New"/>
              </a:rPr>
              <a:t>8080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"Serverul a pornit!"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p:txBody>
      </p:sp>
      <p:sp>
        <p:nvSpPr>
          <p:cNvPr id="786" name="Google Shape;786;p75"/>
          <p:cNvSpPr txBox="1"/>
          <p:nvPr/>
        </p:nvSpPr>
        <p:spPr>
          <a:xfrm>
            <a:off x="5328475" y="2567525"/>
            <a:ext cx="35037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Pentru codul din dreapta, să presupunem că scriem în bara de adrese:</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http://localhost:8080/pagina/1</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În acest caz în viewport-ul browserului se va afișa:</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S-a cerut pagina cu id-ul 1</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Iar în consolă, pentru valoarea lui req.params:</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 id: '1' }</a:t>
            </a:r>
            <a:endParaRPr sz="1300">
              <a:solidFill>
                <a:schemeClr val="dk2"/>
              </a:solidFill>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90" name="Shape 790"/>
        <p:cNvGrpSpPr/>
        <p:nvPr/>
      </p:nvGrpSpPr>
      <p:grpSpPr>
        <a:xfrm>
          <a:off x="0" y="0"/>
          <a:ext cx="0" cy="0"/>
          <a:chOff x="0" y="0"/>
          <a:chExt cx="0" cy="0"/>
        </a:xfrm>
      </p:grpSpPr>
      <p:sp>
        <p:nvSpPr>
          <p:cNvPr id="791" name="Google Shape;791;p7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căi cu parametri (2)</a:t>
            </a:r>
            <a:endParaRPr/>
          </a:p>
        </p:txBody>
      </p:sp>
      <p:sp>
        <p:nvSpPr>
          <p:cNvPr id="792" name="Google Shape;792;p7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4" name="Google Shape;794;p7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95" name="Google Shape;795;p7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96" name="Google Shape;796;p76"/>
          <p:cNvSpPr txBox="1"/>
          <p:nvPr/>
        </p:nvSpPr>
        <p:spPr>
          <a:xfrm>
            <a:off x="311700" y="27988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797" name="Google Shape;797;p76"/>
          <p:cNvSpPr txBox="1"/>
          <p:nvPr/>
        </p:nvSpPr>
        <p:spPr>
          <a:xfrm>
            <a:off x="317150" y="982025"/>
            <a:ext cx="84675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Atenție! Valoarea unui parametru se termină la "/".</a:t>
            </a:r>
            <a:endParaRPr sz="1300">
              <a:solidFill>
                <a:schemeClr val="dk2"/>
              </a:solidFill>
            </a:endParaRPr>
          </a:p>
          <a:p>
            <a:pPr indent="0" lvl="0" marL="0" rtl="0" algn="l">
              <a:spcBef>
                <a:spcPts val="0"/>
              </a:spcBef>
              <a:spcAft>
                <a:spcPts val="0"/>
              </a:spcAft>
              <a:buNone/>
            </a:pPr>
            <a:r>
              <a:rPr lang="en" sz="1300">
                <a:solidFill>
                  <a:schemeClr val="dk2"/>
                </a:solidFill>
              </a:rPr>
              <a:t>Dacă pentru exemplul anterior am fi scris în bara de adrese a browserului:</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http://localhost:8080/pagina/1/2/3</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am fi primit eroarea </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latin typeface="Courier New"/>
                <a:ea typeface="Courier New"/>
                <a:cs typeface="Courier New"/>
                <a:sym typeface="Courier New"/>
              </a:rPr>
              <a:t>Cannot GET /pagina/1/2/3</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Dacă dorim mai mulți parametri, îi putem numi pe fiecare în parte, de exemplu:</a:t>
            </a:r>
            <a:endParaRPr sz="1300">
              <a:solidFill>
                <a:schemeClr val="dk2"/>
              </a:solidFill>
            </a:endParaRPr>
          </a:p>
        </p:txBody>
      </p:sp>
      <p:sp>
        <p:nvSpPr>
          <p:cNvPr id="798" name="Google Shape;798;p76"/>
          <p:cNvSpPr txBox="1"/>
          <p:nvPr/>
        </p:nvSpPr>
        <p:spPr>
          <a:xfrm>
            <a:off x="367975" y="2277400"/>
            <a:ext cx="60684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"/trei_parametri/:a/:b/:c"</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console.log(req.params);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res.send(</a:t>
            </a:r>
            <a:r>
              <a:rPr lang="en" sz="1050">
                <a:solidFill>
                  <a:srgbClr val="A31515"/>
                </a:solidFill>
                <a:highlight>
                  <a:srgbClr val="FFFFFF"/>
                </a:highlight>
                <a:latin typeface="Courier New"/>
                <a:ea typeface="Courier New"/>
                <a:cs typeface="Courier New"/>
                <a:sym typeface="Courier New"/>
              </a:rPr>
              <a:t>`a=</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req.params.a</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b=</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req.params.b</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c=</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req.params.c</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p:txBody>
      </p:sp>
      <p:sp>
        <p:nvSpPr>
          <p:cNvPr id="799" name="Google Shape;799;p76"/>
          <p:cNvSpPr txBox="1"/>
          <p:nvPr/>
        </p:nvSpPr>
        <p:spPr>
          <a:xfrm>
            <a:off x="317150" y="3071125"/>
            <a:ext cx="72171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În acest caz, dacă scriem în bara de adrese:</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http://localhost:8080/trei_parametri/1/2/3</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În viewportul browserului se va afișa:</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a=1 b=2 c=3</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iar în consolă (valoarea lui req.params):</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 a: '1', b: '2', c: '3' }</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03" name="Shape 803"/>
        <p:cNvGrpSpPr/>
        <p:nvPr/>
      </p:nvGrpSpPr>
      <p:grpSpPr>
        <a:xfrm>
          <a:off x="0" y="0"/>
          <a:ext cx="0" cy="0"/>
          <a:chOff x="0" y="0"/>
          <a:chExt cx="0" cy="0"/>
        </a:xfrm>
      </p:grpSpPr>
      <p:sp>
        <p:nvSpPr>
          <p:cNvPr id="804" name="Google Shape;804;p7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căi cu parametri (3)</a:t>
            </a:r>
            <a:endParaRPr/>
          </a:p>
        </p:txBody>
      </p:sp>
      <p:sp>
        <p:nvSpPr>
          <p:cNvPr id="805" name="Google Shape;805;p7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7" name="Google Shape;807;p7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08" name="Google Shape;808;p7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09" name="Google Shape;809;p77"/>
          <p:cNvSpPr txBox="1"/>
          <p:nvPr/>
        </p:nvSpPr>
        <p:spPr>
          <a:xfrm>
            <a:off x="311700" y="27988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810" name="Google Shape;810;p77"/>
          <p:cNvSpPr txBox="1"/>
          <p:nvPr/>
        </p:nvSpPr>
        <p:spPr>
          <a:xfrm>
            <a:off x="317150" y="982025"/>
            <a:ext cx="846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Uneori nu cunoaștem câți parametri vom primi, sau anumiți parametri sunt opționali. Putem folosi template-uri în cale, precum "*". De exemplu:</a:t>
            </a:r>
            <a:endParaRPr sz="1300">
              <a:solidFill>
                <a:schemeClr val="dk2"/>
              </a:solidFill>
            </a:endParaRPr>
          </a:p>
        </p:txBody>
      </p:sp>
      <p:sp>
        <p:nvSpPr>
          <p:cNvPr id="811" name="Google Shape;811;p77"/>
          <p:cNvSpPr txBox="1"/>
          <p:nvPr/>
        </p:nvSpPr>
        <p:spPr>
          <a:xfrm>
            <a:off x="367975" y="1499625"/>
            <a:ext cx="60684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"/multi_parametri/:id*"</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console.log(req.params);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res.send(</a:t>
            </a:r>
            <a:r>
              <a:rPr lang="en" sz="1050">
                <a:solidFill>
                  <a:srgbClr val="A31515"/>
                </a:solidFill>
                <a:highlight>
                  <a:srgbClr val="FFFFFF"/>
                </a:highlight>
                <a:latin typeface="Courier New"/>
                <a:ea typeface="Courier New"/>
                <a:cs typeface="Courier New"/>
                <a:sym typeface="Courier New"/>
              </a:rPr>
              <a:t>"S-a cerut pagina cu id-ul "</a:t>
            </a:r>
            <a:r>
              <a:rPr lang="en" sz="1050">
                <a:solidFill>
                  <a:schemeClr val="dk1"/>
                </a:solidFill>
                <a:highlight>
                  <a:srgbClr val="FFFFFF"/>
                </a:highlight>
                <a:latin typeface="Courier New"/>
                <a:ea typeface="Courier New"/>
                <a:cs typeface="Courier New"/>
                <a:sym typeface="Courier New"/>
              </a:rPr>
              <a:t>+ req.params.id);</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p:txBody>
      </p:sp>
      <p:sp>
        <p:nvSpPr>
          <p:cNvPr id="812" name="Google Shape;812;p77"/>
          <p:cNvSpPr txBox="1"/>
          <p:nvPr/>
        </p:nvSpPr>
        <p:spPr>
          <a:xfrm>
            <a:off x="317150" y="2471375"/>
            <a:ext cx="85206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Vom observa că</a:t>
            </a:r>
            <a:r>
              <a:rPr lang="en" sz="1300">
                <a:solidFill>
                  <a:schemeClr val="dk2"/>
                </a:solidFill>
              </a:rPr>
              <a:t> dacă scriem în bara de adrese:</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http://localhost:8080/multi_parametri/1/2/3</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În viewportul browserului se va afișa:</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S-a cerut pagina cu id-ul 1</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iar în consolă (valoarea lui req.params):</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 '0': '/2/3', id: '1' }</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În cazul în care calea conține parametri care nu au nume, se creează în </a:t>
            </a:r>
            <a:r>
              <a:rPr i="1" lang="en" sz="1300">
                <a:solidFill>
                  <a:schemeClr val="dk2"/>
                </a:solidFill>
              </a:rPr>
              <a:t>req.params</a:t>
            </a:r>
            <a:r>
              <a:rPr lang="en" sz="1300">
                <a:solidFill>
                  <a:schemeClr val="dk2"/>
                </a:solidFill>
              </a:rPr>
              <a:t> chei de forma 0,1,2,... pentru fragmentele de cale care se găsesc între numele de parametri. De exemplu, după parametrul id, avem un fragment de cale care nu e întrerupt de un alt nume de parametru, și astfel se creează proprietatea 0, care conține tot restul cererii, de după valoarea parametrului </a:t>
            </a:r>
            <a:r>
              <a:rPr i="1" lang="en" sz="1300">
                <a:solidFill>
                  <a:schemeClr val="dk2"/>
                </a:solidFill>
              </a:rPr>
              <a:t>id</a:t>
            </a:r>
            <a:r>
              <a:rPr lang="en" sz="1300">
                <a:solidFill>
                  <a:schemeClr val="dk2"/>
                </a:solidFill>
              </a:rPr>
              <a:t>, adică "/2/3".</a:t>
            </a:r>
            <a:endParaRPr sz="1300">
              <a:solidFill>
                <a:schemeClr val="dk2"/>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16" name="Shape 816"/>
        <p:cNvGrpSpPr/>
        <p:nvPr/>
      </p:nvGrpSpPr>
      <p:grpSpPr>
        <a:xfrm>
          <a:off x="0" y="0"/>
          <a:ext cx="0" cy="0"/>
          <a:chOff x="0" y="0"/>
          <a:chExt cx="0" cy="0"/>
        </a:xfrm>
      </p:grpSpPr>
      <p:sp>
        <p:nvSpPr>
          <p:cNvPr id="817" name="Google Shape;817;p7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căi cu parametri (4)</a:t>
            </a:r>
            <a:endParaRPr/>
          </a:p>
        </p:txBody>
      </p:sp>
      <p:sp>
        <p:nvSpPr>
          <p:cNvPr id="818" name="Google Shape;818;p7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0" name="Google Shape;820;p7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21" name="Google Shape;821;p7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22" name="Google Shape;822;p78"/>
          <p:cNvSpPr txBox="1"/>
          <p:nvPr/>
        </p:nvSpPr>
        <p:spPr>
          <a:xfrm>
            <a:off x="311700" y="27988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823" name="Google Shape;823;p78"/>
          <p:cNvSpPr txBox="1"/>
          <p:nvPr/>
        </p:nvSpPr>
        <p:spPr>
          <a:xfrm>
            <a:off x="317150" y="905825"/>
            <a:ext cx="8467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În exemplul de mai jos avem două fragmente de cale:</a:t>
            </a:r>
            <a:endParaRPr sz="1100">
              <a:solidFill>
                <a:schemeClr val="dk2"/>
              </a:solidFill>
            </a:endParaRPr>
          </a:p>
        </p:txBody>
      </p:sp>
      <p:sp>
        <p:nvSpPr>
          <p:cNvPr id="824" name="Google Shape;824;p78"/>
          <p:cNvSpPr txBox="1"/>
          <p:nvPr/>
        </p:nvSpPr>
        <p:spPr>
          <a:xfrm>
            <a:off x="367975" y="1214525"/>
            <a:ext cx="60684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"/multi_parametri2/*/:id/*"</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console.log(req.params);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res.send(</a:t>
            </a:r>
            <a:r>
              <a:rPr lang="en" sz="1050">
                <a:solidFill>
                  <a:srgbClr val="A31515"/>
                </a:solidFill>
                <a:highlight>
                  <a:srgbClr val="FFFFFF"/>
                </a:highlight>
                <a:latin typeface="Courier New"/>
                <a:ea typeface="Courier New"/>
                <a:cs typeface="Courier New"/>
                <a:sym typeface="Courier New"/>
              </a:rPr>
              <a:t>"S-a cerut pagina cu id-ul "</a:t>
            </a:r>
            <a:r>
              <a:rPr lang="en" sz="1050">
                <a:solidFill>
                  <a:schemeClr val="dk1"/>
                </a:solidFill>
                <a:highlight>
                  <a:srgbClr val="FFFFFF"/>
                </a:highlight>
                <a:latin typeface="Courier New"/>
                <a:ea typeface="Courier New"/>
                <a:cs typeface="Courier New"/>
                <a:sym typeface="Courier New"/>
              </a:rPr>
              <a:t>+ req.params.id);</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p:txBody>
      </p:sp>
      <p:sp>
        <p:nvSpPr>
          <p:cNvPr id="825" name="Google Shape;825;p78"/>
          <p:cNvSpPr txBox="1"/>
          <p:nvPr/>
        </p:nvSpPr>
        <p:spPr>
          <a:xfrm>
            <a:off x="290600" y="2078725"/>
            <a:ext cx="85206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Vom observa că dacă scriem în bara de adrese:</a:t>
            </a:r>
            <a:endParaRPr sz="1100">
              <a:solidFill>
                <a:schemeClr val="dk2"/>
              </a:solidFill>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http://localhost:8080/multi_parametri2/1/2/3</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rPr>
              <a:t>În viewportul browserului se va afișa:</a:t>
            </a:r>
            <a:endParaRPr sz="1100">
              <a:solidFill>
                <a:schemeClr val="dk2"/>
              </a:solidFill>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S-a cerut pagina cu id-ul 2</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rPr>
              <a:t>iar în consolă (valoarea lui req.params):</a:t>
            </a:r>
            <a:endParaRPr sz="1100">
              <a:solidFill>
                <a:schemeClr val="dk2"/>
              </a:solidFill>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 '0': '1', '1': '3', id: '2'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rPr>
              <a:t>Deoarece calea este fragmentată în mai multe părți au apărut proprietățile </a:t>
            </a:r>
            <a:r>
              <a:rPr i="1" lang="en" sz="1100">
                <a:solidFill>
                  <a:schemeClr val="dk2"/>
                </a:solidFill>
              </a:rPr>
              <a:t>0</a:t>
            </a:r>
            <a:r>
              <a:rPr lang="en" sz="1100">
                <a:solidFill>
                  <a:schemeClr val="dk2"/>
                </a:solidFill>
              </a:rPr>
              <a:t> cu partea de dinainte de </a:t>
            </a:r>
            <a:r>
              <a:rPr i="1" lang="en" sz="1100">
                <a:solidFill>
                  <a:schemeClr val="dk2"/>
                </a:solidFill>
              </a:rPr>
              <a:t>id</a:t>
            </a:r>
            <a:r>
              <a:rPr lang="en" sz="1100">
                <a:solidFill>
                  <a:schemeClr val="dk2"/>
                </a:solidFill>
              </a:rPr>
              <a:t> și </a:t>
            </a:r>
            <a:r>
              <a:rPr i="1" lang="en" sz="1100">
                <a:solidFill>
                  <a:schemeClr val="dk2"/>
                </a:solidFill>
              </a:rPr>
              <a:t>1</a:t>
            </a:r>
            <a:r>
              <a:rPr lang="en" sz="1100">
                <a:solidFill>
                  <a:schemeClr val="dk2"/>
                </a:solidFill>
              </a:rPr>
              <a:t> cu partea de după </a:t>
            </a:r>
            <a:r>
              <a:rPr i="1" lang="en" sz="1100">
                <a:solidFill>
                  <a:schemeClr val="dk2"/>
                </a:solidFill>
              </a:rPr>
              <a:t>id</a:t>
            </a:r>
            <a:r>
              <a:rPr lang="en" sz="1100">
                <a:solidFill>
                  <a:schemeClr val="dk2"/>
                </a:solidFill>
              </a:rPr>
              <a:t>.</a:t>
            </a:r>
            <a:r>
              <a:rPr lang="en" sz="1100">
                <a:solidFill>
                  <a:schemeClr val="dk2"/>
                </a:solidFill>
              </a:rPr>
              <a:t>".</a:t>
            </a:r>
            <a:endParaRPr sz="1100">
              <a:solidFill>
                <a:schemeClr val="dk2"/>
              </a:solidFill>
            </a:endParaRPr>
          </a:p>
          <a:p>
            <a:pPr indent="0" lvl="0" marL="0" rtl="0" algn="l">
              <a:spcBef>
                <a:spcPts val="0"/>
              </a:spcBef>
              <a:spcAft>
                <a:spcPts val="0"/>
              </a:spcAft>
              <a:buNone/>
            </a:pPr>
            <a:r>
              <a:rPr lang="en" sz="1100">
                <a:solidFill>
                  <a:schemeClr val="dk2"/>
                </a:solidFill>
              </a:rPr>
              <a:t>Totuși, o astfel de scriere este riscantă și ar trebui evitată, deoarece, pentru cererea:</a:t>
            </a:r>
            <a:endParaRPr sz="1100">
              <a:solidFill>
                <a:schemeClr val="dk2"/>
              </a:solidFill>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http://localhost:8080/multi_parametri2/abc/2/x/y</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rPr>
              <a:t>req.params ar conține:</a:t>
            </a:r>
            <a:endParaRPr sz="1100">
              <a:solidFill>
                <a:schemeClr val="dk2"/>
              </a:solidFill>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 '0': 'abc/2', '1': 'y', id: 'x'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rPr>
              <a:t>De fapt, consideră că ultima parte din cale este un singur parametru (pus în proprietatea 1), așa că în id pune penultimul parametru, iar în proprietatea 0, pune tot ce era în fața id-ului.</a:t>
            </a:r>
            <a:endParaRPr sz="1100">
              <a:solidFill>
                <a:schemeClr val="dk2"/>
              </a:solidFill>
            </a:endParaRPr>
          </a:p>
          <a:p>
            <a:pPr indent="0" lvl="0" marL="0" rtl="0" algn="l">
              <a:spcBef>
                <a:spcPts val="0"/>
              </a:spcBef>
              <a:spcAft>
                <a:spcPts val="0"/>
              </a:spcAft>
              <a:buNone/>
            </a:pPr>
            <a:r>
              <a:rPr lang="en" sz="1100">
                <a:solidFill>
                  <a:schemeClr val="dk2"/>
                </a:solidFill>
              </a:rPr>
              <a:t>De exemplu, pentru:</a:t>
            </a:r>
            <a:endParaRPr sz="1100">
              <a:solidFill>
                <a:schemeClr val="dk2"/>
              </a:solidFill>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http://localhost:8080/multi_parametri2/abc/2/4/5/x/w/y</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rPr>
              <a:t>req.params este: </a:t>
            </a:r>
            <a:r>
              <a:rPr lang="en" sz="1100">
                <a:solidFill>
                  <a:schemeClr val="dk2"/>
                </a:solidFill>
                <a:latin typeface="Courier New"/>
                <a:ea typeface="Courier New"/>
                <a:cs typeface="Courier New"/>
                <a:sym typeface="Courier New"/>
              </a:rPr>
              <a:t>{ '0': 'abc/2/4/5/x', '1': 'y', id: 'w' }</a:t>
            </a:r>
            <a:endParaRPr sz="1100">
              <a:solidFill>
                <a:schemeClr val="dk2"/>
              </a:solidFill>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29" name="Shape 829"/>
        <p:cNvGrpSpPr/>
        <p:nvPr/>
      </p:nvGrpSpPr>
      <p:grpSpPr>
        <a:xfrm>
          <a:off x="0" y="0"/>
          <a:ext cx="0" cy="0"/>
          <a:chOff x="0" y="0"/>
          <a:chExt cx="0" cy="0"/>
        </a:xfrm>
      </p:grpSpPr>
      <p:sp>
        <p:nvSpPr>
          <p:cNvPr id="830" name="Google Shape;830;p7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căi cu parametri (5)</a:t>
            </a:r>
            <a:endParaRPr/>
          </a:p>
        </p:txBody>
      </p:sp>
      <p:sp>
        <p:nvSpPr>
          <p:cNvPr id="831" name="Google Shape;831;p7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3" name="Google Shape;833;p7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34" name="Google Shape;834;p7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35" name="Google Shape;835;p79"/>
          <p:cNvSpPr txBox="1"/>
          <p:nvPr/>
        </p:nvSpPr>
        <p:spPr>
          <a:xfrm>
            <a:off x="311700" y="27988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836" name="Google Shape;836;p79"/>
          <p:cNvSpPr txBox="1"/>
          <p:nvPr/>
        </p:nvSpPr>
        <p:spPr>
          <a:xfrm>
            <a:off x="317150" y="905825"/>
            <a:ext cx="846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Se poate întâmpla să nu dorim să numim niciun parametru, de exemplu pentru că dorim o cerere cu număr variabil de parametri și nu știm câți parametri va conține și care e rolul lor, ci doar poziția în cerere:</a:t>
            </a:r>
            <a:endParaRPr sz="1300">
              <a:solidFill>
                <a:schemeClr val="dk2"/>
              </a:solidFill>
            </a:endParaRPr>
          </a:p>
        </p:txBody>
      </p:sp>
      <p:sp>
        <p:nvSpPr>
          <p:cNvPr id="837" name="Google Shape;837;p79"/>
          <p:cNvSpPr txBox="1"/>
          <p:nvPr/>
        </p:nvSpPr>
        <p:spPr>
          <a:xfrm>
            <a:off x="367975" y="1595525"/>
            <a:ext cx="6068400" cy="1154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"/param_necunoscuti/*"</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console.log(req.params);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vectorParametri=req.params[</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].split(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res.send(</a:t>
            </a:r>
            <a:r>
              <a:rPr lang="en" sz="1050">
                <a:solidFill>
                  <a:srgbClr val="A31515"/>
                </a:solidFill>
                <a:highlight>
                  <a:srgbClr val="FFFFFF"/>
                </a:highlight>
                <a:latin typeface="Courier New"/>
                <a:ea typeface="Courier New"/>
                <a:cs typeface="Courier New"/>
                <a:sym typeface="Courier New"/>
              </a:rPr>
              <a:t>"Vecorul de parametri este: "</a:t>
            </a:r>
            <a:r>
              <a:rPr lang="en" sz="1050">
                <a:solidFill>
                  <a:schemeClr val="dk1"/>
                </a:solidFill>
                <a:highlight>
                  <a:srgbClr val="FFFFFF"/>
                </a:highlight>
                <a:latin typeface="Courier New"/>
                <a:ea typeface="Courier New"/>
                <a:cs typeface="Courier New"/>
                <a:sym typeface="Courier New"/>
              </a:rPr>
              <a:t>+ vectorParametri);</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838" name="Google Shape;838;p79"/>
          <p:cNvSpPr txBox="1"/>
          <p:nvPr/>
        </p:nvSpPr>
        <p:spPr>
          <a:xfrm>
            <a:off x="290600" y="2866400"/>
            <a:ext cx="85206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D</a:t>
            </a:r>
            <a:r>
              <a:rPr lang="en" sz="1300">
                <a:solidFill>
                  <a:schemeClr val="dk2"/>
                </a:solidFill>
              </a:rPr>
              <a:t>acă scriem în bara de adrese:</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http://localhost:8080/param_necunoscuti/abc/2/4/5/x/w/y</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V</a:t>
            </a:r>
            <a:r>
              <a:rPr lang="en" sz="1300">
                <a:solidFill>
                  <a:schemeClr val="dk2"/>
                </a:solidFill>
              </a:rPr>
              <a:t>aloarea lui req.params din consolă este:</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 '0': 'abc/2/4/5/x/w/y' }</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În acest caz, pentru a putea folosi valorile parametrilor, putem prelua valoarea din proprietatea 0 a lui req.params, care este un șir și să folosim metoda split cu separatorul "/", așa cum se vede mai sus, pentru a obține vectorul de parametri.</a:t>
            </a:r>
            <a:endParaRPr sz="1300">
              <a:solidFill>
                <a:schemeClr val="dk2"/>
              </a:solidFill>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42" name="Shape 842"/>
        <p:cNvGrpSpPr/>
        <p:nvPr/>
      </p:nvGrpSpPr>
      <p:grpSpPr>
        <a:xfrm>
          <a:off x="0" y="0"/>
          <a:ext cx="0" cy="0"/>
          <a:chOff x="0" y="0"/>
          <a:chExt cx="0" cy="0"/>
        </a:xfrm>
      </p:grpSpPr>
      <p:sp>
        <p:nvSpPr>
          <p:cNvPr id="843" name="Google Shape;843;p8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căi cu parametri (6)</a:t>
            </a:r>
            <a:endParaRPr/>
          </a:p>
        </p:txBody>
      </p:sp>
      <p:sp>
        <p:nvSpPr>
          <p:cNvPr id="844" name="Google Shape;844;p8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6" name="Google Shape;846;p8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47" name="Google Shape;847;p8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48" name="Google Shape;848;p80"/>
          <p:cNvSpPr txBox="1"/>
          <p:nvPr/>
        </p:nvSpPr>
        <p:spPr>
          <a:xfrm>
            <a:off x="311700" y="2798800"/>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849" name="Google Shape;849;p80"/>
          <p:cNvSpPr txBox="1"/>
          <p:nvPr/>
        </p:nvSpPr>
        <p:spPr>
          <a:xfrm>
            <a:off x="317150" y="905825"/>
            <a:ext cx="8467500" cy="416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Observații:</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Numele parametrilor trebuie să conțină doar litere (mari sau mici) și cifre, respectiv caracterul underscore.</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Dacă specificăm o cale cu parametri, într-o rută, ruta respectivă nu va trata și cererile în care nu se dau parametrii. De exemplu, pentru:</a:t>
            </a:r>
            <a:endParaRPr sz="1300">
              <a:solidFill>
                <a:schemeClr val="dk2"/>
              </a:solidFill>
            </a:endParaRPr>
          </a:p>
          <a:p>
            <a:pPr indent="45720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"/trei_parametri/:a/:b/:c"</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 sz="1300">
                <a:solidFill>
                  <a:schemeClr val="dk2"/>
                </a:solidFill>
                <a:highlight>
                  <a:srgbClr val="FFFFFF"/>
                </a:highlight>
              </a:rPr>
              <a:t>cererea </a:t>
            </a:r>
            <a:endParaRPr sz="1300">
              <a:solidFill>
                <a:schemeClr val="dk2"/>
              </a:solidFill>
              <a:highlight>
                <a:srgbClr val="FFFFFF"/>
              </a:highlight>
            </a:endParaRPr>
          </a:p>
          <a:p>
            <a:pPr indent="0" lvl="0" marL="457200" rtl="0" algn="l">
              <a:spcBef>
                <a:spcPts val="0"/>
              </a:spcBef>
              <a:spcAft>
                <a:spcPts val="0"/>
              </a:spcAft>
              <a:buNone/>
            </a:pPr>
            <a:r>
              <a:rPr lang="en" sz="1300">
                <a:solidFill>
                  <a:schemeClr val="dk2"/>
                </a:solidFill>
                <a:latin typeface="Courier New"/>
                <a:ea typeface="Courier New"/>
                <a:cs typeface="Courier New"/>
                <a:sym typeface="Courier New"/>
              </a:rPr>
              <a:t>http://localhost:8080/trei_parametri/1</a:t>
            </a:r>
            <a:endParaRPr sz="1300">
              <a:solidFill>
                <a:schemeClr val="dk2"/>
              </a:solidFill>
              <a:latin typeface="Courier New"/>
              <a:ea typeface="Courier New"/>
              <a:cs typeface="Courier New"/>
              <a:sym typeface="Courier New"/>
            </a:endParaRPr>
          </a:p>
          <a:p>
            <a:pPr indent="0" lvl="0" marL="457200" rtl="0" algn="l">
              <a:spcBef>
                <a:spcPts val="0"/>
              </a:spcBef>
              <a:spcAft>
                <a:spcPts val="0"/>
              </a:spcAft>
              <a:buNone/>
            </a:pPr>
            <a:r>
              <a:rPr lang="en" sz="1300">
                <a:solidFill>
                  <a:schemeClr val="dk2"/>
                </a:solidFill>
              </a:rPr>
              <a:t>nu va intra în acest app.get()</a:t>
            </a:r>
            <a:endParaRPr sz="1300">
              <a:solidFill>
                <a:schemeClr val="dk2"/>
              </a:solidFill>
            </a:endParaRPr>
          </a:p>
          <a:p>
            <a:pPr indent="0" lvl="0" marL="457200" rtl="0" algn="l">
              <a:spcBef>
                <a:spcPts val="0"/>
              </a:spcBef>
              <a:spcAft>
                <a:spcPts val="0"/>
              </a:spcAft>
              <a:buNone/>
            </a:pPr>
            <a:r>
              <a:t/>
            </a:r>
            <a:endParaRPr sz="1300">
              <a:solidFill>
                <a:schemeClr val="dk2"/>
              </a:solidFill>
            </a:endParaRPr>
          </a:p>
          <a:p>
            <a:pPr indent="0" lvl="0" marL="457200" rtl="0" algn="l">
              <a:spcBef>
                <a:spcPts val="0"/>
              </a:spcBef>
              <a:spcAft>
                <a:spcPts val="0"/>
              </a:spcAft>
              <a:buNone/>
            </a:pPr>
            <a:r>
              <a:rPr lang="en" sz="1300">
                <a:solidFill>
                  <a:schemeClr val="dk2"/>
                </a:solidFill>
              </a:rPr>
              <a:t>dar, în același timp, nici nu va accepta cereri cu mai mulți parametri. Pentru cererea:</a:t>
            </a:r>
            <a:endParaRPr sz="1300">
              <a:solidFill>
                <a:schemeClr val="dk2"/>
              </a:solidFill>
            </a:endParaRPr>
          </a:p>
          <a:p>
            <a:pPr indent="0" lvl="0" marL="457200" rtl="0" algn="l">
              <a:spcBef>
                <a:spcPts val="0"/>
              </a:spcBef>
              <a:spcAft>
                <a:spcPts val="0"/>
              </a:spcAft>
              <a:buNone/>
            </a:pPr>
            <a:r>
              <a:rPr lang="en" sz="1300">
                <a:solidFill>
                  <a:schemeClr val="dk2"/>
                </a:solidFill>
                <a:latin typeface="Courier New"/>
                <a:ea typeface="Courier New"/>
                <a:cs typeface="Courier New"/>
                <a:sym typeface="Courier New"/>
              </a:rPr>
              <a:t>http://localhost:8080/trei_parametri/1/7/2/4</a:t>
            </a:r>
            <a:endParaRPr sz="1300">
              <a:solidFill>
                <a:schemeClr val="dk2"/>
              </a:solidFill>
              <a:latin typeface="Courier New"/>
              <a:ea typeface="Courier New"/>
              <a:cs typeface="Courier New"/>
              <a:sym typeface="Courier New"/>
            </a:endParaRPr>
          </a:p>
          <a:p>
            <a:pPr indent="0" lvl="0" marL="457200" rtl="0" algn="l">
              <a:spcBef>
                <a:spcPts val="0"/>
              </a:spcBef>
              <a:spcAft>
                <a:spcPts val="0"/>
              </a:spcAft>
              <a:buNone/>
            </a:pPr>
            <a:r>
              <a:rPr lang="en" sz="1300">
                <a:solidFill>
                  <a:schemeClr val="dk2"/>
                </a:solidFill>
              </a:rPr>
              <a:t>de asemenea nu ar intra pe app.get()-ul de mai sus.</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Putem avea și părți fixe în cerere, între parametri. De exemplu, pentru:</a:t>
            </a:r>
            <a:endParaRPr sz="1300">
              <a:solidFill>
                <a:schemeClr val="dk2"/>
              </a:solidFill>
            </a:endParaRPr>
          </a:p>
          <a:p>
            <a:pPr indent="45720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"/parte_fixa/:a/ceva/:b"</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300">
              <a:solidFill>
                <a:schemeClr val="dk2"/>
              </a:solidFill>
            </a:endParaRPr>
          </a:p>
          <a:p>
            <a:pPr indent="0" lvl="0" marL="457200" rtl="0" algn="l">
              <a:spcBef>
                <a:spcPts val="0"/>
              </a:spcBef>
              <a:spcAft>
                <a:spcPts val="0"/>
              </a:spcAft>
              <a:buNone/>
            </a:pPr>
            <a:r>
              <a:rPr lang="en" sz="1300">
                <a:solidFill>
                  <a:schemeClr val="dk2"/>
                </a:solidFill>
              </a:rPr>
              <a:t>acceptăm în cerere, după șirul "/parte_fixa/", o valoare variabilă până la "/", apoi șirul fix "ceva/", și apoi încă o valoare variabilă. Deci cererea:</a:t>
            </a:r>
            <a:endParaRPr sz="1300">
              <a:solidFill>
                <a:schemeClr val="dk2"/>
              </a:solidFill>
            </a:endParaRPr>
          </a:p>
          <a:p>
            <a:pPr indent="457200" lvl="0" marL="0" rtl="0" algn="l">
              <a:spcBef>
                <a:spcPts val="0"/>
              </a:spcBef>
              <a:spcAft>
                <a:spcPts val="0"/>
              </a:spcAft>
              <a:buNone/>
            </a:pPr>
            <a:r>
              <a:rPr lang="en" sz="1300">
                <a:solidFill>
                  <a:schemeClr val="dk2"/>
                </a:solidFill>
                <a:latin typeface="Courier New"/>
                <a:ea typeface="Courier New"/>
                <a:cs typeface="Courier New"/>
                <a:sym typeface="Courier New"/>
              </a:rPr>
              <a:t>localhost:8080/parte_fixa/1/ceva/2</a:t>
            </a:r>
            <a:endParaRPr sz="1300">
              <a:solidFill>
                <a:schemeClr val="dk2"/>
              </a:solidFill>
              <a:latin typeface="Courier New"/>
              <a:ea typeface="Courier New"/>
              <a:cs typeface="Courier New"/>
              <a:sym typeface="Courier New"/>
            </a:endParaRPr>
          </a:p>
          <a:p>
            <a:pPr indent="0" lvl="0" marL="457200" rtl="0" algn="l">
              <a:spcBef>
                <a:spcPts val="0"/>
              </a:spcBef>
              <a:spcAft>
                <a:spcPts val="0"/>
              </a:spcAft>
              <a:buNone/>
            </a:pPr>
            <a:r>
              <a:rPr lang="en" sz="1300">
                <a:solidFill>
                  <a:schemeClr val="dk2"/>
                </a:solidFill>
              </a:rPr>
              <a:t>va fi acceptată, dar cererea:</a:t>
            </a:r>
            <a:endParaRPr sz="1300">
              <a:solidFill>
                <a:schemeClr val="dk2"/>
              </a:solidFill>
            </a:endParaRPr>
          </a:p>
          <a:p>
            <a:pPr indent="457200" lvl="0" marL="0" rtl="0" algn="l">
              <a:spcBef>
                <a:spcPts val="0"/>
              </a:spcBef>
              <a:spcAft>
                <a:spcPts val="0"/>
              </a:spcAft>
              <a:buNone/>
            </a:pPr>
            <a:r>
              <a:rPr lang="en" sz="1300">
                <a:solidFill>
                  <a:schemeClr val="dk2"/>
                </a:solidFill>
                <a:latin typeface="Courier New"/>
                <a:ea typeface="Courier New"/>
                <a:cs typeface="Courier New"/>
                <a:sym typeface="Courier New"/>
              </a:rPr>
              <a:t>localhost:8080/parte_fixa/1/diferit/2</a:t>
            </a:r>
            <a:endParaRPr sz="1300">
              <a:solidFill>
                <a:schemeClr val="dk2"/>
              </a:solidFill>
              <a:latin typeface="Courier New"/>
              <a:ea typeface="Courier New"/>
              <a:cs typeface="Courier New"/>
              <a:sym typeface="Courier New"/>
            </a:endParaRPr>
          </a:p>
          <a:p>
            <a:pPr indent="457200" lvl="0" marL="0" rtl="0" algn="l">
              <a:spcBef>
                <a:spcPts val="0"/>
              </a:spcBef>
              <a:spcAft>
                <a:spcPts val="0"/>
              </a:spcAft>
              <a:buNone/>
            </a:pPr>
            <a:r>
              <a:rPr lang="en" sz="1300">
                <a:solidFill>
                  <a:schemeClr val="dk2"/>
                </a:solidFill>
              </a:rPr>
              <a:t>nu va intra în acest app.get()</a:t>
            </a:r>
            <a:endParaRPr sz="1300">
              <a:solidFill>
                <a:schemeClr val="dk2"/>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53" name="Shape 853"/>
        <p:cNvGrpSpPr/>
        <p:nvPr/>
      </p:nvGrpSpPr>
      <p:grpSpPr>
        <a:xfrm>
          <a:off x="0" y="0"/>
          <a:ext cx="0" cy="0"/>
          <a:chOff x="0" y="0"/>
          <a:chExt cx="0" cy="0"/>
        </a:xfrm>
      </p:grpSpPr>
      <p:sp>
        <p:nvSpPr>
          <p:cNvPr id="854" name="Google Shape;854;p8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căi cu parametri (7)</a:t>
            </a:r>
            <a:endParaRPr/>
          </a:p>
        </p:txBody>
      </p:sp>
      <p:sp>
        <p:nvSpPr>
          <p:cNvPr id="855" name="Google Shape;855;p8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7" name="Google Shape;857;p8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58" name="Google Shape;858;p8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59" name="Google Shape;859;p81"/>
          <p:cNvSpPr txBox="1"/>
          <p:nvPr/>
        </p:nvSpPr>
        <p:spPr>
          <a:xfrm>
            <a:off x="317150" y="2669550"/>
            <a:ext cx="85152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Dacă scriem în bara de adrese:</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http://localhost:8080/litere_mari/1</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Va afișa în viewport, fiindcă nu va intra pe app.get()-ul definit mai sus:</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Cannot GET /litere_mari/1</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dar pentru:</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http://localhost:8080/litere_mari/ABC</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cererea va fi tratată și în consolă se va afișa:</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 lit: 'ABC' }</a:t>
            </a:r>
            <a:endParaRPr sz="1300">
              <a:solidFill>
                <a:schemeClr val="dk2"/>
              </a:solidFill>
              <a:latin typeface="Courier New"/>
              <a:ea typeface="Courier New"/>
              <a:cs typeface="Courier New"/>
              <a:sym typeface="Courier New"/>
            </a:endParaRPr>
          </a:p>
        </p:txBody>
      </p:sp>
      <p:sp>
        <p:nvSpPr>
          <p:cNvPr id="860" name="Google Shape;860;p81"/>
          <p:cNvSpPr txBox="1"/>
          <p:nvPr/>
        </p:nvSpPr>
        <p:spPr>
          <a:xfrm>
            <a:off x="295700" y="990050"/>
            <a:ext cx="8386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Putem specifica forma dorită a șirului așteptat ca valoare a parametrului, cu ajutorul unei expresii regulate.</a:t>
            </a:r>
            <a:endParaRPr/>
          </a:p>
        </p:txBody>
      </p:sp>
      <p:sp>
        <p:nvSpPr>
          <p:cNvPr id="861" name="Google Shape;861;p81"/>
          <p:cNvSpPr txBox="1"/>
          <p:nvPr/>
        </p:nvSpPr>
        <p:spPr>
          <a:xfrm>
            <a:off x="418800" y="1606588"/>
            <a:ext cx="53874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"/litere_mari/:lit([A-Z]+)"</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console.log(req.params);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res.send(</a:t>
            </a:r>
            <a:r>
              <a:rPr lang="en" sz="1050">
                <a:solidFill>
                  <a:srgbClr val="A31515"/>
                </a:solidFill>
                <a:highlight>
                  <a:srgbClr val="FFFFFF"/>
                </a:highlight>
                <a:latin typeface="Courier New"/>
                <a:ea typeface="Courier New"/>
                <a:cs typeface="Courier New"/>
                <a:sym typeface="Courier New"/>
              </a:rPr>
              <a:t>"Am primit: "</a:t>
            </a:r>
            <a:r>
              <a:rPr lang="en" sz="1050">
                <a:solidFill>
                  <a:schemeClr val="dk1"/>
                </a:solidFill>
                <a:highlight>
                  <a:srgbClr val="FFFFFF"/>
                </a:highlight>
                <a:latin typeface="Courier New"/>
                <a:ea typeface="Courier New"/>
                <a:cs typeface="Courier New"/>
                <a:sym typeface="Courier New"/>
              </a:rPr>
              <a:t>+ req.params.lit);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Rulare node</a:t>
            </a:r>
            <a:endParaRPr/>
          </a:p>
        </p:txBody>
      </p:sp>
      <p:sp>
        <p:nvSpPr>
          <p:cNvPr id="132" name="Google Shape;132;p1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1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5" name="Google Shape;135;p1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36" name="Google Shape;136;p19"/>
          <p:cNvSpPr txBox="1"/>
          <p:nvPr/>
        </p:nvSpPr>
        <p:spPr>
          <a:xfrm>
            <a:off x="317025" y="956650"/>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666666"/>
                </a:solidFill>
              </a:rPr>
              <a:t>Pentru a verifica faptul că node e instalat, deschideti o fereastră de PowerShell sau cmd (</a:t>
            </a:r>
            <a:r>
              <a:rPr lang="en" sz="1200">
                <a:solidFill>
                  <a:srgbClr val="666666"/>
                </a:solidFill>
              </a:rPr>
              <a:t>aplicația Command Prompt </a:t>
            </a:r>
            <a:r>
              <a:rPr lang="en" sz="1200">
                <a:solidFill>
                  <a:srgbClr val="666666"/>
                </a:solidFill>
              </a:rPr>
              <a:t>pentru windows), sau ce program pentru linia de comandă aveți instalat, și scrieți: </a:t>
            </a:r>
            <a:r>
              <a:rPr lang="en" sz="1200">
                <a:solidFill>
                  <a:srgbClr val="666666"/>
                </a:solidFill>
                <a:latin typeface="Courier New"/>
                <a:ea typeface="Courier New"/>
                <a:cs typeface="Courier New"/>
                <a:sym typeface="Courier New"/>
              </a:rPr>
              <a:t>node -v</a:t>
            </a:r>
            <a:r>
              <a:rPr lang="en" sz="1200">
                <a:solidFill>
                  <a:srgbClr val="666666"/>
                </a:solidFill>
              </a:rPr>
              <a:t>.</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137" name="Google Shape;137;p19"/>
          <p:cNvSpPr txBox="1"/>
          <p:nvPr/>
        </p:nvSpPr>
        <p:spPr>
          <a:xfrm>
            <a:off x="317150" y="1867325"/>
            <a:ext cx="8520600" cy="8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rula un program cu node, vom deschide PowerShell chiar în același folder (alternativ se poate ajunge în acel folder cu comanda cd, sau se poate da calea completă pentru programul de rulat). Folderul trebuie să fie deschis în Windows Explorer. Se face click pe butonul File -&gt; Open Windows PowerShell. Un program JavaScript se execută cu ajutorul Node cu comanda: </a:t>
            </a:r>
            <a:r>
              <a:rPr lang="en" sz="1200">
                <a:solidFill>
                  <a:srgbClr val="666666"/>
                </a:solidFill>
                <a:latin typeface="Courier New"/>
                <a:ea typeface="Courier New"/>
                <a:cs typeface="Courier New"/>
                <a:sym typeface="Courier New"/>
              </a:rPr>
              <a:t>node nume_program.js</a:t>
            </a:r>
            <a:endParaRPr sz="1200">
              <a:solidFill>
                <a:srgbClr val="666666"/>
              </a:solidFill>
              <a:latin typeface="Courier New"/>
              <a:ea typeface="Courier New"/>
              <a:cs typeface="Courier New"/>
              <a:sym typeface="Courier New"/>
            </a:endParaRPr>
          </a:p>
        </p:txBody>
      </p:sp>
      <p:pic>
        <p:nvPicPr>
          <p:cNvPr id="138" name="Google Shape;138;p19"/>
          <p:cNvPicPr preferRelativeResize="0"/>
          <p:nvPr/>
        </p:nvPicPr>
        <p:blipFill>
          <a:blip r:embed="rId4">
            <a:alphaModFix/>
          </a:blip>
          <a:stretch>
            <a:fillRect/>
          </a:stretch>
        </p:blipFill>
        <p:spPr>
          <a:xfrm>
            <a:off x="416675" y="1478175"/>
            <a:ext cx="2219325" cy="304800"/>
          </a:xfrm>
          <a:prstGeom prst="rect">
            <a:avLst/>
          </a:prstGeom>
          <a:noFill/>
          <a:ln>
            <a:noFill/>
          </a:ln>
        </p:spPr>
      </p:pic>
      <p:pic>
        <p:nvPicPr>
          <p:cNvPr id="139" name="Google Shape;139;p19"/>
          <p:cNvPicPr preferRelativeResize="0"/>
          <p:nvPr/>
        </p:nvPicPr>
        <p:blipFill>
          <a:blip r:embed="rId5">
            <a:alphaModFix/>
          </a:blip>
          <a:stretch>
            <a:fillRect/>
          </a:stretch>
        </p:blipFill>
        <p:spPr>
          <a:xfrm>
            <a:off x="5731000" y="3417687"/>
            <a:ext cx="3106750" cy="649325"/>
          </a:xfrm>
          <a:prstGeom prst="rect">
            <a:avLst/>
          </a:prstGeom>
          <a:noFill/>
          <a:ln>
            <a:noFill/>
          </a:ln>
        </p:spPr>
      </p:pic>
      <p:pic>
        <p:nvPicPr>
          <p:cNvPr id="140" name="Google Shape;140;p19"/>
          <p:cNvPicPr preferRelativeResize="0"/>
          <p:nvPr/>
        </p:nvPicPr>
        <p:blipFill>
          <a:blip r:embed="rId6">
            <a:alphaModFix/>
          </a:blip>
          <a:stretch>
            <a:fillRect/>
          </a:stretch>
        </p:blipFill>
        <p:spPr>
          <a:xfrm>
            <a:off x="2176375" y="2848350"/>
            <a:ext cx="3162531" cy="1787975"/>
          </a:xfrm>
          <a:prstGeom prst="rect">
            <a:avLst/>
          </a:prstGeom>
          <a:noFill/>
          <a:ln>
            <a:noFill/>
          </a:ln>
        </p:spPr>
      </p:pic>
      <p:pic>
        <p:nvPicPr>
          <p:cNvPr id="141" name="Google Shape;141;p19"/>
          <p:cNvPicPr preferRelativeResize="0"/>
          <p:nvPr/>
        </p:nvPicPr>
        <p:blipFill>
          <a:blip r:embed="rId7">
            <a:alphaModFix/>
          </a:blip>
          <a:stretch>
            <a:fillRect/>
          </a:stretch>
        </p:blipFill>
        <p:spPr>
          <a:xfrm>
            <a:off x="416675" y="3417675"/>
            <a:ext cx="1258710" cy="649325"/>
          </a:xfrm>
          <a:prstGeom prst="rect">
            <a:avLst/>
          </a:prstGeom>
          <a:noFill/>
          <a:ln>
            <a:noFill/>
          </a:ln>
        </p:spPr>
      </p:pic>
      <p:cxnSp>
        <p:nvCxnSpPr>
          <p:cNvPr id="142" name="Google Shape;142;p19"/>
          <p:cNvCxnSpPr>
            <a:stCxn id="141" idx="3"/>
            <a:endCxn id="140" idx="1"/>
          </p:cNvCxnSpPr>
          <p:nvPr/>
        </p:nvCxnSpPr>
        <p:spPr>
          <a:xfrm>
            <a:off x="1675386" y="3742337"/>
            <a:ext cx="501000" cy="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19"/>
          <p:cNvCxnSpPr>
            <a:stCxn id="140" idx="3"/>
            <a:endCxn id="139" idx="1"/>
          </p:cNvCxnSpPr>
          <p:nvPr/>
        </p:nvCxnSpPr>
        <p:spPr>
          <a:xfrm>
            <a:off x="5338906" y="3742337"/>
            <a:ext cx="3921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65" name="Shape 865"/>
        <p:cNvGrpSpPr/>
        <p:nvPr/>
      </p:nvGrpSpPr>
      <p:grpSpPr>
        <a:xfrm>
          <a:off x="0" y="0"/>
          <a:ext cx="0" cy="0"/>
          <a:chOff x="0" y="0"/>
          <a:chExt cx="0" cy="0"/>
        </a:xfrm>
      </p:grpSpPr>
      <p:sp>
        <p:nvSpPr>
          <p:cNvPr id="866" name="Google Shape;866;p8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căi cu parametri (8)</a:t>
            </a:r>
            <a:endParaRPr/>
          </a:p>
        </p:txBody>
      </p:sp>
      <p:sp>
        <p:nvSpPr>
          <p:cNvPr id="867" name="Google Shape;867;p8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9" name="Google Shape;869;p8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70" name="Google Shape;870;p8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71" name="Google Shape;871;p82"/>
          <p:cNvSpPr txBox="1"/>
          <p:nvPr/>
        </p:nvSpPr>
        <p:spPr>
          <a:xfrm>
            <a:off x="317150" y="2440950"/>
            <a:ext cx="8515200" cy="254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Proprietatea params nu are comportamentul la care poate v-ați fi așteptat:</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http://localhost:8080/litere_mari2/AAA/BBB/CCC</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Valoarea lui req.params din consolă este:</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Parametri:  { '0': '/CCC', '1': 'CCC' }</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Url:  /litere_mari2/AAA/BBB/CCC</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Parametrii sunt interpretați astfel, fiindcă programul nu știe care parte din cale e fixă și care e așteptată sub formă de parametri, dar ne putem folosi direct de req.url pe care să îl parsăm prin program.</a:t>
            </a:r>
            <a:endParaRPr sz="1300">
              <a:solidFill>
                <a:schemeClr val="dk2"/>
              </a:solidFill>
            </a:endParaRPr>
          </a:p>
          <a:p>
            <a:pPr indent="0" lvl="0" marL="0" rtl="0" algn="l">
              <a:spcBef>
                <a:spcPts val="0"/>
              </a:spcBef>
              <a:spcAft>
                <a:spcPts val="0"/>
              </a:spcAft>
              <a:buNone/>
            </a:pPr>
            <a:r>
              <a:rPr lang="en" sz="1300">
                <a:solidFill>
                  <a:schemeClr val="dk2"/>
                </a:solidFill>
              </a:rPr>
              <a:t>Atenție, folosirea unui parametru cu nume în expresia regulată, ca mai jos:</a:t>
            </a:r>
            <a:endParaRPr sz="1300">
              <a:solidFill>
                <a:schemeClr val="dk2"/>
              </a:solidFill>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"^/litere_mari2a/:primul(/([A-Z]+))*$"</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highlight>
                  <a:srgbClr val="FFFFFF"/>
                </a:highlight>
              </a:rPr>
              <a:t>nu va crea un parametru cu numele </a:t>
            </a:r>
            <a:r>
              <a:rPr i="1" lang="en" sz="1300">
                <a:solidFill>
                  <a:schemeClr val="dk2"/>
                </a:solidFill>
                <a:highlight>
                  <a:srgbClr val="FFFFFF"/>
                </a:highlight>
              </a:rPr>
              <a:t>primul</a:t>
            </a:r>
            <a:r>
              <a:rPr lang="en" sz="1300">
                <a:solidFill>
                  <a:schemeClr val="dk2"/>
                </a:solidFill>
                <a:highlight>
                  <a:srgbClr val="FFFFFF"/>
                </a:highlight>
              </a:rPr>
              <a:t> ci va face să așteptăm literalmente o cale care conține șirul ":primul":</a:t>
            </a:r>
            <a:endParaRPr sz="1300">
              <a:solidFill>
                <a:schemeClr val="dk2"/>
              </a:solidFill>
              <a:highlight>
                <a:srgbClr val="FFFFFF"/>
              </a:highlight>
            </a:endParaRPr>
          </a:p>
          <a:p>
            <a:pPr indent="0" lvl="0" marL="0" rtl="0" algn="l">
              <a:spcBef>
                <a:spcPts val="0"/>
              </a:spcBef>
              <a:spcAft>
                <a:spcPts val="0"/>
              </a:spcAft>
              <a:buNone/>
            </a:pPr>
            <a:r>
              <a:rPr lang="en" sz="1300">
                <a:solidFill>
                  <a:schemeClr val="dk2"/>
                </a:solidFill>
                <a:highlight>
                  <a:srgbClr val="FFFFFF"/>
                </a:highlight>
                <a:latin typeface="Courier New"/>
                <a:ea typeface="Courier New"/>
                <a:cs typeface="Courier New"/>
                <a:sym typeface="Courier New"/>
              </a:rPr>
              <a:t>http://localhost:8080/litere_mari2a/AAA/BBB/CCC</a:t>
            </a:r>
            <a:r>
              <a:rPr lang="en" sz="1300">
                <a:solidFill>
                  <a:schemeClr val="dk2"/>
                </a:solidFill>
                <a:highlight>
                  <a:srgbClr val="FFFFFF"/>
                </a:highlight>
              </a:rPr>
              <a:t> - va eșua</a:t>
            </a:r>
            <a:endParaRPr sz="1300">
              <a:solidFill>
                <a:schemeClr val="dk2"/>
              </a:solidFill>
              <a:highlight>
                <a:srgbClr val="FFFFFF"/>
              </a:highlight>
            </a:endParaRPr>
          </a:p>
          <a:p>
            <a:pPr indent="0" lvl="0" marL="0" rtl="0" algn="l">
              <a:spcBef>
                <a:spcPts val="0"/>
              </a:spcBef>
              <a:spcAft>
                <a:spcPts val="0"/>
              </a:spcAft>
              <a:buClr>
                <a:schemeClr val="dk1"/>
              </a:buClr>
              <a:buSzPts val="1100"/>
              <a:buFont typeface="Arial"/>
              <a:buNone/>
            </a:pPr>
            <a:r>
              <a:rPr lang="en" sz="1300">
                <a:solidFill>
                  <a:schemeClr val="dk2"/>
                </a:solidFill>
                <a:highlight>
                  <a:srgbClr val="FFFFFF"/>
                </a:highlight>
                <a:latin typeface="Courier New"/>
                <a:ea typeface="Courier New"/>
                <a:cs typeface="Courier New"/>
                <a:sym typeface="Courier New"/>
              </a:rPr>
              <a:t>http://localhost:8080/litere_mari2a/:primul/AAA/BBB/CCC</a:t>
            </a:r>
            <a:r>
              <a:rPr lang="en" sz="1300">
                <a:solidFill>
                  <a:schemeClr val="dk2"/>
                </a:solidFill>
                <a:highlight>
                  <a:srgbClr val="FFFFFF"/>
                </a:highlight>
              </a:rPr>
              <a:t> - va fi acceptată</a:t>
            </a:r>
            <a:endParaRPr sz="1300">
              <a:solidFill>
                <a:schemeClr val="dk2"/>
              </a:solidFill>
              <a:highlight>
                <a:srgbClr val="FFFFFF"/>
              </a:highlight>
            </a:endParaRPr>
          </a:p>
        </p:txBody>
      </p:sp>
      <p:sp>
        <p:nvSpPr>
          <p:cNvPr id="872" name="Google Shape;872;p82"/>
          <p:cNvSpPr txBox="1"/>
          <p:nvPr/>
        </p:nvSpPr>
        <p:spPr>
          <a:xfrm>
            <a:off x="295700" y="913850"/>
            <a:ext cx="8386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Observație, dacă specificăm forma întregii căi cu o expresie regulată, ca mai jos:</a:t>
            </a:r>
            <a:endParaRPr/>
          </a:p>
        </p:txBody>
      </p:sp>
      <p:sp>
        <p:nvSpPr>
          <p:cNvPr id="873" name="Google Shape;873;p82"/>
          <p:cNvSpPr txBox="1"/>
          <p:nvPr/>
        </p:nvSpPr>
        <p:spPr>
          <a:xfrm>
            <a:off x="418800" y="1292638"/>
            <a:ext cx="5387400" cy="1154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"^/litere_mari2(/([A-Z]+))*$"</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"Parametri: "</a:t>
            </a:r>
            <a:r>
              <a:rPr lang="en" sz="1050">
                <a:solidFill>
                  <a:schemeClr val="dk1"/>
                </a:solidFill>
                <a:highlight>
                  <a:srgbClr val="FFFFFF"/>
                </a:highlight>
                <a:latin typeface="Courier New"/>
                <a:ea typeface="Courier New"/>
                <a:cs typeface="Courier New"/>
                <a:sym typeface="Courier New"/>
              </a:rPr>
              <a:t>,req.params);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"Url: "</a:t>
            </a:r>
            <a:r>
              <a:rPr lang="en" sz="1050">
                <a:solidFill>
                  <a:schemeClr val="dk1"/>
                </a:solidFill>
                <a:highlight>
                  <a:srgbClr val="FFFFFF"/>
                </a:highlight>
                <a:latin typeface="Courier New"/>
                <a:ea typeface="Courier New"/>
                <a:cs typeface="Courier New"/>
                <a:sym typeface="Courier New"/>
              </a:rPr>
              <a:t>,req.url);</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res.send(</a:t>
            </a:r>
            <a:r>
              <a:rPr lang="en" sz="1050">
                <a:solidFill>
                  <a:srgbClr val="A31515"/>
                </a:solidFill>
                <a:highlight>
                  <a:srgbClr val="FFFFFF"/>
                </a:highlight>
                <a:latin typeface="Courier New"/>
                <a:ea typeface="Courier New"/>
                <a:cs typeface="Courier New"/>
                <a:sym typeface="Courier New"/>
              </a:rPr>
              <a:t>"Am primit!"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77" name="Shape 877"/>
        <p:cNvGrpSpPr/>
        <p:nvPr/>
      </p:nvGrpSpPr>
      <p:grpSpPr>
        <a:xfrm>
          <a:off x="0" y="0"/>
          <a:ext cx="0" cy="0"/>
          <a:chOff x="0" y="0"/>
          <a:chExt cx="0" cy="0"/>
        </a:xfrm>
      </p:grpSpPr>
      <p:sp>
        <p:nvSpPr>
          <p:cNvPr id="878" name="Google Shape;878;p8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 - căi cu interogări (1)</a:t>
            </a:r>
            <a:endParaRPr/>
          </a:p>
        </p:txBody>
      </p:sp>
      <p:sp>
        <p:nvSpPr>
          <p:cNvPr id="879" name="Google Shape;879;p8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1" name="Google Shape;881;p8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82" name="Google Shape;882;p8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83" name="Google Shape;883;p83"/>
          <p:cNvSpPr txBox="1"/>
          <p:nvPr/>
        </p:nvSpPr>
        <p:spPr>
          <a:xfrm>
            <a:off x="311600" y="984775"/>
            <a:ext cx="8520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Putem transmite parametri într-o cerere și cu ajutorul unui query string. Acesta este partea de cerere care se află la finalul șirului cu cererea, după simbolul "?". Pentru o cerere de forma:</a:t>
            </a:r>
            <a:endParaRPr sz="1200">
              <a:solidFill>
                <a:srgbClr val="666666"/>
              </a:solidFill>
            </a:endParaRPr>
          </a:p>
          <a:p>
            <a:pPr indent="0" lvl="0" marL="0" rtl="0" algn="l">
              <a:spcBef>
                <a:spcPts val="0"/>
              </a:spcBef>
              <a:spcAft>
                <a:spcPts val="0"/>
              </a:spcAft>
              <a:buNone/>
            </a:pPr>
            <a:r>
              <a:rPr lang="en" sz="1200">
                <a:solidFill>
                  <a:srgbClr val="666666"/>
                </a:solidFill>
              </a:rPr>
              <a:t>nume_domeniu.com/pagina</a:t>
            </a:r>
            <a:r>
              <a:rPr b="1" lang="en" sz="1200">
                <a:solidFill>
                  <a:srgbClr val="666666"/>
                </a:solidFill>
              </a:rPr>
              <a:t>?p_1=val_1&amp;p_2=val_2&amp;....&amp;p_n=val_n</a:t>
            </a:r>
            <a:endParaRPr b="1" sz="1200">
              <a:solidFill>
                <a:srgbClr val="666666"/>
              </a:solidFill>
            </a:endParaRPr>
          </a:p>
          <a:p>
            <a:pPr indent="0" lvl="0" marL="0" rtl="0" algn="l">
              <a:spcBef>
                <a:spcPts val="0"/>
              </a:spcBef>
              <a:spcAft>
                <a:spcPts val="0"/>
              </a:spcAft>
              <a:buNone/>
            </a:pPr>
            <a:r>
              <a:rPr lang="en" sz="1200">
                <a:solidFill>
                  <a:srgbClr val="666666"/>
                </a:solidFill>
              </a:rPr>
              <a:t>Subșirul querystring este cel marcat cu litere bold. Parametrii sunt dați sub forma nume_parametru=valoare_parametru și sunt separați cu caracterul &amp;.</a:t>
            </a:r>
            <a:endParaRPr sz="1200">
              <a:solidFill>
                <a:srgbClr val="666666"/>
              </a:solidFill>
            </a:endParaRPr>
          </a:p>
          <a:p>
            <a:pPr indent="0" lvl="0" marL="0" rtl="0" algn="l">
              <a:spcBef>
                <a:spcPts val="0"/>
              </a:spcBef>
              <a:spcAft>
                <a:spcPts val="0"/>
              </a:spcAft>
              <a:buNone/>
            </a:pPr>
            <a:r>
              <a:rPr lang="en" sz="1200">
                <a:solidFill>
                  <a:srgbClr val="666666"/>
                </a:solidFill>
              </a:rPr>
              <a:t>De exemplu, putem avea codul:</a:t>
            </a:r>
            <a:endParaRPr sz="1200">
              <a:solidFill>
                <a:srgbClr val="666666"/>
              </a:solidFill>
            </a:endParaRPr>
          </a:p>
        </p:txBody>
      </p:sp>
      <p:sp>
        <p:nvSpPr>
          <p:cNvPr id="884" name="Google Shape;884;p83"/>
          <p:cNvSpPr txBox="1"/>
          <p:nvPr/>
        </p:nvSpPr>
        <p:spPr>
          <a:xfrm>
            <a:off x="418775" y="2222150"/>
            <a:ext cx="6566700" cy="1800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express=require(</a:t>
            </a:r>
            <a:r>
              <a:rPr lang="en" sz="1050">
                <a:solidFill>
                  <a:srgbClr val="A31515"/>
                </a:solidFill>
                <a:highlight>
                  <a:srgbClr val="FFFFFF"/>
                </a:highlight>
                <a:latin typeface="Courier New"/>
                <a:ea typeface="Courier New"/>
                <a:cs typeface="Courier New"/>
                <a:sym typeface="Courier New"/>
              </a:rPr>
              <a:t>'express'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 express();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"/pagina"</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console.log(req.query);</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res.send(</a:t>
            </a:r>
            <a:r>
              <a:rPr lang="en" sz="1050">
                <a:solidFill>
                  <a:srgbClr val="A31515"/>
                </a:solidFill>
                <a:highlight>
                  <a:srgbClr val="FFFFFF"/>
                </a:highlight>
                <a:latin typeface="Courier New"/>
                <a:ea typeface="Courier New"/>
                <a:cs typeface="Courier New"/>
                <a:sym typeface="Courier New"/>
              </a:rPr>
              <a:t>"a+b="</a:t>
            </a:r>
            <a:r>
              <a:rPr lang="en" sz="1050">
                <a:solidFill>
                  <a:schemeClr val="dk1"/>
                </a:solidFill>
                <a:highlight>
                  <a:srgbClr val="FFFFFF"/>
                </a:highlight>
                <a:latin typeface="Courier New"/>
                <a:ea typeface="Courier New"/>
                <a:cs typeface="Courier New"/>
                <a:sym typeface="Courier New"/>
              </a:rPr>
              <a:t>+ (parseInt(req.query.a)+parseInt(req.query.b)));</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app.listen(</a:t>
            </a:r>
            <a:r>
              <a:rPr lang="en" sz="1050">
                <a:solidFill>
                  <a:srgbClr val="098658"/>
                </a:solidFill>
                <a:highlight>
                  <a:srgbClr val="FFFFFF"/>
                </a:highlight>
                <a:latin typeface="Courier New"/>
                <a:ea typeface="Courier New"/>
                <a:cs typeface="Courier New"/>
                <a:sym typeface="Courier New"/>
              </a:rPr>
              <a:t>8080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"Serverul a pornit!"</a:t>
            </a:r>
            <a:r>
              <a:rPr lang="en" sz="1050">
                <a:solidFill>
                  <a:schemeClr val="dk1"/>
                </a:solidFill>
                <a:highlight>
                  <a:srgbClr val="FFFFFF"/>
                </a:highlight>
                <a:latin typeface="Courier New"/>
                <a:ea typeface="Courier New"/>
                <a:cs typeface="Courier New"/>
                <a:sym typeface="Courier New"/>
              </a:rPr>
              <a:t>);</a:t>
            </a:r>
            <a:endParaRPr/>
          </a:p>
        </p:txBody>
      </p:sp>
      <p:sp>
        <p:nvSpPr>
          <p:cNvPr id="885" name="Google Shape;885;p83"/>
          <p:cNvSpPr txBox="1"/>
          <p:nvPr/>
        </p:nvSpPr>
        <p:spPr>
          <a:xfrm>
            <a:off x="362350" y="4105375"/>
            <a:ext cx="8520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Pentru cererea:</a:t>
            </a:r>
            <a:endParaRPr sz="1200">
              <a:solidFill>
                <a:srgbClr val="666666"/>
              </a:solidFill>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http://localhost:8080/pagina?a=5&amp;b=7</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rPr>
              <a:t>în consolă s-a afișat: </a:t>
            </a:r>
            <a:r>
              <a:rPr lang="en" sz="1200">
                <a:solidFill>
                  <a:srgbClr val="666666"/>
                </a:solidFill>
                <a:latin typeface="Courier New"/>
                <a:ea typeface="Courier New"/>
                <a:cs typeface="Courier New"/>
                <a:sym typeface="Courier New"/>
              </a:rPr>
              <a:t>{ a: '5', b: '7' }</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rPr>
              <a:t>iar în viewport-ul browserului: </a:t>
            </a:r>
            <a:r>
              <a:rPr lang="en" sz="1200">
                <a:solidFill>
                  <a:srgbClr val="666666"/>
                </a:solidFill>
                <a:latin typeface="Courier New"/>
                <a:ea typeface="Courier New"/>
                <a:cs typeface="Courier New"/>
                <a:sym typeface="Courier New"/>
              </a:rPr>
              <a:t>a+b=12</a:t>
            </a:r>
            <a:endParaRPr sz="1200">
              <a:solidFill>
                <a:srgbClr val="666666"/>
              </a:solidFill>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89" name="Shape 889"/>
        <p:cNvGrpSpPr/>
        <p:nvPr/>
      </p:nvGrpSpPr>
      <p:grpSpPr>
        <a:xfrm>
          <a:off x="0" y="0"/>
          <a:ext cx="0" cy="0"/>
          <a:chOff x="0" y="0"/>
          <a:chExt cx="0" cy="0"/>
        </a:xfrm>
      </p:grpSpPr>
      <p:sp>
        <p:nvSpPr>
          <p:cNvPr id="890" name="Google Shape;890;p8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a:t>
            </a:r>
            <a:r>
              <a:rPr lang="en" sz="2400"/>
              <a:t> - căi cu interogări - ambele tipuri de parametri (1)</a:t>
            </a:r>
            <a:endParaRPr sz="2400"/>
          </a:p>
        </p:txBody>
      </p:sp>
      <p:sp>
        <p:nvSpPr>
          <p:cNvPr id="891" name="Google Shape;891;p8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3" name="Google Shape;893;p8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94" name="Google Shape;894;p8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95" name="Google Shape;895;p84"/>
          <p:cNvSpPr txBox="1"/>
          <p:nvPr/>
        </p:nvSpPr>
        <p:spPr>
          <a:xfrm>
            <a:off x="311600" y="984775"/>
            <a:ext cx="852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Proprietatea query a obiectului de tip request conține un obiect care are ca proprietăți numele parametrilor din cerere și ca valori, valorile parametrilor din cerere.</a:t>
            </a:r>
            <a:endParaRPr sz="1200">
              <a:solidFill>
                <a:srgbClr val="666666"/>
              </a:solidFill>
            </a:endParaRPr>
          </a:p>
          <a:p>
            <a:pPr indent="0" lvl="0" marL="0" rtl="0" algn="l">
              <a:spcBef>
                <a:spcPts val="0"/>
              </a:spcBef>
              <a:spcAft>
                <a:spcPts val="0"/>
              </a:spcAft>
              <a:buNone/>
            </a:pPr>
            <a:r>
              <a:rPr lang="en" sz="1200">
                <a:solidFill>
                  <a:srgbClr val="666666"/>
                </a:solidFill>
              </a:rPr>
              <a:t>De obicei pentru parametri ficși, obligatorii vom folosi scrierea lor în cale, iar pe cei opționali îi vom adăuga în query string</a:t>
            </a:r>
            <a:endParaRPr sz="1200">
              <a:solidFill>
                <a:srgbClr val="666666"/>
              </a:solidFill>
            </a:endParaRPr>
          </a:p>
        </p:txBody>
      </p:sp>
      <p:sp>
        <p:nvSpPr>
          <p:cNvPr id="896" name="Google Shape;896;p84"/>
          <p:cNvSpPr txBox="1"/>
          <p:nvPr/>
        </p:nvSpPr>
        <p:spPr>
          <a:xfrm>
            <a:off x="408625" y="1671300"/>
            <a:ext cx="7329000" cy="2285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app.get(</a:t>
            </a:r>
            <a:r>
              <a:rPr lang="en" sz="1050">
                <a:solidFill>
                  <a:srgbClr val="A31515"/>
                </a:solidFill>
                <a:highlight>
                  <a:srgbClr val="FFFFFF"/>
                </a:highlight>
                <a:latin typeface="Courier New"/>
                <a:ea typeface="Courier New"/>
                <a:cs typeface="Courier New"/>
                <a:sym typeface="Courier New"/>
              </a:rPr>
              <a:t>"/medie/:nume/:prenume"</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(req,res)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suma=</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nrNote=</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numeParam </a:t>
            </a:r>
            <a:r>
              <a:rPr lang="en" sz="1050">
                <a:solidFill>
                  <a:srgbClr val="0000FF"/>
                </a:solidFill>
                <a:highlight>
                  <a:srgbClr val="FFFFFF"/>
                </a:highlight>
                <a:latin typeface="Courier New"/>
                <a:ea typeface="Courier New"/>
                <a:cs typeface="Courier New"/>
                <a:sym typeface="Courier New"/>
              </a:rPr>
              <a:t>in</a:t>
            </a:r>
            <a:r>
              <a:rPr lang="en" sz="1050">
                <a:solidFill>
                  <a:schemeClr val="dk1"/>
                </a:solidFill>
                <a:highlight>
                  <a:srgbClr val="FFFFFF"/>
                </a:highlight>
                <a:latin typeface="Courier New"/>
                <a:ea typeface="Courier New"/>
                <a:cs typeface="Courier New"/>
                <a:sym typeface="Courier New"/>
              </a:rPr>
              <a:t> req.query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(numeParam.match(</a:t>
            </a:r>
            <a:r>
              <a:rPr lang="en" sz="1050">
                <a:solidFill>
                  <a:srgbClr val="811F3F"/>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a:t>
            </a:r>
            <a:r>
              <a:rPr lang="en" sz="1050">
                <a:solidFill>
                  <a:srgbClr val="811F3F"/>
                </a:solidFill>
                <a:highlight>
                  <a:srgbClr val="FFFFFF"/>
                </a:highlight>
                <a:latin typeface="Courier New"/>
                <a:ea typeface="Courier New"/>
                <a:cs typeface="Courier New"/>
                <a:sym typeface="Courier New"/>
              </a:rPr>
              <a:t>nota\d</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a:t>
            </a:r>
            <a:r>
              <a:rPr lang="en" sz="1050">
                <a:solidFill>
                  <a:srgbClr val="811F3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suma+=parseInt(req.query[numeParam]);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nrNote++;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medie=suma/nrNote;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res.send(</a:t>
            </a:r>
            <a:r>
              <a:rPr lang="en" sz="1050">
                <a:solidFill>
                  <a:srgbClr val="A31515"/>
                </a:solidFill>
                <a:highlight>
                  <a:srgbClr val="FFFFFF"/>
                </a:highlight>
                <a:latin typeface="Courier New"/>
                <a:ea typeface="Courier New"/>
                <a:cs typeface="Courier New"/>
                <a:sym typeface="Courier New"/>
              </a:rPr>
              <a:t>`Elevul </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req.params.nume</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req.params.prenume</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are media </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medie</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897" name="Google Shape;897;p84"/>
          <p:cNvSpPr txBox="1"/>
          <p:nvPr/>
        </p:nvSpPr>
        <p:spPr>
          <a:xfrm>
            <a:off x="362350" y="4105375"/>
            <a:ext cx="852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Mai sus parametrii ficși sunt numele și prenumele, iar după ei poate urma un query string, cu niște note, de exemplu:</a:t>
            </a:r>
            <a:endParaRPr sz="1200">
              <a:solidFill>
                <a:srgbClr val="666666"/>
              </a:solidFill>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http://localhost:8080/medie/Gigelescu/Gigel?nota1=10&amp;nota2=9&amp;nota3=8</a:t>
            </a:r>
            <a:endParaRPr sz="1200">
              <a:solidFill>
                <a:srgbClr val="666666"/>
              </a:solidFill>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01" name="Shape 901"/>
        <p:cNvGrpSpPr/>
        <p:nvPr/>
      </p:nvGrpSpPr>
      <p:grpSpPr>
        <a:xfrm>
          <a:off x="0" y="0"/>
          <a:ext cx="0" cy="0"/>
          <a:chOff x="0" y="0"/>
          <a:chExt cx="0" cy="0"/>
        </a:xfrm>
      </p:grpSpPr>
      <p:sp>
        <p:nvSpPr>
          <p:cNvPr id="902" name="Google Shape;902;p8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a:t>
            </a:r>
            <a:r>
              <a:rPr lang="en" sz="2400"/>
              <a:t> - căi cu interogări - ambele tipuri de parametri (2)</a:t>
            </a:r>
            <a:endParaRPr/>
          </a:p>
        </p:txBody>
      </p:sp>
      <p:sp>
        <p:nvSpPr>
          <p:cNvPr id="903" name="Google Shape;903;p8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5" name="Google Shape;905;p8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06" name="Google Shape;906;p8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907" name="Google Shape;907;p85"/>
          <p:cNvSpPr txBox="1"/>
          <p:nvPr/>
        </p:nvSpPr>
        <p:spPr>
          <a:xfrm>
            <a:off x="311600" y="908575"/>
            <a:ext cx="85206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666666"/>
                </a:solidFill>
              </a:rPr>
              <a:t>În cadrul codului, se adună doar valorile parametrilor care încep cu șirul "nota" și continuă cu un număr. Observăm că nu contează ordinea parametrilor în query, deoarece parametrii pur și simplu devin proprietăți ale obiectului req.query. Prin urmare, cererile:</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http://localhost:8080/medie/Gigelescu/Gigel?nota1=10&amp;nota2=9&amp;nota3=8</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și</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http://localhost:8080/medie/Gigelescu/Gigel?nota2=9&amp;nota3=8&amp;nota1=10</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sunt echivalente. Ambele duc la afișarea în viewport:</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Elevul Gigelescu Gigel are media 9</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Totuși dacă suntem cumva interesați de ordinea în care au venit parametri, putem oricând să parsăm prin program valoarea din req.url (care conține tot șirul cererii).</a:t>
            </a:r>
            <a:endParaRPr sz="1300">
              <a:solidFill>
                <a:srgbClr val="666666"/>
              </a:solidFill>
            </a:endParaRPr>
          </a:p>
          <a:p>
            <a:pPr indent="0" lvl="0" marL="0" rtl="0" algn="l">
              <a:spcBef>
                <a:spcPts val="0"/>
              </a:spcBef>
              <a:spcAft>
                <a:spcPts val="0"/>
              </a:spcAft>
              <a:buNone/>
            </a:pPr>
            <a:r>
              <a:rPr lang="en" sz="1300">
                <a:solidFill>
                  <a:srgbClr val="666666"/>
                </a:solidFill>
              </a:rPr>
              <a:t>Pentru cele două cereri de mai sus, req.url ar avea valoarea:</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/medie/Gigelescu/Gigel?nota1=10&amp;nota2=9&amp;nota3=8</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rPr>
              <a:t>respectiv</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/medie/Gigelescu/Gigel?nota2=9&amp;nota3=8&amp;nota1=10</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rPr>
              <a:t>Deoarece clientul are control asupra textului cererii este foarte important ca acesta să fie verificat împotriva eventualelor atacuri sau pur și simplu greșeli. De exemplu, mai sus, chiar dacă ne așteptăm ca nota să fie număr, și să nu lipsească nicio notă, utilizatorul poate trimite orice query string greșit.</a:t>
            </a:r>
            <a:endParaRPr sz="1300">
              <a:solidFill>
                <a:srgbClr val="666666"/>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11" name="Shape 911"/>
        <p:cNvGrpSpPr/>
        <p:nvPr/>
      </p:nvGrpSpPr>
      <p:grpSpPr>
        <a:xfrm>
          <a:off x="0" y="0"/>
          <a:ext cx="0" cy="0"/>
          <a:chOff x="0" y="0"/>
          <a:chExt cx="0" cy="0"/>
        </a:xfrm>
      </p:grpSpPr>
      <p:sp>
        <p:nvSpPr>
          <p:cNvPr id="912" name="Google Shape;912;p8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a:t>
            </a:r>
            <a:r>
              <a:rPr lang="en" sz="2400"/>
              <a:t> - căi cu interogări - ambele tipuri de parametri (3)</a:t>
            </a:r>
            <a:endParaRPr/>
          </a:p>
        </p:txBody>
      </p:sp>
      <p:sp>
        <p:nvSpPr>
          <p:cNvPr id="913" name="Google Shape;913;p8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5" name="Google Shape;915;p8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16" name="Google Shape;916;p8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917" name="Google Shape;917;p86"/>
          <p:cNvSpPr txBox="1"/>
          <p:nvPr/>
        </p:nvSpPr>
        <p:spPr>
          <a:xfrm>
            <a:off x="311600" y="908575"/>
            <a:ext cx="8520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666666"/>
                </a:solidFill>
              </a:rPr>
              <a:t>Codul rescris pentru exemplu anterior, dar, de data asta și cu niște verificări făcute:</a:t>
            </a:r>
            <a:endParaRPr sz="1300">
              <a:solidFill>
                <a:srgbClr val="666666"/>
              </a:solidFill>
            </a:endParaRPr>
          </a:p>
        </p:txBody>
      </p:sp>
      <p:sp>
        <p:nvSpPr>
          <p:cNvPr id="918" name="Google Shape;918;p86"/>
          <p:cNvSpPr txBox="1"/>
          <p:nvPr/>
        </p:nvSpPr>
        <p:spPr>
          <a:xfrm>
            <a:off x="93450" y="1231100"/>
            <a:ext cx="8927700" cy="340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app.get(</a:t>
            </a:r>
            <a:r>
              <a:rPr lang="en" sz="950">
                <a:solidFill>
                  <a:srgbClr val="A31515"/>
                </a:solidFill>
                <a:highlight>
                  <a:srgbClr val="FFFFFF"/>
                </a:highlight>
                <a:latin typeface="Courier New"/>
                <a:ea typeface="Courier New"/>
                <a:cs typeface="Courier New"/>
                <a:sym typeface="Courier New"/>
              </a:rPr>
              <a:t>"/medie_verif/:nume([A-Z][a-z]+)/:prenume([A-Z][a-z]+)"</a:t>
            </a: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(req,res)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suma=</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sirRaspuns=</a:t>
            </a:r>
            <a:r>
              <a:rPr lang="en" sz="950">
                <a:solidFill>
                  <a:srgbClr val="A31515"/>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vectorNote=[];</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eroareFatala=</a:t>
            </a:r>
            <a:r>
              <a:rPr lang="en" sz="950">
                <a:solidFill>
                  <a:srgbClr val="0000FF"/>
                </a:solidFill>
                <a:highlight>
                  <a:srgbClr val="FFFFFF"/>
                </a:highlight>
                <a:latin typeface="Courier New"/>
                <a:ea typeface="Courier New"/>
                <a:cs typeface="Courier New"/>
                <a:sym typeface="Courier New"/>
              </a:rPr>
              <a:t>false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for</a:t>
            </a: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numeParam </a:t>
            </a:r>
            <a:r>
              <a:rPr lang="en" sz="950">
                <a:solidFill>
                  <a:srgbClr val="0000FF"/>
                </a:solidFill>
                <a:highlight>
                  <a:srgbClr val="FFFFFF"/>
                </a:highlight>
                <a:latin typeface="Courier New"/>
                <a:ea typeface="Courier New"/>
                <a:cs typeface="Courier New"/>
                <a:sym typeface="Courier New"/>
              </a:rPr>
              <a:t>in</a:t>
            </a:r>
            <a:r>
              <a:rPr lang="en" sz="950">
                <a:solidFill>
                  <a:schemeClr val="dk1"/>
                </a:solidFill>
                <a:highlight>
                  <a:srgbClr val="FFFFFF"/>
                </a:highlight>
                <a:latin typeface="Courier New"/>
                <a:ea typeface="Courier New"/>
                <a:cs typeface="Courier New"/>
                <a:sym typeface="Courier New"/>
              </a:rPr>
              <a:t> req.query )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 (numeParam.match(</a:t>
            </a:r>
            <a:r>
              <a:rPr lang="en" sz="950">
                <a:solidFill>
                  <a:srgbClr val="811F3F"/>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a:t>
            </a:r>
            <a:r>
              <a:rPr lang="en" sz="950">
                <a:solidFill>
                  <a:srgbClr val="811F3F"/>
                </a:solidFill>
                <a:highlight>
                  <a:srgbClr val="FFFFFF"/>
                </a:highlight>
                <a:latin typeface="Courier New"/>
                <a:ea typeface="Courier New"/>
                <a:cs typeface="Courier New"/>
                <a:sym typeface="Courier New"/>
              </a:rPr>
              <a:t>nota\d</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a:t>
            </a:r>
            <a:r>
              <a:rPr lang="en" sz="950">
                <a:solidFill>
                  <a:srgbClr val="811F3F"/>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nota=parseInt(req.query[numeParam]);</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 (!isNaN(nota) &amp;&amp; </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&lt;=nota &amp;&amp; nota&lt;=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suma+=nota;</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vectorNote[numeParam.substr(</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)]=nota;</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else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sirRaspuns+=</a:t>
            </a:r>
            <a:r>
              <a:rPr lang="en" sz="950">
                <a:solidFill>
                  <a:srgbClr val="A31515"/>
                </a:solidFill>
                <a:highlight>
                  <a:srgbClr val="FFFFFF"/>
                </a:highlight>
                <a:latin typeface="Courier New"/>
                <a:ea typeface="Courier New"/>
                <a:cs typeface="Courier New"/>
                <a:sym typeface="Courier New"/>
              </a:rPr>
              <a:t>`&lt;p&gt;Eroare fatală! Nota </a:t>
            </a:r>
            <a:r>
              <a:rPr lang="en" sz="950">
                <a:solidFill>
                  <a:srgbClr val="0000FF"/>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numeParam</a:t>
            </a:r>
            <a:r>
              <a:rPr lang="en" sz="950">
                <a:solidFill>
                  <a:srgbClr val="0000FF"/>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 nu are o valoare validă (</a:t>
            </a:r>
            <a:r>
              <a:rPr lang="en" sz="950">
                <a:solidFill>
                  <a:srgbClr val="0000FF"/>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req.query[numeParam]</a:t>
            </a:r>
            <a:r>
              <a:rPr lang="en" sz="950">
                <a:solidFill>
                  <a:srgbClr val="0000FF"/>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).&lt;/p&gt;`</a:t>
            </a:r>
            <a:endParaRPr sz="9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eroareFatala=</a:t>
            </a:r>
            <a:r>
              <a:rPr lang="en" sz="950">
                <a:solidFill>
                  <a:srgbClr val="0000FF"/>
                </a:solidFill>
                <a:highlight>
                  <a:srgbClr val="FFFFFF"/>
                </a:highlight>
                <a:latin typeface="Courier New"/>
                <a:ea typeface="Courier New"/>
                <a:cs typeface="Courier New"/>
                <a:sym typeface="Courier New"/>
              </a:rPr>
              <a:t>true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break</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else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sirRaspuns+=</a:t>
            </a:r>
            <a:r>
              <a:rPr lang="en" sz="950">
                <a:solidFill>
                  <a:srgbClr val="A31515"/>
                </a:solidFill>
                <a:highlight>
                  <a:srgbClr val="FFFFFF"/>
                </a:highlight>
                <a:latin typeface="Courier New"/>
                <a:ea typeface="Courier New"/>
                <a:cs typeface="Courier New"/>
                <a:sym typeface="Courier New"/>
              </a:rPr>
              <a:t>`&lt;p&gt;Parametrul </a:t>
            </a:r>
            <a:r>
              <a:rPr lang="en" sz="950">
                <a:solidFill>
                  <a:srgbClr val="0000FF"/>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numeParam</a:t>
            </a:r>
            <a:r>
              <a:rPr lang="en" sz="950">
                <a:solidFill>
                  <a:srgbClr val="0000FF"/>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 nu este recunoscut.&lt;/p&gt;`</a:t>
            </a:r>
            <a:endParaRPr sz="9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endParaRPr sz="1300"/>
          </a:p>
        </p:txBody>
      </p:sp>
      <p:sp>
        <p:nvSpPr>
          <p:cNvPr id="919" name="Google Shape;919;p86"/>
          <p:cNvSpPr txBox="1"/>
          <p:nvPr/>
        </p:nvSpPr>
        <p:spPr>
          <a:xfrm>
            <a:off x="311600" y="4632800"/>
            <a:ext cx="2053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rPr>
              <a:t>Codul continuă pe slide-ul următor</a:t>
            </a:r>
            <a:endParaRPr sz="800">
              <a:solidFill>
                <a:schemeClr val="dk2"/>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23" name="Shape 923"/>
        <p:cNvGrpSpPr/>
        <p:nvPr/>
      </p:nvGrpSpPr>
      <p:grpSpPr>
        <a:xfrm>
          <a:off x="0" y="0"/>
          <a:ext cx="0" cy="0"/>
          <a:chOff x="0" y="0"/>
          <a:chExt cx="0" cy="0"/>
        </a:xfrm>
      </p:grpSpPr>
      <p:sp>
        <p:nvSpPr>
          <p:cNvPr id="924" name="Google Shape;924;p8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a:t>
            </a:r>
            <a:r>
              <a:rPr lang="en" sz="2400"/>
              <a:t> - căi cu interogări - ambele tipuri de parametri (4)</a:t>
            </a:r>
            <a:endParaRPr/>
          </a:p>
        </p:txBody>
      </p:sp>
      <p:sp>
        <p:nvSpPr>
          <p:cNvPr id="925" name="Google Shape;925;p8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7" name="Google Shape;927;p8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28" name="Google Shape;928;p8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929" name="Google Shape;929;p87"/>
          <p:cNvSpPr txBox="1"/>
          <p:nvPr/>
        </p:nvSpPr>
        <p:spPr>
          <a:xfrm>
            <a:off x="311600" y="908575"/>
            <a:ext cx="8520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666666"/>
                </a:solidFill>
              </a:rPr>
              <a:t>Continuare:</a:t>
            </a:r>
            <a:endParaRPr sz="1300">
              <a:solidFill>
                <a:srgbClr val="666666"/>
              </a:solidFill>
            </a:endParaRPr>
          </a:p>
        </p:txBody>
      </p:sp>
      <p:sp>
        <p:nvSpPr>
          <p:cNvPr id="930" name="Google Shape;930;p87"/>
          <p:cNvSpPr txBox="1"/>
          <p:nvPr/>
        </p:nvSpPr>
        <p:spPr>
          <a:xfrm>
            <a:off x="311675" y="1307300"/>
            <a:ext cx="8520600" cy="2085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(!eroareFatala &amp;&amp; vectorNote.includes(</a:t>
            </a:r>
            <a:r>
              <a:rPr lang="en" sz="950">
                <a:solidFill>
                  <a:srgbClr val="0000FF"/>
                </a:solidFill>
                <a:highlight>
                  <a:srgbClr val="FFFFFF"/>
                </a:highlight>
                <a:latin typeface="Courier New"/>
                <a:ea typeface="Courier New"/>
                <a:cs typeface="Courier New"/>
                <a:sym typeface="Courier New"/>
              </a:rPr>
              <a:t>undefined</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sirRaspuns+=</a:t>
            </a:r>
            <a:r>
              <a:rPr lang="en" sz="950">
                <a:solidFill>
                  <a:srgbClr val="A31515"/>
                </a:solidFill>
                <a:highlight>
                  <a:srgbClr val="FFFFFF"/>
                </a:highlight>
                <a:latin typeface="Courier New"/>
                <a:ea typeface="Courier New"/>
                <a:cs typeface="Courier New"/>
                <a:sym typeface="Courier New"/>
              </a:rPr>
              <a:t>`&lt;p&gt;Eroare fatală! Lipsește o notă.&lt;/p&gt;`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eroareFatala=</a:t>
            </a:r>
            <a:r>
              <a:rPr lang="en" sz="950">
                <a:solidFill>
                  <a:srgbClr val="0000FF"/>
                </a:solidFill>
                <a:highlight>
                  <a:srgbClr val="FFFFFF"/>
                </a:highlight>
                <a:latin typeface="Courier New"/>
                <a:ea typeface="Courier New"/>
                <a:cs typeface="Courier New"/>
                <a:sym typeface="Courier New"/>
              </a:rPr>
              <a:t>true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(eroareFatala)</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sirRaspuns+=</a:t>
            </a:r>
            <a:r>
              <a:rPr lang="en" sz="950">
                <a:solidFill>
                  <a:srgbClr val="A31515"/>
                </a:solidFill>
                <a:highlight>
                  <a:srgbClr val="FFFFFF"/>
                </a:highlight>
                <a:latin typeface="Courier New"/>
                <a:ea typeface="Courier New"/>
                <a:cs typeface="Courier New"/>
                <a:sym typeface="Courier New"/>
              </a:rPr>
              <a:t>`&lt;p&gt;Nu s-a putut calcula media!&lt;/p&gt;`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else</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medie=suma/vectorNote.length;</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sirRaspuns+=</a:t>
            </a:r>
            <a:r>
              <a:rPr lang="en" sz="950">
                <a:solidFill>
                  <a:srgbClr val="A31515"/>
                </a:solidFill>
                <a:highlight>
                  <a:srgbClr val="FFFFFF"/>
                </a:highlight>
                <a:latin typeface="Courier New"/>
                <a:ea typeface="Courier New"/>
                <a:cs typeface="Courier New"/>
                <a:sym typeface="Courier New"/>
              </a:rPr>
              <a:t>`&lt;p&gt;Elevul </a:t>
            </a:r>
            <a:r>
              <a:rPr lang="en" sz="950">
                <a:solidFill>
                  <a:srgbClr val="0000FF"/>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req.params.nume</a:t>
            </a:r>
            <a:r>
              <a:rPr lang="en" sz="950">
                <a:solidFill>
                  <a:srgbClr val="0000FF"/>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req.params.prenume</a:t>
            </a:r>
            <a:r>
              <a:rPr lang="en" sz="950">
                <a:solidFill>
                  <a:srgbClr val="0000FF"/>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 are media </a:t>
            </a:r>
            <a:r>
              <a:rPr lang="en" sz="950">
                <a:solidFill>
                  <a:srgbClr val="0000FF"/>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medie</a:t>
            </a:r>
            <a:r>
              <a:rPr lang="en" sz="950">
                <a:solidFill>
                  <a:srgbClr val="0000FF"/>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&lt;/p&gt;`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res.send(sirRaspuns);</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p:txBody>
      </p:sp>
      <p:sp>
        <p:nvSpPr>
          <p:cNvPr id="931" name="Google Shape;931;p87"/>
          <p:cNvSpPr txBox="1"/>
          <p:nvPr/>
        </p:nvSpPr>
        <p:spPr>
          <a:xfrm>
            <a:off x="311600" y="3462200"/>
            <a:ext cx="82335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Considerăm că așteptăm nume și prenume de elevi care încep cu literă mare și continuă doar cu litere mici. Iar în query string, așteptăm doar parametri cu numele de forma "nota" urmat de numărul notei. Notele încep de la </a:t>
            </a:r>
            <a:r>
              <a:rPr i="1" lang="en" sz="1300">
                <a:solidFill>
                  <a:schemeClr val="dk2"/>
                </a:solidFill>
              </a:rPr>
              <a:t>nota0 </a:t>
            </a:r>
            <a:r>
              <a:rPr lang="en" sz="1300">
                <a:solidFill>
                  <a:schemeClr val="dk2"/>
                </a:solidFill>
              </a:rPr>
              <a:t>și nu trebuie să lipsească niciuna pentru a calcula media. Notele trebuie să fie numere cuprinse între 1 și 10 (nu s-a cerut și să fie numere întregi).</a:t>
            </a:r>
            <a:endParaRPr sz="1300">
              <a:solidFill>
                <a:schemeClr val="dk2"/>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35" name="Shape 935"/>
        <p:cNvGrpSpPr/>
        <p:nvPr/>
      </p:nvGrpSpPr>
      <p:grpSpPr>
        <a:xfrm>
          <a:off x="0" y="0"/>
          <a:ext cx="0" cy="0"/>
          <a:chOff x="0" y="0"/>
          <a:chExt cx="0" cy="0"/>
        </a:xfrm>
      </p:grpSpPr>
      <p:sp>
        <p:nvSpPr>
          <p:cNvPr id="936" name="Google Shape;936;p8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Express</a:t>
            </a:r>
            <a:r>
              <a:rPr lang="en" sz="2400"/>
              <a:t> - căi cu interogări - ambele tipuri de parametri (5)</a:t>
            </a:r>
            <a:endParaRPr/>
          </a:p>
        </p:txBody>
      </p:sp>
      <p:sp>
        <p:nvSpPr>
          <p:cNvPr id="937" name="Google Shape;937;p8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9" name="Google Shape;939;p8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40" name="Google Shape;940;p8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941" name="Google Shape;941;p88"/>
          <p:cNvSpPr txBox="1"/>
          <p:nvPr/>
        </p:nvSpPr>
        <p:spPr>
          <a:xfrm>
            <a:off x="311700" y="1073425"/>
            <a:ext cx="85206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De exemplu, pentru cererea:</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http://localhost:8080/medie_verif/Gigelescu/Gigel?nota0=10&amp;nota2=9&amp;nota3=8&amp;nota1=10</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chiar dacă notele nu sunt date în ordine, sunt toate și au valori valide, deci se va afișa:</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Elevul Gigelescu Gigel are media 9.25</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dar pentru cererea:</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http://localhost:8080/medie_verif/Gigelescu/Gigel?nota0=10&amp;nota3=8&amp;nota1=10</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rPr>
              <a:t>lipsește nota 2, deci se va afișa:</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latin typeface="Courier New"/>
                <a:ea typeface="Courier New"/>
                <a:cs typeface="Courier New"/>
                <a:sym typeface="Courier New"/>
              </a:rPr>
              <a:t>Eroare fatală! Lipsește o notă.</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Nu s-a putut calcula media!</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de asemenea, pentru cererea:</a:t>
            </a:r>
            <a:endParaRPr sz="1300">
              <a:solidFill>
                <a:schemeClr val="dk2"/>
              </a:solidFill>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http://localhost:8080/medie_verif/Gigelescu/Gigel?nota0=10&amp;nota2=8&amp;nota1=abc</a:t>
            </a:r>
            <a:endParaRPr sz="13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chemeClr val="dk2"/>
                </a:solidFill>
              </a:rPr>
              <a:t>se va afișa:</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latin typeface="Courier New"/>
                <a:ea typeface="Courier New"/>
                <a:cs typeface="Courier New"/>
                <a:sym typeface="Courier New"/>
              </a:rPr>
              <a:t>Eroare fatală! Nota nota1 nu are o valoare validă (abc).</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300">
                <a:solidFill>
                  <a:schemeClr val="dk2"/>
                </a:solidFill>
                <a:latin typeface="Courier New"/>
                <a:ea typeface="Courier New"/>
                <a:cs typeface="Courier New"/>
                <a:sym typeface="Courier New"/>
              </a:rPr>
              <a:t>Nu s-a putut calcula media!</a:t>
            </a:r>
            <a:endParaRPr sz="13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45" name="Shape 945"/>
        <p:cNvGrpSpPr/>
        <p:nvPr/>
      </p:nvGrpSpPr>
      <p:grpSpPr>
        <a:xfrm>
          <a:off x="0" y="0"/>
          <a:ext cx="0" cy="0"/>
          <a:chOff x="0" y="0"/>
          <a:chExt cx="0" cy="0"/>
        </a:xfrm>
      </p:grpSpPr>
      <p:sp>
        <p:nvSpPr>
          <p:cNvPr id="946" name="Google Shape;946;p8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Node și </a:t>
            </a:r>
            <a:r>
              <a:rPr lang="en"/>
              <a:t>Express</a:t>
            </a:r>
            <a:r>
              <a:rPr lang="en" sz="2400"/>
              <a:t> - resurse bibliografice</a:t>
            </a:r>
            <a:endParaRPr/>
          </a:p>
        </p:txBody>
      </p:sp>
      <p:sp>
        <p:nvSpPr>
          <p:cNvPr id="947" name="Google Shape;947;p8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9" name="Google Shape;949;p8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50" name="Google Shape;950;p8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951" name="Google Shape;951;p89"/>
          <p:cNvSpPr txBox="1"/>
          <p:nvPr/>
        </p:nvSpPr>
        <p:spPr>
          <a:xfrm>
            <a:off x="311700" y="1378225"/>
            <a:ext cx="8520600" cy="1569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2"/>
              </a:buClr>
              <a:buSzPts val="1500"/>
              <a:buChar char="●"/>
            </a:pPr>
            <a:r>
              <a:rPr lang="en" sz="1500" u="sng">
                <a:solidFill>
                  <a:schemeClr val="hlink"/>
                </a:solidFill>
                <a:hlinkClick r:id="rId5"/>
              </a:rPr>
              <a:t>http://expressjs.com/</a:t>
            </a:r>
            <a:r>
              <a:rPr lang="en" sz="1500">
                <a:solidFill>
                  <a:schemeClr val="dk2"/>
                </a:solidFill>
              </a:rPr>
              <a:t> (vedeți API reference și Guide)</a:t>
            </a:r>
            <a:endParaRPr sz="1500">
              <a:solidFill>
                <a:schemeClr val="dk2"/>
              </a:solidFill>
            </a:endParaRPr>
          </a:p>
          <a:p>
            <a:pPr indent="-323850" lvl="0" marL="457200" rtl="0" algn="l">
              <a:spcBef>
                <a:spcPts val="0"/>
              </a:spcBef>
              <a:spcAft>
                <a:spcPts val="0"/>
              </a:spcAft>
              <a:buClr>
                <a:schemeClr val="dk2"/>
              </a:buClr>
              <a:buSzPts val="1500"/>
              <a:buChar char="●"/>
            </a:pPr>
            <a:r>
              <a:rPr lang="en" sz="1500" u="sng">
                <a:solidFill>
                  <a:schemeClr val="hlink"/>
                </a:solidFill>
                <a:hlinkClick r:id="rId6"/>
              </a:rPr>
              <a:t>https://nodejs.org/en/docs/</a:t>
            </a:r>
            <a:endParaRPr sz="1500">
              <a:solidFill>
                <a:schemeClr val="dk2"/>
              </a:solidFill>
            </a:endParaRPr>
          </a:p>
          <a:p>
            <a:pPr indent="-323850" lvl="0" marL="457200" rtl="0" algn="l">
              <a:spcBef>
                <a:spcPts val="0"/>
              </a:spcBef>
              <a:spcAft>
                <a:spcPts val="0"/>
              </a:spcAft>
              <a:buClr>
                <a:schemeClr val="dk2"/>
              </a:buClr>
              <a:buSzPts val="1500"/>
              <a:buChar char="●"/>
            </a:pPr>
            <a:r>
              <a:rPr lang="en" sz="1500" u="sng">
                <a:solidFill>
                  <a:schemeClr val="hlink"/>
                </a:solidFill>
                <a:hlinkClick r:id="rId7"/>
              </a:rPr>
              <a:t>https://www.w3schools.com/nodejs/</a:t>
            </a:r>
            <a:endParaRPr sz="1500">
              <a:solidFill>
                <a:schemeClr val="dk2"/>
              </a:solidFill>
            </a:endParaRPr>
          </a:p>
          <a:p>
            <a:pPr indent="-323850" lvl="0" marL="457200" rtl="0" algn="l">
              <a:spcBef>
                <a:spcPts val="0"/>
              </a:spcBef>
              <a:spcAft>
                <a:spcPts val="0"/>
              </a:spcAft>
              <a:buClr>
                <a:schemeClr val="dk2"/>
              </a:buClr>
              <a:buSzPts val="1500"/>
              <a:buChar char="●"/>
            </a:pPr>
            <a:r>
              <a:rPr lang="en" sz="1500" u="sng">
                <a:solidFill>
                  <a:schemeClr val="hlink"/>
                </a:solidFill>
                <a:hlinkClick r:id="rId8"/>
              </a:rPr>
              <a:t>https://www.javatpoint.com/expressjs-tutorial</a:t>
            </a:r>
            <a:endParaRPr sz="1500">
              <a:solidFill>
                <a:schemeClr val="dk2"/>
              </a:solidFill>
            </a:endParaRPr>
          </a:p>
          <a:p>
            <a:pPr indent="-323850" lvl="0" marL="457200" rtl="0" algn="l">
              <a:spcBef>
                <a:spcPts val="0"/>
              </a:spcBef>
              <a:spcAft>
                <a:spcPts val="0"/>
              </a:spcAft>
              <a:buClr>
                <a:schemeClr val="dk2"/>
              </a:buClr>
              <a:buSzPts val="1500"/>
              <a:buChar char="●"/>
            </a:pPr>
            <a:r>
              <a:rPr lang="en" sz="1500" u="sng">
                <a:solidFill>
                  <a:schemeClr val="hlink"/>
                </a:solidFill>
                <a:hlinkClick r:id="rId9"/>
              </a:rPr>
              <a:t>http://irinaciocan.ro/tehnici_web/lab12.php</a:t>
            </a:r>
            <a:endParaRPr sz="1500">
              <a:solidFill>
                <a:schemeClr val="dk2"/>
              </a:solidFill>
            </a:endParaRPr>
          </a:p>
          <a:p>
            <a:pPr indent="-323850" lvl="0" marL="457200" rtl="0" algn="l">
              <a:spcBef>
                <a:spcPts val="0"/>
              </a:spcBef>
              <a:spcAft>
                <a:spcPts val="0"/>
              </a:spcAft>
              <a:buClr>
                <a:schemeClr val="dk2"/>
              </a:buClr>
              <a:buSzPts val="1500"/>
              <a:buChar char="●"/>
            </a:pPr>
            <a:r>
              <a:rPr lang="en" sz="1500" u="sng">
                <a:solidFill>
                  <a:schemeClr val="hlink"/>
                </a:solidFill>
                <a:hlinkClick r:id="rId10"/>
              </a:rPr>
              <a:t>https://www.tutorialspoint.com/nodejs/index.htm</a:t>
            </a:r>
            <a:endParaRPr sz="15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47" name="Shape 147"/>
        <p:cNvGrpSpPr/>
        <p:nvPr/>
      </p:nvGrpSpPr>
      <p:grpSpPr>
        <a:xfrm>
          <a:off x="0" y="0"/>
          <a:ext cx="0" cy="0"/>
          <a:chOff x="0" y="0"/>
          <a:chExt cx="0" cy="0"/>
        </a:xfrm>
      </p:grpSpPr>
      <p:sp>
        <p:nvSpPr>
          <p:cNvPr id="148" name="Google Shape;148;p2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exemplu consolă</a:t>
            </a:r>
            <a:endParaRPr/>
          </a:p>
        </p:txBody>
      </p:sp>
      <p:sp>
        <p:nvSpPr>
          <p:cNvPr id="149" name="Google Shape;149;p2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1" name="Google Shape;151;p2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52" name="Google Shape;152;p2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53" name="Google Shape;153;p20"/>
          <p:cNvSpPr txBox="1"/>
          <p:nvPr/>
        </p:nvSpPr>
        <p:spPr>
          <a:xfrm>
            <a:off x="337475" y="1750675"/>
            <a:ext cx="8494800" cy="305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"În JavaScript putem scrie inclusiv programe care se rulează în consolă"</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process = require(</a:t>
            </a:r>
            <a:r>
              <a:rPr lang="en" sz="1050">
                <a:solidFill>
                  <a:srgbClr val="A31515"/>
                </a:solidFill>
                <a:highlight>
                  <a:srgbClr val="FFFFFF"/>
                </a:highlight>
                <a:latin typeface="Courier New"/>
                <a:ea typeface="Courier New"/>
                <a:cs typeface="Courier New"/>
                <a:sym typeface="Courier New"/>
              </a:rPr>
              <a:t>'process'</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//introducerea unui pachet Node.js</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afiseaza(elem){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console.log(elem.nume);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switch</a:t>
            </a:r>
            <a:r>
              <a:rPr lang="en" sz="1050">
                <a:solidFill>
                  <a:schemeClr val="dk1"/>
                </a:solidFill>
                <a:highlight>
                  <a:srgbClr val="FFFFFF"/>
                </a:highlight>
                <a:latin typeface="Courier New"/>
                <a:ea typeface="Courier New"/>
                <a:cs typeface="Courier New"/>
                <a:sym typeface="Courier New"/>
              </a:rPr>
              <a:t>(elem.tip){</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case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"patrat"</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case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"dreptunghi"</a:t>
            </a: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/*acelasi bloc de instructiuni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pentru ambele cazuri*/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sirAfisare=</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latime=elem.dimensiuni[</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inaltime=</a:t>
            </a:r>
            <a:r>
              <a:rPr lang="en" sz="1050">
                <a:solidFill>
                  <a:srgbClr val="0000FF"/>
                </a:solidFill>
                <a:highlight>
                  <a:srgbClr val="FFFFFF"/>
                </a:highlight>
                <a:latin typeface="Courier New"/>
                <a:ea typeface="Courier New"/>
                <a:cs typeface="Courier New"/>
                <a:sym typeface="Courier New"/>
              </a:rPr>
              <a:t>typeof</a:t>
            </a:r>
            <a:r>
              <a:rPr lang="en" sz="1050">
                <a:solidFill>
                  <a:schemeClr val="dk1"/>
                </a:solidFill>
                <a:highlight>
                  <a:srgbClr val="FFFFFF"/>
                </a:highlight>
                <a:latin typeface="Courier New"/>
                <a:ea typeface="Courier New"/>
                <a:cs typeface="Courier New"/>
                <a:sym typeface="Courier New"/>
              </a:rPr>
              <a:t> elem.dimensiuni[</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'undefined'</a:t>
            </a:r>
            <a:r>
              <a:rPr lang="en" sz="1050">
                <a:solidFill>
                  <a:schemeClr val="dk1"/>
                </a:solidFill>
                <a:highlight>
                  <a:srgbClr val="FFFFFF"/>
                </a:highlight>
                <a:latin typeface="Courier New"/>
                <a:ea typeface="Courier New"/>
                <a:cs typeface="Courier New"/>
                <a:sym typeface="Courier New"/>
              </a:rPr>
              <a:t>? elem.dimensiuni[</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]:elem.dimensiuni[</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i=</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;i&lt;inaltime;i++){</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j=</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;j&lt;latime;j++)</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sirAfisare+=</a:t>
            </a:r>
            <a:r>
              <a:rPr lang="en" sz="1050">
                <a:solidFill>
                  <a:srgbClr val="A31515"/>
                </a:solidFill>
                <a:highlight>
                  <a:srgbClr val="FFFFFF"/>
                </a:highlight>
                <a:latin typeface="Courier New"/>
                <a:ea typeface="Courier New"/>
                <a:cs typeface="Courier New"/>
                <a:sym typeface="Courier New"/>
              </a:rPr>
              <a:t>"# "</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sirAfisare+=</a:t>
            </a:r>
            <a:r>
              <a:rPr lang="en" sz="1050">
                <a:solidFill>
                  <a:srgbClr val="A31515"/>
                </a:solidFill>
                <a:highlight>
                  <a:srgbClr val="FFFFFF"/>
                </a:highlight>
                <a:latin typeface="Courier New"/>
                <a:ea typeface="Courier New"/>
                <a:cs typeface="Courier New"/>
                <a:sym typeface="Courier New"/>
              </a:rPr>
              <a:t>"\n"</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break</a:t>
            </a:r>
            <a:r>
              <a:rPr lang="en" sz="1050">
                <a:solidFill>
                  <a:schemeClr val="dk1"/>
                </a:solidFill>
                <a:highlight>
                  <a:srgbClr val="FFFFFF"/>
                </a:highlight>
                <a:latin typeface="Courier New"/>
                <a:ea typeface="Courier New"/>
                <a:cs typeface="Courier New"/>
                <a:sym typeface="Courier New"/>
              </a:rPr>
              <a:t>;</a:t>
            </a:r>
            <a:endParaRPr sz="1050">
              <a:solidFill>
                <a:srgbClr val="9CDCFE"/>
              </a:solidFill>
              <a:highlight>
                <a:srgbClr val="1E1E1E"/>
              </a:highlight>
              <a:latin typeface="Courier New"/>
              <a:ea typeface="Courier New"/>
              <a:cs typeface="Courier New"/>
              <a:sym typeface="Courier New"/>
            </a:endParaRPr>
          </a:p>
        </p:txBody>
      </p:sp>
      <p:sp>
        <p:nvSpPr>
          <p:cNvPr id="154" name="Google Shape;154;p20"/>
          <p:cNvSpPr txBox="1"/>
          <p:nvPr/>
        </p:nvSpPr>
        <p:spPr>
          <a:xfrm>
            <a:off x="337475" y="1008475"/>
            <a:ext cx="84948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Programul de mai jos nu are neapărat legătură cu web-ul. Este introdus doar pentru a ilustra cât mai multe elemente de sintaxă JavaScript și pentru a arăta un exemplu de program JavaScript care poate fi rulat în consolă.</a:t>
            </a: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58" name="Shape 158"/>
        <p:cNvGrpSpPr/>
        <p:nvPr/>
      </p:nvGrpSpPr>
      <p:grpSpPr>
        <a:xfrm>
          <a:off x="0" y="0"/>
          <a:ext cx="0" cy="0"/>
          <a:chOff x="0" y="0"/>
          <a:chExt cx="0" cy="0"/>
        </a:xfrm>
      </p:grpSpPr>
      <p:sp>
        <p:nvSpPr>
          <p:cNvPr id="159" name="Google Shape;159;p2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exemplu consolă (continuare)</a:t>
            </a:r>
            <a:endParaRPr/>
          </a:p>
        </p:txBody>
      </p:sp>
      <p:sp>
        <p:nvSpPr>
          <p:cNvPr id="160" name="Google Shape;160;p2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2" name="Google Shape;162;p2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63" name="Google Shape;163;p2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64" name="Google Shape;164;p21"/>
          <p:cNvSpPr txBox="1"/>
          <p:nvPr/>
        </p:nvSpPr>
        <p:spPr>
          <a:xfrm>
            <a:off x="337475" y="999775"/>
            <a:ext cx="8494800" cy="281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case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"triunghi"</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sirAfisare=</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latura=elem.dimensiuni[</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i=</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;i&lt;latura;i++){</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j=</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;j&lt;latura-i;j++)</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sirAfisare+=</a:t>
            </a:r>
            <a:r>
              <a:rPr lang="en" sz="1050">
                <a:solidFill>
                  <a:srgbClr val="A31515"/>
                </a:solidFill>
                <a:highlight>
                  <a:srgbClr val="FFFFFF"/>
                </a:highlight>
                <a:latin typeface="Courier New"/>
                <a:ea typeface="Courier New"/>
                <a:cs typeface="Courier New"/>
                <a:sym typeface="Courier New"/>
              </a:rPr>
              <a:t>"# "</a:t>
            </a:r>
            <a:endParaRPr sz="1050">
              <a:solidFill>
                <a:srgbClr val="A31515"/>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sirAfisare+=</a:t>
            </a:r>
            <a:r>
              <a:rPr lang="en" sz="1050">
                <a:solidFill>
                  <a:srgbClr val="A31515"/>
                </a:solidFill>
                <a:highlight>
                  <a:srgbClr val="FFFFFF"/>
                </a:highlight>
                <a:latin typeface="Courier New"/>
                <a:ea typeface="Courier New"/>
                <a:cs typeface="Courier New"/>
                <a:sym typeface="Courier New"/>
              </a:rPr>
              <a:t>"\n"</a:t>
            </a:r>
            <a:endParaRPr sz="1050">
              <a:solidFill>
                <a:srgbClr val="A31515"/>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break</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default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"Forma necunoscuta"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(sirAfisare)</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console.log(sirAfisare);</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