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4428C5-4EC1-4637-8D24-C2202311E668}">
  <a:tblStyle styleId="{A04428C5-4EC1-4637-8D24-C2202311E6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70ef23b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70ef23b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87a30957e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87a30957e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87a30957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87a30957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87a30957e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87a30957e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87a30957e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87a30957e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11cfd6be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11cfd6be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11cfd6be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11cfd6be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11cfd6be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11cfd6be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11cfd6be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11cfd6be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87a30957e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a87a30957e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a11cfd6be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a11cfd6be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70ef23b9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70ef23b9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40030c6a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40030c6a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a87a30957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a87a30957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a87a30957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a87a30957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a87a30957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a87a30957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87a30957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87a30957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a87a30957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a87a30957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a87a30957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a87a30957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a87a30957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a87a30957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540030c6a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540030c6a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a11cfd6be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a11cfd6be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70ef23b9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70ef23b9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87839ba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87839ba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70ef23b97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70ef23b9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87839baf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87839baf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87839baf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87839baf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87a3095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87a3095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87a30957e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87a30957e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irina.ciocan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Relationship Id="rId5" Type="http://schemas.openxmlformats.org/officeDocument/2006/relationships/hyperlink" Target="http://beautifytools.com/scss-compiler.php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irina.ciocan@gmail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irina.ciocan@gmail.com" TargetMode="External"/><Relationship Id="rId4" Type="http://schemas.openxmlformats.org/officeDocument/2006/relationships/hyperlink" Target="https://sass-lang.com/documentation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irina.ciocan@gmail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irina.ciocan@gmail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mailto:irina.ciocan@gmail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mailto:irina.ciocan@gmail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mailto:irina.ciocan@gmail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irina.ciocan@gmail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irina.ciocan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irina.ciocan@gmail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mailto:irina.ciocan@gmail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mailto:irina.ciocan@gmail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mailto:irina.ciocan@gmail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mailto:irina.ciocan@gmail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mailto:irina.ciocan@gmail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mailto:irina.ciocan@gmail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mailto:irina.ciocan@gmail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mailto:irina.ciocan@gmail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mailto:irina.ciocan@gmail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mailto:irina.ciocan@g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Relationship Id="rId9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hyperlink" Target="https://stylus-lang.com/" TargetMode="External"/><Relationship Id="rId7" Type="http://schemas.openxmlformats.org/officeDocument/2006/relationships/image" Target="../media/image1.gif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Relationship Id="rId5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Relationship Id="rId5" Type="http://schemas.openxmlformats.org/officeDocument/2006/relationships/hyperlink" Target="https://csspre.com/compare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Relationship Id="rId5" Type="http://schemas.openxmlformats.org/officeDocument/2006/relationships/hyperlink" Target="https://github.com/sass/dart-sass/release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19675"/>
            <a:ext cx="8520600" cy="12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Tehnici web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67525"/>
            <a:ext cx="85206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2140750"/>
            <a:ext cx="8520600" cy="8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Preprocesare CSS; SASS</a:t>
            </a:r>
            <a:endParaRPr sz="33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4434325"/>
            <a:ext cx="8520600" cy="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pentru intrebari: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SASS - noțiuni de bază, sintaxă și observații</a:t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2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337475" y="1152175"/>
            <a:ext cx="8494800" cy="3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  <a:highlight>
                  <a:srgbClr val="FFFFFF"/>
                </a:highlight>
              </a:rPr>
              <a:t>Sass este prescurtare de la Syntactically Awesome Style Sheets</a:t>
            </a:r>
            <a:endParaRPr sz="13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  <a:highlight>
                  <a:srgbClr val="FFFFFF"/>
                </a:highlight>
              </a:rPr>
              <a:t>Vom folosi varianta de sintaxă Scss (cea mai nouă și mai ușor de învățat, fiind foarte asemănătoare cu CSS-ul)</a:t>
            </a:r>
            <a:endParaRPr sz="13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  <a:highlight>
                  <a:srgbClr val="FFFFFF"/>
                </a:highlight>
              </a:rPr>
              <a:t>SCSS - acronim pentru "Sassy CSS"</a:t>
            </a:r>
            <a:endParaRPr sz="13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  <a:highlight>
                  <a:srgbClr val="FFFFFF"/>
                </a:highlight>
              </a:rPr>
              <a:t>Extensia fișierelor este scss</a:t>
            </a:r>
            <a:endParaRPr sz="13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  <a:highlight>
                  <a:srgbClr val="FFFFFF"/>
                </a:highlight>
              </a:rPr>
              <a:t>În numele identificatorilor, linioara (minus) și underscore sunt echivalente (de exemplu $culoare-text se poate scrie si $culoare_text)</a:t>
            </a:r>
            <a:endParaRPr sz="13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b="1" lang="en" sz="1300">
                <a:solidFill>
                  <a:srgbClr val="666666"/>
                </a:solidFill>
                <a:highlight>
                  <a:srgbClr val="FFFFFF"/>
                </a:highlight>
              </a:rPr>
              <a:t>Comentariile </a:t>
            </a:r>
            <a:r>
              <a:rPr lang="en" sz="1300">
                <a:solidFill>
                  <a:srgbClr val="666666"/>
                </a:solidFill>
                <a:highlight>
                  <a:srgbClr val="FFFFFF"/>
                </a:highlight>
              </a:rPr>
              <a:t>se pot face:</a:t>
            </a:r>
            <a:endParaRPr sz="13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○"/>
            </a:pPr>
            <a:r>
              <a:rPr lang="en" sz="1300">
                <a:solidFill>
                  <a:srgbClr val="666666"/>
                </a:solidFill>
                <a:highlight>
                  <a:srgbClr val="FFFFFF"/>
                </a:highlight>
              </a:rPr>
              <a:t>în stil CSS cu /*...*/ și acestea vor rămâne și în fișierul final (compilat)</a:t>
            </a:r>
            <a:endParaRPr sz="13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○"/>
            </a:pPr>
            <a:r>
              <a:rPr lang="en" sz="1300">
                <a:solidFill>
                  <a:srgbClr val="666666"/>
                </a:solidFill>
                <a:highlight>
                  <a:srgbClr val="FFFFFF"/>
                </a:highlight>
              </a:rPr>
              <a:t>comentarii pe o singură linie strict pentru fișierul scss, folosind "//", acestea nu se vor compila în comentarii CSS</a:t>
            </a:r>
            <a:endParaRPr sz="13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  <a:highlight>
                  <a:srgbClr val="FFFFFF"/>
                </a:highlight>
              </a:rPr>
              <a:t>Scss păstrează convențiile de sintaxă CSS: după selectori urmează o pereche de acolade, care conțin perechi de forma "proprietate:valoare" urmate de ";".</a:t>
            </a:r>
            <a:endParaRPr sz="13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  <a:highlight>
                  <a:srgbClr val="FFFFFF"/>
                </a:highlight>
              </a:rPr>
              <a:t>Observație: pentru testări rapide, puteți folosi compilatorul online de Scss: </a:t>
            </a:r>
            <a:r>
              <a:rPr lang="en" sz="13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http://beautifytools.com/scss-compiler.php</a:t>
            </a:r>
            <a:endParaRPr sz="13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SCSS - variabile</a:t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3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337475" y="923575"/>
            <a:ext cx="84948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666666"/>
                </a:solidFill>
                <a:highlight>
                  <a:srgbClr val="FFFFFF"/>
                </a:highlight>
              </a:rPr>
              <a:t>Declararea variabilelor se face cu "$". Atenție, aceste variabile nu se transformă în variabile CSS ci în urma compilării, sunt înlocuite în CSS-ul final cu valoarea lor.  Atribuirea valorii se face folosind ":". Variabilele sunt folosite cu valoarea curentă, de după atribuirea imediat anterioară codului în care sunt folosite - nu se aplică efectul de cascadă.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1028700" y="1554525"/>
            <a:ext cx="1484100" cy="129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4541200" y="1604925"/>
            <a:ext cx="1484100" cy="119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8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7" name="Google Shape;167;p23"/>
          <p:cNvCxnSpPr/>
          <p:nvPr/>
        </p:nvCxnSpPr>
        <p:spPr>
          <a:xfrm>
            <a:off x="3272900" y="2234450"/>
            <a:ext cx="50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3"/>
          <p:cNvSpPr txBox="1"/>
          <p:nvPr/>
        </p:nvSpPr>
        <p:spPr>
          <a:xfrm>
            <a:off x="324600" y="2863637"/>
            <a:ext cx="84948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666666"/>
                </a:solidFill>
                <a:highlight>
                  <a:srgbClr val="FFFFFF"/>
                </a:highlight>
              </a:rPr>
              <a:t>Dacă variabilele sunt folosite în interiorul unui bloc, sunt considerate variabile locale, și valoarea lor nu e văzută în afara blocului. Dacă avem o variabilă într-un bloc, având același nume cu o variabilă globală, referirile din bloc vor fi numai la variabila locală, iar modificările asupra valorii ei nu vor afecta variabila globală.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1028700" y="3553775"/>
            <a:ext cx="1484100" cy="129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0451A5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0451A5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yellow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0" name="Google Shape;170;p23"/>
          <p:cNvCxnSpPr/>
          <p:nvPr/>
        </p:nvCxnSpPr>
        <p:spPr>
          <a:xfrm>
            <a:off x="3288288" y="4189675"/>
            <a:ext cx="50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3"/>
          <p:cNvSpPr txBox="1"/>
          <p:nvPr/>
        </p:nvSpPr>
        <p:spPr>
          <a:xfrm>
            <a:off x="4572000" y="3566275"/>
            <a:ext cx="1678200" cy="124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0451A5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yellow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0451A5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8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SCSS - tipuri de date</a:t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4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337475" y="923575"/>
            <a:ext cx="84948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666666"/>
                </a:solidFill>
                <a:highlight>
                  <a:srgbClr val="FFFFFF"/>
                </a:highlight>
              </a:rPr>
              <a:t>Conform </a:t>
            </a:r>
            <a:r>
              <a:rPr b="1" lang="en" sz="115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documentației</a:t>
            </a:r>
            <a:r>
              <a:rPr lang="en" sz="1150">
                <a:solidFill>
                  <a:srgbClr val="666666"/>
                </a:solidFill>
                <a:highlight>
                  <a:srgbClr val="FFFFFF"/>
                </a:highlight>
              </a:rPr>
              <a:t>, Sass, tipurile de date se împart în:</a:t>
            </a:r>
            <a:endParaRPr sz="11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50"/>
              <a:buChar char="●"/>
            </a:pPr>
            <a:r>
              <a:rPr b="1" lang="en" sz="1150">
                <a:solidFill>
                  <a:srgbClr val="666666"/>
                </a:solidFill>
                <a:highlight>
                  <a:srgbClr val="FFFFFF"/>
                </a:highlight>
              </a:rPr>
              <a:t>numere</a:t>
            </a:r>
            <a:r>
              <a:rPr lang="en" sz="1150">
                <a:solidFill>
                  <a:srgbClr val="666666"/>
                </a:solidFill>
                <a:highlight>
                  <a:srgbClr val="FFFFFF"/>
                </a:highlight>
              </a:rPr>
              <a:t>: acestea pot avea, sau nu, asociată o unitate de măsura. Exemple: 10, 23em, 4s, 15px. Pt fi scrise și în formatul științific, de exemplu: 3.2e2 (adică 320)</a:t>
            </a:r>
            <a:endParaRPr sz="11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50"/>
              <a:buChar char="●"/>
            </a:pPr>
            <a:r>
              <a:rPr b="1" lang="en" sz="1150">
                <a:solidFill>
                  <a:srgbClr val="666666"/>
                </a:solidFill>
                <a:highlight>
                  <a:srgbClr val="FFFFFF"/>
                </a:highlight>
              </a:rPr>
              <a:t>șiruri de caractere</a:t>
            </a:r>
            <a:r>
              <a:rPr lang="en" sz="1150">
                <a:solidFill>
                  <a:srgbClr val="666666"/>
                </a:solidFill>
                <a:highlight>
                  <a:srgbClr val="FFFFFF"/>
                </a:highlight>
              </a:rPr>
              <a:t> care pot să apară între ghilimele sau nu (de obicei nu se pun șirurile care reprezintă nume de valori în CSS, precum </a:t>
            </a:r>
            <a:r>
              <a:rPr i="1" lang="en" sz="1150">
                <a:solidFill>
                  <a:srgbClr val="666666"/>
                </a:solidFill>
                <a:highlight>
                  <a:srgbClr val="FFFFFF"/>
                </a:highlight>
              </a:rPr>
              <a:t>italic</a:t>
            </a:r>
            <a:r>
              <a:rPr lang="en" sz="1150">
                <a:solidFill>
                  <a:srgbClr val="666666"/>
                </a:solidFill>
                <a:highlight>
                  <a:srgbClr val="FFFFFF"/>
                </a:highlight>
              </a:rPr>
              <a:t>, </a:t>
            </a:r>
            <a:r>
              <a:rPr i="1" lang="en" sz="1150">
                <a:solidFill>
                  <a:srgbClr val="666666"/>
                </a:solidFill>
                <a:highlight>
                  <a:srgbClr val="FFFFFF"/>
                </a:highlight>
              </a:rPr>
              <a:t>normal</a:t>
            </a:r>
            <a:r>
              <a:rPr lang="en" sz="1150">
                <a:solidFill>
                  <a:srgbClr val="666666"/>
                </a:solidFill>
                <a:highlight>
                  <a:srgbClr val="FFFFFF"/>
                </a:highlight>
              </a:rPr>
              <a:t>, </a:t>
            </a:r>
            <a:r>
              <a:rPr i="1" lang="en" sz="1150">
                <a:solidFill>
                  <a:srgbClr val="666666"/>
                </a:solidFill>
                <a:highlight>
                  <a:srgbClr val="FFFFFF"/>
                </a:highlight>
              </a:rPr>
              <a:t>inherit</a:t>
            </a:r>
            <a:r>
              <a:rPr lang="en" sz="1150">
                <a:solidFill>
                  <a:srgbClr val="666666"/>
                </a:solidFill>
                <a:highlight>
                  <a:srgbClr val="FFFFFF"/>
                </a:highlight>
              </a:rPr>
              <a:t> etc). Ghilimele fac parte din șir, astfel că </a:t>
            </a:r>
            <a:r>
              <a:rPr i="1" lang="en" sz="1150">
                <a:solidFill>
                  <a:srgbClr val="666666"/>
                </a:solidFill>
                <a:highlight>
                  <a:srgbClr val="FFFFFF"/>
                </a:highlight>
              </a:rPr>
              <a:t>"italic"</a:t>
            </a:r>
            <a:r>
              <a:rPr lang="en" sz="1150">
                <a:solidFill>
                  <a:srgbClr val="666666"/>
                </a:solidFill>
                <a:highlight>
                  <a:srgbClr val="FFFFFF"/>
                </a:highlight>
              </a:rPr>
              <a:t> și </a:t>
            </a:r>
            <a:r>
              <a:rPr i="1" lang="en" sz="1150">
                <a:solidFill>
                  <a:srgbClr val="666666"/>
                </a:solidFill>
                <a:highlight>
                  <a:srgbClr val="FFFFFF"/>
                </a:highlight>
              </a:rPr>
              <a:t>italic</a:t>
            </a:r>
            <a:r>
              <a:rPr lang="en" sz="1150">
                <a:solidFill>
                  <a:srgbClr val="666666"/>
                </a:solidFill>
                <a:highlight>
                  <a:srgbClr val="FFFFFF"/>
                </a:highlight>
              </a:rPr>
              <a:t> nu sunt văzute ca fiind aceeași valoare la compilare (ghilimele vor apărea și în CSS).</a:t>
            </a:r>
            <a:endParaRPr sz="11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50"/>
              <a:buChar char="●"/>
            </a:pPr>
            <a:r>
              <a:rPr b="1" lang="en" sz="1150">
                <a:solidFill>
                  <a:srgbClr val="666666"/>
                </a:solidFill>
                <a:highlight>
                  <a:srgbClr val="FFFFFF"/>
                </a:highlight>
              </a:rPr>
              <a:t>culori</a:t>
            </a:r>
            <a:r>
              <a:rPr lang="en" sz="1150">
                <a:solidFill>
                  <a:srgbClr val="666666"/>
                </a:solidFill>
                <a:highlight>
                  <a:srgbClr val="FFFFFF"/>
                </a:highlight>
              </a:rPr>
              <a:t>: se folosesc aceleași formaturi posibile din CSS, de exemplu hexazecimal, cu nume, cu funcția rgb() etc.</a:t>
            </a:r>
            <a:endParaRPr sz="11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50"/>
              <a:buChar char="●"/>
            </a:pPr>
            <a:r>
              <a:rPr b="1" lang="en" sz="1150">
                <a:solidFill>
                  <a:srgbClr val="666666"/>
                </a:solidFill>
                <a:highlight>
                  <a:srgbClr val="FFFFFF"/>
                </a:highlight>
              </a:rPr>
              <a:t>liste</a:t>
            </a:r>
            <a:r>
              <a:rPr lang="en" sz="1150">
                <a:solidFill>
                  <a:srgbClr val="666666"/>
                </a:solidFill>
                <a:highlight>
                  <a:srgbClr val="FFFFFF"/>
                </a:highlight>
              </a:rPr>
              <a:t>: elementele din liste se pot separa cu virgulă sau spațiu. Opțional elementele pot fi enumerate între paranteze drepte. O listă vidă se scrie () sau [].</a:t>
            </a:r>
            <a:endParaRPr sz="115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337475" y="2781000"/>
            <a:ext cx="2592000" cy="48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$culori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$marimi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16px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18px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25px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183" name="Google Shape;183;p24"/>
          <p:cNvSpPr txBox="1"/>
          <p:nvPr/>
        </p:nvSpPr>
        <p:spPr>
          <a:xfrm>
            <a:off x="324600" y="3341123"/>
            <a:ext cx="8494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50"/>
              <a:buChar char="●"/>
            </a:pPr>
            <a:r>
              <a:rPr b="1" lang="en" sz="1150">
                <a:solidFill>
                  <a:srgbClr val="666666"/>
                </a:solidFill>
                <a:highlight>
                  <a:srgbClr val="FFFFFF"/>
                </a:highlight>
              </a:rPr>
              <a:t>hărți </a:t>
            </a:r>
            <a:r>
              <a:rPr lang="en" sz="1150">
                <a:solidFill>
                  <a:srgbClr val="666666"/>
                </a:solidFill>
                <a:highlight>
                  <a:srgbClr val="FFFFFF"/>
                </a:highlight>
              </a:rPr>
              <a:t>(map) - reprezintă liste de perechi, scrise între paranteze rotunde, conținând o cheie și o valoare. Perechile sunt separate cu virgulă, iar între cheie și valoare va exista simbolul ":"</a:t>
            </a:r>
            <a:endParaRPr sz="115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337475" y="3826825"/>
            <a:ext cx="4594500" cy="306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$culori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(bord: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font: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backgr: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311700" y="4155326"/>
            <a:ext cx="84948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50"/>
              <a:buChar char="●"/>
            </a:pPr>
            <a:r>
              <a:rPr b="1" lang="en" sz="1150">
                <a:solidFill>
                  <a:srgbClr val="666666"/>
                </a:solidFill>
                <a:highlight>
                  <a:srgbClr val="FFFFFF"/>
                </a:highlight>
              </a:rPr>
              <a:t>valori booleene</a:t>
            </a:r>
            <a:r>
              <a:rPr lang="en" sz="1150">
                <a:solidFill>
                  <a:srgbClr val="666666"/>
                </a:solidFill>
                <a:highlight>
                  <a:srgbClr val="FFFFFF"/>
                </a:highlight>
              </a:rPr>
              <a:t>: </a:t>
            </a:r>
            <a:r>
              <a:rPr i="1" lang="en" sz="1150">
                <a:solidFill>
                  <a:srgbClr val="666666"/>
                </a:solidFill>
                <a:highlight>
                  <a:srgbClr val="FFFFFF"/>
                </a:highlight>
              </a:rPr>
              <a:t>true</a:t>
            </a:r>
            <a:r>
              <a:rPr lang="en" sz="1150">
                <a:solidFill>
                  <a:srgbClr val="666666"/>
                </a:solidFill>
                <a:highlight>
                  <a:srgbClr val="FFFFFF"/>
                </a:highlight>
              </a:rPr>
              <a:t> și </a:t>
            </a:r>
            <a:r>
              <a:rPr i="1" lang="en" sz="1150">
                <a:solidFill>
                  <a:srgbClr val="666666"/>
                </a:solidFill>
                <a:highlight>
                  <a:srgbClr val="FFFFFF"/>
                </a:highlight>
              </a:rPr>
              <a:t>false</a:t>
            </a:r>
            <a:endParaRPr sz="11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50"/>
              <a:buChar char="●"/>
            </a:pPr>
            <a:r>
              <a:rPr b="1" lang="en" sz="1150">
                <a:solidFill>
                  <a:srgbClr val="666666"/>
                </a:solidFill>
                <a:highlight>
                  <a:srgbClr val="FFFFFF"/>
                </a:highlight>
              </a:rPr>
              <a:t>null</a:t>
            </a:r>
            <a:endParaRPr b="1" sz="11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50"/>
              <a:buChar char="●"/>
            </a:pPr>
            <a:r>
              <a:rPr b="1" lang="en" sz="1150">
                <a:solidFill>
                  <a:srgbClr val="666666"/>
                </a:solidFill>
                <a:highlight>
                  <a:srgbClr val="FFFFFF"/>
                </a:highlight>
              </a:rPr>
              <a:t>funcții</a:t>
            </a:r>
            <a:endParaRPr b="1" sz="115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SCSS - operatori aritmetici</a:t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5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337475" y="999775"/>
            <a:ext cx="849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Pentru valorile numerice (cu unități de măsură compatibile) putem folosi operatorii aritmetici de adunare, scădere, înmulțire, împărțire și modulo.</a:t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643675" y="1496275"/>
            <a:ext cx="2367300" cy="151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20px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$b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10px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$c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p.c1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$b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padding-left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$c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padding-right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$c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 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padding-top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% 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4572000" y="1697100"/>
            <a:ext cx="2474700" cy="96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p.c1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font-size: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30px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padding-left: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30px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padding-right: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20px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padding-top: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2px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rgbClr val="8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8" name="Google Shape;198;p25"/>
          <p:cNvCxnSpPr/>
          <p:nvPr/>
        </p:nvCxnSpPr>
        <p:spPr>
          <a:xfrm>
            <a:off x="3590675" y="2197225"/>
            <a:ext cx="50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5"/>
          <p:cNvSpPr txBox="1"/>
          <p:nvPr/>
        </p:nvSpPr>
        <p:spPr>
          <a:xfrm>
            <a:off x="337475" y="3010775"/>
            <a:ext cx="4234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Exemple de operații pe unități de măsură incompatibile.</a:t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378150" y="3355500"/>
            <a:ext cx="5641500" cy="146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5px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$b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8px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$c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$b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8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permis, se va ajunge la 40px*px (pixeli patrati) acceptat de SASS</a:t>
            </a:r>
            <a:endParaRPr sz="8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$d:5px+4s; - nu e permis, secundele și px nu sunt unități compatibile</a:t>
            </a:r>
            <a:endParaRPr sz="8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$e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7px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4s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8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unitatea px*s, acceptat de SASS, dar nu de CSS</a:t>
            </a:r>
            <a:endParaRPr sz="8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$c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4px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$e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2s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8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unitatea px*s împărțită la s rezultă în px</a:t>
            </a:r>
            <a:endParaRPr sz="8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//margin:$c; ar da eroare; px*px nu e unitate acceptata de CSS</a:t>
            </a:r>
            <a:endParaRPr sz="8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1" name="Google Shape;201;p25"/>
          <p:cNvCxnSpPr/>
          <p:nvPr/>
        </p:nvCxnSpPr>
        <p:spPr>
          <a:xfrm>
            <a:off x="6201875" y="3965400"/>
            <a:ext cx="50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5"/>
          <p:cNvSpPr txBox="1"/>
          <p:nvPr/>
        </p:nvSpPr>
        <p:spPr>
          <a:xfrm>
            <a:off x="6916850" y="3677250"/>
            <a:ext cx="1915500" cy="82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font-size: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10px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padding: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14px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8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SCSS - operatori de comparație, @if/@else</a:t>
            </a:r>
            <a:endParaRPr/>
          </a:p>
        </p:txBody>
      </p:sp>
      <p:sp>
        <p:nvSpPr>
          <p:cNvPr id="208" name="Google Shape;208;p26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26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337475" y="999775"/>
            <a:ext cx="8494800" cy="17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Operatorii de comparație sunt: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50"/>
              <a:buChar char="●"/>
            </a:pPr>
            <a:r>
              <a:rPr lang="en" sz="1250">
                <a:highlight>
                  <a:srgbClr val="FFFFFF"/>
                </a:highlight>
              </a:rPr>
              <a:t>== </a:t>
            </a: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pentru a stabili egalitatea dintre două expresii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50"/>
              <a:buChar char="●"/>
            </a:pPr>
            <a:r>
              <a:rPr lang="en" sz="1250">
                <a:highlight>
                  <a:srgbClr val="FFFFFF"/>
                </a:highlight>
              </a:rPr>
              <a:t>!=</a:t>
            </a: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 pentru a stabili faptul că două expresii au valori diferite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50"/>
              <a:buChar char="●"/>
            </a:pPr>
            <a:r>
              <a:rPr lang="en" sz="1250">
                <a:highlight>
                  <a:srgbClr val="FFFFFF"/>
                </a:highlight>
              </a:rPr>
              <a:t>&lt;, &lt;=, &gt;, &gt;=</a:t>
            </a: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 se pot folosi pentru expresii cu unități de măsură compatibile. De exemplu, nu putem compara pixeli (px) cu secunde (s), dar putem compara milisecunde (ms) cu secunde (s). 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De obicei, îi folosim în expresii condiționale în cadrul instrucțiunilor decizionale (@if </a:t>
            </a:r>
            <a:r>
              <a:rPr i="1" lang="en" sz="1250">
                <a:solidFill>
                  <a:srgbClr val="666666"/>
                </a:solidFill>
                <a:highlight>
                  <a:srgbClr val="FFFFFF"/>
                </a:highlight>
              </a:rPr>
              <a:t>condiție</a:t>
            </a: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 {}) sau de repetiție (@while </a:t>
            </a:r>
            <a:r>
              <a:rPr i="1" lang="en" sz="1250">
                <a:solidFill>
                  <a:srgbClr val="666666"/>
                </a:solidFill>
                <a:highlight>
                  <a:srgbClr val="FFFFFF"/>
                </a:highlight>
              </a:rPr>
              <a:t>condiție </a:t>
            </a: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{}).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În cazul instrucțiunii de decizie @if, avem și instrucțiunea @else al cărui bloc de cod se aplică atunci când condiția testată de @if este falsă.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1749750" y="2838250"/>
            <a:ext cx="2114400" cy="198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$b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@if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$b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@else if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$b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@else 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4" name="Google Shape;214;p26"/>
          <p:cNvCxnSpPr/>
          <p:nvPr/>
        </p:nvCxnSpPr>
        <p:spPr>
          <a:xfrm>
            <a:off x="4260350" y="3829750"/>
            <a:ext cx="50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6"/>
          <p:cNvSpPr txBox="1"/>
          <p:nvPr/>
        </p:nvSpPr>
        <p:spPr>
          <a:xfrm>
            <a:off x="5416550" y="3495850"/>
            <a:ext cx="1915500" cy="66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8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SCSS - operatori logici</a:t>
            </a:r>
            <a:endParaRPr/>
          </a:p>
        </p:txBody>
      </p:sp>
      <p:sp>
        <p:nvSpPr>
          <p:cNvPr id="221" name="Google Shape;221;p27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27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337475" y="999775"/>
            <a:ext cx="8494800" cy="10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Operatorii logici sunt: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50"/>
              <a:buChar char="●"/>
            </a:pPr>
            <a:r>
              <a:rPr lang="en" sz="1250">
                <a:highlight>
                  <a:srgbClr val="FFFFFF"/>
                </a:highlight>
              </a:rPr>
              <a:t>not </a:t>
            </a: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pentru negarea valorii de adevăr a unei expresii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50"/>
              <a:buChar char="●"/>
            </a:pPr>
            <a:r>
              <a:rPr lang="en" sz="1250">
                <a:highlight>
                  <a:srgbClr val="FFFFFF"/>
                </a:highlight>
              </a:rPr>
              <a:t>and </a:t>
            </a: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operația are rezultatul true, numai dacă ambele expresii legate cu operatorul </a:t>
            </a:r>
            <a:r>
              <a:rPr i="1" lang="en" sz="1250">
                <a:solidFill>
                  <a:srgbClr val="666666"/>
                </a:solidFill>
                <a:highlight>
                  <a:srgbClr val="FFFFFF"/>
                </a:highlight>
              </a:rPr>
              <a:t>and</a:t>
            </a: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 sunt adevărate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50"/>
              <a:buChar char="●"/>
            </a:pPr>
            <a:r>
              <a:rPr lang="en" sz="1250">
                <a:highlight>
                  <a:srgbClr val="FFFFFF"/>
                </a:highlight>
              </a:rPr>
              <a:t>or</a:t>
            </a: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 </a:t>
            </a:r>
            <a:r>
              <a:rPr lang="en" sz="1250">
                <a:solidFill>
                  <a:srgbClr val="666666"/>
                </a:solidFill>
                <a:highlight>
                  <a:schemeClr val="lt1"/>
                </a:highlight>
              </a:rPr>
              <a:t>operația are rezultatul true, numai dacă măcar una dintre expresiile legate cu operatorul </a:t>
            </a:r>
            <a:r>
              <a:rPr i="1" lang="en" sz="1250">
                <a:solidFill>
                  <a:srgbClr val="666666"/>
                </a:solidFill>
                <a:highlight>
                  <a:schemeClr val="lt1"/>
                </a:highlight>
              </a:rPr>
              <a:t>or </a:t>
            </a:r>
            <a:r>
              <a:rPr lang="en" sz="1250">
                <a:solidFill>
                  <a:srgbClr val="666666"/>
                </a:solidFill>
                <a:highlight>
                  <a:schemeClr val="lt1"/>
                </a:highlight>
              </a:rPr>
              <a:t>sunt adevărate</a:t>
            </a:r>
            <a:endParaRPr sz="125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226" name="Google Shape;226;p27"/>
          <p:cNvSpPr txBox="1"/>
          <p:nvPr/>
        </p:nvSpPr>
        <p:spPr>
          <a:xfrm>
            <a:off x="1622450" y="2218000"/>
            <a:ext cx="2241600" cy="247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@if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$b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$b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@if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$b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or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$b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@if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not (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$b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ol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7" name="Google Shape;227;p27"/>
          <p:cNvCxnSpPr/>
          <p:nvPr/>
        </p:nvCxnSpPr>
        <p:spPr>
          <a:xfrm>
            <a:off x="4336550" y="3457900"/>
            <a:ext cx="50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27"/>
          <p:cNvSpPr txBox="1"/>
          <p:nvPr/>
        </p:nvSpPr>
        <p:spPr>
          <a:xfrm>
            <a:off x="5416550" y="2497300"/>
            <a:ext cx="1915500" cy="192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ol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8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SCSS - instrucțiuni de repetare (@while)</a:t>
            </a:r>
            <a:endParaRPr/>
          </a:p>
        </p:txBody>
      </p:sp>
      <p:sp>
        <p:nvSpPr>
          <p:cNvPr id="234" name="Google Shape;234;p28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28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37" name="Google Shape;237;p28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337475" y="999775"/>
            <a:ext cx="8494800" cy="10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Instrucțiunea @while primește o condiție și repetă realizarea operațiilor din blocul său de cod atâta timp cât condiția rămâne adevărată. Atenție, la momentul scrierii slide-urilor, nu există o instrucțiune care să realizeze operația de break (ieșire forțată din while), dar se poate simula punând drept condiție în while o variabilă cu valoare booleană și un if în interiorul lui while, în locul break-ului, care ar schimba valoarea variabilei în false.</a:t>
            </a:r>
            <a:endParaRPr sz="125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1510250" y="2646425"/>
            <a:ext cx="2364000" cy="133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@while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p:nth-child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(#{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padding-left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10px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0" name="Google Shape;240;p28"/>
          <p:cNvCxnSpPr/>
          <p:nvPr/>
        </p:nvCxnSpPr>
        <p:spPr>
          <a:xfrm>
            <a:off x="4204400" y="3311525"/>
            <a:ext cx="50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28"/>
          <p:cNvSpPr txBox="1"/>
          <p:nvPr/>
        </p:nvSpPr>
        <p:spPr>
          <a:xfrm>
            <a:off x="5416550" y="2015525"/>
            <a:ext cx="2114400" cy="259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p:nth-child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(1)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padding-left: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10px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p:nth-child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(2)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padding-left: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20px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p:nth-child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(3)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padding-left: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30px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p:nth-child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(4)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padding-left: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40px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8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SCSS - instrucțiuni de repetare (@for)</a:t>
            </a:r>
            <a:endParaRPr/>
          </a:p>
        </p:txBody>
      </p:sp>
      <p:sp>
        <p:nvSpPr>
          <p:cNvPr id="247" name="Google Shape;247;p29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29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337475" y="999775"/>
            <a:ext cx="8494800" cy="16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666666"/>
                </a:solidFill>
                <a:highlight>
                  <a:srgbClr val="FFFFFF"/>
                </a:highlight>
              </a:rPr>
              <a:t>Instrucțiunea @for se folosește când cunoaștem numărul de repetări dorit. Instrucțiunea for are două forme:</a:t>
            </a:r>
            <a:endParaRPr sz="11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50"/>
              <a:buChar char="●"/>
            </a:pPr>
            <a:r>
              <a:rPr lang="en" sz="1150">
                <a:solidFill>
                  <a:srgbClr val="666666"/>
                </a:solidFill>
                <a:highlight>
                  <a:srgbClr val="FFFFFF"/>
                </a:highlight>
              </a:rPr>
              <a:t>@for $variabila from val_initiala through val_finală - $variabilă va avea pe rând ca valori numerele consecutive (diferența între ele egală cu 1) de la val_initială până la val_finală inclusiv. Atenție, val_initială și finală nu trebuie să fie întregi, însă pasul de creștere al valorii pentru $variabilă, de la o iterație la alta, va fi mereu 1 (nu poate fi schimbat).</a:t>
            </a:r>
            <a:endParaRPr sz="11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50"/>
              <a:buChar char="●"/>
            </a:pPr>
            <a:r>
              <a:rPr lang="en" sz="1150">
                <a:solidFill>
                  <a:srgbClr val="666666"/>
                </a:solidFill>
                <a:highlight>
                  <a:schemeClr val="lt1"/>
                </a:highlight>
              </a:rPr>
              <a:t>@for $variabila from val_initiala to val_finală - $variabilă va avea pe rând ca valori numerele consecutive (diferența între ele egală cu 1) de la val_initială până la val_finală-1 inclusiv. </a:t>
            </a:r>
            <a:endParaRPr sz="115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66666"/>
                </a:solidFill>
                <a:highlight>
                  <a:schemeClr val="lt1"/>
                </a:highlight>
              </a:rPr>
              <a:t>Pentru a genera codul anterior folosind @for scriem cele două variante.</a:t>
            </a:r>
            <a:endParaRPr sz="105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66666"/>
                </a:solidFill>
                <a:highlight>
                  <a:srgbClr val="FFFFFF"/>
                </a:highlight>
              </a:rPr>
              <a:t>Dacă vrem un pas de creștere a valorii variabilei, diferit de 1, putem folosi @while.</a:t>
            </a:r>
            <a:endParaRPr sz="115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252" name="Google Shape;252;p29"/>
          <p:cNvSpPr txBox="1"/>
          <p:nvPr/>
        </p:nvSpPr>
        <p:spPr>
          <a:xfrm>
            <a:off x="1098800" y="2690225"/>
            <a:ext cx="2114400" cy="103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@for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through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p:nth-child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(#{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padding-left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10px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5477550" y="2690225"/>
            <a:ext cx="2114400" cy="218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p:nth-child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(1) {</a:t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padding-left: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10px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p:nth-child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(2) {</a:t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padding-left: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20px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p:nth-child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(3) {</a:t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padding-left: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30px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p:nth-child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(4) {</a:t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padding-left: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40px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rgbClr val="8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p29"/>
          <p:cNvSpPr txBox="1"/>
          <p:nvPr/>
        </p:nvSpPr>
        <p:spPr>
          <a:xfrm>
            <a:off x="1098800" y="3927150"/>
            <a:ext cx="2114400" cy="97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@for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 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p:nth-child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(#{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padding-left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10px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5" name="Google Shape;255;p29"/>
          <p:cNvCxnSpPr/>
          <p:nvPr/>
        </p:nvCxnSpPr>
        <p:spPr>
          <a:xfrm>
            <a:off x="4193850" y="3311525"/>
            <a:ext cx="50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29"/>
          <p:cNvCxnSpPr/>
          <p:nvPr/>
        </p:nvCxnSpPr>
        <p:spPr>
          <a:xfrm>
            <a:off x="4193850" y="4287350"/>
            <a:ext cx="50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SCSS - @use </a:t>
            </a:r>
            <a:endParaRPr/>
          </a:p>
        </p:txBody>
      </p:sp>
      <p:sp>
        <p:nvSpPr>
          <p:cNvPr id="262" name="Google Shape;262;p30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30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65" name="Google Shape;265;p30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66" name="Google Shape;266;p30"/>
          <p:cNvSpPr txBox="1"/>
          <p:nvPr/>
        </p:nvSpPr>
        <p:spPr>
          <a:xfrm>
            <a:off x="317150" y="981925"/>
            <a:ext cx="8520600" cy="1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666666"/>
                </a:solidFill>
                <a:highlight>
                  <a:schemeClr val="lt1"/>
                </a:highlight>
              </a:rPr>
              <a:t>Importarea unui modul Sass în alt fișier Sass se face cu @use.</a:t>
            </a:r>
            <a:endParaRPr sz="115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666666"/>
                </a:solidFill>
                <a:highlight>
                  <a:schemeClr val="lt1"/>
                </a:highlight>
              </a:rPr>
              <a:t>Sintaxa este cea de mai jos. Observație: punctele de suspensie nu fac parte din sintaxă, ci arată că putem da mai mulți parametri:</a:t>
            </a:r>
            <a:endParaRPr sz="115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6666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@use cale with (variabila_1: valoare_1, variabila_2: valoare_2, ..., variabila_n: valoare_n)</a:t>
            </a:r>
            <a:endParaRPr sz="1150">
              <a:solidFill>
                <a:srgbClr val="66666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66666"/>
                </a:solidFill>
                <a:highlight>
                  <a:schemeClr val="lt1"/>
                </a:highlight>
              </a:rPr>
              <a:t>În fișierul scss, înaintea regulilor @use, nu putem avea decât declarări de variabile sau reguli @forward (sau alte reguli @use). De asemenea, nu putem încărca același modul de două ori fără a-i da un alias și nu putem refolosi aliasuri (namespace-uri).</a:t>
            </a:r>
            <a:endParaRPr sz="115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66666"/>
                </a:solidFill>
                <a:highlight>
                  <a:schemeClr val="lt1"/>
                </a:highlight>
              </a:rPr>
              <a:t>Ca să putem transmite valori către variabilele din celălalt modul, trebuie să le definim cu cuvântul cheie "!default":</a:t>
            </a:r>
            <a:endParaRPr sz="115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6666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$variabila: valoare !default;</a:t>
            </a:r>
            <a:endParaRPr sz="1150">
              <a:solidFill>
                <a:srgbClr val="66666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66666"/>
                </a:solidFill>
                <a:highlight>
                  <a:schemeClr val="lt1"/>
                </a:highlight>
              </a:rPr>
              <a:t>Presupunem că avem fișierele următoare în același folder:</a:t>
            </a:r>
            <a:endParaRPr sz="1150"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  <p:sp>
        <p:nvSpPr>
          <p:cNvPr id="267" name="Google Shape;267;p30"/>
          <p:cNvSpPr txBox="1"/>
          <p:nvPr/>
        </p:nvSpPr>
        <p:spPr>
          <a:xfrm>
            <a:off x="317150" y="3355275"/>
            <a:ext cx="2073600" cy="80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$culoare-text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navy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!default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$culoare-text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/>
          </a:p>
        </p:txBody>
      </p:sp>
      <p:sp>
        <p:nvSpPr>
          <p:cNvPr id="268" name="Google Shape;268;p30"/>
          <p:cNvSpPr txBox="1"/>
          <p:nvPr/>
        </p:nvSpPr>
        <p:spPr>
          <a:xfrm>
            <a:off x="317150" y="3014625"/>
            <a:ext cx="19719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_partial_simplu.scss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269" name="Google Shape;269;p30"/>
          <p:cNvSpPr txBox="1"/>
          <p:nvPr/>
        </p:nvSpPr>
        <p:spPr>
          <a:xfrm>
            <a:off x="2492750" y="3355275"/>
            <a:ext cx="3394800" cy="80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$padding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6px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@use</a:t>
            </a:r>
            <a:r>
              <a:rPr lang="en" sz="85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A31515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"_partial_simplu"</a:t>
            </a:r>
            <a:r>
              <a:rPr lang="en" sz="85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" sz="85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850">
                <a:solidFill>
                  <a:srgbClr val="FF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$culoare-text</a:t>
            </a:r>
            <a:r>
              <a:rPr lang="en" sz="85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>
                <a:solidFill>
                  <a:srgbClr val="0451A5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85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5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$padding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/>
          </a:p>
        </p:txBody>
      </p:sp>
      <p:sp>
        <p:nvSpPr>
          <p:cNvPr id="270" name="Google Shape;270;p30"/>
          <p:cNvSpPr txBox="1"/>
          <p:nvPr/>
        </p:nvSpPr>
        <p:spPr>
          <a:xfrm>
            <a:off x="2492750" y="3000950"/>
            <a:ext cx="19719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exemplu</a:t>
            </a:r>
            <a:r>
              <a:rPr lang="en" sz="1200">
                <a:solidFill>
                  <a:srgbClr val="666666"/>
                </a:solidFill>
              </a:rPr>
              <a:t>.scss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271" name="Google Shape;271;p30"/>
          <p:cNvSpPr txBox="1"/>
          <p:nvPr/>
        </p:nvSpPr>
        <p:spPr>
          <a:xfrm>
            <a:off x="7622700" y="3157725"/>
            <a:ext cx="1209600" cy="119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padding: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6px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/>
          </a:p>
        </p:txBody>
      </p:sp>
      <p:cxnSp>
        <p:nvCxnSpPr>
          <p:cNvPr id="272" name="Google Shape;272;p30"/>
          <p:cNvCxnSpPr/>
          <p:nvPr/>
        </p:nvCxnSpPr>
        <p:spPr>
          <a:xfrm>
            <a:off x="6080725" y="3889125"/>
            <a:ext cx="130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30"/>
          <p:cNvSpPr txBox="1"/>
          <p:nvPr/>
        </p:nvSpPr>
        <p:spPr>
          <a:xfrm>
            <a:off x="7622700" y="2689425"/>
            <a:ext cx="10806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exemplu.css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274" name="Google Shape;274;p30"/>
          <p:cNvSpPr txBox="1"/>
          <p:nvPr/>
        </p:nvSpPr>
        <p:spPr>
          <a:xfrm>
            <a:off x="6313975" y="3512725"/>
            <a:ext cx="8823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compilare</a:t>
            </a:r>
            <a:endParaRPr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SCSS - liste</a:t>
            </a:r>
            <a:endParaRPr/>
          </a:p>
        </p:txBody>
      </p:sp>
      <p:sp>
        <p:nvSpPr>
          <p:cNvPr id="280" name="Google Shape;280;p31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31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83" name="Google Shape;283;p31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84" name="Google Shape;284;p31"/>
          <p:cNvSpPr txBox="1"/>
          <p:nvPr/>
        </p:nvSpPr>
        <p:spPr>
          <a:xfrm>
            <a:off x="337475" y="999775"/>
            <a:ext cx="8494800" cy="16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Reamintim că se enumera colecția de elemente între paranteze rotunde sau pătrate. Funcțiile specifice listelor sunt: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50"/>
              <a:buChar char="●"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list.nth(listă, indice) returneaza elementul de pe poziția </a:t>
            </a:r>
            <a:r>
              <a:rPr i="1" lang="en" sz="1250">
                <a:solidFill>
                  <a:srgbClr val="666666"/>
                </a:solidFill>
                <a:highlight>
                  <a:srgbClr val="FFFFFF"/>
                </a:highlight>
              </a:rPr>
              <a:t>indice</a:t>
            </a: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 din listă.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50"/>
              <a:buChar char="●"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list.index(listă, element) returnează poziția la care se găsește elementul în listă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50"/>
              <a:buChar char="●"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list.append(listă_veche, element) va returna o listă </a:t>
            </a: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nouă</a:t>
            </a: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, calculată prin adăugarea elementului la finalul listei veche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50"/>
              <a:buChar char="●"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list.length(listă) returnează lungimea listei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50"/>
              <a:buChar char="●"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list.set-nth(listă, index, valoare) setează elementul din listă de pe poziția dată de index, la valoarea din argumentul al 3-lea.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FF0000"/>
                </a:solidFill>
                <a:highlight>
                  <a:srgbClr val="FFFFFF"/>
                </a:highlight>
              </a:rPr>
              <a:t>Atenție! Listele încep de la indicele 1 nu de la 0 în Sass!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Se va folosi modulul sass:list.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285" name="Google Shape;285;p31"/>
          <p:cNvSpPr txBox="1"/>
          <p:nvPr/>
        </p:nvSpPr>
        <p:spPr>
          <a:xfrm>
            <a:off x="337475" y="3045125"/>
            <a:ext cx="3811800" cy="147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@use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'sass:list'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$vect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(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10px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20px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15px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10px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@for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through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length(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$vect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p:nth-child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#{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padding-left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.nth(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$vect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Google Shape;286;p31"/>
          <p:cNvSpPr txBox="1"/>
          <p:nvPr/>
        </p:nvSpPr>
        <p:spPr>
          <a:xfrm>
            <a:off x="5477550" y="2690225"/>
            <a:ext cx="2114400" cy="218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p:nth-child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padding-left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10px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p:nth-child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padding-left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20px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p:nth-child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padding-left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15px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p:nth-child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padding-left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10px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50">
              <a:solidFill>
                <a:srgbClr val="8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87" name="Google Shape;287;p31"/>
          <p:cNvCxnSpPr/>
          <p:nvPr/>
        </p:nvCxnSpPr>
        <p:spPr>
          <a:xfrm>
            <a:off x="4559313" y="3784625"/>
            <a:ext cx="50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Cuprins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4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Observații</a:t>
            </a:r>
            <a:r>
              <a:rPr lang="en" sz="1100"/>
              <a:t>. Dacă deschideți cursul în Google Slides, faceți click pe "Present" (dreapta-sus) pentru a parcurge cursul cum a fost intenționat (cu animații, linkuri și alte efecte). Linkurile de mai jos sunt doar către începutul unei secțiuni de curs (uneori, o secțiune se întinde pe mai multe slide-uri pe care trebuie să le parcurgeți). Fiecare slide are link înapoi către cuprins.</a:t>
            </a:r>
            <a:endParaRPr sz="11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SCSS - interpolare</a:t>
            </a:r>
            <a:endParaRPr/>
          </a:p>
        </p:txBody>
      </p:sp>
      <p:sp>
        <p:nvSpPr>
          <p:cNvPr id="293" name="Google Shape;293;p32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32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96" name="Google Shape;296;p32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97" name="Google Shape;297;p32"/>
          <p:cNvSpPr txBox="1"/>
          <p:nvPr/>
        </p:nvSpPr>
        <p:spPr>
          <a:xfrm>
            <a:off x="337475" y="999775"/>
            <a:ext cx="849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Cu ajutorul operatorului de interpolare, #{expresie}  se pot crea selectori noi. Acesta, introdus într-un selector injectează rezultatul evaluării expresiei în locul în care a fost introdus în selector:</a:t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98" name="Google Shape;298;p32"/>
          <p:cNvSpPr txBox="1"/>
          <p:nvPr/>
        </p:nvSpPr>
        <p:spPr>
          <a:xfrm>
            <a:off x="1111250" y="1706925"/>
            <a:ext cx="1636500" cy="95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.c-</a:t>
            </a:r>
            <a:r>
              <a:rPr lang="en" sz="1050">
                <a:solidFill>
                  <a:srgbClr val="8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#{</a:t>
            </a:r>
            <a:r>
              <a:rPr lang="en" sz="1050">
                <a:solidFill>
                  <a:srgbClr val="FF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1050">
                <a:solidFill>
                  <a:srgbClr val="8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99" name="Google Shape;299;p32"/>
          <p:cNvSpPr txBox="1"/>
          <p:nvPr/>
        </p:nvSpPr>
        <p:spPr>
          <a:xfrm>
            <a:off x="4541200" y="1869525"/>
            <a:ext cx="1484100" cy="63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.c-</a:t>
            </a:r>
            <a:r>
              <a:rPr lang="en" sz="1050">
                <a:solidFill>
                  <a:srgbClr val="8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300" name="Google Shape;300;p32"/>
          <p:cNvCxnSpPr/>
          <p:nvPr/>
        </p:nvCxnSpPr>
        <p:spPr>
          <a:xfrm>
            <a:off x="3321400" y="2130600"/>
            <a:ext cx="50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32"/>
          <p:cNvSpPr txBox="1"/>
          <p:nvPr/>
        </p:nvSpPr>
        <p:spPr>
          <a:xfrm>
            <a:off x="6182375" y="1825650"/>
            <a:ext cx="26499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În exemplu, valoarea variabilei $a, adică </a:t>
            </a:r>
            <a:r>
              <a:rPr i="1" lang="en" sz="1000">
                <a:solidFill>
                  <a:srgbClr val="666666"/>
                </a:solidFill>
              </a:rPr>
              <a:t>red</a:t>
            </a:r>
            <a:r>
              <a:rPr lang="en" sz="1000">
                <a:solidFill>
                  <a:srgbClr val="666666"/>
                </a:solidFill>
              </a:rPr>
              <a:t> a fost concatenată în selector rezultând selectorul care referă elementele cu clasa c-red având setat atributul title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302" name="Google Shape;302;p32"/>
          <p:cNvSpPr txBox="1"/>
          <p:nvPr/>
        </p:nvSpPr>
        <p:spPr>
          <a:xfrm>
            <a:off x="324600" y="2831500"/>
            <a:ext cx="8494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Folosind operatorul de interpolare, #{expresie} putem și să evaluăm expresii, de exemplu:</a:t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03" name="Google Shape;303;p32"/>
          <p:cNvSpPr txBox="1"/>
          <p:nvPr/>
        </p:nvSpPr>
        <p:spPr>
          <a:xfrm>
            <a:off x="1191350" y="3431700"/>
            <a:ext cx="2083800" cy="106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$b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p:nth-child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(#{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$b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304" name="Google Shape;304;p32"/>
          <p:cNvCxnSpPr/>
          <p:nvPr/>
        </p:nvCxnSpPr>
        <p:spPr>
          <a:xfrm>
            <a:off x="3915875" y="3965400"/>
            <a:ext cx="50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32"/>
          <p:cNvSpPr txBox="1"/>
          <p:nvPr/>
        </p:nvSpPr>
        <p:spPr>
          <a:xfrm>
            <a:off x="4932075" y="3556775"/>
            <a:ext cx="1678200" cy="74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p:nth-child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(8)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SCSS - imbricare (1)</a:t>
            </a:r>
            <a:endParaRPr/>
          </a:p>
        </p:txBody>
      </p:sp>
      <p:sp>
        <p:nvSpPr>
          <p:cNvPr id="311" name="Google Shape;311;p33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33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314" name="Google Shape;314;p33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315" name="Google Shape;315;p33"/>
          <p:cNvSpPr txBox="1"/>
          <p:nvPr/>
        </p:nvSpPr>
        <p:spPr>
          <a:xfrm>
            <a:off x="327325" y="1063250"/>
            <a:ext cx="8193000" cy="180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Unul dintre avantajele SASS este că putem scrie cod mai ușor de citit folosind imbricare. Acest mod de scriere oferă diverse avantaje:</a:t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rgbClr val="666666"/>
                </a:solidFill>
              </a:rPr>
              <a:t>nu mai avem selectori "kilometrici" atunci cand avem multe relații de dependență în selector</a:t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rgbClr val="666666"/>
                </a:solidFill>
              </a:rPr>
              <a:t>putem grupa mai ușor blocurile de cod referitoare la elemente din același subarbore</a:t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rgbClr val="666666"/>
                </a:solidFill>
              </a:rPr>
              <a:t>putem face modificări mai ușor, schimbând  într-un singur loc un nume de element în loc să schimbăm în toți selectorii în care apare acel element</a:t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rgbClr val="666666"/>
                </a:solidFill>
              </a:rPr>
              <a:t>scriem mai puțin cod, în special când avem selectori separați cu virgulă și dorim combinarea lor (într-un selector complex) cu un anumit prefix sau sufix.</a:t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rgbClr val="666666"/>
                </a:solidFill>
              </a:rPr>
              <a:t>putem realiza imbricări multiple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316" name="Google Shape;316;p33"/>
          <p:cNvSpPr txBox="1"/>
          <p:nvPr/>
        </p:nvSpPr>
        <p:spPr>
          <a:xfrm>
            <a:off x="327325" y="3487650"/>
            <a:ext cx="1678200" cy="98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17" name="Google Shape;317;p33"/>
          <p:cNvSpPr txBox="1"/>
          <p:nvPr/>
        </p:nvSpPr>
        <p:spPr>
          <a:xfrm>
            <a:off x="2492475" y="3655500"/>
            <a:ext cx="1585800" cy="65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18" name="Google Shape;318;p33"/>
          <p:cNvSpPr txBox="1"/>
          <p:nvPr/>
        </p:nvSpPr>
        <p:spPr>
          <a:xfrm>
            <a:off x="4667300" y="3487650"/>
            <a:ext cx="1678200" cy="98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&gt;{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p33"/>
          <p:cNvSpPr txBox="1"/>
          <p:nvPr/>
        </p:nvSpPr>
        <p:spPr>
          <a:xfrm>
            <a:off x="6934525" y="3655500"/>
            <a:ext cx="1585800" cy="65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320" name="Google Shape;320;p33"/>
          <p:cNvCxnSpPr/>
          <p:nvPr/>
        </p:nvCxnSpPr>
        <p:spPr>
          <a:xfrm>
            <a:off x="4372975" y="3170088"/>
            <a:ext cx="0" cy="13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3"/>
          <p:cNvCxnSpPr/>
          <p:nvPr/>
        </p:nvCxnSpPr>
        <p:spPr>
          <a:xfrm>
            <a:off x="2131575" y="3980700"/>
            <a:ext cx="26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33"/>
          <p:cNvCxnSpPr/>
          <p:nvPr/>
        </p:nvCxnSpPr>
        <p:spPr>
          <a:xfrm>
            <a:off x="6507863" y="3980700"/>
            <a:ext cx="26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SCSS - imbricare (2)</a:t>
            </a:r>
            <a:endParaRPr/>
          </a:p>
        </p:txBody>
      </p:sp>
      <p:sp>
        <p:nvSpPr>
          <p:cNvPr id="328" name="Google Shape;328;p34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0" name="Google Shape;330;p34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331" name="Google Shape;331;p34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332" name="Google Shape;332;p34"/>
          <p:cNvSpPr txBox="1"/>
          <p:nvPr/>
        </p:nvSpPr>
        <p:spPr>
          <a:xfrm>
            <a:off x="324600" y="3038125"/>
            <a:ext cx="84948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Observați faptul că putem folosi operatori CSS atât în selectorul-părinte (caz în care se va aplica tuturor selectorilor din interiorul blocului său) cât și în selectorul-copil (caz în care operatorul se va aplica doar acelui selector).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Observați că putem scrie și proprietăți în blocul în care definim selectorii-copii, având astfel toate informațiile despre un element grupate în același loc.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333" name="Google Shape;333;p34"/>
          <p:cNvSpPr txBox="1"/>
          <p:nvPr/>
        </p:nvSpPr>
        <p:spPr>
          <a:xfrm>
            <a:off x="317150" y="981925"/>
            <a:ext cx="5682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Imbricare multiplă: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34" name="Google Shape;334;p34"/>
          <p:cNvSpPr txBox="1"/>
          <p:nvPr/>
        </p:nvSpPr>
        <p:spPr>
          <a:xfrm>
            <a:off x="317150" y="1327525"/>
            <a:ext cx="3400800" cy="17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&gt;{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&gt; </a:t>
            </a:r>
            <a:r>
              <a:rPr lang="en" sz="9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text-decoration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underline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9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1.1em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335" name="Google Shape;335;p34"/>
          <p:cNvSpPr txBox="1"/>
          <p:nvPr/>
        </p:nvSpPr>
        <p:spPr>
          <a:xfrm>
            <a:off x="5369100" y="1327525"/>
            <a:ext cx="3400800" cy="17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" sz="9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" sz="9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" sz="9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text-decoration: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underline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" sz="9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font-size: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1.1em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6" name="Google Shape;336;p34"/>
          <p:cNvCxnSpPr/>
          <p:nvPr/>
        </p:nvCxnSpPr>
        <p:spPr>
          <a:xfrm>
            <a:off x="4179850" y="2333900"/>
            <a:ext cx="55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34"/>
          <p:cNvSpPr txBox="1"/>
          <p:nvPr/>
        </p:nvSpPr>
        <p:spPr>
          <a:xfrm>
            <a:off x="337475" y="4013150"/>
            <a:ext cx="305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Atenție, e incorect să trecem operatorul și la selectorul- părinte și la cel copil, deoarece se aplică ambii, rezultând în CSS eronat.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338" name="Google Shape;338;p34"/>
          <p:cNvSpPr txBox="1"/>
          <p:nvPr/>
        </p:nvSpPr>
        <p:spPr>
          <a:xfrm>
            <a:off x="3824075" y="3964350"/>
            <a:ext cx="1819500" cy="82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&gt;{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&gt; </a:t>
            </a:r>
            <a:r>
              <a:rPr lang="en" sz="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8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/>
          </a:p>
        </p:txBody>
      </p:sp>
      <p:sp>
        <p:nvSpPr>
          <p:cNvPr id="339" name="Google Shape;339;p34"/>
          <p:cNvSpPr txBox="1"/>
          <p:nvPr/>
        </p:nvSpPr>
        <p:spPr>
          <a:xfrm>
            <a:off x="6843000" y="4113450"/>
            <a:ext cx="1250400" cy="52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&gt; &gt; </a:t>
            </a:r>
            <a:r>
              <a:rPr lang="en" sz="8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0" name="Google Shape;340;p34"/>
          <p:cNvCxnSpPr/>
          <p:nvPr/>
        </p:nvCxnSpPr>
        <p:spPr>
          <a:xfrm>
            <a:off x="5907825" y="4378350"/>
            <a:ext cx="55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34"/>
          <p:cNvSpPr/>
          <p:nvPr/>
        </p:nvSpPr>
        <p:spPr>
          <a:xfrm>
            <a:off x="4510450" y="3823175"/>
            <a:ext cx="3035093" cy="11140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0000">
                    <a:alpha val="25140"/>
                  </a:srgbClr>
                </a:solidFill>
                <a:latin typeface="Arial"/>
              </a:rPr>
              <a:t>Greșit!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SCSS - imbricare (3)</a:t>
            </a:r>
            <a:endParaRPr/>
          </a:p>
        </p:txBody>
      </p:sp>
      <p:sp>
        <p:nvSpPr>
          <p:cNvPr id="347" name="Google Shape;347;p35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35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350" name="Google Shape;350;p35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351" name="Google Shape;351;p35"/>
          <p:cNvSpPr txBox="1"/>
          <p:nvPr/>
        </p:nvSpPr>
        <p:spPr>
          <a:xfrm>
            <a:off x="324600" y="2771075"/>
            <a:ext cx="8494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Dacă avem și în selectorul părinte și în cel copil virgulă, se realizează toate combinațiile (produs cartezian). Deși e recomandat să evităm astfel de scrieri, pentru o mai bună înțelegere a codului.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52" name="Google Shape;352;p35"/>
          <p:cNvSpPr txBox="1"/>
          <p:nvPr/>
        </p:nvSpPr>
        <p:spPr>
          <a:xfrm>
            <a:off x="317150" y="981925"/>
            <a:ext cx="85206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66666"/>
                </a:solidFill>
                <a:highlight>
                  <a:schemeClr val="lt1"/>
                </a:highlight>
              </a:rPr>
              <a:t>Putem asocia același element descendent, mai multor containere, folosind virgulă (așa cum putem asocia mai multe elemente descendente -separate prin virgulă - aceluiași container.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53" name="Google Shape;353;p35"/>
          <p:cNvSpPr txBox="1"/>
          <p:nvPr/>
        </p:nvSpPr>
        <p:spPr>
          <a:xfrm>
            <a:off x="2212500" y="1790150"/>
            <a:ext cx="1971900" cy="93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4" name="Google Shape;354;p35"/>
          <p:cNvSpPr txBox="1"/>
          <p:nvPr/>
        </p:nvSpPr>
        <p:spPr>
          <a:xfrm>
            <a:off x="5410200" y="1922025"/>
            <a:ext cx="1534800" cy="67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8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5" name="Google Shape;355;p35"/>
          <p:cNvCxnSpPr/>
          <p:nvPr/>
        </p:nvCxnSpPr>
        <p:spPr>
          <a:xfrm>
            <a:off x="4484650" y="2257700"/>
            <a:ext cx="55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35"/>
          <p:cNvSpPr txBox="1"/>
          <p:nvPr/>
        </p:nvSpPr>
        <p:spPr>
          <a:xfrm>
            <a:off x="698300" y="3533350"/>
            <a:ext cx="2094000" cy="112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&gt;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0.8em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57" name="Google Shape;357;p35"/>
          <p:cNvSpPr txBox="1"/>
          <p:nvPr/>
        </p:nvSpPr>
        <p:spPr>
          <a:xfrm>
            <a:off x="4648200" y="3693700"/>
            <a:ext cx="3791400" cy="76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font-size: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0.8em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8" name="Google Shape;358;p35"/>
          <p:cNvCxnSpPr/>
          <p:nvPr/>
        </p:nvCxnSpPr>
        <p:spPr>
          <a:xfrm>
            <a:off x="3493450" y="4074850"/>
            <a:ext cx="55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SCSS - imbricare (4)</a:t>
            </a:r>
            <a:endParaRPr/>
          </a:p>
        </p:txBody>
      </p:sp>
      <p:sp>
        <p:nvSpPr>
          <p:cNvPr id="364" name="Google Shape;364;p36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36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367" name="Google Shape;367;p36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368" name="Google Shape;368;p36"/>
          <p:cNvSpPr txBox="1"/>
          <p:nvPr/>
        </p:nvSpPr>
        <p:spPr>
          <a:xfrm>
            <a:off x="337475" y="999775"/>
            <a:ext cx="84948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Pentru situații mai complexe, sau cazuri în care nu vrem spațiu după </a:t>
            </a:r>
            <a:r>
              <a:rPr b="1" lang="en" sz="1250">
                <a:solidFill>
                  <a:srgbClr val="666666"/>
                </a:solidFill>
                <a:highlight>
                  <a:srgbClr val="FFFFFF"/>
                </a:highlight>
              </a:rPr>
              <a:t>selectorul părinte</a:t>
            </a: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, sau cazuri în care dorim să folosim selectorul părinte în altă parte decât la început, putem folosi simbolul &amp;. 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Acesta este înlocuit în cod cu selectorul părinte, sau dacă sunt mai multe valori enumerate cu virgulă, se vor realiza toate acele combinări.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369" name="Google Shape;369;p36"/>
          <p:cNvSpPr txBox="1"/>
          <p:nvPr/>
        </p:nvSpPr>
        <p:spPr>
          <a:xfrm>
            <a:off x="6070475" y="2131725"/>
            <a:ext cx="2754600" cy="78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a:linked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a:visited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a:active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70" name="Google Shape;370;p36"/>
          <p:cNvSpPr txBox="1"/>
          <p:nvPr/>
        </p:nvSpPr>
        <p:spPr>
          <a:xfrm>
            <a:off x="337475" y="2061825"/>
            <a:ext cx="3029100" cy="92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:linked, &amp;:visited, &amp;: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371" name="Google Shape;371;p36"/>
          <p:cNvCxnSpPr/>
          <p:nvPr/>
        </p:nvCxnSpPr>
        <p:spPr>
          <a:xfrm>
            <a:off x="3956225" y="2455875"/>
            <a:ext cx="152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2" name="Google Shape;372;p36"/>
          <p:cNvSpPr txBox="1"/>
          <p:nvPr/>
        </p:nvSpPr>
        <p:spPr>
          <a:xfrm>
            <a:off x="337475" y="3095750"/>
            <a:ext cx="84948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Dacă nu foloseam selectorul părinte, am fi avut: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373" name="Google Shape;373;p36"/>
          <p:cNvSpPr txBox="1"/>
          <p:nvPr/>
        </p:nvSpPr>
        <p:spPr>
          <a:xfrm>
            <a:off x="5887575" y="3638300"/>
            <a:ext cx="2928300" cy="78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 :linked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 :visited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 :active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74" name="Google Shape;374;p36"/>
          <p:cNvSpPr txBox="1"/>
          <p:nvPr/>
        </p:nvSpPr>
        <p:spPr>
          <a:xfrm>
            <a:off x="328200" y="3568388"/>
            <a:ext cx="3029100" cy="92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:linked, :visited, :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375" name="Google Shape;375;p36"/>
          <p:cNvCxnSpPr/>
          <p:nvPr/>
        </p:nvCxnSpPr>
        <p:spPr>
          <a:xfrm>
            <a:off x="3946950" y="3962438"/>
            <a:ext cx="152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36"/>
          <p:cNvSpPr/>
          <p:nvPr/>
        </p:nvSpPr>
        <p:spPr>
          <a:xfrm>
            <a:off x="5834175" y="3627575"/>
            <a:ext cx="3035093" cy="11140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0000">
                    <a:alpha val="25140"/>
                  </a:srgbClr>
                </a:solidFill>
                <a:latin typeface="Arial"/>
              </a:rPr>
              <a:t>Greșit!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SCSS - imbricare (5)</a:t>
            </a:r>
            <a:endParaRPr/>
          </a:p>
        </p:txBody>
      </p:sp>
      <p:sp>
        <p:nvSpPr>
          <p:cNvPr id="382" name="Google Shape;382;p37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37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385" name="Google Shape;385;p37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386" name="Google Shape;386;p37"/>
          <p:cNvSpPr txBox="1"/>
          <p:nvPr/>
        </p:nvSpPr>
        <p:spPr>
          <a:xfrm>
            <a:off x="324600" y="2390075"/>
            <a:ext cx="849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Putem folosi </a:t>
            </a:r>
            <a:r>
              <a:rPr b="1" lang="en" sz="1250">
                <a:solidFill>
                  <a:srgbClr val="666666"/>
                </a:solidFill>
                <a:highlight>
                  <a:srgbClr val="FFFFFF"/>
                </a:highlight>
              </a:rPr>
              <a:t>selectorul părinte</a:t>
            </a: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 în imbricări multiple. Observați cum &amp; are rolul de selector părinte doar referitor la nivelul imediat anterior.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87" name="Google Shape;387;p37"/>
          <p:cNvSpPr txBox="1"/>
          <p:nvPr/>
        </p:nvSpPr>
        <p:spPr>
          <a:xfrm>
            <a:off x="317150" y="981925"/>
            <a:ext cx="8520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66666"/>
                </a:solidFill>
                <a:highlight>
                  <a:schemeClr val="lt1"/>
                </a:highlight>
              </a:rPr>
              <a:t>Iată un exemplu în care folosim </a:t>
            </a:r>
            <a:r>
              <a:rPr b="1" lang="en" sz="1250">
                <a:solidFill>
                  <a:srgbClr val="666666"/>
                </a:solidFill>
                <a:highlight>
                  <a:schemeClr val="lt1"/>
                </a:highlight>
              </a:rPr>
              <a:t>selectorul părinte</a:t>
            </a:r>
            <a:r>
              <a:rPr lang="en" sz="1250">
                <a:solidFill>
                  <a:srgbClr val="666666"/>
                </a:solidFill>
                <a:highlight>
                  <a:schemeClr val="lt1"/>
                </a:highlight>
              </a:rPr>
              <a:t> în altă poziție decât la începutul selectorului copil: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88" name="Google Shape;388;p37"/>
          <p:cNvSpPr txBox="1"/>
          <p:nvPr/>
        </p:nvSpPr>
        <p:spPr>
          <a:xfrm>
            <a:off x="2212500" y="1332950"/>
            <a:ext cx="1971900" cy="93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  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9" name="Google Shape;389;p37"/>
          <p:cNvSpPr txBox="1"/>
          <p:nvPr/>
        </p:nvSpPr>
        <p:spPr>
          <a:xfrm>
            <a:off x="5410200" y="1464825"/>
            <a:ext cx="1758300" cy="67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8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90" name="Google Shape;390;p37"/>
          <p:cNvCxnSpPr/>
          <p:nvPr/>
        </p:nvCxnSpPr>
        <p:spPr>
          <a:xfrm>
            <a:off x="4484650" y="1800500"/>
            <a:ext cx="55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p37"/>
          <p:cNvSpPr txBox="1"/>
          <p:nvPr/>
        </p:nvSpPr>
        <p:spPr>
          <a:xfrm>
            <a:off x="423850" y="3019900"/>
            <a:ext cx="2831100" cy="158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&amp;:hover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0.9em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2" name="Google Shape;392;p37"/>
          <p:cNvSpPr txBox="1"/>
          <p:nvPr/>
        </p:nvSpPr>
        <p:spPr>
          <a:xfrm>
            <a:off x="4941850" y="3161050"/>
            <a:ext cx="3791400" cy="130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div:hover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font-size: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0.9em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8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93" name="Google Shape;393;p37"/>
          <p:cNvCxnSpPr/>
          <p:nvPr/>
        </p:nvCxnSpPr>
        <p:spPr>
          <a:xfrm>
            <a:off x="3798250" y="3770050"/>
            <a:ext cx="55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SCSS - imbricare (6)</a:t>
            </a:r>
            <a:endParaRPr/>
          </a:p>
        </p:txBody>
      </p:sp>
      <p:sp>
        <p:nvSpPr>
          <p:cNvPr id="399" name="Google Shape;399;p38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38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402" name="Google Shape;402;p38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403" name="Google Shape;403;p38"/>
          <p:cNvSpPr txBox="1"/>
          <p:nvPr/>
        </p:nvSpPr>
        <p:spPr>
          <a:xfrm>
            <a:off x="324600" y="2651400"/>
            <a:ext cx="849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Dacă avem nevoie de selectorul părinte de la nivelul anterior ("selectorul bunic") nu îl putem accesa direct, dar ne putem folosi de variabile. Observați că fără a folosi direct &amp; se realizează combinarea obișnuită a selectorilor imbricați.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04" name="Google Shape;404;p38"/>
          <p:cNvSpPr txBox="1"/>
          <p:nvPr/>
        </p:nvSpPr>
        <p:spPr>
          <a:xfrm>
            <a:off x="317150" y="981925"/>
            <a:ext cx="8520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66666"/>
                </a:solidFill>
                <a:highlight>
                  <a:schemeClr val="lt1"/>
                </a:highlight>
              </a:rPr>
              <a:t>De asemenea, de menționat e că &amp; se referă la </a:t>
            </a:r>
            <a:r>
              <a:rPr b="1" lang="en" sz="1250">
                <a:solidFill>
                  <a:srgbClr val="666666"/>
                </a:solidFill>
                <a:highlight>
                  <a:schemeClr val="lt1"/>
                </a:highlight>
              </a:rPr>
              <a:t>selectorul părinte compilat</a:t>
            </a:r>
            <a:r>
              <a:rPr lang="en" sz="1250">
                <a:solidFill>
                  <a:srgbClr val="666666"/>
                </a:solidFill>
                <a:highlight>
                  <a:schemeClr val="lt1"/>
                </a:highlight>
              </a:rPr>
              <a:t>.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05" name="Google Shape;405;p38"/>
          <p:cNvSpPr txBox="1"/>
          <p:nvPr/>
        </p:nvSpPr>
        <p:spPr>
          <a:xfrm>
            <a:off x="387900" y="1332950"/>
            <a:ext cx="4173000" cy="130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&gt;{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.c1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8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:hover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8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aici &amp; este "div &gt; p i"</a:t>
            </a:r>
            <a:endParaRPr sz="8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8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}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6" name="Google Shape;406;p38"/>
          <p:cNvSpPr txBox="1"/>
          <p:nvPr/>
        </p:nvSpPr>
        <p:spPr>
          <a:xfrm>
            <a:off x="5791200" y="1464825"/>
            <a:ext cx="2002200" cy="81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.c1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" sz="1050">
                <a:solidFill>
                  <a:srgbClr val="8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:hover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07" name="Google Shape;407;p38"/>
          <p:cNvCxnSpPr/>
          <p:nvPr/>
        </p:nvCxnSpPr>
        <p:spPr>
          <a:xfrm>
            <a:off x="4865650" y="1800500"/>
            <a:ext cx="55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38"/>
          <p:cNvSpPr txBox="1"/>
          <p:nvPr/>
        </p:nvSpPr>
        <p:spPr>
          <a:xfrm>
            <a:off x="387900" y="3224100"/>
            <a:ext cx="2831100" cy="149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.c1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$bunic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&amp;;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#{</a:t>
            </a:r>
            <a:r>
              <a:rPr lang="en" sz="1050">
                <a:solidFill>
                  <a:srgbClr val="FF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$bunic</a:t>
            </a:r>
            <a:r>
              <a:rPr lang="en" sz="105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:hover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9" name="Google Shape;409;p38"/>
          <p:cNvSpPr txBox="1"/>
          <p:nvPr/>
        </p:nvSpPr>
        <p:spPr>
          <a:xfrm>
            <a:off x="4941850" y="3455700"/>
            <a:ext cx="2002200" cy="66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.c1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.c1:hover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8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10" name="Google Shape;410;p38"/>
          <p:cNvCxnSpPr/>
          <p:nvPr/>
        </p:nvCxnSpPr>
        <p:spPr>
          <a:xfrm>
            <a:off x="3798250" y="3770050"/>
            <a:ext cx="55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SCSS - @at-root</a:t>
            </a:r>
            <a:endParaRPr/>
          </a:p>
        </p:txBody>
      </p:sp>
      <p:sp>
        <p:nvSpPr>
          <p:cNvPr id="416" name="Google Shape;416;p39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8" name="Google Shape;418;p39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419" name="Google Shape;419;p39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420" name="Google Shape;420;p39"/>
          <p:cNvSpPr txBox="1"/>
          <p:nvPr/>
        </p:nvSpPr>
        <p:spPr>
          <a:xfrm>
            <a:off x="317150" y="981925"/>
            <a:ext cx="8520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66666"/>
                </a:solidFill>
                <a:highlight>
                  <a:schemeClr val="lt1"/>
                </a:highlight>
              </a:rPr>
              <a:t>Regula @at-root, trimite blocul CSS, pe care îl conține, în rădăcina documentului, scoțându-l din imbricare.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21" name="Google Shape;421;p39"/>
          <p:cNvSpPr txBox="1"/>
          <p:nvPr/>
        </p:nvSpPr>
        <p:spPr>
          <a:xfrm>
            <a:off x="317150" y="1444125"/>
            <a:ext cx="3222300" cy="149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.c1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$bunic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&amp;;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@at-root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 #{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$bunic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}:hover{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2" name="Google Shape;422;p39"/>
          <p:cNvSpPr txBox="1"/>
          <p:nvPr/>
        </p:nvSpPr>
        <p:spPr>
          <a:xfrm>
            <a:off x="4871100" y="1675725"/>
            <a:ext cx="2002200" cy="66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.c1:hover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8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3" name="Google Shape;423;p39"/>
          <p:cNvCxnSpPr/>
          <p:nvPr/>
        </p:nvCxnSpPr>
        <p:spPr>
          <a:xfrm>
            <a:off x="3956100" y="1990075"/>
            <a:ext cx="55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SCSS - moștenire</a:t>
            </a:r>
            <a:endParaRPr/>
          </a:p>
        </p:txBody>
      </p:sp>
      <p:sp>
        <p:nvSpPr>
          <p:cNvPr id="429" name="Google Shape;429;p40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40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432" name="Google Shape;432;p40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433" name="Google Shape;433;p40"/>
          <p:cNvSpPr txBox="1"/>
          <p:nvPr/>
        </p:nvSpPr>
        <p:spPr>
          <a:xfrm>
            <a:off x="317150" y="981925"/>
            <a:ext cx="85206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666666"/>
                </a:solidFill>
                <a:highlight>
                  <a:schemeClr val="lt1"/>
                </a:highlight>
              </a:rPr>
              <a:t>Se numește selector </a:t>
            </a:r>
            <a:r>
              <a:rPr i="1" lang="en" sz="1250">
                <a:solidFill>
                  <a:srgbClr val="666666"/>
                </a:solidFill>
                <a:highlight>
                  <a:schemeClr val="lt1"/>
                </a:highlight>
              </a:rPr>
              <a:t>placeholder</a:t>
            </a:r>
            <a:r>
              <a:rPr lang="en" sz="1250">
                <a:solidFill>
                  <a:srgbClr val="666666"/>
                </a:solidFill>
                <a:highlight>
                  <a:schemeClr val="lt1"/>
                </a:highlight>
              </a:rPr>
              <a:t> și are numele precedat de simbolul %.</a:t>
            </a:r>
            <a:endParaRPr sz="125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666666"/>
                </a:solidFill>
                <a:highlight>
                  <a:schemeClr val="lt1"/>
                </a:highlight>
              </a:rPr>
              <a:t>Rolul lui este de a include aceeași bucată de cod CSS în mai multe locuri, prin procedeul de extindere, realizat cu @extend urmată de numele selectorului placeholder. În CSS linia cu @extend va fi înlocuită cu secvența de cod CSS compilat din blocul de cod corespunzător selectorului </a:t>
            </a:r>
            <a:r>
              <a:rPr i="1" lang="en" sz="1250">
                <a:solidFill>
                  <a:srgbClr val="666666"/>
                </a:solidFill>
                <a:highlight>
                  <a:schemeClr val="lt1"/>
                </a:highlight>
              </a:rPr>
              <a:t>placeholder</a:t>
            </a:r>
            <a:r>
              <a:rPr lang="en" sz="1250">
                <a:solidFill>
                  <a:srgbClr val="666666"/>
                </a:solidFill>
                <a:highlight>
                  <a:schemeClr val="lt1"/>
                </a:highlight>
              </a:rPr>
              <a:t>.</a:t>
            </a:r>
            <a:endParaRPr sz="125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666666"/>
                </a:solidFill>
                <a:highlight>
                  <a:schemeClr val="lt1"/>
                </a:highlight>
              </a:rPr>
              <a:t>Dacă selectorul </a:t>
            </a:r>
            <a:r>
              <a:rPr i="1" lang="en" sz="1250">
                <a:solidFill>
                  <a:srgbClr val="666666"/>
                </a:solidFill>
                <a:highlight>
                  <a:schemeClr val="lt1"/>
                </a:highlight>
              </a:rPr>
              <a:t>placeholder</a:t>
            </a:r>
            <a:r>
              <a:rPr lang="en" sz="1250">
                <a:solidFill>
                  <a:srgbClr val="666666"/>
                </a:solidFill>
                <a:highlight>
                  <a:schemeClr val="lt1"/>
                </a:highlight>
              </a:rPr>
              <a:t> nu e folosit în alt bloc Scss, nu va fi compilat codul corespunzător lui în CSS.</a:t>
            </a:r>
            <a:endParaRPr sz="125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66666"/>
                </a:solidFill>
                <a:highlight>
                  <a:schemeClr val="lt1"/>
                </a:highlight>
              </a:rPr>
              <a:t>Regula @etend poate introduce și cod corespunzător unor selectori obișnuiți (care nu sunt </a:t>
            </a:r>
            <a:r>
              <a:rPr i="1" lang="en" sz="1250">
                <a:solidFill>
                  <a:srgbClr val="666666"/>
                </a:solidFill>
                <a:highlight>
                  <a:schemeClr val="lt1"/>
                </a:highlight>
              </a:rPr>
              <a:t>placeholder</a:t>
            </a:r>
            <a:r>
              <a:rPr lang="en" sz="1250">
                <a:solidFill>
                  <a:srgbClr val="666666"/>
                </a:solidFill>
                <a:highlight>
                  <a:schemeClr val="lt1"/>
                </a:highlight>
              </a:rPr>
              <a:t>).</a:t>
            </a:r>
            <a:endParaRPr sz="1250"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  <p:sp>
        <p:nvSpPr>
          <p:cNvPr id="434" name="Google Shape;434;p40"/>
          <p:cNvSpPr txBox="1"/>
          <p:nvPr/>
        </p:nvSpPr>
        <p:spPr>
          <a:xfrm>
            <a:off x="469550" y="2541250"/>
            <a:ext cx="3222300" cy="174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%grup-util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padding-left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10%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padding-right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20%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black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#box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@extend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%grup-util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yellow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Google Shape;435;p40"/>
          <p:cNvSpPr txBox="1"/>
          <p:nvPr/>
        </p:nvSpPr>
        <p:spPr>
          <a:xfrm>
            <a:off x="4921950" y="2587900"/>
            <a:ext cx="2002200" cy="164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#box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padding-left: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10%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padding-right: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20%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black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#box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yellow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8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36" name="Google Shape;436;p40"/>
          <p:cNvCxnSpPr/>
          <p:nvPr/>
        </p:nvCxnSpPr>
        <p:spPr>
          <a:xfrm>
            <a:off x="3956100" y="3361675"/>
            <a:ext cx="55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SCSS - funcții </a:t>
            </a:r>
            <a:endParaRPr/>
          </a:p>
        </p:txBody>
      </p:sp>
      <p:sp>
        <p:nvSpPr>
          <p:cNvPr id="442" name="Google Shape;442;p41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4" name="Google Shape;444;p41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445" name="Google Shape;445;p41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446" name="Google Shape;446;p41"/>
          <p:cNvSpPr txBox="1"/>
          <p:nvPr/>
        </p:nvSpPr>
        <p:spPr>
          <a:xfrm>
            <a:off x="317150" y="981925"/>
            <a:ext cx="85206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666666"/>
                </a:solidFill>
                <a:highlight>
                  <a:schemeClr val="lt1"/>
                </a:highlight>
              </a:rPr>
              <a:t>Funcțiile </a:t>
            </a:r>
            <a:r>
              <a:rPr lang="en" sz="1150">
                <a:solidFill>
                  <a:srgbClr val="666666"/>
                </a:solidFill>
                <a:highlight>
                  <a:schemeClr val="lt1"/>
                </a:highlight>
              </a:rPr>
              <a:t>se definesc cu ajutorul expresiei @function urmată de numele funcției și un set de parametri enumerați între paranteze rotunde și separați prin virgule. Parametrii sunt denumiți ca orice variabilă, cu numele precedat de simbolul $.</a:t>
            </a:r>
            <a:endParaRPr sz="115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66666"/>
                </a:solidFill>
                <a:highlight>
                  <a:schemeClr val="lt1"/>
                </a:highlight>
              </a:rPr>
              <a:t>Valoarea este returnată de funcție cu ajutorul instrucțiunii @return.</a:t>
            </a:r>
            <a:endParaRPr sz="115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666666"/>
                </a:solidFill>
                <a:highlight>
                  <a:schemeClr val="lt1"/>
                </a:highlight>
              </a:rPr>
              <a:t>Ca și în cazul numelor de variabile, simbolurile linioara "-" și underscore "_" sunt tratate ca fiind același caracter în numele funcțiilor.</a:t>
            </a:r>
            <a:endParaRPr sz="115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  <p:sp>
        <p:nvSpPr>
          <p:cNvPr id="447" name="Google Shape;447;p41"/>
          <p:cNvSpPr txBox="1"/>
          <p:nvPr/>
        </p:nvSpPr>
        <p:spPr>
          <a:xfrm>
            <a:off x="317150" y="1978225"/>
            <a:ext cx="2836200" cy="210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@function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sir_chr(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$nr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$chr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$sir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@for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through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$nr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$sir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$sir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$chr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@return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$sir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@for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through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div:nth-child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(#{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lang="en" sz="9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::before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sir_chr(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"*"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8" name="Google Shape;448;p41"/>
          <p:cNvSpPr txBox="1"/>
          <p:nvPr/>
        </p:nvSpPr>
        <p:spPr>
          <a:xfrm>
            <a:off x="5803175" y="1915175"/>
            <a:ext cx="2208900" cy="216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div:nth-child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::before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"*"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div:nth-child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::before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"**"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div:nth-child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::before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"***"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div:nth-child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::before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"****"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50">
              <a:solidFill>
                <a:srgbClr val="8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49" name="Google Shape;449;p41"/>
          <p:cNvCxnSpPr/>
          <p:nvPr/>
        </p:nvCxnSpPr>
        <p:spPr>
          <a:xfrm>
            <a:off x="3947125" y="2822325"/>
            <a:ext cx="130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0" name="Google Shape;450;p41"/>
          <p:cNvSpPr txBox="1"/>
          <p:nvPr/>
        </p:nvSpPr>
        <p:spPr>
          <a:xfrm>
            <a:off x="4180375" y="2445925"/>
            <a:ext cx="8823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compilare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451" name="Google Shape;451;p41"/>
          <p:cNvSpPr txBox="1"/>
          <p:nvPr/>
        </p:nvSpPr>
        <p:spPr>
          <a:xfrm>
            <a:off x="311700" y="4078175"/>
            <a:ext cx="85206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66666"/>
                </a:solidFill>
                <a:highlight>
                  <a:schemeClr val="lt1"/>
                </a:highlight>
              </a:rPr>
              <a:t>Se pot defini și valori default pentru parametri, scriind, în declararea funcției, după numele lor simbolul ":" și apoi valoarea parametrului default. Din acest moment, funcția se poate apela și fără a preciza valoarea acelui parametru, luându-se valoarea default.</a:t>
            </a:r>
            <a:endParaRPr sz="115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Preprocesoare CSS - definiție și avantaje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5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17150" y="1012500"/>
            <a:ext cx="85206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666666"/>
                </a:solidFill>
              </a:rPr>
              <a:t>Preprocesarea </a:t>
            </a:r>
            <a:r>
              <a:rPr lang="en" sz="1300">
                <a:solidFill>
                  <a:srgbClr val="666666"/>
                </a:solidFill>
              </a:rPr>
              <a:t>reprezintă transformarea unor date de input într-un format cerut de un alt program.</a:t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</a:rPr>
              <a:t>Un preprocesor CSS este un program care traduce cod scris într-un alt limbaj (de exemplu, Sass, sau Less) în cod CSS.</a:t>
            </a:r>
            <a:endParaRPr sz="1300">
              <a:solidFill>
                <a:srgbClr val="666666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9249" y="2443650"/>
            <a:ext cx="2700700" cy="28522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317150" y="1800250"/>
            <a:ext cx="85206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666666"/>
                </a:solidFill>
              </a:rPr>
              <a:t>De ce folosim preprocesoare CSS? Avantaje</a:t>
            </a:r>
            <a:endParaRPr b="1" sz="13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</a:rPr>
              <a:t>Preprocesoare introduc feature-uri noi și </a:t>
            </a:r>
            <a:r>
              <a:rPr b="1" lang="en" sz="1300">
                <a:solidFill>
                  <a:srgbClr val="666666"/>
                </a:solidFill>
              </a:rPr>
              <a:t>moduri mai facile și uneori mai compacte de a scrie cod</a:t>
            </a:r>
            <a:r>
              <a:rPr lang="en" sz="1300">
                <a:solidFill>
                  <a:srgbClr val="666666"/>
                </a:solidFill>
              </a:rPr>
              <a:t>. De exemplu (poate cea mai utilă și grozavă😄 funcționalitate) este </a:t>
            </a:r>
            <a:r>
              <a:rPr b="1" lang="en" sz="1300">
                <a:solidFill>
                  <a:srgbClr val="666666"/>
                </a:solidFill>
              </a:rPr>
              <a:t>moștenirea </a:t>
            </a:r>
            <a:r>
              <a:rPr lang="en" sz="1300">
                <a:solidFill>
                  <a:srgbClr val="666666"/>
                </a:solidFill>
              </a:rPr>
              <a:t>(faptul că </a:t>
            </a:r>
            <a:r>
              <a:rPr b="1" lang="en" sz="1300">
                <a:solidFill>
                  <a:srgbClr val="666666"/>
                </a:solidFill>
              </a:rPr>
              <a:t>putem refolosi seturi de proprietăți CSS definite anterior</a:t>
            </a:r>
            <a:r>
              <a:rPr lang="en" sz="1300">
                <a:solidFill>
                  <a:srgbClr val="666666"/>
                </a:solidFill>
              </a:rPr>
              <a:t> și nu trebuie să le scriem încă o dată într-un nou selector), </a:t>
            </a:r>
            <a:r>
              <a:rPr b="1" lang="en" sz="1300">
                <a:solidFill>
                  <a:srgbClr val="666666"/>
                </a:solidFill>
              </a:rPr>
              <a:t>scrierea mai simplă a selectorilor</a:t>
            </a:r>
            <a:r>
              <a:rPr lang="en" sz="1300">
                <a:solidFill>
                  <a:srgbClr val="666666"/>
                </a:solidFill>
              </a:rPr>
              <a:t>, </a:t>
            </a:r>
            <a:r>
              <a:rPr b="1" lang="en" sz="1300">
                <a:solidFill>
                  <a:srgbClr val="666666"/>
                </a:solidFill>
              </a:rPr>
              <a:t>funcții</a:t>
            </a:r>
            <a:r>
              <a:rPr lang="en" sz="1300">
                <a:solidFill>
                  <a:srgbClr val="666666"/>
                </a:solidFill>
              </a:rPr>
              <a:t> prin care putem genera blocuri similare de cod CSS, </a:t>
            </a:r>
            <a:r>
              <a:rPr b="1" lang="en" sz="1300">
                <a:solidFill>
                  <a:srgbClr val="666666"/>
                </a:solidFill>
              </a:rPr>
              <a:t>instrucțiuni condiționale</a:t>
            </a:r>
            <a:r>
              <a:rPr lang="en" sz="1300">
                <a:solidFill>
                  <a:srgbClr val="666666"/>
                </a:solidFill>
              </a:rPr>
              <a:t> pentru generarea codului etc.</a:t>
            </a:r>
            <a:endParaRPr sz="1300">
              <a:solidFill>
                <a:srgbClr val="666666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11700" y="3346050"/>
            <a:ext cx="32460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666666"/>
                </a:solidFill>
              </a:rPr>
              <a:t>Exemple de preprocesoare CSS: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b="1" lang="en" sz="1300">
                <a:solidFill>
                  <a:srgbClr val="666666"/>
                </a:solidFill>
              </a:rPr>
              <a:t>Sass, scss</a:t>
            </a:r>
            <a:endParaRPr b="1" sz="1300"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b="1" lang="en" sz="1300">
                <a:solidFill>
                  <a:srgbClr val="666666"/>
                </a:solidFill>
              </a:rPr>
              <a:t>Less</a:t>
            </a:r>
            <a:endParaRPr b="1" sz="1300"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b="1" lang="en" sz="1300">
                <a:solidFill>
                  <a:srgbClr val="666666"/>
                </a:solidFill>
              </a:rPr>
              <a:t>Stylus (</a:t>
            </a:r>
            <a:r>
              <a:rPr b="1" lang="en" sz="1300" u="sng">
                <a:solidFill>
                  <a:schemeClr val="hlink"/>
                </a:solidFill>
                <a:hlinkClick r:id="rId6"/>
              </a:rPr>
              <a:t>https://stylus-lang.com/</a:t>
            </a:r>
            <a:r>
              <a:rPr b="1" lang="en" sz="1300">
                <a:solidFill>
                  <a:srgbClr val="666666"/>
                </a:solidFill>
              </a:rPr>
              <a:t>)</a:t>
            </a:r>
            <a:endParaRPr b="1" sz="1300">
              <a:solidFill>
                <a:srgbClr val="666666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7314700" y="3044644"/>
            <a:ext cx="914975" cy="1266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58375" y="3205925"/>
            <a:ext cx="1077575" cy="15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02838" y="3655348"/>
            <a:ext cx="788650" cy="100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Preprocesoare CSS - dezavantaje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6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317150" y="1164900"/>
            <a:ext cx="8520600" cy="1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</a:rPr>
              <a:t>învâțarea unei sintaxe noi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</a:rPr>
              <a:t>trecerea prin pasul suplimentar de compilare 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</a:rPr>
              <a:t>existența mai multor limbaje de preprocesare face trecera grea la proiecte deja în dezvoltare (CSS-ul e unic, dar existența mai multor limbaje de preprocesare poate însemna pentru dezvoltator necesitatea de a se acomoda cu mai multe astfel de limbaje)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</a:rPr>
              <a:t>nu mai putem modifica direct CSS-ul (care este generat) - deoarece aceste modificări vor fi suprascrise când recompilăm codul de preprocesor (toate modificările se vor face în fișierele de preprocesor)</a:t>
            </a:r>
            <a:endParaRPr sz="1300">
              <a:solidFill>
                <a:srgbClr val="666666"/>
              </a:solidFill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4800" y="2817900"/>
            <a:ext cx="2694401" cy="202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SASS(SCSS) vs LESS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7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graphicFrame>
        <p:nvGraphicFramePr>
          <p:cNvPr id="103" name="Google Shape;103;p17"/>
          <p:cNvGraphicFramePr/>
          <p:nvPr/>
        </p:nvGraphicFramePr>
        <p:xfrm>
          <a:off x="31715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{A04428C5-4EC1-4637-8D24-C2202311E668}</a:tableStyleId>
              </a:tblPr>
              <a:tblGrid>
                <a:gridCol w="4260300"/>
                <a:gridCol w="4260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</a:rPr>
                        <a:t>Sass</a:t>
                      </a:r>
                      <a:endParaRPr b="1" sz="1300">
                        <a:solidFill>
                          <a:srgbClr val="666666"/>
                        </a:solidFill>
                      </a:endParaRPr>
                    </a:p>
                  </a:txBody>
                  <a:tcPr marT="27425" marB="27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</a:rPr>
                        <a:t>Less</a:t>
                      </a:r>
                      <a:endParaRPr b="1" sz="1300">
                        <a:solidFill>
                          <a:srgbClr val="666666"/>
                        </a:solidFill>
                      </a:endParaRPr>
                    </a:p>
                  </a:txBody>
                  <a:tcPr marT="27425" marB="27425" marR="91425" marL="91425" anchor="ctr"/>
                </a:tc>
              </a:tr>
              <a:tr h="19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</a:rPr>
                        <a:t>oferă operator ternar (</a:t>
                      </a:r>
                      <a:r>
                        <a:rPr i="1" lang="en" sz="800">
                          <a:solidFill>
                            <a:srgbClr val="666666"/>
                          </a:solidFill>
                        </a:rPr>
                        <a:t>if </a:t>
                      </a:r>
                      <a:r>
                        <a:rPr lang="en" sz="800">
                          <a:solidFill>
                            <a:srgbClr val="666666"/>
                          </a:solidFill>
                        </a:rPr>
                        <a:t>în format inline) sub forma funcției if(condiție,caz_true, caz_false)</a:t>
                      </a:r>
                      <a:endParaRPr sz="800">
                        <a:solidFill>
                          <a:srgbClr val="666666"/>
                        </a:solidFill>
                      </a:endParaRPr>
                    </a:p>
                  </a:txBody>
                  <a:tcPr marT="27425" marB="27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</a:rPr>
                        <a:t>nu oferă operator ternar pentru evaluarea condițiilor</a:t>
                      </a:r>
                      <a:endParaRPr sz="800">
                        <a:solidFill>
                          <a:srgbClr val="666666"/>
                        </a:solidFill>
                      </a:endParaRPr>
                    </a:p>
                  </a:txBody>
                  <a:tcPr marT="27425" marB="27425" marR="91425" marL="91425"/>
                </a:tc>
              </a:tr>
              <a:tr h="17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</a:rPr>
                        <a:t>variabilele se declară cu $</a:t>
                      </a:r>
                      <a:endParaRPr sz="800">
                        <a:solidFill>
                          <a:srgbClr val="666666"/>
                        </a:solidFill>
                      </a:endParaRPr>
                    </a:p>
                  </a:txBody>
                  <a:tcPr marT="27425" marB="27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</a:rPr>
                        <a:t>variabilele se declară cu @, făcând sintaxa ușor confuză în raport cu </a:t>
                      </a:r>
                      <a:r>
                        <a:rPr i="1" lang="en" sz="800">
                          <a:solidFill>
                            <a:srgbClr val="666666"/>
                          </a:solidFill>
                        </a:rPr>
                        <a:t>at-rules</a:t>
                      </a:r>
                      <a:endParaRPr i="1" sz="800">
                        <a:solidFill>
                          <a:srgbClr val="666666"/>
                        </a:solidFill>
                      </a:endParaRPr>
                    </a:p>
                  </a:txBody>
                  <a:tcPr marT="27425" marB="27425" marR="91425" marL="91425"/>
                </a:tc>
              </a:tr>
              <a:tr h="17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</a:rPr>
                        <a:t>în SASS vom folosi o expresie condițională pentru a simula expresiile mixin cu gardă</a:t>
                      </a:r>
                      <a:endParaRPr sz="800">
                        <a:solidFill>
                          <a:srgbClr val="666666"/>
                        </a:solidFill>
                      </a:endParaRPr>
                    </a:p>
                  </a:txBody>
                  <a:tcPr marT="27425" marB="27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</a:rPr>
                        <a:t>oferă expresii mixin cu gardă (condiție)</a:t>
                      </a:r>
                      <a:endParaRPr sz="800">
                        <a:solidFill>
                          <a:srgbClr val="666666"/>
                        </a:solidFill>
                      </a:endParaRPr>
                    </a:p>
                  </a:txBody>
                  <a:tcPr marT="27425" marB="27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</a:rPr>
                        <a:t>fișierele întotdeauna se compilează înainte de lansarea pe server</a:t>
                      </a:r>
                      <a:endParaRPr sz="800">
                        <a:solidFill>
                          <a:srgbClr val="666666"/>
                        </a:solidFill>
                      </a:endParaRPr>
                    </a:p>
                  </a:txBody>
                  <a:tcPr marT="27425" marB="27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</a:rPr>
                        <a:t>se poate compila, sau se poate include o biblioteca js care permite compilarea prin intermediul browserului, dar nu e o variantă eficientă pentru producție (pagina se afișează în stare finală mai repede cu CSS compilat</a:t>
                      </a:r>
                      <a:endParaRPr sz="800">
                        <a:solidFill>
                          <a:srgbClr val="666666"/>
                        </a:solidFill>
                      </a:endParaRPr>
                    </a:p>
                  </a:txBody>
                  <a:tcPr marT="27425" marB="27425" marR="91425" marL="91425"/>
                </a:tc>
              </a:tr>
              <a:tr h="18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</a:rPr>
                        <a:t>oferă posibilitatea de a declara variabile cu valori default, care pot fi suprascrise</a:t>
                      </a:r>
                      <a:endParaRPr sz="800">
                        <a:solidFill>
                          <a:srgbClr val="666666"/>
                        </a:solidFill>
                      </a:endParaRPr>
                    </a:p>
                  </a:txBody>
                  <a:tcPr marT="27425" marB="27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</a:rPr>
                        <a:t>oferă posibilitatea de a folosi variabilele înainte de a fi definite</a:t>
                      </a:r>
                      <a:endParaRPr sz="800">
                        <a:solidFill>
                          <a:srgbClr val="666666"/>
                        </a:solidFill>
                      </a:endParaRPr>
                    </a:p>
                  </a:txBody>
                  <a:tcPr marT="27425" marB="27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</a:rPr>
                        <a:t>când definim o variabilă valoarea ei este păstrata și folosită în secvențele de cod intemediare, până la o schimbare a valorii ei. Spre deosebire de Less care ia ultima valoare în orice situație, aplicând efectul de cascadă. Unii consideră că acest aspect face codul mai ușor de întreținut și interpretat</a:t>
                      </a:r>
                      <a:endParaRPr sz="700">
                        <a:solidFill>
                          <a:srgbClr val="666666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$a</a:t>
                      </a:r>
                      <a:r>
                        <a:rPr lang="en" sz="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" sz="700">
                          <a:solidFill>
                            <a:srgbClr val="0451A5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red</a:t>
                      </a:r>
                      <a:r>
                        <a:rPr lang="en" sz="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7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rgbClr val="800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en" sz="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7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 sz="7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color</a:t>
                      </a:r>
                      <a:r>
                        <a:rPr lang="en" sz="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</a:t>
                      </a:r>
                      <a:r>
                        <a:rPr lang="en" sz="7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$a</a:t>
                      </a:r>
                      <a:r>
                        <a:rPr lang="en" sz="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7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7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$a</a:t>
                      </a:r>
                      <a:r>
                        <a:rPr lang="en" sz="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" sz="700">
                          <a:solidFill>
                            <a:srgbClr val="0451A5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yellow</a:t>
                      </a:r>
                      <a:r>
                        <a:rPr lang="en" sz="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7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</a:rPr>
                        <a:t>va duce la </a:t>
                      </a:r>
                      <a:r>
                        <a:rPr b="1" lang="en" sz="800">
                          <a:solidFill>
                            <a:srgbClr val="666666"/>
                          </a:solidFill>
                        </a:rPr>
                        <a:t>p{color:red}</a:t>
                      </a:r>
                      <a:endParaRPr b="1" sz="800">
                        <a:solidFill>
                          <a:srgbClr val="666666"/>
                        </a:solidFill>
                      </a:endParaRPr>
                    </a:p>
                  </a:txBody>
                  <a:tcPr marT="27425" marB="27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</a:rPr>
                        <a:t>când definim o variabilă mereu este luată în considerare ultima valoare (în stilul efectului de cascadă)</a:t>
                      </a:r>
                      <a:endParaRPr sz="700">
                        <a:solidFill>
                          <a:srgbClr val="666666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@a</a:t>
                      </a:r>
                      <a:r>
                        <a:rPr lang="en" sz="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" sz="700">
                          <a:solidFill>
                            <a:srgbClr val="0451A5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red</a:t>
                      </a:r>
                      <a:r>
                        <a:rPr lang="en" sz="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7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rgbClr val="800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en" sz="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7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 sz="7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color</a:t>
                      </a:r>
                      <a:r>
                        <a:rPr lang="en" sz="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" sz="7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@a</a:t>
                      </a:r>
                      <a:r>
                        <a:rPr lang="en" sz="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7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7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@a</a:t>
                      </a:r>
                      <a:r>
                        <a:rPr lang="en" sz="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" sz="700">
                          <a:solidFill>
                            <a:srgbClr val="0451A5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yellow</a:t>
                      </a:r>
                      <a:r>
                        <a:rPr lang="en" sz="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7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</a:rPr>
                        <a:t>va duce la </a:t>
                      </a:r>
                      <a:r>
                        <a:rPr b="1" lang="en" sz="800">
                          <a:solidFill>
                            <a:srgbClr val="666666"/>
                          </a:solidFill>
                        </a:rPr>
                        <a:t>p{color:yellow}</a:t>
                      </a:r>
                      <a:endParaRPr b="1" sz="7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91425" marL="91425"/>
                </a:tc>
              </a:tr>
            </a:tbl>
          </a:graphicData>
        </a:graphic>
      </p:graphicFrame>
      <p:sp>
        <p:nvSpPr>
          <p:cNvPr id="104" name="Google Shape;104;p17"/>
          <p:cNvSpPr txBox="1"/>
          <p:nvPr/>
        </p:nvSpPr>
        <p:spPr>
          <a:xfrm>
            <a:off x="317250" y="4224575"/>
            <a:ext cx="8520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O comparație între mai multe preprocesoare găsiți la </a:t>
            </a:r>
            <a:r>
              <a:rPr lang="en" sz="900" u="sng">
                <a:solidFill>
                  <a:schemeClr val="hlink"/>
                </a:solidFill>
                <a:hlinkClick r:id="rId5"/>
              </a:rPr>
              <a:t>https://csspre.com/compare/</a:t>
            </a:r>
            <a:endParaRPr sz="9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SASS/LESS - Google Trends</a:t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8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8600" y="1045475"/>
            <a:ext cx="6757702" cy="362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SASS/LESS - npm Trends</a:t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9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3838" y="1073225"/>
            <a:ext cx="5816315" cy="362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SASS - instalare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0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337475" y="1152175"/>
            <a:ext cx="8494800" cy="3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highlight>
                  <a:srgbClr val="FFFFFF"/>
                </a:highlight>
              </a:rPr>
              <a:t>Sunt mai multe variante, dar vom discuta trei dintre ele:</a:t>
            </a:r>
            <a:endParaRPr sz="13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50"/>
              <a:buAutoNum type="arabicPeriod"/>
            </a:pPr>
            <a:r>
              <a:rPr lang="en" sz="1300">
                <a:solidFill>
                  <a:srgbClr val="666666"/>
                </a:solidFill>
                <a:highlight>
                  <a:srgbClr val="FFFFFF"/>
                </a:highlight>
              </a:rPr>
              <a:t>Putem instala preprocesorul sass pentru a-l apela apoi în linia de comandă. De la </a:t>
            </a:r>
            <a:r>
              <a:rPr lang="en" sz="13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https://github.com/sass/dart-sass/releases/</a:t>
            </a:r>
            <a:r>
              <a:rPr lang="en" sz="1300">
                <a:solidFill>
                  <a:srgbClr val="666666"/>
                </a:solidFill>
                <a:highlight>
                  <a:srgbClr val="FFFFFF"/>
                </a:highlight>
              </a:rPr>
              <a:t> descărcați arhiva pentru sistemul vostru de operare. Dezarhivați, și adăugați folderul conținând fișierul sass.bat în variabila de mediu PATH. Pentru a verifica instalarea, porniți cmd sau PowerShell și scrieți comanda </a:t>
            </a:r>
            <a:r>
              <a:rPr lang="en" sz="13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sass</a:t>
            </a:r>
            <a:r>
              <a:rPr lang="en" sz="1300">
                <a:solidFill>
                  <a:srgbClr val="666666"/>
                </a:solidFill>
                <a:highlight>
                  <a:srgbClr val="FFFFFF"/>
                </a:highlight>
              </a:rPr>
              <a:t>. În consolă ar trebui să se afișeze instrucțiunile de utilizare ale comenzii.</a:t>
            </a:r>
            <a:endParaRPr sz="13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highlight>
                  <a:schemeClr val="lt1"/>
                </a:highlight>
              </a:rPr>
              <a:t>Pentru a compila un fișier scss:</a:t>
            </a:r>
            <a:endParaRPr sz="13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sass stil.scss stil.css</a:t>
            </a:r>
            <a:endParaRPr sz="1300">
              <a:solidFill>
                <a:srgbClr val="66666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highlight>
                  <a:schemeClr val="lt1"/>
                </a:highlight>
              </a:rPr>
              <a:t>Pentru a compila toate fișierele scss dintr-un folder (fișierele css vor avea același nume cu fișierele scss din care provin, diferind doar extensia). Denumiți fișierele parțiale cu un </a:t>
            </a:r>
            <a:r>
              <a:rPr i="1" lang="en" sz="1300">
                <a:solidFill>
                  <a:srgbClr val="666666"/>
                </a:solidFill>
                <a:highlight>
                  <a:schemeClr val="lt1"/>
                </a:highlight>
              </a:rPr>
              <a:t>underscore </a:t>
            </a:r>
            <a:r>
              <a:rPr lang="en" sz="1300">
                <a:solidFill>
                  <a:srgbClr val="666666"/>
                </a:solidFill>
                <a:highlight>
                  <a:schemeClr val="lt1"/>
                </a:highlight>
              </a:rPr>
              <a:t>în față,</a:t>
            </a:r>
            <a:endParaRPr sz="13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sass folder_scss:folder_css</a:t>
            </a:r>
            <a:endParaRPr sz="1300">
              <a:solidFill>
                <a:srgbClr val="66666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highlight>
                  <a:schemeClr val="lt1"/>
                </a:highlight>
              </a:rPr>
              <a:t>Pentru a compila pe măsură ce se fac modificări:</a:t>
            </a:r>
            <a:endParaRPr sz="13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sass --watch folder_scss:folder_css</a:t>
            </a:r>
            <a:endParaRPr sz="1300">
              <a:solidFill>
                <a:srgbClr val="66666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highlight>
                  <a:schemeClr val="lt1"/>
                </a:highlight>
              </a:rPr>
              <a:t>Programul trebuie lăsat să ruleze în consolă și va "asculta" continuu modificările, compilând fișierele în care s-au făcut acestea.</a:t>
            </a:r>
            <a:endParaRPr sz="13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6666"/>
                </a:solidFill>
                <a:highlight>
                  <a:schemeClr val="lt1"/>
                </a:highlight>
              </a:rPr>
              <a:t>Atenție, nu puneți fișiere scss și css în același folder!</a:t>
            </a:r>
            <a:endParaRPr b="1" sz="13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</a:rPr>
              <a:t>Observație: vom prefera acest pachet fiind înzestrat cu cele mai noi modificări ale standardului Sass.</a:t>
            </a:r>
            <a:endParaRPr sz="1300">
              <a:solidFill>
                <a:srgbClr val="FF0000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SASS - instalare</a:t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1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337475" y="923575"/>
            <a:ext cx="8494800" cy="39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AutoNum type="arabicPeriod" startAt="2"/>
            </a:pPr>
            <a:r>
              <a:rPr lang="en" sz="1300">
                <a:solidFill>
                  <a:srgbClr val="666666"/>
                </a:solidFill>
                <a:highlight>
                  <a:schemeClr val="lt1"/>
                </a:highlight>
              </a:rPr>
              <a:t>Dacă folosim Visual Studio Community, instalăm extensia Web Compiler, cu ajutorul căreia putem compila fișierele sass.</a:t>
            </a:r>
            <a:endParaRPr sz="13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AutoNum type="arabicPeriod" startAt="2"/>
            </a:pPr>
            <a:r>
              <a:rPr lang="en" sz="1300">
                <a:solidFill>
                  <a:srgbClr val="666666"/>
                </a:solidFill>
                <a:highlight>
                  <a:schemeClr val="lt1"/>
                </a:highlight>
              </a:rPr>
              <a:t>Pentru a compila cu ajutorul pachetului node: node-sass. Scrieți comanda: </a:t>
            </a:r>
            <a:endParaRPr sz="13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npm install -g node-sass</a:t>
            </a:r>
            <a:endParaRPr sz="1300">
              <a:solidFill>
                <a:srgbClr val="66666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highlight>
                  <a:schemeClr val="lt1"/>
                </a:highlight>
              </a:rPr>
              <a:t>care va instala pachetul global.</a:t>
            </a:r>
            <a:endParaRPr sz="13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highlight>
                  <a:schemeClr val="lt1"/>
                </a:highlight>
              </a:rPr>
              <a:t>Pentru a compila un fișier scss:</a:t>
            </a:r>
            <a:endParaRPr sz="13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node-sass stil.scss stil.css</a:t>
            </a:r>
            <a:endParaRPr sz="13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highlight>
                  <a:schemeClr val="lt1"/>
                </a:highlight>
              </a:rPr>
              <a:t>În cazul în care vă dă eroare de permisiune în PowerShell, scrieți comanda:</a:t>
            </a:r>
            <a:endParaRPr sz="13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Set-ExecutionPolicy -Scope CurrentUser -ExecutionPolicy Unrestricted</a:t>
            </a:r>
            <a:endParaRPr sz="13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highlight>
                  <a:schemeClr val="lt1"/>
                </a:highlight>
              </a:rPr>
              <a:t>Este bine să restricționați scripturile la loc când ați terminat de lucrat.</a:t>
            </a:r>
            <a:endParaRPr sz="13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highlight>
                  <a:schemeClr val="lt1"/>
                </a:highlight>
              </a:rPr>
              <a:t>Pentru a compila toate fișierele scss dintr-un folder (fișierele css vor avea același nume cu fișierele scss din care provin, diferind doar extensia)</a:t>
            </a:r>
            <a:endParaRPr sz="13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node-sass folder_scss/ -o folder_css/</a:t>
            </a:r>
            <a:endParaRPr sz="1300">
              <a:solidFill>
                <a:srgbClr val="66666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highlight>
                  <a:schemeClr val="lt1"/>
                </a:highlight>
              </a:rPr>
              <a:t>Pentru a compila pe măsură ce se fac modificări:</a:t>
            </a:r>
            <a:endParaRPr sz="13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node-sass -w folder_scss/ -o folder_css/</a:t>
            </a:r>
            <a:endParaRPr sz="1300">
              <a:solidFill>
                <a:srgbClr val="66666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highlight>
                  <a:schemeClr val="lt1"/>
                </a:highlight>
              </a:rPr>
              <a:t>Opțiunea -w e prescurtare pentru </a:t>
            </a:r>
            <a:r>
              <a:rPr i="1" lang="en" sz="1300">
                <a:solidFill>
                  <a:srgbClr val="666666"/>
                </a:solidFill>
                <a:highlight>
                  <a:schemeClr val="lt1"/>
                </a:highlight>
              </a:rPr>
              <a:t>watch</a:t>
            </a:r>
            <a:r>
              <a:rPr lang="en" sz="1300">
                <a:solidFill>
                  <a:srgbClr val="666666"/>
                </a:solidFill>
                <a:highlight>
                  <a:schemeClr val="lt1"/>
                </a:highlight>
              </a:rPr>
              <a:t>.</a:t>
            </a:r>
            <a:endParaRPr sz="13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highlight>
                  <a:srgbClr val="FFFFFF"/>
                </a:highlight>
              </a:rPr>
              <a:t>Observație: la acest moment(octombrie, 2020) node-sass nu suportă module (@use), deci pentru moment îl vom evita, dar după ce actualizează și ei biblioteca, pe proiecte node e mai bine sa fie utilizat node-sass.</a:t>
            </a:r>
            <a:endParaRPr sz="120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