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58" r:id="rId3"/>
    <p:sldId id="257" r:id="rId4"/>
    <p:sldId id="283" r:id="rId5"/>
    <p:sldId id="284" r:id="rId6"/>
    <p:sldId id="367" r:id="rId7"/>
    <p:sldId id="368" r:id="rId8"/>
    <p:sldId id="369" r:id="rId9"/>
    <p:sldId id="370" r:id="rId10"/>
    <p:sldId id="285" r:id="rId11"/>
    <p:sldId id="371" r:id="rId12"/>
    <p:sldId id="372" r:id="rId13"/>
    <p:sldId id="373" r:id="rId14"/>
    <p:sldId id="374" r:id="rId15"/>
    <p:sldId id="377" r:id="rId16"/>
    <p:sldId id="286" r:id="rId17"/>
    <p:sldId id="359" r:id="rId18"/>
    <p:sldId id="360" r:id="rId19"/>
    <p:sldId id="361" r:id="rId20"/>
    <p:sldId id="362" r:id="rId21"/>
    <p:sldId id="3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Ban" initials="RB" lastIdx="1" clrIdx="0">
    <p:extLst>
      <p:ext uri="{19B8F6BF-5375-455C-9EA6-DF929625EA0E}">
        <p15:presenceInfo xmlns:p15="http://schemas.microsoft.com/office/powerpoint/2012/main" userId="9b8be395960a09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6C16-225F-4F75-9684-CB0749B9F3F9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5228F-EB42-40E6-97D2-08E99753E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9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5B2D5E-3D6A-4DA4-8F42-E21CC1E74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587260B-9EF4-4416-9A48-DAF891E6F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C860A2C-B6D2-49E8-855E-F468CA3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4EE-FC1B-450E-92A7-786AAFAD230F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F0C00AD-E5AC-4DF4-86AF-DBDB8431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1AEB9BB-BD9E-4CB3-9B0E-1907496E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7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7E7F99-3C3E-4BB1-97A1-5B983730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40A35A79-EC1A-45CD-A473-84B05D58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52A7375-6C7A-43AF-A322-649A4E9A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B4B-5D88-4D7E-98AE-ADE8D7A6ED64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C802E55-1826-41E7-A64B-E1A50A14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411CA59-5C80-4AFE-888D-1E4A7465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8F4CB57-2008-49DC-8A0E-A1E388B23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ABE03B4-EEFD-440F-BE02-96F268DCE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9015016-7654-47BE-8964-3F77DA01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D5F7-AF74-4FF2-B7C5-F88B55668C49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B9A8057-806E-4C6D-BDCD-0F22D76A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8C49C-4A98-48C7-A58A-D1423A39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2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1E51ED-3B78-4F83-B215-56C748C3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F4CFBC-930D-4C2B-A69D-675A415E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4C4D4B3-49F4-4301-8614-68F5261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06E-734F-438D-90ED-35FEF95BC38C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784815B-2438-4F1F-8EE4-F6CCF24C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18E8C70-24AA-46CE-8461-5B0EC1AC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2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F78D57-A078-46F6-9984-D7B1219F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AC5AFB0-BE08-44FB-9067-45536AD7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A818005-4554-4DAA-9166-474E2B1E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5C58-FCB0-47C3-8D66-33957D75D319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5DA3D98-69D0-41A0-ADCE-3430E9FE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462553-8A5B-4572-A82B-35A3A6F9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472264-14F0-44EB-80C0-6CEDC0B2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0E48A2-656D-47BF-8166-3E434866C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CB89789-4E83-4CC8-93ED-860BC672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76898E8-E668-40DC-8499-ECF9F61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9007-C16A-4AC7-BD1D-EB4958A30F05}" type="datetime1">
              <a:rPr lang="en-GB" smtClean="0"/>
              <a:t>07/05/2022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702F217-08A0-4924-923C-E7825C8E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466814D-BE81-461F-B184-44F19FD0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2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DB4E41-7883-4F35-A964-70762DEE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7CF5490-88DC-4B00-A9CD-488ACA8E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13F7C72-16EC-4B38-A9F5-4E6FB4D4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B3D5A244-3A00-4CAC-A50C-9C3A7D273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577C39F-CB32-4CEF-9072-959AA5FB3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E9A8BEB-DE43-4B71-BF27-4402531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369-5A35-4134-A04D-1486615A75F3}" type="datetime1">
              <a:rPr lang="en-GB" smtClean="0"/>
              <a:t>07/05/2022</a:t>
            </a:fld>
            <a:endParaRPr lang="en-GB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130E90D-0268-4FF8-95FF-49AD67F0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44A8F21-ED71-4E61-B0D5-01C76CCD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0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8D870C7-AE67-47EE-84BC-6412133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3CCB47A-3502-4C2F-A947-86C49E17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51F3-80BE-4093-A1C2-413E1D8E0D01}" type="datetime1">
              <a:rPr lang="en-GB" smtClean="0"/>
              <a:t>07/05/2022</a:t>
            </a:fld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EE70625-7AD8-4AF0-92A4-B76BC236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396C6B9-326F-47DF-AEC8-A8E8FF3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0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7B4750E0-2CCB-42AC-948E-1BF7E794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8D4-6B9C-419C-9542-E24EC7CEA7BB}" type="datetime1">
              <a:rPr lang="en-GB" smtClean="0"/>
              <a:t>07/05/2022</a:t>
            </a:fld>
            <a:endParaRPr lang="en-GB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647AC62-4119-4B55-8D81-382C1752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5555414-37C8-437D-8E5A-663A75A9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1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F4670D-6EAF-47B3-96CB-B9FDA775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C00278-EF89-4573-80F9-53A30BA1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EBFDBFE-7010-4B3D-AC22-E8088288C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9F7ABF4-7776-4BF6-A84C-059A6BA2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2799-3484-467E-8DD4-FAA566ACE855}" type="datetime1">
              <a:rPr lang="en-GB" smtClean="0"/>
              <a:t>07/05/2022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CA5AE61-823C-4350-9C1D-CB691AB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467F9C3-E151-41B1-AA0F-23174FB6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BFAAD3-3772-4AA5-A841-F2950FF2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C698694-CA32-49C6-9FF8-258AC4314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170C7AF-CDF1-44B6-B3FD-E07DDC7A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0E5A3CB-2DB6-492F-9F4C-E5B36E81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6132-9FF4-4D65-810D-BC290E0B2C46}" type="datetime1">
              <a:rPr lang="en-GB" smtClean="0"/>
              <a:t>07/05/2022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037AF34-E78E-4234-8371-B46C777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226EA14-8C21-4F46-AE1F-1B463E5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5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19A0F91-6E57-4F0B-986A-518748B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7EE155C-71FB-450B-B087-14CE486D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B654B14-5308-40D2-81BB-E4436B0E0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DC9F-4601-4A43-B971-7AECF6D713EC}" type="datetime1">
              <a:rPr lang="en-GB" smtClean="0"/>
              <a:t>07/05/2022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21B6BF4-102B-4113-9EEE-722FD53F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78CA9F1-84FA-4860-A7CB-485BDE14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6C1EF0-9BB4-4BA8-9F39-60A8DF09A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/>
              <a:t>NoSql</a:t>
            </a:r>
            <a:r>
              <a:rPr lang="ro-RO" dirty="0"/>
              <a:t> –</a:t>
            </a:r>
            <a:r>
              <a:rPr lang="ro-RO" dirty="0" err="1"/>
              <a:t>Databases</a:t>
            </a:r>
            <a:endParaRPr lang="en-GB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A33CE9D-6C5D-4CA9-A1D1-9502FFB74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10: </a:t>
            </a:r>
            <a:r>
              <a:rPr lang="en-US" dirty="0" err="1"/>
              <a:t>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6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Split database into smaller subsets.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Allocate different data to each shard</a:t>
            </a:r>
          </a:p>
          <a:p>
            <a:endParaRPr lang="en-US" dirty="0"/>
          </a:p>
          <a:p>
            <a:r>
              <a:rPr lang="en-US" dirty="0"/>
              <a:t>Usually, shard have similar architecture.</a:t>
            </a:r>
          </a:p>
          <a:p>
            <a:endParaRPr lang="en-US" dirty="0"/>
          </a:p>
          <a:p>
            <a:r>
              <a:rPr lang="en-US" dirty="0"/>
              <a:t>Share-nothing model, shard are independent, no knowledge of each other.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vertical scaling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replication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  <a:solidFill>
            <a:srgbClr val="FF0000"/>
          </a:solidFill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 err="1"/>
                <a:t>sharding</a:t>
              </a:r>
              <a:endParaRPr lang="ro-RO" sz="1700" kern="1200" dirty="0"/>
            </a:p>
          </p:txBody>
        </p:sp>
      </p:grpSp>
      <p:sp>
        <p:nvSpPr>
          <p:cNvPr id="19" name="Substituent subsol 1">
            <a:extLst>
              <a:ext uri="{FF2B5EF4-FFF2-40B4-BE49-F238E27FC236}">
                <a16:creationId xmlns:a16="http://schemas.microsoft.com/office/drawing/2014/main" id="{FEF96CC4-0FF9-C1B8-E41A-23175E63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57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Allocate different data to each shard.</a:t>
            </a:r>
          </a:p>
          <a:p>
            <a:r>
              <a:rPr lang="en-US" dirty="0"/>
              <a:t>Types of </a:t>
            </a:r>
            <a:r>
              <a:rPr lang="en-US" dirty="0" err="1"/>
              <a:t>sharding</a:t>
            </a:r>
            <a:r>
              <a:rPr lang="en-US" dirty="0"/>
              <a:t>: round-robin, list, range, hash.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Shading key: the value used to decide the shard that will store data:</a:t>
            </a:r>
          </a:p>
          <a:p>
            <a:pPr lvl="1"/>
            <a:r>
              <a:rPr lang="en-US" dirty="0"/>
              <a:t>Globally unique, predictable, immutable.</a:t>
            </a:r>
          </a:p>
          <a:p>
            <a:endParaRPr lang="en-US" dirty="0"/>
          </a:p>
          <a:p>
            <a:r>
              <a:rPr lang="en-US" dirty="0"/>
              <a:t>Routing layer: forward request to shards.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vertical scaling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replication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  <a:solidFill>
            <a:srgbClr val="FF0000"/>
          </a:solidFill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 err="1"/>
                <a:t>sharding</a:t>
              </a:r>
              <a:endParaRPr lang="ro-RO" sz="1700" kern="1200" dirty="0"/>
            </a:p>
          </p:txBody>
        </p:sp>
      </p:grpSp>
      <p:sp>
        <p:nvSpPr>
          <p:cNvPr id="13" name="Substituent subsol 1">
            <a:extLst>
              <a:ext uri="{FF2B5EF4-FFF2-40B4-BE49-F238E27FC236}">
                <a16:creationId xmlns:a16="http://schemas.microsoft.com/office/drawing/2014/main" id="{63DE26CF-8970-5C7B-86AD-BC55B8B6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79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2237" y="2119339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87" y="4745064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2512" y="4745064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2237" y="4745064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1962" y="4745064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1687" y="4745064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2064050" y="2279676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otit 15">
            <a:extLst>
              <a:ext uri="{FF2B5EF4-FFF2-40B4-BE49-F238E27FC236}">
                <a16:creationId xmlns:a16="http://schemas.microsoft.com/office/drawing/2014/main" id="{E4786E0F-A2A1-B6DF-1B7E-E1EF863DA18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2868913" y="3084539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AE322BF5-4EB7-3E78-467B-90AB6384B45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673775" y="3889401"/>
            <a:ext cx="1711325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4478637" y="3084538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otit 21">
            <a:extLst>
              <a:ext uri="{FF2B5EF4-FFF2-40B4-BE49-F238E27FC236}">
                <a16:creationId xmlns:a16="http://schemas.microsoft.com/office/drawing/2014/main" id="{84D56276-41E8-F975-F493-9A65D1F69419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5283500" y="2279676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717450" y="509388"/>
            <a:ext cx="2825017" cy="118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Range</a:t>
            </a:r>
          </a:p>
          <a:p>
            <a:pPr algn="ctr"/>
            <a:r>
              <a:rPr lang="en-US" dirty="0"/>
              <a:t>partitioning</a:t>
            </a:r>
          </a:p>
        </p:txBody>
      </p:sp>
      <p:graphicFrame>
        <p:nvGraphicFramePr>
          <p:cNvPr id="28" name="Tabel 28">
            <a:extLst>
              <a:ext uri="{FF2B5EF4-FFF2-40B4-BE49-F238E27FC236}">
                <a16:creationId xmlns:a16="http://schemas.microsoft.com/office/drawing/2014/main" id="{DF76D214-15AF-F145-158D-E2E304512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19920"/>
              </p:ext>
            </p:extLst>
          </p:nvPr>
        </p:nvGraphicFramePr>
        <p:xfrm>
          <a:off x="717450" y="3100889"/>
          <a:ext cx="25273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52497479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340307953"/>
                    </a:ext>
                  </a:extLst>
                </a:gridCol>
              </a:tblGrid>
              <a:tr h="34608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95528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“01/05/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61769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“04/05/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59765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“03/02/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18671"/>
                  </a:ext>
                </a:extLst>
              </a:tr>
            </a:tbl>
          </a:graphicData>
        </a:graphic>
      </p:graphicFrame>
      <p:graphicFrame>
        <p:nvGraphicFramePr>
          <p:cNvPr id="29" name="Tabel 28">
            <a:extLst>
              <a:ext uri="{FF2B5EF4-FFF2-40B4-BE49-F238E27FC236}">
                <a16:creationId xmlns:a16="http://schemas.microsoft.com/office/drawing/2014/main" id="{A6A11538-30B6-CE3B-D380-8DEDDB507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70707"/>
              </p:ext>
            </p:extLst>
          </p:nvPr>
        </p:nvGraphicFramePr>
        <p:xfrm>
          <a:off x="6596362" y="2759419"/>
          <a:ext cx="2527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52497479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340307953"/>
                    </a:ext>
                  </a:extLst>
                </a:gridCol>
              </a:tblGrid>
              <a:tr h="34608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95528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“06/07/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61769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“03/08/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59765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“04/01/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18671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“20/10/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8599"/>
                  </a:ext>
                </a:extLst>
              </a:tr>
            </a:tbl>
          </a:graphicData>
        </a:graphic>
      </p:graphicFrame>
      <p:sp>
        <p:nvSpPr>
          <p:cNvPr id="30" name="CasetăText 29">
            <a:extLst>
              <a:ext uri="{FF2B5EF4-FFF2-40B4-BE49-F238E27FC236}">
                <a16:creationId xmlns:a16="http://schemas.microsoft.com/office/drawing/2014/main" id="{D83D9C55-F73A-D351-C014-DA269F553890}"/>
              </a:ext>
            </a:extLst>
          </p:cNvPr>
          <p:cNvSpPr txBox="1"/>
          <p:nvPr/>
        </p:nvSpPr>
        <p:spPr>
          <a:xfrm>
            <a:off x="9499438" y="509388"/>
            <a:ext cx="2467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shard contains keys within a given range</a:t>
            </a:r>
          </a:p>
          <a:p>
            <a:endParaRPr lang="en-US" dirty="0"/>
          </a:p>
          <a:p>
            <a:r>
              <a:rPr lang="en-US" dirty="0"/>
              <a:t>continuous ranges</a:t>
            </a:r>
          </a:p>
          <a:p>
            <a:r>
              <a:rPr lang="en-US" dirty="0"/>
              <a:t>non-overlapping ranges</a:t>
            </a:r>
          </a:p>
          <a:p>
            <a:endParaRPr lang="en-US" dirty="0"/>
          </a:p>
          <a:p>
            <a:r>
              <a:rPr lang="en-US" dirty="0"/>
              <a:t>easy to remove data</a:t>
            </a:r>
          </a:p>
          <a:p>
            <a:endParaRPr lang="en-US" dirty="0"/>
          </a:p>
        </p:txBody>
      </p:sp>
      <p:sp>
        <p:nvSpPr>
          <p:cNvPr id="32" name="Substituent subsol 1">
            <a:extLst>
              <a:ext uri="{FF2B5EF4-FFF2-40B4-BE49-F238E27FC236}">
                <a16:creationId xmlns:a16="http://schemas.microsoft.com/office/drawing/2014/main" id="{C83D28CD-0D6D-71D5-43A7-90AF239C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519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2237" y="2119339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87" y="4745064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2512" y="4745064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2237" y="4745064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1962" y="4745064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1687" y="4745064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2064050" y="2279676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otit 15">
            <a:extLst>
              <a:ext uri="{FF2B5EF4-FFF2-40B4-BE49-F238E27FC236}">
                <a16:creationId xmlns:a16="http://schemas.microsoft.com/office/drawing/2014/main" id="{E4786E0F-A2A1-B6DF-1B7E-E1EF863DA18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2868913" y="3084539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AE322BF5-4EB7-3E78-467B-90AB6384B45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673775" y="3889401"/>
            <a:ext cx="1711325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4478637" y="3084538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otit 21">
            <a:extLst>
              <a:ext uri="{FF2B5EF4-FFF2-40B4-BE49-F238E27FC236}">
                <a16:creationId xmlns:a16="http://schemas.microsoft.com/office/drawing/2014/main" id="{84D56276-41E8-F975-F493-9A65D1F69419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5283500" y="2279676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717450" y="509388"/>
            <a:ext cx="2825017" cy="118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  <a:p>
            <a:pPr algn="ctr"/>
            <a:r>
              <a:rPr lang="en-US" dirty="0"/>
              <a:t>partitioning</a:t>
            </a:r>
          </a:p>
        </p:txBody>
      </p:sp>
      <p:graphicFrame>
        <p:nvGraphicFramePr>
          <p:cNvPr id="28" name="Tabel 28">
            <a:extLst>
              <a:ext uri="{FF2B5EF4-FFF2-40B4-BE49-F238E27FC236}">
                <a16:creationId xmlns:a16="http://schemas.microsoft.com/office/drawing/2014/main" id="{DF76D214-15AF-F145-158D-E2E304512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48288"/>
              </p:ext>
            </p:extLst>
          </p:nvPr>
        </p:nvGraphicFramePr>
        <p:xfrm>
          <a:off x="717450" y="3100889"/>
          <a:ext cx="25273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52497479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340307953"/>
                    </a:ext>
                  </a:extLst>
                </a:gridCol>
              </a:tblGrid>
              <a:tr h="34608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95528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“01/05/22”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61769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“04/05/22”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59765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“03/02/22”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18671"/>
                  </a:ext>
                </a:extLst>
              </a:tr>
            </a:tbl>
          </a:graphicData>
        </a:graphic>
      </p:graphicFrame>
      <p:graphicFrame>
        <p:nvGraphicFramePr>
          <p:cNvPr id="29" name="Tabel 28">
            <a:extLst>
              <a:ext uri="{FF2B5EF4-FFF2-40B4-BE49-F238E27FC236}">
                <a16:creationId xmlns:a16="http://schemas.microsoft.com/office/drawing/2014/main" id="{A6A11538-30B6-CE3B-D380-8DEDDB507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93194"/>
              </p:ext>
            </p:extLst>
          </p:nvPr>
        </p:nvGraphicFramePr>
        <p:xfrm>
          <a:off x="6596362" y="2759419"/>
          <a:ext cx="2527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52497479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340307953"/>
                    </a:ext>
                  </a:extLst>
                </a:gridCol>
              </a:tblGrid>
              <a:tr h="34608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95528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“06/07/21”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61769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“03/08/21”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59765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“04/01/21”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18671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“20/10/21”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8599"/>
                  </a:ext>
                </a:extLst>
              </a:tr>
            </a:tbl>
          </a:graphicData>
        </a:graphic>
      </p:graphicFrame>
      <p:sp>
        <p:nvSpPr>
          <p:cNvPr id="30" name="CasetăText 29">
            <a:extLst>
              <a:ext uri="{FF2B5EF4-FFF2-40B4-BE49-F238E27FC236}">
                <a16:creationId xmlns:a16="http://schemas.microsoft.com/office/drawing/2014/main" id="{D83D9C55-F73A-D351-C014-DA269F553890}"/>
              </a:ext>
            </a:extLst>
          </p:cNvPr>
          <p:cNvSpPr txBox="1"/>
          <p:nvPr/>
        </p:nvSpPr>
        <p:spPr>
          <a:xfrm>
            <a:off x="9499438" y="509388"/>
            <a:ext cx="24673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shard contains keys with a specific hash value.</a:t>
            </a:r>
          </a:p>
          <a:p>
            <a:endParaRPr lang="en-US" dirty="0"/>
          </a:p>
          <a:p>
            <a:r>
              <a:rPr lang="en-US" dirty="0"/>
              <a:t>distributes data among the partitions</a:t>
            </a:r>
          </a:p>
          <a:p>
            <a:endParaRPr lang="en-US" dirty="0"/>
          </a:p>
          <a:p>
            <a:r>
              <a:rPr lang="en-US" dirty="0"/>
              <a:t>If a server is added or removed nodes are redistributed, keys are remapped.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DE651592-D99E-E9D1-708A-8453620A36D0}"/>
              </a:ext>
            </a:extLst>
          </p:cNvPr>
          <p:cNvSpPr txBox="1"/>
          <p:nvPr/>
        </p:nvSpPr>
        <p:spPr>
          <a:xfrm>
            <a:off x="648070" y="5983550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h(1523) %5=h(4589) %5=h(7693) %5=0</a:t>
            </a: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5D2320E2-A684-2543-A942-24A882B63F86}"/>
              </a:ext>
            </a:extLst>
          </p:cNvPr>
          <p:cNvSpPr txBox="1"/>
          <p:nvPr/>
        </p:nvSpPr>
        <p:spPr>
          <a:xfrm>
            <a:off x="6961573" y="5979280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h(3498) %5=h(6732) %5=h(4973) %5=4</a:t>
            </a:r>
          </a:p>
        </p:txBody>
      </p:sp>
      <p:sp>
        <p:nvSpPr>
          <p:cNvPr id="23" name="Substituent subsol 1">
            <a:extLst>
              <a:ext uri="{FF2B5EF4-FFF2-40B4-BE49-F238E27FC236}">
                <a16:creationId xmlns:a16="http://schemas.microsoft.com/office/drawing/2014/main" id="{FB251BD4-A3D3-2B8F-F94B-3D8C51BA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84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717450" y="509388"/>
            <a:ext cx="2825017" cy="118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  <a:p>
            <a:pPr algn="ctr"/>
            <a:r>
              <a:rPr lang="en-US" dirty="0"/>
              <a:t>partitioning</a:t>
            </a:r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D83D9C55-F73A-D351-C014-DA269F553890}"/>
              </a:ext>
            </a:extLst>
          </p:cNvPr>
          <p:cNvSpPr txBox="1"/>
          <p:nvPr/>
        </p:nvSpPr>
        <p:spPr>
          <a:xfrm>
            <a:off x="9499438" y="509388"/>
            <a:ext cx="24673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Consistent hashing:</a:t>
            </a:r>
          </a:p>
          <a:p>
            <a:endParaRPr lang="en-US" dirty="0"/>
          </a:p>
          <a:p>
            <a:r>
              <a:rPr lang="en-US" dirty="0"/>
              <a:t>Caching and lookup protocols: find which node stores a key.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node has an id and h(id) is also calculated.</a:t>
            </a:r>
          </a:p>
          <a:p>
            <a:endParaRPr lang="en-US" dirty="0"/>
          </a:p>
          <a:p>
            <a:r>
              <a:rPr lang="en-US" dirty="0"/>
              <a:t>Nodes may be represented on a circle, with points on the circle corresponding to hash values.</a:t>
            </a:r>
          </a:p>
          <a:p>
            <a:endParaRPr lang="en-US" dirty="0"/>
          </a:p>
          <a:p>
            <a:r>
              <a:rPr lang="en-US" dirty="0"/>
              <a:t>The node responsible with key </a:t>
            </a:r>
            <a:r>
              <a:rPr lang="en-US" i="1" dirty="0"/>
              <a:t>k</a:t>
            </a:r>
            <a:r>
              <a:rPr lang="en-US" dirty="0"/>
              <a:t> is the first node </a:t>
            </a:r>
            <a:r>
              <a:rPr lang="en-US" i="1" dirty="0"/>
              <a:t>n </a:t>
            </a:r>
            <a:r>
              <a:rPr lang="en-US" dirty="0"/>
              <a:t>(clockwise) with </a:t>
            </a:r>
            <a:r>
              <a:rPr lang="en-US" i="1" dirty="0"/>
              <a:t>h(n)</a:t>
            </a:r>
            <a:r>
              <a:rPr lang="en-US" dirty="0"/>
              <a:t>&gt;</a:t>
            </a:r>
            <a:r>
              <a:rPr lang="en-US" i="1" dirty="0"/>
              <a:t>h(k) 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ubstituent subsol 1">
            <a:extLst>
              <a:ext uri="{FF2B5EF4-FFF2-40B4-BE49-F238E27FC236}">
                <a16:creationId xmlns:a16="http://schemas.microsoft.com/office/drawing/2014/main" id="{FB251BD4-A3D3-2B8F-F94B-3D8C51BA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674A56-81D6-601E-CA18-9AA62A39C3A7}"/>
              </a:ext>
            </a:extLst>
          </p:cNvPr>
          <p:cNvSpPr/>
          <p:nvPr/>
        </p:nvSpPr>
        <p:spPr>
          <a:xfrm>
            <a:off x="2793775" y="1479869"/>
            <a:ext cx="3992416" cy="39924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F79E2CEB-A8BC-09AC-B786-5BF64502ABE3}"/>
              </a:ext>
            </a:extLst>
          </p:cNvPr>
          <p:cNvSpPr/>
          <p:nvPr/>
        </p:nvSpPr>
        <p:spPr>
          <a:xfrm>
            <a:off x="5749778" y="1703207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B3C1B0F0-1FEA-E02E-5943-0A7C2C427CA3}"/>
              </a:ext>
            </a:extLst>
          </p:cNvPr>
          <p:cNvSpPr/>
          <p:nvPr/>
        </p:nvSpPr>
        <p:spPr>
          <a:xfrm>
            <a:off x="6318896" y="4280413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Dreptunghi 30">
            <a:extLst>
              <a:ext uri="{FF2B5EF4-FFF2-40B4-BE49-F238E27FC236}">
                <a16:creationId xmlns:a16="http://schemas.microsoft.com/office/drawing/2014/main" id="{7C7237EA-F2E5-8E98-A02D-900EFFBB4A2B}"/>
              </a:ext>
            </a:extLst>
          </p:cNvPr>
          <p:cNvSpPr/>
          <p:nvPr/>
        </p:nvSpPr>
        <p:spPr>
          <a:xfrm>
            <a:off x="3689092" y="5133970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" name="Dreptunghi 31">
            <a:extLst>
              <a:ext uri="{FF2B5EF4-FFF2-40B4-BE49-F238E27FC236}">
                <a16:creationId xmlns:a16="http://schemas.microsoft.com/office/drawing/2014/main" id="{245EC35C-49A5-E9AD-8543-F1E9DEAECA5C}"/>
              </a:ext>
            </a:extLst>
          </p:cNvPr>
          <p:cNvSpPr/>
          <p:nvPr/>
        </p:nvSpPr>
        <p:spPr>
          <a:xfrm>
            <a:off x="2449072" y="3093134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33" name="Dreptunghi 32">
            <a:extLst>
              <a:ext uri="{FF2B5EF4-FFF2-40B4-BE49-F238E27FC236}">
                <a16:creationId xmlns:a16="http://schemas.microsoft.com/office/drawing/2014/main" id="{F2748CBB-7E08-77B6-7E63-992B68649A37}"/>
              </a:ext>
            </a:extLst>
          </p:cNvPr>
          <p:cNvSpPr/>
          <p:nvPr/>
        </p:nvSpPr>
        <p:spPr>
          <a:xfrm>
            <a:off x="3542467" y="1459046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cxnSp>
        <p:nvCxnSpPr>
          <p:cNvPr id="25" name="Conector drept 24">
            <a:extLst>
              <a:ext uri="{FF2B5EF4-FFF2-40B4-BE49-F238E27FC236}">
                <a16:creationId xmlns:a16="http://schemas.microsoft.com/office/drawing/2014/main" id="{B3C8994F-CBD7-7D3B-86A3-BD692FA58BE6}"/>
              </a:ext>
            </a:extLst>
          </p:cNvPr>
          <p:cNvCxnSpPr/>
          <p:nvPr/>
        </p:nvCxnSpPr>
        <p:spPr>
          <a:xfrm>
            <a:off x="4789983" y="1227815"/>
            <a:ext cx="0" cy="504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tăText 25">
            <a:extLst>
              <a:ext uri="{FF2B5EF4-FFF2-40B4-BE49-F238E27FC236}">
                <a16:creationId xmlns:a16="http://schemas.microsoft.com/office/drawing/2014/main" id="{BA066EFF-6077-2AEF-7727-DC35407F0144}"/>
              </a:ext>
            </a:extLst>
          </p:cNvPr>
          <p:cNvSpPr txBox="1"/>
          <p:nvPr/>
        </p:nvSpPr>
        <p:spPr>
          <a:xfrm>
            <a:off x="4038600" y="866376"/>
            <a:ext cx="127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-1   0</a:t>
            </a:r>
          </a:p>
        </p:txBody>
      </p:sp>
      <p:sp>
        <p:nvSpPr>
          <p:cNvPr id="34" name="Dreptunghi 33">
            <a:extLst>
              <a:ext uri="{FF2B5EF4-FFF2-40B4-BE49-F238E27FC236}">
                <a16:creationId xmlns:a16="http://schemas.microsoft.com/office/drawing/2014/main" id="{AEDBFA11-B986-8C87-33F7-1A6A9E9EA5AC}"/>
              </a:ext>
            </a:extLst>
          </p:cNvPr>
          <p:cNvSpPr/>
          <p:nvPr/>
        </p:nvSpPr>
        <p:spPr>
          <a:xfrm>
            <a:off x="6533420" y="2511851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Dreptunghi 34">
            <a:extLst>
              <a:ext uri="{FF2B5EF4-FFF2-40B4-BE49-F238E27FC236}">
                <a16:creationId xmlns:a16="http://schemas.microsoft.com/office/drawing/2014/main" id="{A388DEC3-D90F-DC5E-F2C4-B0248FA4C300}"/>
              </a:ext>
            </a:extLst>
          </p:cNvPr>
          <p:cNvSpPr/>
          <p:nvPr/>
        </p:nvSpPr>
        <p:spPr>
          <a:xfrm>
            <a:off x="6589562" y="3412168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Dreptunghi 35">
            <a:extLst>
              <a:ext uri="{FF2B5EF4-FFF2-40B4-BE49-F238E27FC236}">
                <a16:creationId xmlns:a16="http://schemas.microsoft.com/office/drawing/2014/main" id="{BEB90E73-D482-6678-9262-88CC6F2F68C9}"/>
              </a:ext>
            </a:extLst>
          </p:cNvPr>
          <p:cNvSpPr/>
          <p:nvPr/>
        </p:nvSpPr>
        <p:spPr>
          <a:xfrm>
            <a:off x="5125741" y="5133970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76AB2B88-69A4-20AF-C018-A74B8A9658CB}"/>
              </a:ext>
            </a:extLst>
          </p:cNvPr>
          <p:cNvSpPr/>
          <p:nvPr/>
        </p:nvSpPr>
        <p:spPr>
          <a:xfrm>
            <a:off x="2770831" y="2180022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</a:p>
        </p:txBody>
      </p:sp>
      <p:sp>
        <p:nvSpPr>
          <p:cNvPr id="38" name="Dreptunghi 37">
            <a:extLst>
              <a:ext uri="{FF2B5EF4-FFF2-40B4-BE49-F238E27FC236}">
                <a16:creationId xmlns:a16="http://schemas.microsoft.com/office/drawing/2014/main" id="{5B4531D2-EAE8-FB5A-9730-50DB1B817ABE}"/>
              </a:ext>
            </a:extLst>
          </p:cNvPr>
          <p:cNvSpPr/>
          <p:nvPr/>
        </p:nvSpPr>
        <p:spPr>
          <a:xfrm>
            <a:off x="2676748" y="3900490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39" name="Dreptunghi 38">
            <a:extLst>
              <a:ext uri="{FF2B5EF4-FFF2-40B4-BE49-F238E27FC236}">
                <a16:creationId xmlns:a16="http://schemas.microsoft.com/office/drawing/2014/main" id="{96F62042-E1D8-09BF-B4D1-1FCDC8DB905A}"/>
              </a:ext>
            </a:extLst>
          </p:cNvPr>
          <p:cNvSpPr/>
          <p:nvPr/>
        </p:nvSpPr>
        <p:spPr>
          <a:xfrm>
            <a:off x="3001135" y="4622644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11686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717450" y="509388"/>
            <a:ext cx="2825017" cy="118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  <a:p>
            <a:pPr algn="ctr"/>
            <a:r>
              <a:rPr lang="en-US" dirty="0"/>
              <a:t>partitioning</a:t>
            </a:r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D83D9C55-F73A-D351-C014-DA269F553890}"/>
              </a:ext>
            </a:extLst>
          </p:cNvPr>
          <p:cNvSpPr txBox="1"/>
          <p:nvPr/>
        </p:nvSpPr>
        <p:spPr>
          <a:xfrm>
            <a:off x="9499438" y="509388"/>
            <a:ext cx="24673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Consistent hashing:</a:t>
            </a:r>
          </a:p>
          <a:p>
            <a:endParaRPr lang="en-US" dirty="0"/>
          </a:p>
          <a:p>
            <a:r>
              <a:rPr lang="en-US" dirty="0"/>
              <a:t>Cassandra and Dynamo</a:t>
            </a:r>
          </a:p>
          <a:p>
            <a:endParaRPr lang="en-US" dirty="0"/>
          </a:p>
          <a:p>
            <a:r>
              <a:rPr lang="en-US" dirty="0"/>
              <a:t>Virtual nodes:</a:t>
            </a:r>
          </a:p>
          <a:p>
            <a:r>
              <a:rPr lang="en-US" dirty="0"/>
              <a:t>Each physical node has a set of tokens (virtual nodes) and may virtually take different positions on the 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ubstituent subsol 1">
            <a:extLst>
              <a:ext uri="{FF2B5EF4-FFF2-40B4-BE49-F238E27FC236}">
                <a16:creationId xmlns:a16="http://schemas.microsoft.com/office/drawing/2014/main" id="{FB251BD4-A3D3-2B8F-F94B-3D8C51BA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674A56-81D6-601E-CA18-9AA62A39C3A7}"/>
              </a:ext>
            </a:extLst>
          </p:cNvPr>
          <p:cNvSpPr/>
          <p:nvPr/>
        </p:nvSpPr>
        <p:spPr>
          <a:xfrm>
            <a:off x="2793775" y="1479869"/>
            <a:ext cx="3992416" cy="39924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F79E2CEB-A8BC-09AC-B786-5BF64502ABE3}"/>
              </a:ext>
            </a:extLst>
          </p:cNvPr>
          <p:cNvSpPr/>
          <p:nvPr/>
        </p:nvSpPr>
        <p:spPr>
          <a:xfrm>
            <a:off x="5749778" y="1703207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B3C1B0F0-1FEA-E02E-5943-0A7C2C427CA3}"/>
              </a:ext>
            </a:extLst>
          </p:cNvPr>
          <p:cNvSpPr/>
          <p:nvPr/>
        </p:nvSpPr>
        <p:spPr>
          <a:xfrm>
            <a:off x="6318896" y="4280413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Dreptunghi 30">
            <a:extLst>
              <a:ext uri="{FF2B5EF4-FFF2-40B4-BE49-F238E27FC236}">
                <a16:creationId xmlns:a16="http://schemas.microsoft.com/office/drawing/2014/main" id="{7C7237EA-F2E5-8E98-A02D-900EFFBB4A2B}"/>
              </a:ext>
            </a:extLst>
          </p:cNvPr>
          <p:cNvSpPr/>
          <p:nvPr/>
        </p:nvSpPr>
        <p:spPr>
          <a:xfrm>
            <a:off x="3689092" y="5133970"/>
            <a:ext cx="541332" cy="488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" name="Dreptunghi 31">
            <a:extLst>
              <a:ext uri="{FF2B5EF4-FFF2-40B4-BE49-F238E27FC236}">
                <a16:creationId xmlns:a16="http://schemas.microsoft.com/office/drawing/2014/main" id="{245EC35C-49A5-E9AD-8543-F1E9DEAECA5C}"/>
              </a:ext>
            </a:extLst>
          </p:cNvPr>
          <p:cNvSpPr/>
          <p:nvPr/>
        </p:nvSpPr>
        <p:spPr>
          <a:xfrm>
            <a:off x="2449072" y="3093134"/>
            <a:ext cx="541332" cy="4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33" name="Dreptunghi 32">
            <a:extLst>
              <a:ext uri="{FF2B5EF4-FFF2-40B4-BE49-F238E27FC236}">
                <a16:creationId xmlns:a16="http://schemas.microsoft.com/office/drawing/2014/main" id="{F2748CBB-7E08-77B6-7E63-992B68649A37}"/>
              </a:ext>
            </a:extLst>
          </p:cNvPr>
          <p:cNvSpPr/>
          <p:nvPr/>
        </p:nvSpPr>
        <p:spPr>
          <a:xfrm>
            <a:off x="3542467" y="1459046"/>
            <a:ext cx="541332" cy="488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cxnSp>
        <p:nvCxnSpPr>
          <p:cNvPr id="25" name="Conector drept 24">
            <a:extLst>
              <a:ext uri="{FF2B5EF4-FFF2-40B4-BE49-F238E27FC236}">
                <a16:creationId xmlns:a16="http://schemas.microsoft.com/office/drawing/2014/main" id="{B3C8994F-CBD7-7D3B-86A3-BD692FA58BE6}"/>
              </a:ext>
            </a:extLst>
          </p:cNvPr>
          <p:cNvCxnSpPr/>
          <p:nvPr/>
        </p:nvCxnSpPr>
        <p:spPr>
          <a:xfrm>
            <a:off x="4789983" y="1227815"/>
            <a:ext cx="0" cy="504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tăText 25">
            <a:extLst>
              <a:ext uri="{FF2B5EF4-FFF2-40B4-BE49-F238E27FC236}">
                <a16:creationId xmlns:a16="http://schemas.microsoft.com/office/drawing/2014/main" id="{BA066EFF-6077-2AEF-7727-DC35407F0144}"/>
              </a:ext>
            </a:extLst>
          </p:cNvPr>
          <p:cNvSpPr txBox="1"/>
          <p:nvPr/>
        </p:nvSpPr>
        <p:spPr>
          <a:xfrm>
            <a:off x="4038600" y="866376"/>
            <a:ext cx="127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-1   0</a:t>
            </a:r>
          </a:p>
        </p:txBody>
      </p:sp>
      <p:sp>
        <p:nvSpPr>
          <p:cNvPr id="34" name="Dreptunghi 33">
            <a:extLst>
              <a:ext uri="{FF2B5EF4-FFF2-40B4-BE49-F238E27FC236}">
                <a16:creationId xmlns:a16="http://schemas.microsoft.com/office/drawing/2014/main" id="{AEDBFA11-B986-8C87-33F7-1A6A9E9EA5AC}"/>
              </a:ext>
            </a:extLst>
          </p:cNvPr>
          <p:cNvSpPr/>
          <p:nvPr/>
        </p:nvSpPr>
        <p:spPr>
          <a:xfrm>
            <a:off x="6533420" y="2511851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Dreptunghi 34">
            <a:extLst>
              <a:ext uri="{FF2B5EF4-FFF2-40B4-BE49-F238E27FC236}">
                <a16:creationId xmlns:a16="http://schemas.microsoft.com/office/drawing/2014/main" id="{A388DEC3-D90F-DC5E-F2C4-B0248FA4C300}"/>
              </a:ext>
            </a:extLst>
          </p:cNvPr>
          <p:cNvSpPr/>
          <p:nvPr/>
        </p:nvSpPr>
        <p:spPr>
          <a:xfrm>
            <a:off x="6589562" y="3412168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Dreptunghi 35">
            <a:extLst>
              <a:ext uri="{FF2B5EF4-FFF2-40B4-BE49-F238E27FC236}">
                <a16:creationId xmlns:a16="http://schemas.microsoft.com/office/drawing/2014/main" id="{BEB90E73-D482-6678-9262-88CC6F2F68C9}"/>
              </a:ext>
            </a:extLst>
          </p:cNvPr>
          <p:cNvSpPr/>
          <p:nvPr/>
        </p:nvSpPr>
        <p:spPr>
          <a:xfrm>
            <a:off x="5125741" y="5133970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" name="Dreptunghi 36">
            <a:extLst>
              <a:ext uri="{FF2B5EF4-FFF2-40B4-BE49-F238E27FC236}">
                <a16:creationId xmlns:a16="http://schemas.microsoft.com/office/drawing/2014/main" id="{76AB2B88-69A4-20AF-C018-A74B8A9658CB}"/>
              </a:ext>
            </a:extLst>
          </p:cNvPr>
          <p:cNvSpPr/>
          <p:nvPr/>
        </p:nvSpPr>
        <p:spPr>
          <a:xfrm>
            <a:off x="2770831" y="2180022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</a:p>
        </p:txBody>
      </p:sp>
      <p:sp>
        <p:nvSpPr>
          <p:cNvPr id="38" name="Dreptunghi 37">
            <a:extLst>
              <a:ext uri="{FF2B5EF4-FFF2-40B4-BE49-F238E27FC236}">
                <a16:creationId xmlns:a16="http://schemas.microsoft.com/office/drawing/2014/main" id="{5B4531D2-EAE8-FB5A-9730-50DB1B817ABE}"/>
              </a:ext>
            </a:extLst>
          </p:cNvPr>
          <p:cNvSpPr/>
          <p:nvPr/>
        </p:nvSpPr>
        <p:spPr>
          <a:xfrm>
            <a:off x="2676748" y="3900490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39" name="Dreptunghi 38">
            <a:extLst>
              <a:ext uri="{FF2B5EF4-FFF2-40B4-BE49-F238E27FC236}">
                <a16:creationId xmlns:a16="http://schemas.microsoft.com/office/drawing/2014/main" id="{96F62042-E1D8-09BF-B4D1-1FCDC8DB905A}"/>
              </a:ext>
            </a:extLst>
          </p:cNvPr>
          <p:cNvSpPr/>
          <p:nvPr/>
        </p:nvSpPr>
        <p:spPr>
          <a:xfrm>
            <a:off x="3001135" y="4622644"/>
            <a:ext cx="541332" cy="488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05662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stituent conținut 35">
            <a:extLst>
              <a:ext uri="{FF2B5EF4-FFF2-40B4-BE49-F238E27FC236}">
                <a16:creationId xmlns:a16="http://schemas.microsoft.com/office/drawing/2014/main" id="{98CA2149-20FE-0409-036C-1EE64235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</a:t>
            </a:r>
            <a:endParaRPr lang="ro-RO" dirty="0"/>
          </a:p>
        </p:txBody>
      </p:sp>
      <p:grpSp>
        <p:nvGrpSpPr>
          <p:cNvPr id="27" name="Grupare 26">
            <a:extLst>
              <a:ext uri="{FF2B5EF4-FFF2-40B4-BE49-F238E27FC236}">
                <a16:creationId xmlns:a16="http://schemas.microsoft.com/office/drawing/2014/main" id="{02154ED2-E08E-159B-473B-57080A07B770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8" name="Săgeată: șevron 27">
              <a:extLst>
                <a:ext uri="{FF2B5EF4-FFF2-40B4-BE49-F238E27FC236}">
                  <a16:creationId xmlns:a16="http://schemas.microsoft.com/office/drawing/2014/main" id="{9D2C0D99-CD94-871E-8210-23A14C9FAA9E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Săgeată: șevron 4">
              <a:extLst>
                <a:ext uri="{FF2B5EF4-FFF2-40B4-BE49-F238E27FC236}">
                  <a16:creationId xmlns:a16="http://schemas.microsoft.com/office/drawing/2014/main" id="{D8F77B7C-3B2F-3996-FDA9-6A19FF090846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vertical scaling</a:t>
              </a:r>
              <a:endParaRPr lang="ro-RO" sz="1700" kern="1200" dirty="0"/>
            </a:p>
          </p:txBody>
        </p:sp>
      </p:grpSp>
      <p:grpSp>
        <p:nvGrpSpPr>
          <p:cNvPr id="30" name="Grupare 29">
            <a:extLst>
              <a:ext uri="{FF2B5EF4-FFF2-40B4-BE49-F238E27FC236}">
                <a16:creationId xmlns:a16="http://schemas.microsoft.com/office/drawing/2014/main" id="{5E941122-D3DD-1137-941B-A492FD04FC1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31" name="Săgeată: șevron 30">
              <a:extLst>
                <a:ext uri="{FF2B5EF4-FFF2-40B4-BE49-F238E27FC236}">
                  <a16:creationId xmlns:a16="http://schemas.microsoft.com/office/drawing/2014/main" id="{0F5D27C6-2579-9A2E-0365-A956F9EF6155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Săgeată: șevron 8">
              <a:extLst>
                <a:ext uri="{FF2B5EF4-FFF2-40B4-BE49-F238E27FC236}">
                  <a16:creationId xmlns:a16="http://schemas.microsoft.com/office/drawing/2014/main" id="{8BAF464E-8B3D-6BFA-079F-B897300462C6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replication</a:t>
              </a:r>
              <a:endParaRPr lang="ro-RO" sz="1700" kern="1200" dirty="0"/>
            </a:p>
          </p:txBody>
        </p:sp>
      </p:grpSp>
      <p:grpSp>
        <p:nvGrpSpPr>
          <p:cNvPr id="33" name="Grupare 32">
            <a:extLst>
              <a:ext uri="{FF2B5EF4-FFF2-40B4-BE49-F238E27FC236}">
                <a16:creationId xmlns:a16="http://schemas.microsoft.com/office/drawing/2014/main" id="{A32AA4AA-7F08-3C06-532F-DA319A316B59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  <a:solidFill>
            <a:srgbClr val="FF0000"/>
          </a:solidFill>
        </p:grpSpPr>
        <p:sp>
          <p:nvSpPr>
            <p:cNvPr id="34" name="Săgeată: șevron 33">
              <a:extLst>
                <a:ext uri="{FF2B5EF4-FFF2-40B4-BE49-F238E27FC236}">
                  <a16:creationId xmlns:a16="http://schemas.microsoft.com/office/drawing/2014/main" id="{0CB824EC-6C08-1502-E2A7-C580DCFBB9C9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Săgeată: șevron 10">
              <a:extLst>
                <a:ext uri="{FF2B5EF4-FFF2-40B4-BE49-F238E27FC236}">
                  <a16:creationId xmlns:a16="http://schemas.microsoft.com/office/drawing/2014/main" id="{3F936319-3C04-FDEE-3BE2-F0FB0B72BA00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 err="1"/>
                <a:t>sharding</a:t>
              </a:r>
              <a:endParaRPr lang="ro-RO" sz="1700" kern="1200" dirty="0"/>
            </a:p>
          </p:txBody>
        </p:sp>
      </p:grpSp>
      <p:graphicFrame>
        <p:nvGraphicFramePr>
          <p:cNvPr id="5" name="Tabel 17">
            <a:extLst>
              <a:ext uri="{FF2B5EF4-FFF2-40B4-BE49-F238E27FC236}">
                <a16:creationId xmlns:a16="http://schemas.microsoft.com/office/drawing/2014/main" id="{6A295DBD-EDB8-919B-2068-04851DDA8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61189"/>
              </p:ext>
            </p:extLst>
          </p:nvPr>
        </p:nvGraphicFramePr>
        <p:xfrm>
          <a:off x="1054869" y="3155831"/>
          <a:ext cx="10082262" cy="227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131">
                  <a:extLst>
                    <a:ext uri="{9D8B030D-6E8A-4147-A177-3AD203B41FA5}">
                      <a16:colId xmlns:a16="http://schemas.microsoft.com/office/drawing/2014/main" val="3572330943"/>
                    </a:ext>
                  </a:extLst>
                </a:gridCol>
                <a:gridCol w="5041131">
                  <a:extLst>
                    <a:ext uri="{9D8B030D-6E8A-4147-A177-3AD203B41FA5}">
                      <a16:colId xmlns:a16="http://schemas.microsoft.com/office/drawing/2014/main" val="1045863093"/>
                    </a:ext>
                  </a:extLst>
                </a:gridCol>
              </a:tblGrid>
              <a:tr h="455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883077"/>
                  </a:ext>
                </a:extLst>
              </a:tr>
              <a:tr h="455011"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Inefficient joins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343445"/>
                  </a:ext>
                </a:extLst>
              </a:tr>
              <a:tr h="455011">
                <a:tc>
                  <a:txBody>
                    <a:bodyPr/>
                    <a:lstStyle/>
                    <a:p>
                      <a:r>
                        <a:rPr lang="en-US" dirty="0"/>
                        <a:t> Scalability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suitable for OLAP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908894"/>
                  </a:ext>
                </a:extLst>
              </a:tr>
              <a:tr h="455011">
                <a:tc>
                  <a:txBody>
                    <a:bodyPr/>
                    <a:lstStyle/>
                    <a:p>
                      <a:r>
                        <a:rPr lang="en-US" dirty="0"/>
                        <a:t>Fault tolerant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Complexity (mappings and routing)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252573"/>
                  </a:ext>
                </a:extLst>
              </a:tr>
              <a:tr h="455011">
                <a:tc>
                  <a:txBody>
                    <a:bodyPr/>
                    <a:lstStyle/>
                    <a:p>
                      <a:r>
                        <a:rPr lang="en-US" dirty="0"/>
                        <a:t>Suitable for OLTP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500471"/>
                  </a:ext>
                </a:extLst>
              </a:tr>
            </a:tbl>
          </a:graphicData>
        </a:graphic>
      </p:graphicFrame>
      <p:sp>
        <p:nvSpPr>
          <p:cNvPr id="37" name="Substituent subsol 1">
            <a:extLst>
              <a:ext uri="{FF2B5EF4-FFF2-40B4-BE49-F238E27FC236}">
                <a16:creationId xmlns:a16="http://schemas.microsoft.com/office/drawing/2014/main" id="{CCA76E0E-E5AA-6637-DF18-20EC5CBC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66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61CCCE-FC8F-4F86-9188-D1ED579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sharding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82B6993-CAA7-4551-8D05-9FC7AFD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5301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sharding</a:t>
            </a:r>
            <a:r>
              <a:rPr lang="en-US" dirty="0"/>
              <a:t>, components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Interface to access mongo shards.</a:t>
            </a:r>
          </a:p>
          <a:p>
            <a:pPr algn="just"/>
            <a:r>
              <a:rPr lang="en-US" dirty="0"/>
              <a:t>Queries config serves to learn about shards cluster configuration.</a:t>
            </a:r>
          </a:p>
          <a:p>
            <a:pPr algn="just"/>
            <a:r>
              <a:rPr lang="en-US" dirty="0"/>
              <a:t>Multiple </a:t>
            </a:r>
            <a:r>
              <a:rPr lang="en-US" dirty="0" err="1"/>
              <a:t>MongoS</a:t>
            </a:r>
            <a:r>
              <a:rPr lang="en-US" dirty="0"/>
              <a:t> may be instantiated.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MongoS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Config Servers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Shards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62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sharding</a:t>
            </a:r>
            <a:r>
              <a:rPr lang="en-US" dirty="0"/>
              <a:t>, components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Config servers store meta-data about shards cluster.</a:t>
            </a:r>
          </a:p>
          <a:p>
            <a:pPr algn="just"/>
            <a:r>
              <a:rPr lang="en-US" dirty="0"/>
              <a:t>Advisable to deploy config servers as a replica set and avoid having a single point of failure.</a:t>
            </a:r>
          </a:p>
          <a:p>
            <a:pPr algn="just"/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MongoS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9248"/>
              <a:ext cx="1146036" cy="7551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Config Servers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Shards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61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61CCCE-FC8F-4F86-9188-D1ED579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82B6993-CAA7-4551-8D05-9FC7AFD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281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sharding</a:t>
            </a:r>
            <a:r>
              <a:rPr lang="en-US" dirty="0"/>
              <a:t>, components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Store Mongo collections.</a:t>
            </a:r>
          </a:p>
          <a:p>
            <a:pPr algn="just"/>
            <a:r>
              <a:rPr lang="en-US" dirty="0"/>
              <a:t>Each shard id deployed as a replica set with a primary shard and multiple secondary shards.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MongoS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Config Servers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9248"/>
              <a:ext cx="1146036" cy="755146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Shards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2508" y="189347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0346" y="1237167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4515" y="1237167"/>
            <a:ext cx="914400" cy="914400"/>
          </a:xfrm>
          <a:prstGeom prst="rect">
            <a:avLst/>
          </a:prstGeom>
        </p:spPr>
      </p:pic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AE322BF5-4EB7-3E78-467B-90AB6384B454}"/>
              </a:ext>
            </a:extLst>
          </p:cNvPr>
          <p:cNvCxnSpPr>
            <a:cxnSpLocks/>
            <a:stCxn id="6" idx="1"/>
            <a:endCxn id="5" idx="0"/>
          </p:cNvCxnSpPr>
          <p:nvPr/>
        </p:nvCxnSpPr>
        <p:spPr>
          <a:xfrm rot="10800000" flipV="1">
            <a:off x="6385140" y="646546"/>
            <a:ext cx="3827369" cy="4572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cxnSpLocks/>
            <a:stCxn id="5" idx="2"/>
            <a:endCxn id="57" idx="0"/>
          </p:cNvCxnSpPr>
          <p:nvPr/>
        </p:nvCxnSpPr>
        <p:spPr>
          <a:xfrm rot="16200000" flipH="1">
            <a:off x="7960416" y="1832620"/>
            <a:ext cx="538308" cy="3688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otit 21">
            <a:extLst>
              <a:ext uri="{FF2B5EF4-FFF2-40B4-BE49-F238E27FC236}">
                <a16:creationId xmlns:a16="http://schemas.microsoft.com/office/drawing/2014/main" id="{84D56276-41E8-F975-F493-9A65D1F69419}"/>
              </a:ext>
            </a:extLst>
          </p:cNvPr>
          <p:cNvCxnSpPr>
            <a:cxnSpLocks/>
            <a:stCxn id="5" idx="2"/>
            <a:endCxn id="61" idx="0"/>
          </p:cNvCxnSpPr>
          <p:nvPr/>
        </p:nvCxnSpPr>
        <p:spPr>
          <a:xfrm rot="5400000">
            <a:off x="4360129" y="1921196"/>
            <a:ext cx="538308" cy="3511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717450" y="509388"/>
            <a:ext cx="2825017" cy="118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DE651592-D99E-E9D1-708A-8453620A36D0}"/>
              </a:ext>
            </a:extLst>
          </p:cNvPr>
          <p:cNvSpPr txBox="1"/>
          <p:nvPr/>
        </p:nvSpPr>
        <p:spPr>
          <a:xfrm>
            <a:off x="10212507" y="108042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MongoS</a:t>
            </a:r>
            <a:endParaRPr lang="en-US" dirty="0"/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5D2320E2-A684-2543-A942-24A882B63F86}"/>
              </a:ext>
            </a:extLst>
          </p:cNvPr>
          <p:cNvSpPr txBox="1"/>
          <p:nvPr/>
        </p:nvSpPr>
        <p:spPr>
          <a:xfrm>
            <a:off x="1137622" y="3532815"/>
            <a:ext cx="17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Shad Replica Set</a:t>
            </a:r>
          </a:p>
        </p:txBody>
      </p:sp>
      <p:sp>
        <p:nvSpPr>
          <p:cNvPr id="23" name="Substituent subsol 1">
            <a:extLst>
              <a:ext uri="{FF2B5EF4-FFF2-40B4-BE49-F238E27FC236}">
                <a16:creationId xmlns:a16="http://schemas.microsoft.com/office/drawing/2014/main" id="{FB251BD4-A3D3-2B8F-F94B-3D8C51BA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F9B0C7C1-EC08-B741-8896-EEB7E6CDD55D}"/>
              </a:ext>
            </a:extLst>
          </p:cNvPr>
          <p:cNvSpPr/>
          <p:nvPr/>
        </p:nvSpPr>
        <p:spPr>
          <a:xfrm>
            <a:off x="4855833" y="1103748"/>
            <a:ext cx="3058611" cy="2304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fic 24" descr="Database outline">
            <a:extLst>
              <a:ext uri="{FF2B5EF4-FFF2-40B4-BE49-F238E27FC236}">
                <a16:creationId xmlns:a16="http://schemas.microsoft.com/office/drawing/2014/main" id="{F8A20522-BFFE-D17F-0F33-FB0ECED5F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1481" y="2329045"/>
            <a:ext cx="914400" cy="914400"/>
          </a:xfrm>
          <a:prstGeom prst="rect">
            <a:avLst/>
          </a:prstGeom>
        </p:spPr>
      </p:pic>
      <p:pic>
        <p:nvPicPr>
          <p:cNvPr id="55" name="Grafic 54" descr="Database outline">
            <a:extLst>
              <a:ext uri="{FF2B5EF4-FFF2-40B4-BE49-F238E27FC236}">
                <a16:creationId xmlns:a16="http://schemas.microsoft.com/office/drawing/2014/main" id="{6FA7F6CD-1C0A-90BD-4612-61595DC0D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9209" y="4079625"/>
            <a:ext cx="914400" cy="914400"/>
          </a:xfrm>
          <a:prstGeom prst="rect">
            <a:avLst/>
          </a:prstGeom>
        </p:spPr>
      </p:pic>
      <p:pic>
        <p:nvPicPr>
          <p:cNvPr id="56" name="Grafic 55" descr="Database outline">
            <a:extLst>
              <a:ext uri="{FF2B5EF4-FFF2-40B4-BE49-F238E27FC236}">
                <a16:creationId xmlns:a16="http://schemas.microsoft.com/office/drawing/2014/main" id="{53FC2F62-AD3F-CCB5-5FB0-AC36C310F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3378" y="4079625"/>
            <a:ext cx="914400" cy="914400"/>
          </a:xfrm>
          <a:prstGeom prst="rect">
            <a:avLst/>
          </a:prstGeom>
        </p:spPr>
      </p:pic>
      <p:sp>
        <p:nvSpPr>
          <p:cNvPr id="57" name="Dreptunghi 56">
            <a:extLst>
              <a:ext uri="{FF2B5EF4-FFF2-40B4-BE49-F238E27FC236}">
                <a16:creationId xmlns:a16="http://schemas.microsoft.com/office/drawing/2014/main" id="{872232D6-F8A1-8882-7735-2B106E017C00}"/>
              </a:ext>
            </a:extLst>
          </p:cNvPr>
          <p:cNvSpPr/>
          <p:nvPr/>
        </p:nvSpPr>
        <p:spPr>
          <a:xfrm>
            <a:off x="8544696" y="3946206"/>
            <a:ext cx="3058611" cy="2304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fic 57" descr="Database outline">
            <a:extLst>
              <a:ext uri="{FF2B5EF4-FFF2-40B4-BE49-F238E27FC236}">
                <a16:creationId xmlns:a16="http://schemas.microsoft.com/office/drawing/2014/main" id="{88F1437B-AE07-9DAD-116B-6268F5D25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0344" y="5171503"/>
            <a:ext cx="914400" cy="914400"/>
          </a:xfrm>
          <a:prstGeom prst="rect">
            <a:avLst/>
          </a:prstGeom>
        </p:spPr>
      </p:pic>
      <p:pic>
        <p:nvPicPr>
          <p:cNvPr id="59" name="Grafic 58" descr="Database outline">
            <a:extLst>
              <a:ext uri="{FF2B5EF4-FFF2-40B4-BE49-F238E27FC236}">
                <a16:creationId xmlns:a16="http://schemas.microsoft.com/office/drawing/2014/main" id="{36B6646F-B323-5FDB-6605-8603208AA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8633" y="4079625"/>
            <a:ext cx="914400" cy="914400"/>
          </a:xfrm>
          <a:prstGeom prst="rect">
            <a:avLst/>
          </a:prstGeom>
        </p:spPr>
      </p:pic>
      <p:pic>
        <p:nvPicPr>
          <p:cNvPr id="60" name="Grafic 59" descr="Database outline">
            <a:extLst>
              <a:ext uri="{FF2B5EF4-FFF2-40B4-BE49-F238E27FC236}">
                <a16:creationId xmlns:a16="http://schemas.microsoft.com/office/drawing/2014/main" id="{481A34F7-9E98-B854-F1AB-54724240F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2802" y="4079625"/>
            <a:ext cx="914400" cy="914400"/>
          </a:xfrm>
          <a:prstGeom prst="rect">
            <a:avLst/>
          </a:prstGeom>
        </p:spPr>
      </p:pic>
      <p:sp>
        <p:nvSpPr>
          <p:cNvPr id="61" name="Dreptunghi 60">
            <a:extLst>
              <a:ext uri="{FF2B5EF4-FFF2-40B4-BE49-F238E27FC236}">
                <a16:creationId xmlns:a16="http://schemas.microsoft.com/office/drawing/2014/main" id="{9F1A8AFB-1ABD-B79B-6F9E-6FC66F5E26A9}"/>
              </a:ext>
            </a:extLst>
          </p:cNvPr>
          <p:cNvSpPr/>
          <p:nvPr/>
        </p:nvSpPr>
        <p:spPr>
          <a:xfrm>
            <a:off x="1344120" y="3946206"/>
            <a:ext cx="3058611" cy="23041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Grafic 61" descr="Database outline">
            <a:extLst>
              <a:ext uri="{FF2B5EF4-FFF2-40B4-BE49-F238E27FC236}">
                <a16:creationId xmlns:a16="http://schemas.microsoft.com/office/drawing/2014/main" id="{6854705E-C1BA-8457-9728-2AD6AB8B0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768" y="5171503"/>
            <a:ext cx="914400" cy="914400"/>
          </a:xfrm>
          <a:prstGeom prst="rect">
            <a:avLst/>
          </a:prstGeom>
        </p:spPr>
      </p:pic>
      <p:sp>
        <p:nvSpPr>
          <p:cNvPr id="70" name="CasetăText 69">
            <a:extLst>
              <a:ext uri="{FF2B5EF4-FFF2-40B4-BE49-F238E27FC236}">
                <a16:creationId xmlns:a16="http://schemas.microsoft.com/office/drawing/2014/main" id="{27CFDB96-30B2-959B-D989-A016F4C9D3B7}"/>
              </a:ext>
            </a:extLst>
          </p:cNvPr>
          <p:cNvSpPr txBox="1"/>
          <p:nvPr/>
        </p:nvSpPr>
        <p:spPr>
          <a:xfrm>
            <a:off x="3875156" y="569963"/>
            <a:ext cx="250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 Server Replica Set</a:t>
            </a:r>
          </a:p>
        </p:txBody>
      </p:sp>
      <p:sp>
        <p:nvSpPr>
          <p:cNvPr id="105" name="CasetăText 104">
            <a:extLst>
              <a:ext uri="{FF2B5EF4-FFF2-40B4-BE49-F238E27FC236}">
                <a16:creationId xmlns:a16="http://schemas.microsoft.com/office/drawing/2014/main" id="{B5F39B07-56DE-1258-A848-2701D644D604}"/>
              </a:ext>
            </a:extLst>
          </p:cNvPr>
          <p:cNvSpPr txBox="1"/>
          <p:nvPr/>
        </p:nvSpPr>
        <p:spPr>
          <a:xfrm>
            <a:off x="10137544" y="3532815"/>
            <a:ext cx="17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Shad Replica Set</a:t>
            </a:r>
          </a:p>
        </p:txBody>
      </p:sp>
    </p:spTree>
    <p:extLst>
      <p:ext uri="{BB962C8B-B14F-4D97-AF65-F5344CB8AC3E}">
        <p14:creationId xmlns:p14="http://schemas.microsoft.com/office/powerpoint/2010/main" val="289713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7DC7BD-8277-4CF6-9C34-E90272D1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2905B1-0412-494B-8E11-2998B45E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Suitable for large scale systems. (</a:t>
            </a:r>
            <a:r>
              <a:rPr lang="en-US" dirty="0">
                <a:solidFill>
                  <a:srgbClr val="0070C0"/>
                </a:solidFill>
              </a:rPr>
              <a:t>horizontal scaling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Specific type of partitioning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General idea: split database into smaller databases.</a:t>
            </a:r>
          </a:p>
          <a:p>
            <a:endParaRPr lang="en-US" dirty="0"/>
          </a:p>
          <a:p>
            <a:r>
              <a:rPr lang="en-US" dirty="0"/>
              <a:t>Purpose: increase database performance and storage capability,</a:t>
            </a:r>
          </a:p>
          <a:p>
            <a:pPr lvl="1"/>
            <a:r>
              <a:rPr lang="en-US" sz="2800" dirty="0"/>
              <a:t>Database will not have a single point of failure.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stituent subsol 1">
            <a:extLst>
              <a:ext uri="{FF2B5EF4-FFF2-40B4-BE49-F238E27FC236}">
                <a16:creationId xmlns:a16="http://schemas.microsoft.com/office/drawing/2014/main" id="{44F900D5-D077-8A44-BD89-D381331F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08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Increase hardware capabilities.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Performance does not necessarily increase linearly.</a:t>
            </a:r>
          </a:p>
          <a:p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vertical scaling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replication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 err="1"/>
                <a:t>sharding</a:t>
              </a:r>
              <a:endParaRPr lang="ro-RO" sz="1700" kern="1200" dirty="0"/>
            </a:p>
          </p:txBody>
        </p:sp>
      </p:grpSp>
      <p:sp>
        <p:nvSpPr>
          <p:cNvPr id="19" name="Substituent subsol 1">
            <a:extLst>
              <a:ext uri="{FF2B5EF4-FFF2-40B4-BE49-F238E27FC236}">
                <a16:creationId xmlns:a16="http://schemas.microsoft.com/office/drawing/2014/main" id="{BD6B795F-5D98-C301-436B-1E2F707F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62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4074"/>
            <a:ext cx="10515600" cy="3186113"/>
          </a:xfrm>
        </p:spPr>
        <p:txBody>
          <a:bodyPr>
            <a:normAutofit/>
          </a:bodyPr>
          <a:lstStyle/>
          <a:p>
            <a:r>
              <a:rPr lang="en-US" dirty="0"/>
              <a:t>Add copies of the database.</a:t>
            </a:r>
          </a:p>
          <a:p>
            <a:endParaRPr lang="en-US" dirty="0"/>
          </a:p>
          <a:p>
            <a:r>
              <a:rPr lang="en-US" dirty="0"/>
              <a:t>Types of replicas: one master node and multiple read replicas.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r>
              <a:rPr lang="en-US" dirty="0"/>
              <a:t>Master node receives write requests. 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endParaRPr lang="ro-RO" dirty="0">
              <a:hlinkClick r:id="" action="ppaction://noaction"/>
            </a:endParaRPr>
          </a:p>
          <a:p>
            <a:endParaRPr lang="ro-RO" dirty="0">
              <a:hlinkClick r:id="" action="ppaction://noaction"/>
            </a:endParaRPr>
          </a:p>
          <a:p>
            <a:endParaRPr lang="ro-RO" dirty="0">
              <a:hlinkClick r:id="" action="ppaction://noaction"/>
            </a:endParaRPr>
          </a:p>
          <a:p>
            <a:pPr marL="0" indent="0">
              <a:buNone/>
            </a:pPr>
            <a:endParaRPr lang="ro-RO" dirty="0">
              <a:hlinkClick r:id="" action="ppaction://noaction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vertical scaling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replication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 err="1"/>
                <a:t>sharding</a:t>
              </a:r>
              <a:endParaRPr lang="ro-RO" sz="1700" kern="1200" dirty="0"/>
            </a:p>
          </p:txBody>
        </p:sp>
      </p:grpSp>
      <p:sp>
        <p:nvSpPr>
          <p:cNvPr id="19" name="Substituent subsol 1">
            <a:extLst>
              <a:ext uri="{FF2B5EF4-FFF2-40B4-BE49-F238E27FC236}">
                <a16:creationId xmlns:a16="http://schemas.microsoft.com/office/drawing/2014/main" id="{737E6207-A7A7-46C9-6149-C53FF7BC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61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325" y="1352550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8875" y="3978275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3978275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325" y="3978275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8050" y="3978275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7775" y="3978275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64013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lu 1">
            <a:extLst>
              <a:ext uri="{FF2B5EF4-FFF2-40B4-BE49-F238E27FC236}">
                <a16:creationId xmlns:a16="http://schemas.microsoft.com/office/drawing/2014/main" id="{26B3D1E2-6C09-C6B6-33CD-4E6E3F0EBA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Eventually consistent</a:t>
            </a:r>
            <a:endParaRPr lang="ro-RO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BA4DB4-5DFE-FC1E-CD00-2E4579EDC8EE}"/>
              </a:ext>
            </a:extLst>
          </p:cNvPr>
          <p:cNvSpPr/>
          <p:nvPr/>
        </p:nvSpPr>
        <p:spPr>
          <a:xfrm>
            <a:off x="7415721" y="593439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request</a:t>
            </a:r>
          </a:p>
        </p:txBody>
      </p:sp>
      <p:cxnSp>
        <p:nvCxnSpPr>
          <p:cNvPr id="28" name="Conector: cotit 27">
            <a:extLst>
              <a:ext uri="{FF2B5EF4-FFF2-40B4-BE49-F238E27FC236}">
                <a16:creationId xmlns:a16="http://schemas.microsoft.com/office/drawing/2014/main" id="{EA361D7B-BEB5-A1AD-F11C-95E8E4ACC146}"/>
              </a:ext>
            </a:extLst>
          </p:cNvPr>
          <p:cNvCxnSpPr>
            <a:stCxn id="24" idx="4"/>
            <a:endCxn id="6" idx="3"/>
          </p:cNvCxnSpPr>
          <p:nvPr/>
        </p:nvCxnSpPr>
        <p:spPr>
          <a:xfrm rot="5400000">
            <a:off x="7094750" y="762752"/>
            <a:ext cx="514974" cy="1579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stituent subsol 1">
            <a:extLst>
              <a:ext uri="{FF2B5EF4-FFF2-40B4-BE49-F238E27FC236}">
                <a16:creationId xmlns:a16="http://schemas.microsoft.com/office/drawing/2014/main" id="{0CC85448-B3FE-3650-402F-4E2C2C68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22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325" y="1352550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8875" y="3978275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3978275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325" y="3978275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050" y="3978275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7775" y="3978275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64013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054725" y="2317749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lu 1">
            <a:extLst>
              <a:ext uri="{FF2B5EF4-FFF2-40B4-BE49-F238E27FC236}">
                <a16:creationId xmlns:a16="http://schemas.microsoft.com/office/drawing/2014/main" id="{26B3D1E2-6C09-C6B6-33CD-4E6E3F0EBA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Eventually consistent</a:t>
            </a:r>
            <a:endParaRPr lang="ro-R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0675E2-D0F0-B0D8-3C49-A4A9CC15EA49}"/>
              </a:ext>
            </a:extLst>
          </p:cNvPr>
          <p:cNvSpPr/>
          <p:nvPr/>
        </p:nvSpPr>
        <p:spPr>
          <a:xfrm>
            <a:off x="7415721" y="593439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request</a:t>
            </a:r>
          </a:p>
        </p:txBody>
      </p:sp>
      <p:cxnSp>
        <p:nvCxnSpPr>
          <p:cNvPr id="17" name="Conector: cotit 16">
            <a:extLst>
              <a:ext uri="{FF2B5EF4-FFF2-40B4-BE49-F238E27FC236}">
                <a16:creationId xmlns:a16="http://schemas.microsoft.com/office/drawing/2014/main" id="{DEC233A8-3721-7160-5FF2-E97FF1B90676}"/>
              </a:ext>
            </a:extLst>
          </p:cNvPr>
          <p:cNvCxnSpPr>
            <a:stCxn id="15" idx="4"/>
          </p:cNvCxnSpPr>
          <p:nvPr/>
        </p:nvCxnSpPr>
        <p:spPr>
          <a:xfrm rot="5400000">
            <a:off x="7094750" y="762752"/>
            <a:ext cx="514974" cy="1579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stituent subsol 1">
            <a:extLst>
              <a:ext uri="{FF2B5EF4-FFF2-40B4-BE49-F238E27FC236}">
                <a16:creationId xmlns:a16="http://schemas.microsoft.com/office/drawing/2014/main" id="{AA05EEB2-2821-8F1D-E181-6351E69B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51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325" y="1352550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8875" y="3978275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8600" y="3978275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325" y="3978275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050" y="3978275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7775" y="3978275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64013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otit 15">
            <a:extLst>
              <a:ext uri="{FF2B5EF4-FFF2-40B4-BE49-F238E27FC236}">
                <a16:creationId xmlns:a16="http://schemas.microsoft.com/office/drawing/2014/main" id="{E4786E0F-A2A1-B6DF-1B7E-E1EF863DA18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4445001" y="2317750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054725" y="2317749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otit 21">
            <a:extLst>
              <a:ext uri="{FF2B5EF4-FFF2-40B4-BE49-F238E27FC236}">
                <a16:creationId xmlns:a16="http://schemas.microsoft.com/office/drawing/2014/main" id="{84D56276-41E8-F975-F493-9A65D1F6941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685958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lu 1">
            <a:extLst>
              <a:ext uri="{FF2B5EF4-FFF2-40B4-BE49-F238E27FC236}">
                <a16:creationId xmlns:a16="http://schemas.microsoft.com/office/drawing/2014/main" id="{26B3D1E2-6C09-C6B6-33CD-4E6E3F0EBA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Eventually consistent</a:t>
            </a:r>
            <a:endParaRPr lang="ro-R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0AC1F1-DCFE-06E1-98D1-78D42D1EF0BB}"/>
              </a:ext>
            </a:extLst>
          </p:cNvPr>
          <p:cNvSpPr/>
          <p:nvPr/>
        </p:nvSpPr>
        <p:spPr>
          <a:xfrm>
            <a:off x="7415721" y="593439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request</a:t>
            </a:r>
          </a:p>
        </p:txBody>
      </p:sp>
      <p:cxnSp>
        <p:nvCxnSpPr>
          <p:cNvPr id="17" name="Conector: cotit 16">
            <a:extLst>
              <a:ext uri="{FF2B5EF4-FFF2-40B4-BE49-F238E27FC236}">
                <a16:creationId xmlns:a16="http://schemas.microsoft.com/office/drawing/2014/main" id="{DFDE4E84-5F82-9BEA-7968-3BD5BEE1A2E3}"/>
              </a:ext>
            </a:extLst>
          </p:cNvPr>
          <p:cNvCxnSpPr>
            <a:stCxn id="15" idx="4"/>
          </p:cNvCxnSpPr>
          <p:nvPr/>
        </p:nvCxnSpPr>
        <p:spPr>
          <a:xfrm rot="5400000">
            <a:off x="7094750" y="762752"/>
            <a:ext cx="514974" cy="1579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FF822D5-E854-F06D-7BCA-12BF7739C35C}"/>
              </a:ext>
            </a:extLst>
          </p:cNvPr>
          <p:cNvSpPr/>
          <p:nvPr/>
        </p:nvSpPr>
        <p:spPr>
          <a:xfrm>
            <a:off x="6184360" y="5091280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request</a:t>
            </a:r>
          </a:p>
        </p:txBody>
      </p:sp>
      <p:cxnSp>
        <p:nvCxnSpPr>
          <p:cNvPr id="4" name="Conector: cotit 3">
            <a:extLst>
              <a:ext uri="{FF2B5EF4-FFF2-40B4-BE49-F238E27FC236}">
                <a16:creationId xmlns:a16="http://schemas.microsoft.com/office/drawing/2014/main" id="{34B4BFE9-6DBB-679D-539B-8D3BE62E3DC1}"/>
              </a:ext>
            </a:extLst>
          </p:cNvPr>
          <p:cNvCxnSpPr>
            <a:stCxn id="19" idx="2"/>
            <a:endCxn id="10" idx="2"/>
          </p:cNvCxnSpPr>
          <p:nvPr/>
        </p:nvCxnSpPr>
        <p:spPr>
          <a:xfrm rot="10800000">
            <a:off x="6105526" y="4892675"/>
            <a:ext cx="78835" cy="549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stituent subsol 1">
            <a:extLst>
              <a:ext uri="{FF2B5EF4-FFF2-40B4-BE49-F238E27FC236}">
                <a16:creationId xmlns:a16="http://schemas.microsoft.com/office/drawing/2014/main" id="{7D3F1211-DC61-01EB-952D-37EC6445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31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 5" descr="Database with solid fill">
            <a:extLst>
              <a:ext uri="{FF2B5EF4-FFF2-40B4-BE49-F238E27FC236}">
                <a16:creationId xmlns:a16="http://schemas.microsoft.com/office/drawing/2014/main" id="{1C700B34-B918-CE07-0C28-57909288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325" y="1352550"/>
            <a:ext cx="914400" cy="914400"/>
          </a:xfrm>
          <a:prstGeom prst="rect">
            <a:avLst/>
          </a:prstGeom>
        </p:spPr>
      </p:pic>
      <p:pic>
        <p:nvPicPr>
          <p:cNvPr id="8" name="Grafic 7" descr="Database outline">
            <a:extLst>
              <a:ext uri="{FF2B5EF4-FFF2-40B4-BE49-F238E27FC236}">
                <a16:creationId xmlns:a16="http://schemas.microsoft.com/office/drawing/2014/main" id="{85CE122E-6FFC-E99E-7921-3EF73C9A7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8875" y="3978275"/>
            <a:ext cx="914400" cy="914400"/>
          </a:xfrm>
          <a:prstGeom prst="rect">
            <a:avLst/>
          </a:prstGeom>
        </p:spPr>
      </p:pic>
      <p:pic>
        <p:nvPicPr>
          <p:cNvPr id="9" name="Grafic 8" descr="Database outline">
            <a:extLst>
              <a:ext uri="{FF2B5EF4-FFF2-40B4-BE49-F238E27FC236}">
                <a16:creationId xmlns:a16="http://schemas.microsoft.com/office/drawing/2014/main" id="{7A0D11B5-22FC-9BEF-727F-A3E4B182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8600" y="3978275"/>
            <a:ext cx="914400" cy="914400"/>
          </a:xfrm>
          <a:prstGeom prst="rect">
            <a:avLst/>
          </a:prstGeom>
        </p:spPr>
      </p:pic>
      <p:pic>
        <p:nvPicPr>
          <p:cNvPr id="10" name="Grafic 9" descr="Database outline">
            <a:extLst>
              <a:ext uri="{FF2B5EF4-FFF2-40B4-BE49-F238E27FC236}">
                <a16:creationId xmlns:a16="http://schemas.microsoft.com/office/drawing/2014/main" id="{EEDCA3E2-7E31-20AB-B7CE-1FE5E7B8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8325" y="3978275"/>
            <a:ext cx="914400" cy="914400"/>
          </a:xfrm>
          <a:prstGeom prst="rect">
            <a:avLst/>
          </a:prstGeom>
        </p:spPr>
      </p:pic>
      <p:pic>
        <p:nvPicPr>
          <p:cNvPr id="11" name="Grafic 10" descr="Database outline">
            <a:extLst>
              <a:ext uri="{FF2B5EF4-FFF2-40B4-BE49-F238E27FC236}">
                <a16:creationId xmlns:a16="http://schemas.microsoft.com/office/drawing/2014/main" id="{17EF5F8A-AF70-CA93-C4F1-25C3F8A4E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050" y="3978275"/>
            <a:ext cx="914400" cy="914400"/>
          </a:xfrm>
          <a:prstGeom prst="rect">
            <a:avLst/>
          </a:prstGeom>
        </p:spPr>
      </p:pic>
      <p:pic>
        <p:nvPicPr>
          <p:cNvPr id="12" name="Grafic 11" descr="Database outline">
            <a:extLst>
              <a:ext uri="{FF2B5EF4-FFF2-40B4-BE49-F238E27FC236}">
                <a16:creationId xmlns:a16="http://schemas.microsoft.com/office/drawing/2014/main" id="{C08E1214-61CA-6FA8-5350-F4064AE1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7775" y="3978275"/>
            <a:ext cx="914400" cy="914400"/>
          </a:xfrm>
          <a:prstGeom prst="rect">
            <a:avLst/>
          </a:prstGeom>
        </p:spPr>
      </p:pic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B895E713-75A9-FAC8-8D3C-997169F23FB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364013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otit 15">
            <a:extLst>
              <a:ext uri="{FF2B5EF4-FFF2-40B4-BE49-F238E27FC236}">
                <a16:creationId xmlns:a16="http://schemas.microsoft.com/office/drawing/2014/main" id="{E4786E0F-A2A1-B6DF-1B7E-E1EF863DA18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4445001" y="2317750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AE322BF5-4EB7-3E78-467B-90AB6384B45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>
            <a:off x="5249863" y="3122612"/>
            <a:ext cx="1711325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2B06B004-2B4A-45D4-12BC-BF88B288D22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054725" y="2317749"/>
            <a:ext cx="171132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otit 21">
            <a:extLst>
              <a:ext uri="{FF2B5EF4-FFF2-40B4-BE49-F238E27FC236}">
                <a16:creationId xmlns:a16="http://schemas.microsoft.com/office/drawing/2014/main" id="{84D56276-41E8-F975-F493-9A65D1F6941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6859588" y="1512887"/>
            <a:ext cx="1711325" cy="32194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lu 1">
            <a:extLst>
              <a:ext uri="{FF2B5EF4-FFF2-40B4-BE49-F238E27FC236}">
                <a16:creationId xmlns:a16="http://schemas.microsoft.com/office/drawing/2014/main" id="{26B3D1E2-6C09-C6B6-33CD-4E6E3F0EBA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Eventually consistent</a:t>
            </a:r>
            <a:endParaRPr lang="ro-R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A74723-A377-CD8D-D9A8-6D5DB1DA1442}"/>
              </a:ext>
            </a:extLst>
          </p:cNvPr>
          <p:cNvSpPr/>
          <p:nvPr/>
        </p:nvSpPr>
        <p:spPr>
          <a:xfrm>
            <a:off x="7415721" y="593439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request</a:t>
            </a:r>
          </a:p>
        </p:txBody>
      </p:sp>
      <p:cxnSp>
        <p:nvCxnSpPr>
          <p:cNvPr id="17" name="Conector: cotit 16">
            <a:extLst>
              <a:ext uri="{FF2B5EF4-FFF2-40B4-BE49-F238E27FC236}">
                <a16:creationId xmlns:a16="http://schemas.microsoft.com/office/drawing/2014/main" id="{047099A3-BC9A-92F1-F6DA-C202443AADF7}"/>
              </a:ext>
            </a:extLst>
          </p:cNvPr>
          <p:cNvCxnSpPr>
            <a:stCxn id="15" idx="4"/>
          </p:cNvCxnSpPr>
          <p:nvPr/>
        </p:nvCxnSpPr>
        <p:spPr>
          <a:xfrm rot="5400000">
            <a:off x="7094750" y="762752"/>
            <a:ext cx="514974" cy="1579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4473C26-7737-E665-DE6E-AC18B3571C69}"/>
              </a:ext>
            </a:extLst>
          </p:cNvPr>
          <p:cNvSpPr/>
          <p:nvPr/>
        </p:nvSpPr>
        <p:spPr>
          <a:xfrm>
            <a:off x="6184360" y="5091280"/>
            <a:ext cx="1452054" cy="70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request</a:t>
            </a:r>
          </a:p>
        </p:txBody>
      </p:sp>
      <p:cxnSp>
        <p:nvCxnSpPr>
          <p:cNvPr id="21" name="Conector: cotit 20">
            <a:extLst>
              <a:ext uri="{FF2B5EF4-FFF2-40B4-BE49-F238E27FC236}">
                <a16:creationId xmlns:a16="http://schemas.microsoft.com/office/drawing/2014/main" id="{697F6B4C-D425-3B20-FEA3-A48EDB099F2F}"/>
              </a:ext>
            </a:extLst>
          </p:cNvPr>
          <p:cNvCxnSpPr>
            <a:stCxn id="19" idx="2"/>
          </p:cNvCxnSpPr>
          <p:nvPr/>
        </p:nvCxnSpPr>
        <p:spPr>
          <a:xfrm rot="10800000">
            <a:off x="6105526" y="4892675"/>
            <a:ext cx="78835" cy="549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stituent subsol 1">
            <a:extLst>
              <a:ext uri="{FF2B5EF4-FFF2-40B4-BE49-F238E27FC236}">
                <a16:creationId xmlns:a16="http://schemas.microsoft.com/office/drawing/2014/main" id="{7D25FA92-CFF1-4D10-D9C3-95FB008C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C10 </a:t>
            </a:r>
            <a:r>
              <a:rPr lang="en-US" dirty="0" err="1"/>
              <a:t>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562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10" ma:contentTypeDescription="Create a new document." ma:contentTypeScope="" ma:versionID="5e6adafe8af1780386783cd589c3c538">
  <xsd:schema xmlns:xsd="http://www.w3.org/2001/XMLSchema" xmlns:xs="http://www.w3.org/2001/XMLSchema" xmlns:p="http://schemas.microsoft.com/office/2006/metadata/properties" xmlns:ns2="703885a9-c170-4b58-a66e-527c51aa831a" xmlns:ns3="849bcb71-18f6-4b5b-9727-bb6cf041d844" targetNamespace="http://schemas.microsoft.com/office/2006/metadata/properties" ma:root="true" ma:fieldsID="16b82447db0a336fd7eed9178cb9f4f9" ns2:_="" ns3:_="">
    <xsd:import namespace="703885a9-c170-4b58-a66e-527c51aa831a"/>
    <xsd:import namespace="849bcb71-18f6-4b5b-9727-bb6cf041d84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885a9-c170-4b58-a66e-527c51aa831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D4B690-ED13-4A8C-93A6-FC043763E17E}"/>
</file>

<file path=customXml/itemProps2.xml><?xml version="1.0" encoding="utf-8"?>
<ds:datastoreItem xmlns:ds="http://schemas.openxmlformats.org/officeDocument/2006/customXml" ds:itemID="{23D192B0-6F74-4496-9216-2F6B8F7475D9}"/>
</file>

<file path=customXml/itemProps3.xml><?xml version="1.0" encoding="utf-8"?>
<ds:datastoreItem xmlns:ds="http://schemas.openxmlformats.org/officeDocument/2006/customXml" ds:itemID="{B196CE99-8B1E-4A6F-B542-115587601675}"/>
</file>

<file path=docProps/app.xml><?xml version="1.0" encoding="utf-8"?>
<Properties xmlns="http://schemas.openxmlformats.org/officeDocument/2006/extended-properties" xmlns:vt="http://schemas.openxmlformats.org/officeDocument/2006/docPropsVTypes">
  <TotalTime>30173</TotalTime>
  <Words>684</Words>
  <Application>Microsoft Office PowerPoint</Application>
  <PresentationFormat>Ecran lat</PresentationFormat>
  <Paragraphs>222</Paragraphs>
  <Slides>21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Temă Office</vt:lpstr>
      <vt:lpstr>NoSql –Databases</vt:lpstr>
      <vt:lpstr>Sharding</vt:lpstr>
      <vt:lpstr>Sharding</vt:lpstr>
      <vt:lpstr>Scaling database</vt:lpstr>
      <vt:lpstr>Scaling database</vt:lpstr>
      <vt:lpstr>Prezentare PowerPoint</vt:lpstr>
      <vt:lpstr>Prezentare PowerPoint</vt:lpstr>
      <vt:lpstr>Prezentare PowerPoint</vt:lpstr>
      <vt:lpstr>Prezentare PowerPoint</vt:lpstr>
      <vt:lpstr>Scaling database</vt:lpstr>
      <vt:lpstr>Scaling database</vt:lpstr>
      <vt:lpstr>Prezentare PowerPoint</vt:lpstr>
      <vt:lpstr>Prezentare PowerPoint</vt:lpstr>
      <vt:lpstr>Prezentare PowerPoint</vt:lpstr>
      <vt:lpstr>Prezentare PowerPoint</vt:lpstr>
      <vt:lpstr>Scaling database</vt:lpstr>
      <vt:lpstr>Mongo sharding</vt:lpstr>
      <vt:lpstr>Mongo sharding, components</vt:lpstr>
      <vt:lpstr>Mongo sharding, components</vt:lpstr>
      <vt:lpstr>Mongo sharding, components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- DIAGRAM</dc:title>
  <dc:creator>Rob Ban</dc:creator>
  <cp:lastModifiedBy>IULIA TEODORA BANU DEMERGIAN</cp:lastModifiedBy>
  <cp:revision>182</cp:revision>
  <dcterms:created xsi:type="dcterms:W3CDTF">2020-03-01T21:41:38Z</dcterms:created>
  <dcterms:modified xsi:type="dcterms:W3CDTF">2022-05-09T07:47:44Z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</Properties>
</file>