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358" r:id="rId3"/>
    <p:sldId id="257" r:id="rId4"/>
    <p:sldId id="283" r:id="rId5"/>
    <p:sldId id="284" r:id="rId6"/>
    <p:sldId id="285" r:id="rId7"/>
    <p:sldId id="286" r:id="rId8"/>
    <p:sldId id="359" r:id="rId9"/>
    <p:sldId id="360" r:id="rId10"/>
    <p:sldId id="361" r:id="rId11"/>
    <p:sldId id="362" r:id="rId12"/>
    <p:sldId id="294" r:id="rId13"/>
    <p:sldId id="295" r:id="rId14"/>
    <p:sldId id="298" r:id="rId15"/>
    <p:sldId id="296" r:id="rId16"/>
    <p:sldId id="299" r:id="rId17"/>
    <p:sldId id="300" r:id="rId18"/>
    <p:sldId id="301" r:id="rId19"/>
    <p:sldId id="302" r:id="rId20"/>
    <p:sldId id="322" r:id="rId21"/>
    <p:sldId id="354" r:id="rId22"/>
    <p:sldId id="343" r:id="rId23"/>
    <p:sldId id="355" r:id="rId24"/>
    <p:sldId id="356" r:id="rId25"/>
    <p:sldId id="357" r:id="rId26"/>
    <p:sldId id="260" r:id="rId27"/>
    <p:sldId id="349" r:id="rId28"/>
    <p:sldId id="352" r:id="rId29"/>
    <p:sldId id="350" r:id="rId30"/>
    <p:sldId id="353" r:id="rId31"/>
    <p:sldId id="267" r:id="rId32"/>
    <p:sldId id="365" r:id="rId33"/>
    <p:sldId id="270" r:id="rId34"/>
    <p:sldId id="269" r:id="rId35"/>
    <p:sldId id="271" r:id="rId36"/>
    <p:sldId id="287" r:id="rId37"/>
    <p:sldId id="272" r:id="rId38"/>
    <p:sldId id="288" r:id="rId39"/>
    <p:sldId id="273" r:id="rId40"/>
    <p:sldId id="274" r:id="rId41"/>
    <p:sldId id="363" r:id="rId42"/>
    <p:sldId id="289" r:id="rId43"/>
    <p:sldId id="290" r:id="rId44"/>
    <p:sldId id="292" r:id="rId45"/>
    <p:sldId id="293" r:id="rId46"/>
    <p:sldId id="364" r:id="rId47"/>
    <p:sldId id="36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Ban" initials="RB" lastIdx="1" clrIdx="0">
    <p:extLst>
      <p:ext uri="{19B8F6BF-5375-455C-9EA6-DF929625EA0E}">
        <p15:presenceInfo xmlns:p15="http://schemas.microsoft.com/office/powerpoint/2012/main" userId="9b8be395960a09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D6C16-225F-4F75-9684-CB0749B9F3F9}" type="datetimeFigureOut">
              <a:rPr lang="en-GB" smtClean="0"/>
              <a:t>17/04/2022</a:t>
            </a:fld>
            <a:endParaRPr lang="en-GB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5228F-EB42-40E6-97D2-08E99753E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59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5B2D5E-3D6A-4DA4-8F42-E21CC1E74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587260B-9EF4-4416-9A48-DAF891E6F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C860A2C-B6D2-49E8-855E-F468CA3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F4EE-FC1B-450E-92A7-786AAFAD230F}" type="datetime1">
              <a:rPr lang="en-GB" smtClean="0"/>
              <a:t>17/04/2022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F0C00AD-E5AC-4DF4-86AF-DBDB8431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1AEB9BB-BD9E-4CB3-9B0E-1907496E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47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97E7F99-3C3E-4BB1-97A1-5B983730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40A35A79-EC1A-45CD-A473-84B05D58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52A7375-6C7A-43AF-A322-649A4E9A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4B4B-5D88-4D7E-98AE-ADE8D7A6ED64}" type="datetime1">
              <a:rPr lang="en-GB" smtClean="0"/>
              <a:t>17/04/2022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C802E55-1826-41E7-A64B-E1A50A14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411CA59-5C80-4AFE-888D-1E4A7465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8F4CB57-2008-49DC-8A0E-A1E388B23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2ABE03B4-EEFD-440F-BE02-96F268DCE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9015016-7654-47BE-8964-3F77DA01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FD5F7-AF74-4FF2-B7C5-F88B55668C49}" type="datetime1">
              <a:rPr lang="en-GB" smtClean="0"/>
              <a:t>17/04/2022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B9A8057-806E-4C6D-BDCD-0F22D76A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08C49C-4A98-48C7-A58A-D1423A39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2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21E51ED-3B78-4F83-B215-56C748C3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4F4CFBC-930D-4C2B-A69D-675A415E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4C4D4B3-49F4-4301-8614-68F5261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506E-734F-438D-90ED-35FEF95BC38C}" type="datetime1">
              <a:rPr lang="en-GB" smtClean="0"/>
              <a:t>17/04/2022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784815B-2438-4F1F-8EE4-F6CCF24C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18E8C70-24AA-46CE-8461-5B0EC1AC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2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F78D57-A078-46F6-9984-D7B1219F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AC5AFB0-BE08-44FB-9067-45536AD7E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A818005-4554-4DAA-9166-474E2B1E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5C58-FCB0-47C3-8D66-33957D75D319}" type="datetime1">
              <a:rPr lang="en-GB" smtClean="0"/>
              <a:t>17/04/2022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5DA3D98-69D0-41A0-ADCE-3430E9FE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C462553-8A5B-4572-A82B-35A3A6F9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81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472264-14F0-44EB-80C0-6CEDC0B2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90E48A2-656D-47BF-8166-3E434866C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8CB89789-4E83-4CC8-93ED-860BC672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76898E8-E668-40DC-8499-ECF9F615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9007-C16A-4AC7-BD1D-EB4958A30F05}" type="datetime1">
              <a:rPr lang="en-GB" smtClean="0"/>
              <a:t>17/04/2022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702F217-08A0-4924-923C-E7825C8E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466814D-BE81-461F-B184-44F19FD0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62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DB4E41-7883-4F35-A964-70762DEE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7CF5490-88DC-4B00-A9CD-488ACA8E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13F7C72-16EC-4B38-A9F5-4E6FB4D4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B3D5A244-3A00-4CAC-A50C-9C3A7D273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F577C39F-CB32-4CEF-9072-959AA5FB3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7E9A8BEB-DE43-4B71-BF27-4402531A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E369-5A35-4134-A04D-1486615A75F3}" type="datetime1">
              <a:rPr lang="en-GB" smtClean="0"/>
              <a:t>17/04/2022</a:t>
            </a:fld>
            <a:endParaRPr lang="en-GB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3130E90D-0268-4FF8-95FF-49AD67F0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D44A8F21-ED71-4E61-B0D5-01C76CCD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20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8D870C7-AE67-47EE-84BC-64121331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3CCB47A-3502-4C2F-A947-86C49E17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51F3-80BE-4093-A1C2-413E1D8E0D01}" type="datetime1">
              <a:rPr lang="en-GB" smtClean="0"/>
              <a:t>17/04/2022</a:t>
            </a:fld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EE70625-7AD8-4AF0-92A4-B76BC236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396C6B9-326F-47DF-AEC8-A8E8FF39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0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7B4750E0-2CCB-42AC-948E-1BF7E794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7C8D4-6B9C-419C-9542-E24EC7CEA7BB}" type="datetime1">
              <a:rPr lang="en-GB" smtClean="0"/>
              <a:t>17/04/2022</a:t>
            </a:fld>
            <a:endParaRPr lang="en-GB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8647AC62-4119-4B55-8D81-382C1752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5555414-37C8-437D-8E5A-663A75A9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61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FF4670D-6EAF-47B3-96CB-B9FDA775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C00278-EF89-4573-80F9-53A30BA1B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EBFDBFE-7010-4B3D-AC22-E8088288C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9F7ABF4-7776-4BF6-A84C-059A6BA2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2799-3484-467E-8DD4-FAA566ACE855}" type="datetime1">
              <a:rPr lang="en-GB" smtClean="0"/>
              <a:t>17/04/2022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CA5AE61-823C-4350-9C1D-CB691AB5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467F9C3-E151-41B1-AA0F-23174FB6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46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FBFAAD3-3772-4AA5-A841-F2950FF2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C698694-CA32-49C6-9FF8-258AC4314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2170C7AF-CDF1-44B6-B3FD-E07DDC7A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0E5A3CB-2DB6-492F-9F4C-E5B36E81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6132-9FF4-4D65-810D-BC290E0B2C46}" type="datetime1">
              <a:rPr lang="en-GB" smtClean="0"/>
              <a:t>17/04/2022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037AF34-E78E-4234-8371-B46C7776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226EA14-8C21-4F46-AE1F-1B463E5E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45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19A0F91-6E57-4F0B-986A-518748BF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7EE155C-71FB-450B-B087-14CE486D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B654B14-5308-40D2-81BB-E4436B0E0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DC9F-4601-4A43-B971-7AECF6D713EC}" type="datetime1">
              <a:rPr lang="en-GB" smtClean="0"/>
              <a:t>17/04/2022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21B6BF4-102B-4113-9EEE-722FD53F5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Databases C8 Graph Databases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78CA9F1-84FA-4860-A7CB-485BDE14B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8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6C1EF0-9BB4-4BA8-9F39-60A8DF09A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err="1"/>
              <a:t>NoSql</a:t>
            </a:r>
            <a:r>
              <a:rPr lang="ro-RO" dirty="0"/>
              <a:t> –</a:t>
            </a:r>
            <a:r>
              <a:rPr lang="ro-RO" dirty="0" err="1"/>
              <a:t>Databases</a:t>
            </a:r>
            <a:endParaRPr lang="en-GB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A33CE9D-6C5D-4CA9-A1D1-9502FFB74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9: Databases</a:t>
            </a:r>
          </a:p>
        </p:txBody>
      </p:sp>
    </p:spTree>
    <p:extLst>
      <p:ext uri="{BB962C8B-B14F-4D97-AF65-F5344CB8AC3E}">
        <p14:creationId xmlns:p14="http://schemas.microsoft.com/office/powerpoint/2010/main" val="79806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Nodes may not be in consistent state.</a:t>
            </a: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9248"/>
              <a:ext cx="1146036" cy="755146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Basic Availability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  <a:solidFill>
            <a:srgbClr val="FF0000"/>
          </a:solidFill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9248"/>
              <a:ext cx="1146036" cy="7551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Soft-state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Eventual consistent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661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Consistency is achieved at some later point.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Data will be consistent in the future (but not at read time) or</a:t>
            </a:r>
          </a:p>
          <a:p>
            <a:pPr algn="just"/>
            <a:r>
              <a:rPr lang="en-US" dirty="0"/>
              <a:t>Certain past snapshots are consistent.</a:t>
            </a: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9248"/>
              <a:ext cx="1146036" cy="755146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Basic Availability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  <a:solidFill>
            <a:srgbClr val="FF0000"/>
          </a:solidFill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9248"/>
              <a:ext cx="1146036" cy="755146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Soft-state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9248"/>
              <a:ext cx="1146036" cy="755146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Eventual consistent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61CCCE-FC8F-4F86-9188-D1ED579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82B6993-CAA7-4551-8D05-9FC7AFD3B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7199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B90DDDF-9990-4B34-9E29-8227EA86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A9EBDAC-2495-428D-A853-43B271F7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distributed database can guarantee more than two of the following: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Consistency</a:t>
            </a:r>
            <a:r>
              <a:rPr lang="en-US" dirty="0"/>
              <a:t>: read the most recent write or an error, </a:t>
            </a:r>
          </a:p>
          <a:p>
            <a:pPr marL="1828800" lvl="4" indent="0">
              <a:buNone/>
            </a:pPr>
            <a:r>
              <a:rPr lang="en-US" sz="2400" dirty="0"/>
              <a:t>(</a:t>
            </a:r>
            <a:r>
              <a:rPr lang="en-US" sz="2800" dirty="0"/>
              <a:t>linearizable</a:t>
            </a:r>
            <a:r>
              <a:rPr lang="en-US" sz="2400" dirty="0"/>
              <a:t> </a:t>
            </a:r>
            <a:r>
              <a:rPr lang="en-US" sz="2800" dirty="0"/>
              <a:t>consistency</a:t>
            </a:r>
            <a:r>
              <a:rPr lang="en-US" sz="2400" dirty="0"/>
              <a:t>) </a:t>
            </a:r>
            <a:r>
              <a:rPr lang="en-US" sz="2800" dirty="0"/>
              <a:t>once an operation is complete, </a:t>
            </a:r>
          </a:p>
          <a:p>
            <a:pPr marL="1828800" lvl="4" indent="0">
              <a:buNone/>
            </a:pPr>
            <a:r>
              <a:rPr lang="en-US" sz="2800" dirty="0"/>
              <a:t>it is  visible to all nodes.</a:t>
            </a:r>
          </a:p>
          <a:p>
            <a:pPr marL="1828800" lvl="4" indent="0">
              <a:buNone/>
            </a:pPr>
            <a:r>
              <a:rPr lang="en-US" sz="2400" dirty="0"/>
              <a:t>	</a:t>
            </a:r>
            <a:r>
              <a:rPr lang="en-US" sz="2800" dirty="0">
                <a:solidFill>
                  <a:schemeClr val="accent1"/>
                </a:solidFill>
              </a:rPr>
              <a:t>eventual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consistency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Availability</a:t>
            </a:r>
            <a:r>
              <a:rPr lang="en-US" dirty="0"/>
              <a:t>:  every request receives a non-error response</a:t>
            </a:r>
          </a:p>
          <a:p>
            <a:r>
              <a:rPr lang="en-US" dirty="0">
                <a:solidFill>
                  <a:srgbClr val="FF0000"/>
                </a:solidFill>
              </a:rPr>
              <a:t>Partition tolerance</a:t>
            </a:r>
            <a:r>
              <a:rPr lang="en-US" dirty="0"/>
              <a:t>: system operates despite arbitrary number of 				  	messages being lost</a:t>
            </a:r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2469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B90DDDF-9990-4B34-9E29-8227EA86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A9EBDAC-2495-428D-A853-43B271F7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distributed database can guarantee more than two of the following: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Consistency</a:t>
            </a:r>
            <a:r>
              <a:rPr lang="en-US" dirty="0"/>
              <a:t>: read the most recent write or an error, </a:t>
            </a:r>
          </a:p>
          <a:p>
            <a:r>
              <a:rPr lang="en-US" dirty="0">
                <a:solidFill>
                  <a:srgbClr val="FF0000"/>
                </a:solidFill>
              </a:rPr>
              <a:t>Availability</a:t>
            </a:r>
            <a:r>
              <a:rPr lang="en-US" dirty="0"/>
              <a:t>:  every request receives a non-error response</a:t>
            </a:r>
          </a:p>
          <a:p>
            <a:pPr marL="1828800" lvl="4" indent="0">
              <a:buNone/>
            </a:pPr>
            <a:r>
              <a:rPr lang="en-US" sz="2000" dirty="0"/>
              <a:t>    </a:t>
            </a:r>
            <a:r>
              <a:rPr lang="en-US" sz="2800" dirty="0"/>
              <a:t>non-failing</a:t>
            </a:r>
            <a:r>
              <a:rPr lang="en-US" sz="2000" dirty="0"/>
              <a:t> </a:t>
            </a:r>
            <a:r>
              <a:rPr lang="en-US" sz="2800" dirty="0"/>
              <a:t>nodes receiving requests returns a response</a:t>
            </a:r>
          </a:p>
          <a:p>
            <a:pPr marL="1828800" lvl="4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	high availability</a:t>
            </a:r>
          </a:p>
          <a:p>
            <a:r>
              <a:rPr lang="en-US" dirty="0">
                <a:solidFill>
                  <a:srgbClr val="FF0000"/>
                </a:solidFill>
              </a:rPr>
              <a:t>Partition tolerance</a:t>
            </a:r>
            <a:r>
              <a:rPr lang="en-US" dirty="0"/>
              <a:t>: system operates despite arbitrary number of 				  	messages being lost</a:t>
            </a:r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247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B90DDDF-9990-4B34-9E29-8227EA86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A9EBDAC-2495-428D-A853-43B271F7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distributed database can guarantee more than two of the following: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CP</a:t>
            </a:r>
            <a:r>
              <a:rPr lang="en-US" dirty="0"/>
              <a:t>: sacrifice availability, consistency and partition tolerance</a:t>
            </a:r>
          </a:p>
          <a:p>
            <a:r>
              <a:rPr lang="en-US" dirty="0">
                <a:solidFill>
                  <a:srgbClr val="FF0000"/>
                </a:solidFill>
              </a:rPr>
              <a:t>AP</a:t>
            </a:r>
            <a:r>
              <a:rPr lang="en-US" dirty="0"/>
              <a:t>: sacrifice consistency, availability and partition tolerance</a:t>
            </a:r>
          </a:p>
          <a:p>
            <a:r>
              <a:rPr lang="en-US" strike="sngStrike" dirty="0">
                <a:solidFill>
                  <a:srgbClr val="FF0000"/>
                </a:solidFill>
              </a:rPr>
              <a:t>CA</a:t>
            </a:r>
            <a:r>
              <a:rPr lang="en-US" strike="sngStrike" dirty="0"/>
              <a:t>: sacrifice partition tolerance, consistency and availability</a:t>
            </a:r>
          </a:p>
          <a:p>
            <a:endParaRPr lang="en-US" dirty="0"/>
          </a:p>
          <a:p>
            <a:r>
              <a:rPr lang="en-US" dirty="0"/>
              <a:t>Alternative: PACELC</a:t>
            </a:r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5186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95ED2DB-E47B-4A10-A23C-C3FA318EBC18}"/>
              </a:ext>
            </a:extLst>
          </p:cNvPr>
          <p:cNvSpPr/>
          <p:nvPr/>
        </p:nvSpPr>
        <p:spPr>
          <a:xfrm>
            <a:off x="5638800" y="8959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</a:t>
            </a:r>
            <a:endParaRPr lang="ro-RO" sz="3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EFAA06-625D-4954-8EA2-CB6595729CEB}"/>
              </a:ext>
            </a:extLst>
          </p:cNvPr>
          <p:cNvSpPr/>
          <p:nvPr/>
        </p:nvSpPr>
        <p:spPr>
          <a:xfrm>
            <a:off x="1334171" y="449801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</a:t>
            </a:r>
            <a:endParaRPr lang="ro-RO" sz="3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5C9280-2767-4DBD-BD6D-C9E3101DF4C3}"/>
              </a:ext>
            </a:extLst>
          </p:cNvPr>
          <p:cNvSpPr/>
          <p:nvPr/>
        </p:nvSpPr>
        <p:spPr>
          <a:xfrm>
            <a:off x="9943429" y="449801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</a:t>
            </a:r>
            <a:endParaRPr lang="ro-RO" sz="3600" dirty="0"/>
          </a:p>
        </p:txBody>
      </p:sp>
      <p:cxnSp>
        <p:nvCxnSpPr>
          <p:cNvPr id="6" name="Conector drept cu săgeată 5">
            <a:extLst>
              <a:ext uri="{FF2B5EF4-FFF2-40B4-BE49-F238E27FC236}">
                <a16:creationId xmlns:a16="http://schemas.microsoft.com/office/drawing/2014/main" id="{6E0ED1EB-7AAF-4EF1-8C48-B58934BA5B07}"/>
              </a:ext>
            </a:extLst>
          </p:cNvPr>
          <p:cNvCxnSpPr>
            <a:cxnSpLocks/>
            <a:stCxn id="3" idx="6"/>
            <a:endCxn id="2" idx="4"/>
          </p:cNvCxnSpPr>
          <p:nvPr/>
        </p:nvCxnSpPr>
        <p:spPr>
          <a:xfrm flipV="1">
            <a:off x="2248571" y="1810360"/>
            <a:ext cx="3847429" cy="3144858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96F72C77-F0B7-4E70-B182-E1DA40ADCBD2}"/>
              </a:ext>
            </a:extLst>
          </p:cNvPr>
          <p:cNvCxnSpPr>
            <a:cxnSpLocks/>
            <a:stCxn id="4" idx="2"/>
            <a:endCxn id="2" idx="4"/>
          </p:cNvCxnSpPr>
          <p:nvPr/>
        </p:nvCxnSpPr>
        <p:spPr>
          <a:xfrm flipH="1" flipV="1">
            <a:off x="6096000" y="1810360"/>
            <a:ext cx="3847429" cy="3144858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rept cu săgeată 17">
            <a:extLst>
              <a:ext uri="{FF2B5EF4-FFF2-40B4-BE49-F238E27FC236}">
                <a16:creationId xmlns:a16="http://schemas.microsoft.com/office/drawing/2014/main" id="{1251556C-EDC1-4DB4-A617-69D0A7C3A7DE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2248571" y="4955218"/>
            <a:ext cx="7694858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reptunghi: colțuri rotunjite 20">
            <a:extLst>
              <a:ext uri="{FF2B5EF4-FFF2-40B4-BE49-F238E27FC236}">
                <a16:creationId xmlns:a16="http://schemas.microsoft.com/office/drawing/2014/main" id="{302CA72A-DE5A-42F7-984F-FE8A6FEF0F3A}"/>
              </a:ext>
            </a:extLst>
          </p:cNvPr>
          <p:cNvSpPr/>
          <p:nvPr/>
        </p:nvSpPr>
        <p:spPr>
          <a:xfrm>
            <a:off x="2504260" y="2491440"/>
            <a:ext cx="1668026" cy="5942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RDBMS,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Neo4J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8F0C85FF-29A5-4E57-84DC-7CA16F37FA37}"/>
              </a:ext>
            </a:extLst>
          </p:cNvPr>
          <p:cNvSpPr/>
          <p:nvPr/>
        </p:nvSpPr>
        <p:spPr>
          <a:xfrm>
            <a:off x="4480162" y="5115301"/>
            <a:ext cx="3231676" cy="5942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MongoDB, HBase,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Spanner, Redis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23" name="Dreptunghi: colțuri rotunjite 22">
            <a:extLst>
              <a:ext uri="{FF2B5EF4-FFF2-40B4-BE49-F238E27FC236}">
                <a16:creationId xmlns:a16="http://schemas.microsoft.com/office/drawing/2014/main" id="{CC42FBA0-AB3B-43AB-A9B3-F78F7E8783B4}"/>
              </a:ext>
            </a:extLst>
          </p:cNvPr>
          <p:cNvSpPr/>
          <p:nvPr/>
        </p:nvSpPr>
        <p:spPr>
          <a:xfrm>
            <a:off x="8101231" y="2491440"/>
            <a:ext cx="2839789" cy="5942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Cassandra, DynamoDB, CouchDB</a:t>
            </a:r>
            <a:endParaRPr lang="ro-R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96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273208-74FA-4877-B6B0-014BB2AC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B0FC07-670E-4FA1-833C-EE85D3BB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MongoDB </a:t>
            </a:r>
            <a:r>
              <a:rPr lang="en-US" b="1" dirty="0">
                <a:solidFill>
                  <a:srgbClr val="FF0000"/>
                </a:solidFill>
              </a:rPr>
              <a:t>CP</a:t>
            </a:r>
            <a:r>
              <a:rPr lang="en-US" dirty="0"/>
              <a:t> datastore. </a:t>
            </a:r>
          </a:p>
          <a:p>
            <a:endParaRPr lang="en-US" dirty="0"/>
          </a:p>
          <a:p>
            <a:r>
              <a:rPr lang="en-US" dirty="0"/>
              <a:t>In each replica set one primary nodes receives write operations. </a:t>
            </a:r>
          </a:p>
          <a:p>
            <a:r>
              <a:rPr lang="en-US" dirty="0"/>
              <a:t>Secondary nodes replicate primary node’s operations.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case of failure of the primary node, a secondary node replace it (node with the most recent log).</a:t>
            </a:r>
          </a:p>
          <a:p>
            <a:r>
              <a:rPr lang="en-US" dirty="0"/>
              <a:t>The cluster becomes available only when all the secondary nodes replicate the primary node.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26476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273208-74FA-4877-B6B0-014BB2AC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B0FC07-670E-4FA1-833C-EE85D3BB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Cassandra </a:t>
            </a:r>
            <a:r>
              <a:rPr lang="en-US" b="1" dirty="0">
                <a:solidFill>
                  <a:srgbClr val="FF0000"/>
                </a:solidFill>
              </a:rPr>
              <a:t>AP</a:t>
            </a:r>
            <a:r>
              <a:rPr lang="en-US" dirty="0"/>
              <a:t> datastore.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Eventually consistent</a:t>
            </a:r>
            <a:r>
              <a:rPr lang="en-US" dirty="0"/>
              <a:t>: it’s not guarantee that all replicas have the same data. </a:t>
            </a:r>
          </a:p>
          <a:p>
            <a:r>
              <a:rPr lang="en-US" dirty="0"/>
              <a:t>Consistency level: number of replicas that needs to respond to a read/write operation.</a:t>
            </a:r>
          </a:p>
          <a:p>
            <a:pPr lvl="1"/>
            <a:r>
              <a:rPr lang="en-US" dirty="0"/>
              <a:t>ONE: closest replica</a:t>
            </a:r>
          </a:p>
          <a:p>
            <a:pPr lvl="1"/>
            <a:r>
              <a:rPr lang="en-US" dirty="0"/>
              <a:t>QUORUM: synchronize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majority.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32639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5273208-74FA-4877-B6B0-014BB2AC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levels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B0FC07-670E-4FA1-833C-EE85D3BB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Strict consistency: </a:t>
            </a:r>
            <a:r>
              <a:rPr lang="en-US" dirty="0"/>
              <a:t>global clock, all reads seen instantaneously by all processors.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Sequential consistency: </a:t>
            </a:r>
            <a:r>
              <a:rPr lang="en-US" dirty="0"/>
              <a:t>global order on write operations.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Atomic consistency or linearizability: </a:t>
            </a:r>
            <a:r>
              <a:rPr lang="en-US" dirty="0"/>
              <a:t>global order on operations that do not overlap in time. 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Casual consistency: </a:t>
            </a:r>
            <a:r>
              <a:rPr lang="en-US" dirty="0"/>
              <a:t>global order on related write operations.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Eventually consistent</a:t>
            </a:r>
            <a:r>
              <a:rPr lang="en-US" dirty="0"/>
              <a:t>:  if there are no writes for a period of time that is system dependent, every node will “see” the value of the last write.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905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61CCCE-FC8F-4F86-9188-D1ED579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x-</a:t>
            </a:r>
            <a:r>
              <a:rPr lang="en-US" i="1" dirty="0"/>
              <a:t>V’s</a:t>
            </a:r>
            <a:endParaRPr lang="ro-RO" i="1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82B6993-CAA7-4551-8D05-9FC7AFD3B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819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C2887AD-A1D1-475E-A14A-F994C371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2FE03EA-4025-4F59-AFA7-DF12D64C7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941755A-D3A6-439F-899B-5D3506AC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 Graph Databases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851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FD9BFF-89D7-4570-AD79-CE280D8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FA7D470-6D7B-496B-BCEB-0B0C892F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Flexible, easy to add new types of data, new relationships.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Support for big data storage in the order of petabytes (10</a:t>
            </a:r>
            <a:r>
              <a:rPr lang="en-US" baseline="30000" dirty="0"/>
              <a:t>15</a:t>
            </a:r>
            <a:r>
              <a:rPr lang="en-US" dirty="0"/>
              <a:t>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Suitable for complex, unstructured data.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High performance querying and ACID transactions support.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Agile, database evolve with the business/application requirements.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3BAA72E-40A4-448A-B97E-BF685D85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128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FD9BFF-89D7-4570-AD79-CE280D8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databases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FA7D470-6D7B-496B-BCEB-0B0C892F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Specific query language and efficient implementations for query execution. (example </a:t>
            </a:r>
            <a:r>
              <a:rPr lang="en-US" b="0" i="1" dirty="0">
                <a:solidFill>
                  <a:srgbClr val="2D3748"/>
                </a:solidFill>
                <a:effectLst/>
              </a:rPr>
              <a:t>Cypher</a:t>
            </a:r>
            <a:r>
              <a:rPr lang="en-US" b="0" i="0" dirty="0">
                <a:solidFill>
                  <a:srgbClr val="2D3748"/>
                </a:solidFill>
                <a:effectLst/>
              </a:rPr>
              <a:t> query language, AQL - </a:t>
            </a:r>
            <a:r>
              <a:rPr lang="en-US" b="0" i="1" dirty="0" err="1">
                <a:solidFill>
                  <a:srgbClr val="2D3748"/>
                </a:solidFill>
                <a:effectLst/>
              </a:rPr>
              <a:t>ArangoDB</a:t>
            </a:r>
            <a:r>
              <a:rPr lang="en-US" b="0" i="0" dirty="0">
                <a:solidFill>
                  <a:srgbClr val="2D3748"/>
                </a:solidFill>
                <a:effectLst/>
              </a:rPr>
              <a:t> Query Language</a:t>
            </a:r>
            <a:r>
              <a:rPr lang="en-US" dirty="0"/>
              <a:t>)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Support for graph visualization.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Examples: Neo4J, </a:t>
            </a:r>
            <a:r>
              <a:rPr lang="en-US" dirty="0" err="1"/>
              <a:t>OrientDB</a:t>
            </a:r>
            <a:r>
              <a:rPr lang="en-US" dirty="0"/>
              <a:t>, </a:t>
            </a:r>
            <a:r>
              <a:rPr lang="en-US" dirty="0" err="1"/>
              <a:t>Dgraph</a:t>
            </a:r>
            <a:r>
              <a:rPr lang="en-US" dirty="0"/>
              <a:t>, </a:t>
            </a:r>
            <a:r>
              <a:rPr lang="en-US" dirty="0" err="1"/>
              <a:t>ArrangoDB</a:t>
            </a:r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3BAA72E-40A4-448A-B97E-BF685D85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394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C2887AD-A1D1-475E-A14A-F994C371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2FE03EA-4025-4F59-AFA7-DF12D64C7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941755A-D3A6-439F-899B-5D3506AC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 Graph Databases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90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FD9BFF-89D7-4570-AD79-CE280D8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FA7D470-6D7B-496B-BCEB-0B0C892F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open-source graph database.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implemented in Java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Support for graph visualization.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Applications: recommendation systems, fraud detection, knowledge graphs, IoT etc.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3BAA72E-40A4-448A-B97E-BF685D85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770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FD9BFF-89D7-4570-AD79-CE280D8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Neo4J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FA7D470-6D7B-496B-BCEB-0B0C892F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1" dirty="0">
                <a:solidFill>
                  <a:srgbClr val="2D3748"/>
                </a:solidFill>
                <a:effectLst/>
                <a:latin typeface="Open Sans"/>
              </a:rPr>
              <a:t>Cypher</a:t>
            </a:r>
            <a:r>
              <a:rPr lang="en-US" b="0" i="0" dirty="0">
                <a:solidFill>
                  <a:srgbClr val="2D3748"/>
                </a:solidFill>
                <a:effectLst/>
                <a:latin typeface="Open Sans"/>
              </a:rPr>
              <a:t> query language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HTTP API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Index support using Apache Lucence.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3BAA72E-40A4-448A-B97E-BF685D85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299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601EAC-4CF1-434E-B0AD-286A41EE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Graph databases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D1EA60-4013-402E-ACDC-380DA1E5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48" y="1517301"/>
            <a:ext cx="8987552" cy="4659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entities in the graph, can hold attributes.</a:t>
            </a:r>
          </a:p>
          <a:p>
            <a:pPr marL="0" indent="0">
              <a:buNone/>
            </a:pPr>
            <a:r>
              <a:rPr lang="en-US" sz="2000" dirty="0"/>
              <a:t>each node has a label identifying node’s role.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 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033989C-22BE-411A-8664-B2C0E28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grpSp>
        <p:nvGrpSpPr>
          <p:cNvPr id="6" name="Grupare 5">
            <a:extLst>
              <a:ext uri="{FF2B5EF4-FFF2-40B4-BE49-F238E27FC236}">
                <a16:creationId xmlns:a16="http://schemas.microsoft.com/office/drawing/2014/main" id="{9490FD63-5F8D-42D5-B7E8-0AF2AF82E0E6}"/>
              </a:ext>
            </a:extLst>
          </p:cNvPr>
          <p:cNvGrpSpPr/>
          <p:nvPr/>
        </p:nvGrpSpPr>
        <p:grpSpPr>
          <a:xfrm>
            <a:off x="337858" y="1646238"/>
            <a:ext cx="1910060" cy="764024"/>
            <a:chOff x="10268" y="370"/>
            <a:chExt cx="1910060" cy="764024"/>
          </a:xfrm>
        </p:grpSpPr>
        <p:sp>
          <p:nvSpPr>
            <p:cNvPr id="7" name="Săgeată: șevron 6">
              <a:extLst>
                <a:ext uri="{FF2B5EF4-FFF2-40B4-BE49-F238E27FC236}">
                  <a16:creationId xmlns:a16="http://schemas.microsoft.com/office/drawing/2014/main" id="{F58982A6-1292-47E1-A2AB-EDED71166936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ăgeată: șevron 4">
              <a:extLst>
                <a:ext uri="{FF2B5EF4-FFF2-40B4-BE49-F238E27FC236}">
                  <a16:creationId xmlns:a16="http://schemas.microsoft.com/office/drawing/2014/main" id="{12C55031-558D-4D1D-808E-6040F36258C4}"/>
                </a:ext>
              </a:extLst>
            </p:cNvPr>
            <p:cNvSpPr txBox="1"/>
            <p:nvPr/>
          </p:nvSpPr>
          <p:spPr>
            <a:xfrm>
              <a:off x="392280" y="44820"/>
              <a:ext cx="1146036" cy="7195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NODES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5355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601EAC-4CF1-434E-B0AD-286A41EE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Graph databases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D1EA60-4013-402E-ACDC-380DA1E5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48" y="1517301"/>
            <a:ext cx="8987552" cy="4659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entities in the graph, can hold attributes.</a:t>
            </a:r>
          </a:p>
          <a:p>
            <a:pPr marL="0" indent="0">
              <a:buNone/>
            </a:pPr>
            <a:r>
              <a:rPr lang="en-US" sz="2000" dirty="0"/>
              <a:t>each node has a label identifying node’s role.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provide semantic connections between two node entities.</a:t>
            </a:r>
          </a:p>
          <a:p>
            <a:pPr marL="0" indent="0">
              <a:buNone/>
            </a:pPr>
            <a:r>
              <a:rPr lang="en-US" sz="2000" dirty="0"/>
              <a:t>each relationship  has a type, a start node and  end node.</a:t>
            </a:r>
          </a:p>
          <a:p>
            <a:pPr marL="0" indent="0">
              <a:buNone/>
            </a:pPr>
            <a:r>
              <a:rPr lang="en-US" sz="2000" dirty="0"/>
              <a:t>can be navigated in both directions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  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033989C-22BE-411A-8664-B2C0E28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grpSp>
        <p:nvGrpSpPr>
          <p:cNvPr id="6" name="Grupare 5">
            <a:extLst>
              <a:ext uri="{FF2B5EF4-FFF2-40B4-BE49-F238E27FC236}">
                <a16:creationId xmlns:a16="http://schemas.microsoft.com/office/drawing/2014/main" id="{9490FD63-5F8D-42D5-B7E8-0AF2AF82E0E6}"/>
              </a:ext>
            </a:extLst>
          </p:cNvPr>
          <p:cNvGrpSpPr/>
          <p:nvPr/>
        </p:nvGrpSpPr>
        <p:grpSpPr>
          <a:xfrm>
            <a:off x="337858" y="1646238"/>
            <a:ext cx="1910060" cy="764024"/>
            <a:chOff x="10268" y="370"/>
            <a:chExt cx="1910060" cy="764024"/>
          </a:xfrm>
        </p:grpSpPr>
        <p:sp>
          <p:nvSpPr>
            <p:cNvPr id="7" name="Săgeată: șevron 6">
              <a:extLst>
                <a:ext uri="{FF2B5EF4-FFF2-40B4-BE49-F238E27FC236}">
                  <a16:creationId xmlns:a16="http://schemas.microsoft.com/office/drawing/2014/main" id="{F58982A6-1292-47E1-A2AB-EDED71166936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ăgeată: șevron 4">
              <a:extLst>
                <a:ext uri="{FF2B5EF4-FFF2-40B4-BE49-F238E27FC236}">
                  <a16:creationId xmlns:a16="http://schemas.microsoft.com/office/drawing/2014/main" id="{12C55031-558D-4D1D-808E-6040F36258C4}"/>
                </a:ext>
              </a:extLst>
            </p:cNvPr>
            <p:cNvSpPr txBox="1"/>
            <p:nvPr/>
          </p:nvSpPr>
          <p:spPr>
            <a:xfrm>
              <a:off x="392280" y="44820"/>
              <a:ext cx="1146036" cy="7195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NODES</a:t>
              </a:r>
              <a:endParaRPr lang="ro-RO" sz="1700" kern="1200" dirty="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942128B6-D955-464F-B2D2-32BD7045C5BF}"/>
              </a:ext>
            </a:extLst>
          </p:cNvPr>
          <p:cNvGrpSpPr/>
          <p:nvPr/>
        </p:nvGrpSpPr>
        <p:grpSpPr>
          <a:xfrm>
            <a:off x="337858" y="3154253"/>
            <a:ext cx="1910060" cy="764024"/>
            <a:chOff x="3448377" y="370"/>
            <a:chExt cx="1910060" cy="764024"/>
          </a:xfrm>
          <a:solidFill>
            <a:srgbClr val="FF0000"/>
          </a:solidFill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DF790B96-7746-48CC-82BA-761EDE06C3C9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ăgeată: șevron 4">
              <a:extLst>
                <a:ext uri="{FF2B5EF4-FFF2-40B4-BE49-F238E27FC236}">
                  <a16:creationId xmlns:a16="http://schemas.microsoft.com/office/drawing/2014/main" id="{800F40DE-EA13-49F0-B768-40219E08A368}"/>
                </a:ext>
              </a:extLst>
            </p:cNvPr>
            <p:cNvSpPr txBox="1"/>
            <p:nvPr/>
          </p:nvSpPr>
          <p:spPr>
            <a:xfrm>
              <a:off x="3794061" y="55248"/>
              <a:ext cx="1269545" cy="65426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RELATIONSHIPS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3379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601EAC-4CF1-434E-B0AD-286A41EE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Graph databases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D1EA60-4013-402E-ACDC-380DA1E5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48" y="1517301"/>
            <a:ext cx="8987552" cy="46596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entities in the graph, can hold attributes.</a:t>
            </a:r>
          </a:p>
          <a:p>
            <a:pPr marL="0" indent="0">
              <a:buNone/>
            </a:pPr>
            <a:r>
              <a:rPr lang="en-US" dirty="0"/>
              <a:t>each node has a label identifying node’s role.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provide semantic connections between two node entities.</a:t>
            </a:r>
          </a:p>
          <a:p>
            <a:pPr marL="0" indent="0">
              <a:buNone/>
            </a:pPr>
            <a:r>
              <a:rPr lang="en-US" dirty="0"/>
              <a:t>each relationship  has a type, a start node and an end node.</a:t>
            </a:r>
          </a:p>
          <a:p>
            <a:pPr marL="0" indent="0">
              <a:buNone/>
            </a:pPr>
            <a:r>
              <a:rPr lang="en-US" dirty="0"/>
              <a:t>can be navigated in both directions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properties of nodes or relationships.</a:t>
            </a:r>
          </a:p>
          <a:p>
            <a:pPr marL="0" indent="0">
              <a:buNone/>
            </a:pPr>
            <a:r>
              <a:rPr lang="en-US" dirty="0"/>
              <a:t>An attribute is given by a key-value pair.  </a:t>
            </a:r>
          </a:p>
          <a:p>
            <a:pPr marL="0" indent="0">
              <a:buNone/>
            </a:pPr>
            <a:r>
              <a:rPr lang="en-US" dirty="0"/>
              <a:t>Relationship attributes are typically quantitative properties (weights, costs, ratings etc.).		  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033989C-22BE-411A-8664-B2C0E28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grpSp>
        <p:nvGrpSpPr>
          <p:cNvPr id="6" name="Grupare 5">
            <a:extLst>
              <a:ext uri="{FF2B5EF4-FFF2-40B4-BE49-F238E27FC236}">
                <a16:creationId xmlns:a16="http://schemas.microsoft.com/office/drawing/2014/main" id="{9490FD63-5F8D-42D5-B7E8-0AF2AF82E0E6}"/>
              </a:ext>
            </a:extLst>
          </p:cNvPr>
          <p:cNvGrpSpPr/>
          <p:nvPr/>
        </p:nvGrpSpPr>
        <p:grpSpPr>
          <a:xfrm>
            <a:off x="337858" y="1646238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7" name="Săgeată: șevron 6">
              <a:extLst>
                <a:ext uri="{FF2B5EF4-FFF2-40B4-BE49-F238E27FC236}">
                  <a16:creationId xmlns:a16="http://schemas.microsoft.com/office/drawing/2014/main" id="{F58982A6-1292-47E1-A2AB-EDED71166936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ăgeată: șevron 4">
              <a:extLst>
                <a:ext uri="{FF2B5EF4-FFF2-40B4-BE49-F238E27FC236}">
                  <a16:creationId xmlns:a16="http://schemas.microsoft.com/office/drawing/2014/main" id="{12C55031-558D-4D1D-808E-6040F36258C4}"/>
                </a:ext>
              </a:extLst>
            </p:cNvPr>
            <p:cNvSpPr txBox="1"/>
            <p:nvPr/>
          </p:nvSpPr>
          <p:spPr>
            <a:xfrm>
              <a:off x="392280" y="44820"/>
              <a:ext cx="1146036" cy="7195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NODES</a:t>
              </a:r>
              <a:endParaRPr lang="ro-RO" sz="1700" kern="1200" dirty="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942128B6-D955-464F-B2D2-32BD7045C5BF}"/>
              </a:ext>
            </a:extLst>
          </p:cNvPr>
          <p:cNvGrpSpPr/>
          <p:nvPr/>
        </p:nvGrpSpPr>
        <p:grpSpPr>
          <a:xfrm>
            <a:off x="337858" y="3147576"/>
            <a:ext cx="1910060" cy="764024"/>
            <a:chOff x="3448377" y="370"/>
            <a:chExt cx="1910060" cy="764024"/>
          </a:xfrm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DF790B96-7746-48CC-82BA-761EDE06C3C9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ăgeată: șevron 4">
              <a:extLst>
                <a:ext uri="{FF2B5EF4-FFF2-40B4-BE49-F238E27FC236}">
                  <a16:creationId xmlns:a16="http://schemas.microsoft.com/office/drawing/2014/main" id="{800F40DE-EA13-49F0-B768-40219E08A368}"/>
                </a:ext>
              </a:extLst>
            </p:cNvPr>
            <p:cNvSpPr txBox="1"/>
            <p:nvPr/>
          </p:nvSpPr>
          <p:spPr>
            <a:xfrm>
              <a:off x="3830388" y="370"/>
              <a:ext cx="1339749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RELATIONSHIPS</a:t>
              </a:r>
              <a:endParaRPr lang="ro-RO" sz="1700" kern="1200" dirty="0"/>
            </a:p>
          </p:txBody>
        </p:sp>
      </p:grpSp>
      <p:grpSp>
        <p:nvGrpSpPr>
          <p:cNvPr id="12" name="Grupare 11">
            <a:extLst>
              <a:ext uri="{FF2B5EF4-FFF2-40B4-BE49-F238E27FC236}">
                <a16:creationId xmlns:a16="http://schemas.microsoft.com/office/drawing/2014/main" id="{C6E7BBD4-75AF-4A1D-B973-243EC3E747EE}"/>
              </a:ext>
            </a:extLst>
          </p:cNvPr>
          <p:cNvGrpSpPr/>
          <p:nvPr/>
        </p:nvGrpSpPr>
        <p:grpSpPr>
          <a:xfrm>
            <a:off x="337858" y="4662269"/>
            <a:ext cx="1910060" cy="764024"/>
            <a:chOff x="3448377" y="370"/>
            <a:chExt cx="1910060" cy="764024"/>
          </a:xfrm>
          <a:solidFill>
            <a:srgbClr val="FF0000"/>
          </a:solidFill>
        </p:grpSpPr>
        <p:sp>
          <p:nvSpPr>
            <p:cNvPr id="13" name="Săgeată: șevron 12">
              <a:extLst>
                <a:ext uri="{FF2B5EF4-FFF2-40B4-BE49-F238E27FC236}">
                  <a16:creationId xmlns:a16="http://schemas.microsoft.com/office/drawing/2014/main" id="{CC3A4A26-ABFC-4506-B6E5-830F5E97BF75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ăgeată: șevron 4">
              <a:extLst>
                <a:ext uri="{FF2B5EF4-FFF2-40B4-BE49-F238E27FC236}">
                  <a16:creationId xmlns:a16="http://schemas.microsoft.com/office/drawing/2014/main" id="{D3BE2C18-E2F8-4FCC-AEAB-0971F64D400E}"/>
                </a:ext>
              </a:extLst>
            </p:cNvPr>
            <p:cNvSpPr txBox="1"/>
            <p:nvPr/>
          </p:nvSpPr>
          <p:spPr>
            <a:xfrm>
              <a:off x="3830389" y="78776"/>
              <a:ext cx="1146036" cy="6856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 ATTRIBUTE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2248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601EAC-4CF1-434E-B0AD-286A41EE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Graph databases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D1EA60-4013-402E-ACDC-380DA1E5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48" y="1517301"/>
            <a:ext cx="8987552" cy="46596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CREATE (</a:t>
            </a:r>
            <a:r>
              <a:rPr lang="en-US" sz="2000" dirty="0" err="1"/>
              <a:t>TheMatrix:Movie</a:t>
            </a:r>
            <a:r>
              <a:rPr lang="en-US" sz="2000" dirty="0"/>
              <a:t> {</a:t>
            </a:r>
            <a:r>
              <a:rPr lang="en-US" sz="2000" dirty="0" err="1"/>
              <a:t>title:'The</a:t>
            </a:r>
            <a:r>
              <a:rPr lang="en-US" sz="2000" dirty="0"/>
              <a:t> Matrix', released:1999, </a:t>
            </a:r>
            <a:r>
              <a:rPr lang="en-US" sz="2000" dirty="0" err="1"/>
              <a:t>tagline:'Welcome</a:t>
            </a:r>
            <a:r>
              <a:rPr lang="en-US" sz="2000" dirty="0"/>
              <a:t> to the Real World’})</a:t>
            </a:r>
          </a:p>
          <a:p>
            <a:pPr marL="0" indent="0">
              <a:buNone/>
            </a:pPr>
            <a:r>
              <a:rPr lang="en-US" sz="2000" dirty="0"/>
              <a:t>CREATE (</a:t>
            </a:r>
            <a:r>
              <a:rPr lang="en-US" sz="2000" dirty="0" err="1"/>
              <a:t>Keanu:Person</a:t>
            </a:r>
            <a:r>
              <a:rPr lang="en-US" sz="2000" dirty="0"/>
              <a:t> {</a:t>
            </a:r>
            <a:r>
              <a:rPr lang="en-US" sz="2000" dirty="0" err="1"/>
              <a:t>name:'Keanu</a:t>
            </a:r>
            <a:r>
              <a:rPr lang="en-US" sz="2000" dirty="0"/>
              <a:t> Reeves', born:1964})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</a:t>
            </a:r>
          </a:p>
          <a:p>
            <a:pPr marL="0" indent="0">
              <a:buNone/>
            </a:pPr>
            <a:r>
              <a:rPr lang="en-US" sz="2000" dirty="0"/>
              <a:t>(Keanu)-[:ACTED_IN {roles:['Neo']}]-&gt;(</a:t>
            </a:r>
            <a:r>
              <a:rPr lang="en-US" sz="2000" dirty="0" err="1"/>
              <a:t>TheMatrix</a:t>
            </a:r>
            <a:r>
              <a:rPr lang="en-US" sz="2000" dirty="0"/>
              <a:t>),</a:t>
            </a:r>
          </a:p>
          <a:p>
            <a:pPr marL="0" indent="0">
              <a:buNone/>
            </a:pPr>
            <a:r>
              <a:rPr lang="en-US" sz="2000" dirty="0"/>
              <a:t>(Carrie)-[:ACTED_IN {roles:['Trinity']}]-&gt;(</a:t>
            </a:r>
            <a:r>
              <a:rPr lang="en-US" sz="2000" dirty="0" err="1"/>
              <a:t>TheMatrix</a:t>
            </a:r>
            <a:r>
              <a:rPr lang="en-US" sz="2000" dirty="0"/>
              <a:t>),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dirty="0" err="1"/>
              <a:t>LillyW</a:t>
            </a:r>
            <a:r>
              <a:rPr lang="en-US" sz="2000" dirty="0"/>
              <a:t>)-[:DIRECTED]-&gt;(</a:t>
            </a:r>
            <a:r>
              <a:rPr lang="en-US" sz="2000" dirty="0" err="1"/>
              <a:t>TheMatrix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title, tagline, released, roles.</a:t>
            </a:r>
          </a:p>
          <a:p>
            <a:pPr marL="0" indent="0">
              <a:buNone/>
            </a:pPr>
            <a:r>
              <a:rPr lang="en-US" sz="2000" dirty="0"/>
              <a:t>labels: Movie, Person, ACTED_IN, DIRECTED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dirty="0"/>
              <a:t>	  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033989C-22BE-411A-8664-B2C0E28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grpSp>
        <p:nvGrpSpPr>
          <p:cNvPr id="6" name="Grupare 5">
            <a:extLst>
              <a:ext uri="{FF2B5EF4-FFF2-40B4-BE49-F238E27FC236}">
                <a16:creationId xmlns:a16="http://schemas.microsoft.com/office/drawing/2014/main" id="{9490FD63-5F8D-42D5-B7E8-0AF2AF82E0E6}"/>
              </a:ext>
            </a:extLst>
          </p:cNvPr>
          <p:cNvGrpSpPr/>
          <p:nvPr/>
        </p:nvGrpSpPr>
        <p:grpSpPr>
          <a:xfrm>
            <a:off x="337858" y="1646238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7" name="Săgeată: șevron 6">
              <a:extLst>
                <a:ext uri="{FF2B5EF4-FFF2-40B4-BE49-F238E27FC236}">
                  <a16:creationId xmlns:a16="http://schemas.microsoft.com/office/drawing/2014/main" id="{F58982A6-1292-47E1-A2AB-EDED71166936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Săgeată: șevron 4">
              <a:extLst>
                <a:ext uri="{FF2B5EF4-FFF2-40B4-BE49-F238E27FC236}">
                  <a16:creationId xmlns:a16="http://schemas.microsoft.com/office/drawing/2014/main" id="{12C55031-558D-4D1D-808E-6040F36258C4}"/>
                </a:ext>
              </a:extLst>
            </p:cNvPr>
            <p:cNvSpPr txBox="1"/>
            <p:nvPr/>
          </p:nvSpPr>
          <p:spPr>
            <a:xfrm>
              <a:off x="392280" y="44820"/>
              <a:ext cx="1146036" cy="7195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NODES</a:t>
              </a:r>
              <a:endParaRPr lang="ro-RO" sz="1700" kern="1200" dirty="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942128B6-D955-464F-B2D2-32BD7045C5BF}"/>
              </a:ext>
            </a:extLst>
          </p:cNvPr>
          <p:cNvGrpSpPr/>
          <p:nvPr/>
        </p:nvGrpSpPr>
        <p:grpSpPr>
          <a:xfrm>
            <a:off x="337858" y="3147576"/>
            <a:ext cx="1910060" cy="764024"/>
            <a:chOff x="3448377" y="370"/>
            <a:chExt cx="1910060" cy="764024"/>
          </a:xfrm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DF790B96-7746-48CC-82BA-761EDE06C3C9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ăgeată: șevron 4">
              <a:extLst>
                <a:ext uri="{FF2B5EF4-FFF2-40B4-BE49-F238E27FC236}">
                  <a16:creationId xmlns:a16="http://schemas.microsoft.com/office/drawing/2014/main" id="{800F40DE-EA13-49F0-B768-40219E08A368}"/>
                </a:ext>
              </a:extLst>
            </p:cNvPr>
            <p:cNvSpPr txBox="1"/>
            <p:nvPr/>
          </p:nvSpPr>
          <p:spPr>
            <a:xfrm>
              <a:off x="3830388" y="370"/>
              <a:ext cx="1339749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RELATIONSHIPS</a:t>
              </a:r>
              <a:endParaRPr lang="ro-RO" sz="1700" kern="1200" dirty="0"/>
            </a:p>
          </p:txBody>
        </p:sp>
      </p:grpSp>
      <p:grpSp>
        <p:nvGrpSpPr>
          <p:cNvPr id="12" name="Grupare 11">
            <a:extLst>
              <a:ext uri="{FF2B5EF4-FFF2-40B4-BE49-F238E27FC236}">
                <a16:creationId xmlns:a16="http://schemas.microsoft.com/office/drawing/2014/main" id="{C6E7BBD4-75AF-4A1D-B973-243EC3E747EE}"/>
              </a:ext>
            </a:extLst>
          </p:cNvPr>
          <p:cNvGrpSpPr/>
          <p:nvPr/>
        </p:nvGrpSpPr>
        <p:grpSpPr>
          <a:xfrm>
            <a:off x="337858" y="4662269"/>
            <a:ext cx="1910060" cy="764024"/>
            <a:chOff x="3448377" y="370"/>
            <a:chExt cx="1910060" cy="764024"/>
          </a:xfrm>
          <a:solidFill>
            <a:schemeClr val="accent1"/>
          </a:solidFill>
        </p:grpSpPr>
        <p:sp>
          <p:nvSpPr>
            <p:cNvPr id="13" name="Săgeată: șevron 12">
              <a:extLst>
                <a:ext uri="{FF2B5EF4-FFF2-40B4-BE49-F238E27FC236}">
                  <a16:creationId xmlns:a16="http://schemas.microsoft.com/office/drawing/2014/main" id="{CC3A4A26-ABFC-4506-B6E5-830F5E97BF75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ăgeată: șevron 4">
              <a:extLst>
                <a:ext uri="{FF2B5EF4-FFF2-40B4-BE49-F238E27FC236}">
                  <a16:creationId xmlns:a16="http://schemas.microsoft.com/office/drawing/2014/main" id="{D3BE2C18-E2F8-4FCC-AEAB-0971F64D400E}"/>
                </a:ext>
              </a:extLst>
            </p:cNvPr>
            <p:cNvSpPr txBox="1"/>
            <p:nvPr/>
          </p:nvSpPr>
          <p:spPr>
            <a:xfrm>
              <a:off x="3830389" y="78776"/>
              <a:ext cx="1146036" cy="68561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 ATTRIBUTE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782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7DC7BD-8277-4CF6-9C34-E90272D1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vs </a:t>
            </a:r>
            <a:r>
              <a:rPr lang="en-US" dirty="0" err="1"/>
              <a:t>BigData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72905B1-0412-494B-8E11-2998B45E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Structured data vs semi-structured data  (example graph data, key-value storages)</a:t>
            </a:r>
          </a:p>
          <a:p>
            <a:pPr lvl="1"/>
            <a:r>
              <a:rPr lang="en-US" dirty="0"/>
              <a:t>join: execution time increase, relational databases more expressive.</a:t>
            </a:r>
          </a:p>
          <a:p>
            <a:endParaRPr lang="en-US" dirty="0"/>
          </a:p>
          <a:p>
            <a:r>
              <a:rPr lang="en-US" dirty="0"/>
              <a:t>Data from a single enterprise vs data from multiple sources</a:t>
            </a:r>
          </a:p>
          <a:p>
            <a:endParaRPr lang="en-US" dirty="0"/>
          </a:p>
          <a:p>
            <a:r>
              <a:rPr lang="en-US" dirty="0" err="1"/>
              <a:t>BigData</a:t>
            </a:r>
            <a:r>
              <a:rPr lang="en-US" dirty="0"/>
              <a:t> requires high degree of parallelism (storage and processing)</a:t>
            </a:r>
          </a:p>
          <a:p>
            <a:endParaRPr lang="en-US" dirty="0"/>
          </a:p>
          <a:p>
            <a:r>
              <a:rPr lang="en-US" dirty="0"/>
              <a:t>Replicas and </a:t>
            </a:r>
            <a:r>
              <a:rPr lang="en-US" dirty="0" err="1"/>
              <a:t>Sharding</a:t>
            </a:r>
            <a:r>
              <a:rPr lang="en-US" dirty="0"/>
              <a:t> (key-value storage systems and documents stores)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85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7601EAC-4CF1-434E-B0AD-286A41EE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Graph databases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D1EA60-4013-402E-ACDC-380DA1E5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99" y="1973263"/>
            <a:ext cx="8987552" cy="11786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718096"/>
                </a:solidFill>
                <a:latin typeface="Roboto Mono"/>
              </a:rPr>
              <a:t>WITH </a:t>
            </a:r>
            <a:r>
              <a:rPr lang="en-US" sz="2000" dirty="0" err="1"/>
              <a:t>TomH</a:t>
            </a:r>
            <a:r>
              <a:rPr lang="en-US" sz="2000" dirty="0"/>
              <a:t> as a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en-US" sz="2000" dirty="0"/>
              <a:t>(a)-[:</a:t>
            </a:r>
            <a:r>
              <a:rPr lang="en-US" sz="1900" dirty="0">
                <a:solidFill>
                  <a:srgbClr val="3182CE"/>
                </a:solidFill>
                <a:latin typeface="Roboto Mono"/>
              </a:rPr>
              <a:t>ACTED_IN</a:t>
            </a:r>
            <a:r>
              <a:rPr lang="en-US" sz="2000" dirty="0"/>
              <a:t>]-&gt;(m)&lt;-[:</a:t>
            </a:r>
            <a:r>
              <a:rPr lang="en-US" sz="1900" dirty="0">
                <a:solidFill>
                  <a:srgbClr val="3182CE"/>
                </a:solidFill>
                <a:latin typeface="Roboto Mono"/>
              </a:rPr>
              <a:t>DIRECTED</a:t>
            </a:r>
            <a:r>
              <a:rPr lang="en-US" sz="2000" dirty="0"/>
              <a:t>]-(d)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718096"/>
                </a:solidFill>
                <a:latin typeface="Roboto Mono"/>
              </a:rPr>
              <a:t>RETURN</a:t>
            </a:r>
            <a:r>
              <a:rPr lang="en-US" sz="2000" dirty="0"/>
              <a:t> </a:t>
            </a:r>
            <a:r>
              <a:rPr lang="en-US" sz="2000" dirty="0" err="1"/>
              <a:t>a,m,d</a:t>
            </a:r>
            <a:r>
              <a:rPr lang="en-US" sz="2000" dirty="0"/>
              <a:t> LIMIT 10;	</a:t>
            </a:r>
            <a:r>
              <a:rPr lang="en-US" dirty="0"/>
              <a:t>	  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033989C-22BE-411A-8664-B2C0E28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  <p:pic>
        <p:nvPicPr>
          <p:cNvPr id="15" name="Imagine 14">
            <a:extLst>
              <a:ext uri="{FF2B5EF4-FFF2-40B4-BE49-F238E27FC236}">
                <a16:creationId xmlns:a16="http://schemas.microsoft.com/office/drawing/2014/main" id="{89825DAD-97EF-44B0-9D1A-65F4E2D6D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50" y="647700"/>
            <a:ext cx="5600700" cy="5562600"/>
          </a:xfrm>
          <a:prstGeom prst="rect">
            <a:avLst/>
          </a:prstGeom>
        </p:spPr>
      </p:pic>
      <p:sp>
        <p:nvSpPr>
          <p:cNvPr id="17" name="CasetăText 16">
            <a:extLst>
              <a:ext uri="{FF2B5EF4-FFF2-40B4-BE49-F238E27FC236}">
                <a16:creationId xmlns:a16="http://schemas.microsoft.com/office/drawing/2014/main" id="{9218C7F6-C9E4-4140-BB50-F86A75AC28F7}"/>
              </a:ext>
            </a:extLst>
          </p:cNvPr>
          <p:cNvSpPr txBox="1"/>
          <p:nvPr/>
        </p:nvSpPr>
        <p:spPr>
          <a:xfrm>
            <a:off x="563999" y="397183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718096"/>
                </a:solidFill>
                <a:effectLst/>
                <a:latin typeface="Roboto Mono"/>
              </a:rPr>
              <a:t>MATCH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 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/>
              </a:rPr>
              <a:t>tom: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/>
              </a:rPr>
              <a:t>Person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 {name: </a:t>
            </a:r>
            <a:r>
              <a:rPr lang="en-US" b="0" i="0" dirty="0">
                <a:solidFill>
                  <a:srgbClr val="2F855A"/>
                </a:solidFill>
                <a:effectLst/>
                <a:latin typeface="Roboto Mono"/>
              </a:rPr>
              <a:t>'Tom Hanks’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})</a:t>
            </a:r>
          </a:p>
          <a:p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]-&gt;(: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/>
              </a:rPr>
              <a:t>Movie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)&lt;-[:</a:t>
            </a:r>
            <a:r>
              <a:rPr lang="en-US" b="0" i="0" dirty="0">
                <a:solidFill>
                  <a:srgbClr val="3182CE"/>
                </a:solidFill>
                <a:effectLst/>
                <a:latin typeface="Roboto Mono"/>
              </a:rPr>
              <a:t>ACTED_IN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]-(</a:t>
            </a:r>
            <a:r>
              <a:rPr lang="en-US" b="0" i="0" dirty="0" err="1">
                <a:solidFill>
                  <a:srgbClr val="2D3748"/>
                </a:solidFill>
                <a:effectLst/>
                <a:latin typeface="Roboto Mono"/>
              </a:rPr>
              <a:t>coActor:</a:t>
            </a:r>
            <a:r>
              <a:rPr lang="en-US" b="0" i="0" dirty="0" err="1">
                <a:solidFill>
                  <a:srgbClr val="3182CE"/>
                </a:solidFill>
                <a:effectLst/>
                <a:latin typeface="Roboto Mono"/>
              </a:rPr>
              <a:t>Person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)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</a:rPr>
              <a:t>RETURN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 coActor.name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03510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379B29E-CBD5-4628-B398-7AE05F23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algorithm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30EEA83-1985-4876-9072-089DD7E78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5468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3ED75D5-25DE-40AA-A98D-F6A197E7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00F11E6-A756-4AC1-BDB7-AA22B3B7A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Google </a:t>
            </a:r>
            <a:r>
              <a:rPr lang="ro-RO" dirty="0" err="1"/>
              <a:t>Spanner</a:t>
            </a:r>
            <a:r>
              <a:rPr lang="en-US" dirty="0"/>
              <a:t>, Cassandra, Neo4J etc. </a:t>
            </a:r>
          </a:p>
          <a:p>
            <a:pPr algn="ctr"/>
            <a:endParaRPr lang="en-US" dirty="0"/>
          </a:p>
          <a:p>
            <a:r>
              <a:rPr lang="en-US" dirty="0"/>
              <a:t>One run </a:t>
            </a:r>
            <a:r>
              <a:rPr lang="en-US" dirty="0">
                <a:sym typeface="Wingdings" panose="05000000000000000000" pitchFamily="2" charset="2"/>
              </a:rPr>
              <a:t> accepted value.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O(n</a:t>
            </a:r>
            <a:r>
              <a:rPr lang="en-US" sz="2600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), </a:t>
            </a:r>
            <a:r>
              <a:rPr lang="en-US" dirty="0">
                <a:sym typeface="Wingdings" panose="05000000000000000000" pitchFamily="2" charset="2"/>
              </a:rPr>
              <a:t>n nodes </a:t>
            </a:r>
            <a:endParaRPr lang="en-US" dirty="0"/>
          </a:p>
          <a:p>
            <a:endParaRPr lang="en-US" dirty="0"/>
          </a:p>
          <a:p>
            <a:r>
              <a:rPr lang="en-US" dirty="0"/>
              <a:t>One node may take one or more roles: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acceptor, proposer, learner </a:t>
            </a:r>
            <a:r>
              <a:rPr lang="en-US" dirty="0"/>
              <a:t>[1]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Nodes may rejoin after failure, no malicious behavior, fault tolerant </a:t>
            </a:r>
            <a:endParaRPr lang="ro-RO" dirty="0"/>
          </a:p>
          <a:p>
            <a:r>
              <a:rPr lang="en-US" dirty="0"/>
              <a:t>Nodes remember what they accept (not ensured in all variants).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04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95F8A6-408B-4E38-8E6E-71A04F32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B959A85-CB22-42FD-BBB8-E76C46FD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Proposers</a:t>
            </a:r>
            <a:r>
              <a:rPr lang="en-US" dirty="0"/>
              <a:t>: send a unique internal id request  </a:t>
            </a:r>
            <a:r>
              <a:rPr lang="en-US" b="1" dirty="0"/>
              <a:t>PREPARE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r>
              <a:rPr lang="en-US" dirty="0"/>
              <a:t>) to acceptors.</a:t>
            </a:r>
          </a:p>
          <a:p>
            <a:pPr marL="0" indent="0">
              <a:buNone/>
            </a:pPr>
            <a:r>
              <a:rPr lang="en-US" dirty="0"/>
              <a:t>	If the id is not accepted, he will send another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r>
              <a:rPr lang="en-US" dirty="0"/>
              <a:t> (1, 3, 5 etc.)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Acceptors</a:t>
            </a:r>
            <a:r>
              <a:rPr lang="en-US" dirty="0"/>
              <a:t>: When an acceptor accepts a </a:t>
            </a:r>
            <a:r>
              <a:rPr lang="en-US" b="1" dirty="0"/>
              <a:t>REQUEST</a:t>
            </a:r>
            <a:r>
              <a:rPr lang="en-US" dirty="0"/>
              <a:t> with id: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acceptor promise to ignore all request with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en-US" dirty="0"/>
              <a:t> &lt;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acceptor send a </a:t>
            </a:r>
            <a:r>
              <a:rPr lang="en-US" b="1" dirty="0"/>
              <a:t>PROMISE</a:t>
            </a:r>
            <a:r>
              <a:rPr lang="en-US" dirty="0"/>
              <a:t> id 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all proposers.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i="1" dirty="0"/>
              <a:t>			or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ignore the id if it already send a promise </a:t>
            </a:r>
            <a:r>
              <a:rPr lang="en-US" dirty="0" err="1"/>
              <a:t>R_id</a:t>
            </a:r>
            <a:r>
              <a:rPr lang="en-US" dirty="0"/>
              <a:t>’’ with </a:t>
            </a:r>
            <a:r>
              <a:rPr lang="en-US" dirty="0" err="1"/>
              <a:t>R_id</a:t>
            </a:r>
            <a:r>
              <a:rPr lang="en-US" dirty="0"/>
              <a:t>’’ &gt; </a:t>
            </a:r>
            <a:r>
              <a:rPr lang="en-US" dirty="0" err="1"/>
              <a:t>R_id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o-RO" dirty="0"/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Proposers</a:t>
            </a:r>
            <a:r>
              <a:rPr lang="en-US" dirty="0"/>
              <a:t>: When a proposer receives a majority of promises 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proposer will pick a value and send </a:t>
            </a:r>
            <a:r>
              <a:rPr lang="en-US" b="1" dirty="0"/>
              <a:t>ACCEPT-REQUEST,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a pair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value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to acceptors.</a:t>
            </a:r>
          </a:p>
        </p:txBody>
      </p:sp>
    </p:spTree>
    <p:extLst>
      <p:ext uri="{BB962C8B-B14F-4D97-AF65-F5344CB8AC3E}">
        <p14:creationId xmlns:p14="http://schemas.microsoft.com/office/powerpoint/2010/main" val="4080644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95F8A6-408B-4E38-8E6E-71A04F32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B959A85-CB22-42FD-BBB8-E76C46FD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Acceptors</a:t>
            </a:r>
            <a:r>
              <a:rPr lang="en-US" dirty="0"/>
              <a:t>: When an acceptor receives </a:t>
            </a:r>
            <a:r>
              <a:rPr lang="en-US" b="1" dirty="0"/>
              <a:t>ACCEPT-REQUEST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value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ignore the id if it already made a promise </a:t>
            </a:r>
            <a:r>
              <a:rPr lang="en-US" dirty="0" err="1"/>
              <a:t>P_id</a:t>
            </a:r>
            <a:r>
              <a:rPr lang="en-US" dirty="0"/>
              <a:t>’ with </a:t>
            </a:r>
            <a:r>
              <a:rPr lang="en-US" dirty="0" err="1"/>
              <a:t>P_id</a:t>
            </a:r>
            <a:r>
              <a:rPr lang="en-US" dirty="0"/>
              <a:t>’ &gt; </a:t>
            </a:r>
            <a:r>
              <a:rPr lang="en-US" dirty="0" err="1"/>
              <a:t>P_id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/>
              <a:t>		or</a:t>
            </a:r>
          </a:p>
          <a:p>
            <a:pPr marL="0" indent="0">
              <a:buNone/>
            </a:pPr>
            <a:r>
              <a:rPr lang="en-US" dirty="0"/>
              <a:t>	acceptor send message </a:t>
            </a:r>
            <a:r>
              <a:rPr lang="en-US" b="1" dirty="0"/>
              <a:t>ACCEPT(</a:t>
            </a:r>
            <a:r>
              <a:rPr lang="en-US" b="1" dirty="0" err="1"/>
              <a:t>P_id</a:t>
            </a:r>
            <a:r>
              <a:rPr lang="en-US" b="1" dirty="0"/>
              <a:t>, value)</a:t>
            </a:r>
            <a:r>
              <a:rPr lang="en-US" dirty="0"/>
              <a:t>  to all learners/proposers.</a:t>
            </a:r>
          </a:p>
          <a:p>
            <a:pPr marL="0" indent="0">
              <a:buNone/>
            </a:pPr>
            <a:endParaRPr lang="ro-RO" dirty="0"/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Learners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If a majority of acceptors accept a request consensus has been reached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>
                <a:solidFill>
                  <a:srgbClr val="FF0000"/>
                </a:solidFill>
              </a:rPr>
              <a:t>N &gt; 2f + 1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</a:t>
            </a:r>
            <a:r>
              <a:rPr lang="en-US" b="1" dirty="0"/>
              <a:t>ACCEPT REQUEST </a:t>
            </a:r>
            <a:r>
              <a:rPr lang="en-US" dirty="0"/>
              <a:t>with lower ID will be accepted 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</a:t>
            </a:r>
            <a:r>
              <a:rPr lang="en-US" b="1" dirty="0"/>
              <a:t>ACCEPT REQUEST </a:t>
            </a:r>
            <a:r>
              <a:rPr lang="en-US" dirty="0"/>
              <a:t>with higher ID and a different value will be accepted 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97625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6959FC50-DC73-4EFA-AF1D-2B90B5AC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2119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9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6959FC50-DC73-4EFA-AF1D-2B90B5AC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2119" cy="7200000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2596B742-372B-4C4E-96B1-23ADAC1660E9}"/>
              </a:ext>
            </a:extLst>
          </p:cNvPr>
          <p:cNvSpPr/>
          <p:nvPr/>
        </p:nvSpPr>
        <p:spPr>
          <a:xfrm>
            <a:off x="5933243" y="7337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Proposers</a:t>
            </a:r>
            <a:r>
              <a:rPr lang="en-US" dirty="0"/>
              <a:t>: send a unique internal id request  </a:t>
            </a:r>
            <a:r>
              <a:rPr lang="en-US" b="1" dirty="0"/>
              <a:t>PREPARE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r>
              <a:rPr lang="en-US" dirty="0"/>
              <a:t>) to acceptors.</a:t>
            </a:r>
          </a:p>
          <a:p>
            <a:r>
              <a:rPr lang="en-US" dirty="0"/>
              <a:t>If the id is not accepted, it will send another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r>
              <a:rPr lang="en-US" dirty="0"/>
              <a:t> (1, 3, 5 etc.)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54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642DFA9-8426-4A44-96F9-BF815BC41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2119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74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642DFA9-8426-4A44-96F9-BF815BC41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2119" cy="7200000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F7AB8B19-B42C-49D1-8B85-D9B0E9A20A9E}"/>
              </a:ext>
            </a:extLst>
          </p:cNvPr>
          <p:cNvSpPr/>
          <p:nvPr/>
        </p:nvSpPr>
        <p:spPr>
          <a:xfrm>
            <a:off x="6161103" y="344841"/>
            <a:ext cx="6303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Acceptors</a:t>
            </a:r>
            <a:r>
              <a:rPr lang="en-US" dirty="0"/>
              <a:t>: When an acceptor accepts a </a:t>
            </a:r>
            <a:r>
              <a:rPr lang="en-US" b="1" dirty="0"/>
              <a:t>REQUEST</a:t>
            </a:r>
            <a:r>
              <a:rPr lang="en-US" dirty="0"/>
              <a:t> with id: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acceptor promise to ignore all request with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en-US" dirty="0"/>
              <a:t> &lt; </a:t>
            </a:r>
            <a:r>
              <a:rPr lang="en-US" dirty="0" err="1">
                <a:solidFill>
                  <a:srgbClr val="FF0000"/>
                </a:solidFill>
              </a:rPr>
              <a:t>R_id</a:t>
            </a:r>
            <a:endParaRPr lang="en-US" dirty="0"/>
          </a:p>
          <a:p>
            <a:r>
              <a:rPr lang="en-US" dirty="0"/>
              <a:t>acceptor send a </a:t>
            </a:r>
            <a:r>
              <a:rPr lang="en-US" b="1" dirty="0"/>
              <a:t>PROMISE</a:t>
            </a:r>
            <a:r>
              <a:rPr lang="en-US" dirty="0"/>
              <a:t> id 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all proposers</a:t>
            </a:r>
          </a:p>
        </p:txBody>
      </p:sp>
    </p:spTree>
    <p:extLst>
      <p:ext uri="{BB962C8B-B14F-4D97-AF65-F5344CB8AC3E}">
        <p14:creationId xmlns:p14="http://schemas.microsoft.com/office/powerpoint/2010/main" val="3848392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D0BD467D-6151-4F35-91DC-6B2F2EF27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2119" cy="7200000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306003BA-22B4-4C22-8670-875700C2E1C3}"/>
              </a:ext>
            </a:extLst>
          </p:cNvPr>
          <p:cNvSpPr/>
          <p:nvPr/>
        </p:nvSpPr>
        <p:spPr>
          <a:xfrm>
            <a:off x="6164062" y="4904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Proposer</a:t>
            </a:r>
            <a:r>
              <a:rPr lang="en-US" dirty="0"/>
              <a:t>: receives a majority of promises 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proposer will pick value and send </a:t>
            </a:r>
            <a:r>
              <a:rPr lang="en-US" b="1" dirty="0"/>
              <a:t>ACCEPT-REQUEST, </a:t>
            </a:r>
          </a:p>
          <a:p>
            <a:r>
              <a:rPr lang="en-US" dirty="0"/>
              <a:t>a pair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value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to acceptors.</a:t>
            </a:r>
          </a:p>
        </p:txBody>
      </p:sp>
    </p:spTree>
    <p:extLst>
      <p:ext uri="{BB962C8B-B14F-4D97-AF65-F5344CB8AC3E}">
        <p14:creationId xmlns:p14="http://schemas.microsoft.com/office/powerpoint/2010/main" val="37785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attributes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Huge amount of data, even the number of V’ for big data is increasing.</a:t>
            </a:r>
            <a:endParaRPr lang="ro-RO" dirty="0"/>
          </a:p>
          <a:p>
            <a:pPr algn="just"/>
            <a:endParaRPr lang="ro-RO" dirty="0"/>
          </a:p>
          <a:p>
            <a:pPr algn="just"/>
            <a:r>
              <a:rPr lang="en-US" dirty="0"/>
              <a:t>IoT devices, cloud data, mobile traffic etc.</a:t>
            </a:r>
          </a:p>
          <a:p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VOLUME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VELOCITY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VARIETY</a:t>
              </a:r>
              <a:endParaRPr lang="ro-RO" sz="1700" kern="1200" dirty="0"/>
            </a:p>
          </p:txBody>
        </p:sp>
      </p:grpSp>
      <p:grpSp>
        <p:nvGrpSpPr>
          <p:cNvPr id="8" name="Grupare 7">
            <a:extLst>
              <a:ext uri="{FF2B5EF4-FFF2-40B4-BE49-F238E27FC236}">
                <a16:creationId xmlns:a16="http://schemas.microsoft.com/office/drawing/2014/main" id="{432C3434-279F-4559-B219-AF96FF7A7190}"/>
              </a:ext>
            </a:extLst>
          </p:cNvPr>
          <p:cNvGrpSpPr/>
          <p:nvPr/>
        </p:nvGrpSpPr>
        <p:grpSpPr>
          <a:xfrm>
            <a:off x="7287220" y="1825625"/>
            <a:ext cx="1910060" cy="764024"/>
            <a:chOff x="6886485" y="370"/>
            <a:chExt cx="1910060" cy="764024"/>
          </a:xfrm>
        </p:grpSpPr>
        <p:sp>
          <p:nvSpPr>
            <p:cNvPr id="12" name="Săgeată: șevron 11">
              <a:extLst>
                <a:ext uri="{FF2B5EF4-FFF2-40B4-BE49-F238E27FC236}">
                  <a16:creationId xmlns:a16="http://schemas.microsoft.com/office/drawing/2014/main" id="{69A76DA4-1BDF-4811-B170-0601056F4DE0}"/>
                </a:ext>
              </a:extLst>
            </p:cNvPr>
            <p:cNvSpPr/>
            <p:nvPr/>
          </p:nvSpPr>
          <p:spPr>
            <a:xfrm>
              <a:off x="6886485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ăgeată: șevron 12">
              <a:extLst>
                <a:ext uri="{FF2B5EF4-FFF2-40B4-BE49-F238E27FC236}">
                  <a16:creationId xmlns:a16="http://schemas.microsoft.com/office/drawing/2014/main" id="{67F10D35-FCBC-48C6-B622-BBE43B3ACD74}"/>
                </a:ext>
              </a:extLst>
            </p:cNvPr>
            <p:cNvSpPr txBox="1"/>
            <p:nvPr/>
          </p:nvSpPr>
          <p:spPr>
            <a:xfrm>
              <a:off x="7268497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VERACITY</a:t>
              </a:r>
              <a:endParaRPr lang="ro-RO" sz="1700" kern="1200" dirty="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03438647-4636-4CFA-A514-2FB7F2D2121A}"/>
              </a:ext>
            </a:extLst>
          </p:cNvPr>
          <p:cNvGrpSpPr/>
          <p:nvPr/>
        </p:nvGrpSpPr>
        <p:grpSpPr>
          <a:xfrm>
            <a:off x="9433470" y="1825625"/>
            <a:ext cx="1910060" cy="764024"/>
            <a:chOff x="8605539" y="370"/>
            <a:chExt cx="1910060" cy="764024"/>
          </a:xfrm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DB342E2E-B3A4-4D04-80E3-3E2CEB9B7AA3}"/>
                </a:ext>
              </a:extLst>
            </p:cNvPr>
            <p:cNvSpPr/>
            <p:nvPr/>
          </p:nvSpPr>
          <p:spPr>
            <a:xfrm>
              <a:off x="8605539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ăgeată: șevron 14">
              <a:extLst>
                <a:ext uri="{FF2B5EF4-FFF2-40B4-BE49-F238E27FC236}">
                  <a16:creationId xmlns:a16="http://schemas.microsoft.com/office/drawing/2014/main" id="{82951E42-7ADB-40D6-A20B-1D3D281403FE}"/>
                </a:ext>
              </a:extLst>
            </p:cNvPr>
            <p:cNvSpPr txBox="1"/>
            <p:nvPr/>
          </p:nvSpPr>
          <p:spPr>
            <a:xfrm>
              <a:off x="8987551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VALUE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1624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0C6C15F-A6CD-459B-A7E7-4497BB516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2119" cy="7200000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62BCB044-B4A2-4724-9A0C-8A82E3BF3869}"/>
              </a:ext>
            </a:extLst>
          </p:cNvPr>
          <p:cNvSpPr/>
          <p:nvPr/>
        </p:nvSpPr>
        <p:spPr>
          <a:xfrm>
            <a:off x="5637320" y="273819"/>
            <a:ext cx="6347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Acceptors</a:t>
            </a:r>
            <a:r>
              <a:rPr lang="en-US" dirty="0"/>
              <a:t>: acceptor receives </a:t>
            </a:r>
            <a:r>
              <a:rPr lang="en-US" b="1" dirty="0"/>
              <a:t>ACCEPT-REQUEST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P_id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value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US" i="1" dirty="0"/>
          </a:p>
          <a:p>
            <a:r>
              <a:rPr lang="en-US" dirty="0"/>
              <a:t>ignore the id if it already made a promise </a:t>
            </a:r>
            <a:r>
              <a:rPr lang="en-US" dirty="0" err="1"/>
              <a:t>P_id</a:t>
            </a:r>
            <a:r>
              <a:rPr lang="en-US" dirty="0"/>
              <a:t>’ with </a:t>
            </a:r>
            <a:r>
              <a:rPr lang="en-US" dirty="0" err="1"/>
              <a:t>P_id</a:t>
            </a:r>
            <a:r>
              <a:rPr lang="en-US" dirty="0"/>
              <a:t>’ &gt; </a:t>
            </a:r>
            <a:r>
              <a:rPr lang="en-US" dirty="0" err="1"/>
              <a:t>P_id</a:t>
            </a:r>
            <a:r>
              <a:rPr lang="en-US" dirty="0"/>
              <a:t>.</a:t>
            </a:r>
          </a:p>
          <a:p>
            <a:r>
              <a:rPr lang="en-US" i="1" dirty="0"/>
              <a:t>		or</a:t>
            </a:r>
          </a:p>
          <a:p>
            <a:r>
              <a:rPr lang="en-US" dirty="0"/>
              <a:t>acceptor send a </a:t>
            </a:r>
            <a:r>
              <a:rPr lang="en-US" b="1" dirty="0"/>
              <a:t>ACCEPT(</a:t>
            </a:r>
            <a:r>
              <a:rPr lang="en-US" b="1" dirty="0" err="1"/>
              <a:t>P_id</a:t>
            </a:r>
            <a:r>
              <a:rPr lang="en-US" b="1" dirty="0"/>
              <a:t>, value)</a:t>
            </a:r>
            <a:r>
              <a:rPr lang="en-US" dirty="0"/>
              <a:t>  to all learners/proposers.</a:t>
            </a:r>
          </a:p>
        </p:txBody>
      </p:sp>
    </p:spTree>
    <p:extLst>
      <p:ext uri="{BB962C8B-B14F-4D97-AF65-F5344CB8AC3E}">
        <p14:creationId xmlns:p14="http://schemas.microsoft.com/office/powerpoint/2010/main" val="941956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370E33FF-8106-4E3B-8B87-A89BE851F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81651" cy="7200000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9EE397F6-229C-496E-AC91-8B6E0E092713}"/>
              </a:ext>
            </a:extLst>
          </p:cNvPr>
          <p:cNvSpPr/>
          <p:nvPr/>
        </p:nvSpPr>
        <p:spPr>
          <a:xfrm>
            <a:off x="5933243" y="7337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Acceptors</a:t>
            </a:r>
            <a:r>
              <a:rPr lang="en-US" dirty="0"/>
              <a:t>: ignore the id if it already send a promise </a:t>
            </a:r>
          </a:p>
          <a:p>
            <a:r>
              <a:rPr lang="en-US" dirty="0" err="1"/>
              <a:t>R_id</a:t>
            </a:r>
            <a:r>
              <a:rPr lang="en-US" dirty="0"/>
              <a:t>’’ with </a:t>
            </a:r>
            <a:r>
              <a:rPr lang="en-US" dirty="0" err="1"/>
              <a:t>R_id</a:t>
            </a:r>
            <a:r>
              <a:rPr lang="en-US" dirty="0"/>
              <a:t>’’ &gt; </a:t>
            </a:r>
            <a:r>
              <a:rPr lang="en-US" dirty="0" err="1"/>
              <a:t>R_id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3387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370E33FF-8106-4E3B-8B87-A89BE851F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963"/>
            <a:ext cx="12781651" cy="718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57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0C6C15F-A6CD-459B-A7E7-4497BB516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832"/>
            <a:ext cx="12782119" cy="7186336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62BCB044-B4A2-4724-9A0C-8A82E3BF3869}"/>
              </a:ext>
            </a:extLst>
          </p:cNvPr>
          <p:cNvSpPr/>
          <p:nvPr/>
        </p:nvSpPr>
        <p:spPr>
          <a:xfrm>
            <a:off x="5637320" y="273819"/>
            <a:ext cx="63475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Acceptors</a:t>
            </a:r>
            <a:r>
              <a:rPr lang="en-US" dirty="0"/>
              <a:t>: send a </a:t>
            </a:r>
            <a:r>
              <a:rPr lang="en-US" b="1" dirty="0"/>
              <a:t>ACCEPT(</a:t>
            </a:r>
            <a:r>
              <a:rPr lang="en-US" b="1" dirty="0" err="1"/>
              <a:t>P_id</a:t>
            </a:r>
            <a:r>
              <a:rPr lang="en-US" b="1" dirty="0"/>
              <a:t>, value)</a:t>
            </a:r>
            <a:r>
              <a:rPr lang="en-US" dirty="0"/>
              <a:t>  to all learners/proposers.</a:t>
            </a:r>
          </a:p>
          <a:p>
            <a:r>
              <a:rPr lang="en-US" dirty="0"/>
              <a:t>if accept (</a:t>
            </a:r>
            <a:r>
              <a:rPr lang="en-US" dirty="0" err="1"/>
              <a:t>P_id</a:t>
            </a:r>
            <a:r>
              <a:rPr lang="en-US" dirty="0"/>
              <a:t>’, value) has been sent with </a:t>
            </a:r>
            <a:r>
              <a:rPr lang="en-US" dirty="0" err="1"/>
              <a:t>P_id</a:t>
            </a:r>
            <a:r>
              <a:rPr lang="en-US" dirty="0"/>
              <a:t>’ &lt; </a:t>
            </a:r>
            <a:r>
              <a:rPr lang="en-US" dirty="0" err="1"/>
              <a:t>P_id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89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0C6C15F-A6CD-459B-A7E7-4497BB516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832"/>
            <a:ext cx="12782119" cy="7186336"/>
          </a:xfrm>
          <a:prstGeom prst="rect">
            <a:avLst/>
          </a:prstGeom>
        </p:spPr>
      </p:pic>
      <p:cxnSp>
        <p:nvCxnSpPr>
          <p:cNvPr id="5" name="Conector drept cu săgeată 4">
            <a:extLst>
              <a:ext uri="{FF2B5EF4-FFF2-40B4-BE49-F238E27FC236}">
                <a16:creationId xmlns:a16="http://schemas.microsoft.com/office/drawing/2014/main" id="{29A06071-463D-4651-A4F1-B22E3B515122}"/>
              </a:ext>
            </a:extLst>
          </p:cNvPr>
          <p:cNvCxnSpPr>
            <a:cxnSpLocks/>
          </p:cNvCxnSpPr>
          <p:nvPr/>
        </p:nvCxnSpPr>
        <p:spPr>
          <a:xfrm>
            <a:off x="9099612" y="4758432"/>
            <a:ext cx="585926" cy="62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setăText 9">
            <a:extLst>
              <a:ext uri="{FF2B5EF4-FFF2-40B4-BE49-F238E27FC236}">
                <a16:creationId xmlns:a16="http://schemas.microsoft.com/office/drawing/2014/main" id="{28C82ED8-CE22-4033-82BE-970CE465B4E7}"/>
              </a:ext>
            </a:extLst>
          </p:cNvPr>
          <p:cNvSpPr txBox="1"/>
          <p:nvPr/>
        </p:nvSpPr>
        <p:spPr>
          <a:xfrm>
            <a:off x="8643262" y="4884484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Promise 8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26691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0C6C15F-A6CD-459B-A7E7-4497BB516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832"/>
            <a:ext cx="12782119" cy="7186336"/>
          </a:xfrm>
          <a:prstGeom prst="rect">
            <a:avLst/>
          </a:prstGeom>
        </p:spPr>
      </p:pic>
      <p:cxnSp>
        <p:nvCxnSpPr>
          <p:cNvPr id="5" name="Conector drept cu săgeată 4">
            <a:extLst>
              <a:ext uri="{FF2B5EF4-FFF2-40B4-BE49-F238E27FC236}">
                <a16:creationId xmlns:a16="http://schemas.microsoft.com/office/drawing/2014/main" id="{29A06071-463D-4651-A4F1-B22E3B515122}"/>
              </a:ext>
            </a:extLst>
          </p:cNvPr>
          <p:cNvCxnSpPr>
            <a:cxnSpLocks/>
          </p:cNvCxnSpPr>
          <p:nvPr/>
        </p:nvCxnSpPr>
        <p:spPr>
          <a:xfrm>
            <a:off x="9099612" y="4758432"/>
            <a:ext cx="585926" cy="62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setăText 9">
            <a:extLst>
              <a:ext uri="{FF2B5EF4-FFF2-40B4-BE49-F238E27FC236}">
                <a16:creationId xmlns:a16="http://schemas.microsoft.com/office/drawing/2014/main" id="{28C82ED8-CE22-4033-82BE-970CE465B4E7}"/>
              </a:ext>
            </a:extLst>
          </p:cNvPr>
          <p:cNvSpPr txBox="1"/>
          <p:nvPr/>
        </p:nvSpPr>
        <p:spPr>
          <a:xfrm>
            <a:off x="8643262" y="4884484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Promise 8</a:t>
            </a:r>
            <a:endParaRPr lang="ro-RO" dirty="0"/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AA466119-72B7-4138-B7B6-7DADC4FB63A1}"/>
              </a:ext>
            </a:extLst>
          </p:cNvPr>
          <p:cNvSpPr txBox="1"/>
          <p:nvPr/>
        </p:nvSpPr>
        <p:spPr>
          <a:xfrm>
            <a:off x="9871987" y="4884484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AC_R(8, ‘v2’)</a:t>
            </a:r>
            <a:endParaRPr lang="ro-RO" dirty="0"/>
          </a:p>
        </p:txBody>
      </p:sp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4ADE4B27-F24F-4EB2-962F-7632FE40ABBB}"/>
              </a:ext>
            </a:extLst>
          </p:cNvPr>
          <p:cNvCxnSpPr>
            <a:cxnSpLocks/>
          </p:cNvCxnSpPr>
          <p:nvPr/>
        </p:nvCxnSpPr>
        <p:spPr>
          <a:xfrm flipV="1">
            <a:off x="9685538" y="4758432"/>
            <a:ext cx="1075024" cy="62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716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70C6C15F-A6CD-459B-A7E7-4497BB516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832"/>
            <a:ext cx="12782119" cy="7186336"/>
          </a:xfrm>
          <a:prstGeom prst="rect">
            <a:avLst/>
          </a:prstGeom>
        </p:spPr>
      </p:pic>
      <p:cxnSp>
        <p:nvCxnSpPr>
          <p:cNvPr id="5" name="Conector drept cu săgeată 4">
            <a:extLst>
              <a:ext uri="{FF2B5EF4-FFF2-40B4-BE49-F238E27FC236}">
                <a16:creationId xmlns:a16="http://schemas.microsoft.com/office/drawing/2014/main" id="{29A06071-463D-4651-A4F1-B22E3B515122}"/>
              </a:ext>
            </a:extLst>
          </p:cNvPr>
          <p:cNvCxnSpPr>
            <a:cxnSpLocks/>
          </p:cNvCxnSpPr>
          <p:nvPr/>
        </p:nvCxnSpPr>
        <p:spPr>
          <a:xfrm>
            <a:off x="9099612" y="4758432"/>
            <a:ext cx="585926" cy="62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setăText 9">
            <a:extLst>
              <a:ext uri="{FF2B5EF4-FFF2-40B4-BE49-F238E27FC236}">
                <a16:creationId xmlns:a16="http://schemas.microsoft.com/office/drawing/2014/main" id="{28C82ED8-CE22-4033-82BE-970CE465B4E7}"/>
              </a:ext>
            </a:extLst>
          </p:cNvPr>
          <p:cNvSpPr txBox="1"/>
          <p:nvPr/>
        </p:nvSpPr>
        <p:spPr>
          <a:xfrm>
            <a:off x="8643262" y="4884484"/>
            <a:ext cx="11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Promise 8</a:t>
            </a:r>
            <a:endParaRPr lang="ro-RO" dirty="0"/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AA466119-72B7-4138-B7B6-7DADC4FB63A1}"/>
              </a:ext>
            </a:extLst>
          </p:cNvPr>
          <p:cNvSpPr txBox="1"/>
          <p:nvPr/>
        </p:nvSpPr>
        <p:spPr>
          <a:xfrm>
            <a:off x="9871987" y="4884484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AC_R(8, ‘v2’)</a:t>
            </a:r>
            <a:endParaRPr lang="ro-RO" dirty="0"/>
          </a:p>
        </p:txBody>
      </p:sp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4ADE4B27-F24F-4EB2-962F-7632FE40ABBB}"/>
              </a:ext>
            </a:extLst>
          </p:cNvPr>
          <p:cNvCxnSpPr>
            <a:cxnSpLocks/>
          </p:cNvCxnSpPr>
          <p:nvPr/>
        </p:nvCxnSpPr>
        <p:spPr>
          <a:xfrm flipV="1">
            <a:off x="9685538" y="4758432"/>
            <a:ext cx="1075024" cy="62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setăText 15">
            <a:extLst>
              <a:ext uri="{FF2B5EF4-FFF2-40B4-BE49-F238E27FC236}">
                <a16:creationId xmlns:a16="http://schemas.microsoft.com/office/drawing/2014/main" id="{99E90052-BB16-424B-AECE-CA4E609FFEEA}"/>
              </a:ext>
            </a:extLst>
          </p:cNvPr>
          <p:cNvSpPr txBox="1"/>
          <p:nvPr/>
        </p:nvSpPr>
        <p:spPr>
          <a:xfrm>
            <a:off x="10918883" y="4375423"/>
            <a:ext cx="183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accept(8, ‘v1’)</a:t>
            </a:r>
            <a:endParaRPr lang="ro-RO" dirty="0"/>
          </a:p>
        </p:txBody>
      </p:sp>
      <p:cxnSp>
        <p:nvCxnSpPr>
          <p:cNvPr id="17" name="Conector drept cu săgeată 16">
            <a:extLst>
              <a:ext uri="{FF2B5EF4-FFF2-40B4-BE49-F238E27FC236}">
                <a16:creationId xmlns:a16="http://schemas.microsoft.com/office/drawing/2014/main" id="{1616A6DB-2EEB-4D58-8DA2-35FDC27B1280}"/>
              </a:ext>
            </a:extLst>
          </p:cNvPr>
          <p:cNvCxnSpPr>
            <a:cxnSpLocks/>
          </p:cNvCxnSpPr>
          <p:nvPr/>
        </p:nvCxnSpPr>
        <p:spPr>
          <a:xfrm>
            <a:off x="10773941" y="4758433"/>
            <a:ext cx="1059963" cy="621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92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2153638-BDC8-4AE2-B976-F2E4F124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8F6D3E2-AC35-4327-B2A9-E7F57479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ro-RO" dirty="0" err="1"/>
              <a:t>Lamport</a:t>
            </a:r>
            <a:r>
              <a:rPr lang="ro-RO" dirty="0"/>
              <a:t>, Leslie. "</a:t>
            </a:r>
            <a:r>
              <a:rPr lang="ro-RO" dirty="0" err="1"/>
              <a:t>Paxos</a:t>
            </a:r>
            <a:r>
              <a:rPr lang="ro-RO" dirty="0"/>
              <a:t> made simple." </a:t>
            </a:r>
            <a:r>
              <a:rPr lang="ro-RO" i="1" dirty="0"/>
              <a:t>ACM </a:t>
            </a:r>
            <a:r>
              <a:rPr lang="ro-RO" i="1" dirty="0" err="1"/>
              <a:t>Sigact</a:t>
            </a:r>
            <a:r>
              <a:rPr lang="ro-RO" i="1" dirty="0"/>
              <a:t> </a:t>
            </a:r>
            <a:r>
              <a:rPr lang="ro-RO" i="1" dirty="0" err="1"/>
              <a:t>News</a:t>
            </a:r>
            <a:r>
              <a:rPr lang="ro-RO" dirty="0"/>
              <a:t> 32.4</a:t>
            </a:r>
            <a:r>
              <a:rPr lang="en-US" dirty="0"/>
              <a:t>,</a:t>
            </a:r>
            <a:r>
              <a:rPr lang="ro-RO" dirty="0"/>
              <a:t> 2001</a:t>
            </a:r>
            <a:endParaRPr lang="en-US" dirty="0"/>
          </a:p>
          <a:p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BEEF1B2-6589-45C1-BA13-6C9EF9FA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C8 Graph Databases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71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attributes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4074"/>
            <a:ext cx="10515600" cy="3186113"/>
          </a:xfrm>
        </p:spPr>
        <p:txBody>
          <a:bodyPr>
            <a:normAutofit/>
          </a:bodyPr>
          <a:lstStyle/>
          <a:p>
            <a:r>
              <a:rPr lang="en-US" dirty="0"/>
              <a:t>Speed at which data is added/modified.</a:t>
            </a:r>
          </a:p>
          <a:p>
            <a:endParaRPr lang="en-US" dirty="0"/>
          </a:p>
          <a:p>
            <a:r>
              <a:rPr lang="en-US" dirty="0"/>
              <a:t>Rapid change of data model.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r>
              <a:rPr lang="en-US" dirty="0"/>
              <a:t>Exponential growth 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	</a:t>
            </a:r>
            <a:r>
              <a:rPr lang="en-US" dirty="0"/>
              <a:t>--175 zettabytes by 2025. 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endParaRPr lang="ro-RO" dirty="0">
              <a:hlinkClick r:id=""/>
            </a:endParaRPr>
          </a:p>
          <a:p>
            <a:endParaRPr lang="ro-RO" dirty="0">
              <a:hlinkClick r:id=""/>
            </a:endParaRPr>
          </a:p>
          <a:p>
            <a:endParaRPr lang="ro-RO" dirty="0">
              <a:hlinkClick r:id=""/>
            </a:endParaRPr>
          </a:p>
          <a:p>
            <a:pPr marL="0" indent="0">
              <a:buNone/>
            </a:pPr>
            <a:endParaRPr lang="ro-RO" dirty="0">
              <a:hlinkClick r:id=""/>
            </a:endParaRP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VOLUME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VELOCITY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VARIETY</a:t>
              </a:r>
              <a:endParaRPr lang="ro-RO" sz="1700" kern="1200" dirty="0"/>
            </a:p>
          </p:txBody>
        </p:sp>
      </p:grpSp>
      <p:grpSp>
        <p:nvGrpSpPr>
          <p:cNvPr id="8" name="Grupare 7">
            <a:extLst>
              <a:ext uri="{FF2B5EF4-FFF2-40B4-BE49-F238E27FC236}">
                <a16:creationId xmlns:a16="http://schemas.microsoft.com/office/drawing/2014/main" id="{432C3434-279F-4559-B219-AF96FF7A7190}"/>
              </a:ext>
            </a:extLst>
          </p:cNvPr>
          <p:cNvGrpSpPr/>
          <p:nvPr/>
        </p:nvGrpSpPr>
        <p:grpSpPr>
          <a:xfrm>
            <a:off x="7287220" y="1825625"/>
            <a:ext cx="1910060" cy="764024"/>
            <a:chOff x="6886485" y="370"/>
            <a:chExt cx="1910060" cy="764024"/>
          </a:xfrm>
        </p:grpSpPr>
        <p:sp>
          <p:nvSpPr>
            <p:cNvPr id="12" name="Săgeată: șevron 11">
              <a:extLst>
                <a:ext uri="{FF2B5EF4-FFF2-40B4-BE49-F238E27FC236}">
                  <a16:creationId xmlns:a16="http://schemas.microsoft.com/office/drawing/2014/main" id="{69A76DA4-1BDF-4811-B170-0601056F4DE0}"/>
                </a:ext>
              </a:extLst>
            </p:cNvPr>
            <p:cNvSpPr/>
            <p:nvPr/>
          </p:nvSpPr>
          <p:spPr>
            <a:xfrm>
              <a:off x="6886485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ăgeată: șevron 12">
              <a:extLst>
                <a:ext uri="{FF2B5EF4-FFF2-40B4-BE49-F238E27FC236}">
                  <a16:creationId xmlns:a16="http://schemas.microsoft.com/office/drawing/2014/main" id="{67F10D35-FCBC-48C6-B622-BBE43B3ACD74}"/>
                </a:ext>
              </a:extLst>
            </p:cNvPr>
            <p:cNvSpPr txBox="1"/>
            <p:nvPr/>
          </p:nvSpPr>
          <p:spPr>
            <a:xfrm>
              <a:off x="7268497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VERACITY</a:t>
              </a:r>
              <a:endParaRPr lang="ro-RO" sz="1700" kern="1200" dirty="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03438647-4636-4CFA-A514-2FB7F2D2121A}"/>
              </a:ext>
            </a:extLst>
          </p:cNvPr>
          <p:cNvGrpSpPr/>
          <p:nvPr/>
        </p:nvGrpSpPr>
        <p:grpSpPr>
          <a:xfrm>
            <a:off x="9433470" y="1825625"/>
            <a:ext cx="1910060" cy="764024"/>
            <a:chOff x="8605539" y="370"/>
            <a:chExt cx="1910060" cy="764024"/>
          </a:xfrm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DB342E2E-B3A4-4D04-80E3-3E2CEB9B7AA3}"/>
                </a:ext>
              </a:extLst>
            </p:cNvPr>
            <p:cNvSpPr/>
            <p:nvPr/>
          </p:nvSpPr>
          <p:spPr>
            <a:xfrm>
              <a:off x="8605539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ăgeată: șevron 14">
              <a:extLst>
                <a:ext uri="{FF2B5EF4-FFF2-40B4-BE49-F238E27FC236}">
                  <a16:creationId xmlns:a16="http://schemas.microsoft.com/office/drawing/2014/main" id="{82951E42-7ADB-40D6-A20B-1D3D281403FE}"/>
                </a:ext>
              </a:extLst>
            </p:cNvPr>
            <p:cNvSpPr txBox="1"/>
            <p:nvPr/>
          </p:nvSpPr>
          <p:spPr>
            <a:xfrm>
              <a:off x="8987551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VALUE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261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attributes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Different sources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Structured (DBMS), semi-structured data (</a:t>
            </a:r>
            <a:r>
              <a:rPr lang="en-US" dirty="0" err="1"/>
              <a:t>json</a:t>
            </a:r>
            <a:r>
              <a:rPr lang="en-US" dirty="0"/>
              <a:t>, xml, csv files), unstructured data (images, videos, text files, audio files etc.).</a:t>
            </a: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VOLUME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VELOCITY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  <a:solidFill>
            <a:srgbClr val="FF0000"/>
          </a:solidFill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VARIETY</a:t>
              </a:r>
              <a:endParaRPr lang="ro-RO" sz="1700" kern="1200" dirty="0"/>
            </a:p>
          </p:txBody>
        </p:sp>
      </p:grpSp>
      <p:grpSp>
        <p:nvGrpSpPr>
          <p:cNvPr id="8" name="Grupare 7">
            <a:extLst>
              <a:ext uri="{FF2B5EF4-FFF2-40B4-BE49-F238E27FC236}">
                <a16:creationId xmlns:a16="http://schemas.microsoft.com/office/drawing/2014/main" id="{432C3434-279F-4559-B219-AF96FF7A7190}"/>
              </a:ext>
            </a:extLst>
          </p:cNvPr>
          <p:cNvGrpSpPr/>
          <p:nvPr/>
        </p:nvGrpSpPr>
        <p:grpSpPr>
          <a:xfrm>
            <a:off x="7287220" y="1825625"/>
            <a:ext cx="1910060" cy="764024"/>
            <a:chOff x="6886485" y="370"/>
            <a:chExt cx="1910060" cy="764024"/>
          </a:xfrm>
        </p:grpSpPr>
        <p:sp>
          <p:nvSpPr>
            <p:cNvPr id="12" name="Săgeată: șevron 11">
              <a:extLst>
                <a:ext uri="{FF2B5EF4-FFF2-40B4-BE49-F238E27FC236}">
                  <a16:creationId xmlns:a16="http://schemas.microsoft.com/office/drawing/2014/main" id="{69A76DA4-1BDF-4811-B170-0601056F4DE0}"/>
                </a:ext>
              </a:extLst>
            </p:cNvPr>
            <p:cNvSpPr/>
            <p:nvPr/>
          </p:nvSpPr>
          <p:spPr>
            <a:xfrm>
              <a:off x="6886485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ăgeată: șevron 12">
              <a:extLst>
                <a:ext uri="{FF2B5EF4-FFF2-40B4-BE49-F238E27FC236}">
                  <a16:creationId xmlns:a16="http://schemas.microsoft.com/office/drawing/2014/main" id="{67F10D35-FCBC-48C6-B622-BBE43B3ACD74}"/>
                </a:ext>
              </a:extLst>
            </p:cNvPr>
            <p:cNvSpPr txBox="1"/>
            <p:nvPr/>
          </p:nvSpPr>
          <p:spPr>
            <a:xfrm>
              <a:off x="7268497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VERACITY</a:t>
              </a:r>
              <a:endParaRPr lang="ro-RO" sz="1700" kern="1200" dirty="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03438647-4636-4CFA-A514-2FB7F2D2121A}"/>
              </a:ext>
            </a:extLst>
          </p:cNvPr>
          <p:cNvGrpSpPr/>
          <p:nvPr/>
        </p:nvGrpSpPr>
        <p:grpSpPr>
          <a:xfrm>
            <a:off x="9433470" y="1825625"/>
            <a:ext cx="1910060" cy="764024"/>
            <a:chOff x="8605539" y="370"/>
            <a:chExt cx="1910060" cy="764024"/>
          </a:xfrm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DB342E2E-B3A4-4D04-80E3-3E2CEB9B7AA3}"/>
                </a:ext>
              </a:extLst>
            </p:cNvPr>
            <p:cNvSpPr/>
            <p:nvPr/>
          </p:nvSpPr>
          <p:spPr>
            <a:xfrm>
              <a:off x="8605539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ăgeată: șevron 14">
              <a:extLst>
                <a:ext uri="{FF2B5EF4-FFF2-40B4-BE49-F238E27FC236}">
                  <a16:creationId xmlns:a16="http://schemas.microsoft.com/office/drawing/2014/main" id="{82951E42-7ADB-40D6-A20B-1D3D281403FE}"/>
                </a:ext>
              </a:extLst>
            </p:cNvPr>
            <p:cNvSpPr txBox="1"/>
            <p:nvPr/>
          </p:nvSpPr>
          <p:spPr>
            <a:xfrm>
              <a:off x="8987551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VALUE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5057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attributes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r>
              <a:rPr lang="en-US" dirty="0"/>
              <a:t>Data accuracy and credibility.</a:t>
            </a:r>
          </a:p>
          <a:p>
            <a:r>
              <a:rPr lang="en-US" dirty="0"/>
              <a:t>Extract value using data analytics. </a:t>
            </a:r>
          </a:p>
          <a:p>
            <a:r>
              <a:rPr lang="en-US" dirty="0"/>
              <a:t>Transform data into business. </a:t>
            </a:r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  <a:solidFill>
            <a:schemeClr val="accent1"/>
          </a:solidFill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VOLUME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VELOCITY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VARIETY</a:t>
              </a:r>
              <a:endParaRPr lang="ro-RO" sz="1700" kern="1200" dirty="0"/>
            </a:p>
          </p:txBody>
        </p:sp>
      </p:grpSp>
      <p:grpSp>
        <p:nvGrpSpPr>
          <p:cNvPr id="8" name="Grupare 7">
            <a:extLst>
              <a:ext uri="{FF2B5EF4-FFF2-40B4-BE49-F238E27FC236}">
                <a16:creationId xmlns:a16="http://schemas.microsoft.com/office/drawing/2014/main" id="{432C3434-279F-4559-B219-AF96FF7A7190}"/>
              </a:ext>
            </a:extLst>
          </p:cNvPr>
          <p:cNvGrpSpPr/>
          <p:nvPr/>
        </p:nvGrpSpPr>
        <p:grpSpPr>
          <a:xfrm>
            <a:off x="7287220" y="1825625"/>
            <a:ext cx="1910060" cy="764024"/>
            <a:chOff x="6886485" y="370"/>
            <a:chExt cx="1910060" cy="764024"/>
          </a:xfrm>
          <a:solidFill>
            <a:srgbClr val="FF0000"/>
          </a:solidFill>
        </p:grpSpPr>
        <p:sp>
          <p:nvSpPr>
            <p:cNvPr id="12" name="Săgeată: șevron 11">
              <a:extLst>
                <a:ext uri="{FF2B5EF4-FFF2-40B4-BE49-F238E27FC236}">
                  <a16:creationId xmlns:a16="http://schemas.microsoft.com/office/drawing/2014/main" id="{69A76DA4-1BDF-4811-B170-0601056F4DE0}"/>
                </a:ext>
              </a:extLst>
            </p:cNvPr>
            <p:cNvSpPr/>
            <p:nvPr/>
          </p:nvSpPr>
          <p:spPr>
            <a:xfrm>
              <a:off x="6886485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Săgeată: șevron 12">
              <a:extLst>
                <a:ext uri="{FF2B5EF4-FFF2-40B4-BE49-F238E27FC236}">
                  <a16:creationId xmlns:a16="http://schemas.microsoft.com/office/drawing/2014/main" id="{67F10D35-FCBC-48C6-B622-BBE43B3ACD74}"/>
                </a:ext>
              </a:extLst>
            </p:cNvPr>
            <p:cNvSpPr txBox="1"/>
            <p:nvPr/>
          </p:nvSpPr>
          <p:spPr>
            <a:xfrm>
              <a:off x="7268497" y="370"/>
              <a:ext cx="1146036" cy="76402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VERACITY</a:t>
              </a:r>
              <a:endParaRPr lang="ro-RO" sz="1700" kern="1200" dirty="0"/>
            </a:p>
          </p:txBody>
        </p:sp>
      </p:grpSp>
      <p:grpSp>
        <p:nvGrpSpPr>
          <p:cNvPr id="9" name="Grupare 8">
            <a:extLst>
              <a:ext uri="{FF2B5EF4-FFF2-40B4-BE49-F238E27FC236}">
                <a16:creationId xmlns:a16="http://schemas.microsoft.com/office/drawing/2014/main" id="{03438647-4636-4CFA-A514-2FB7F2D2121A}"/>
              </a:ext>
            </a:extLst>
          </p:cNvPr>
          <p:cNvGrpSpPr/>
          <p:nvPr/>
        </p:nvGrpSpPr>
        <p:grpSpPr>
          <a:xfrm>
            <a:off x="9433470" y="1825625"/>
            <a:ext cx="1910060" cy="764024"/>
            <a:chOff x="8605539" y="370"/>
            <a:chExt cx="1910060" cy="764024"/>
          </a:xfrm>
          <a:solidFill>
            <a:srgbClr val="FF0000"/>
          </a:solidFill>
        </p:grpSpPr>
        <p:sp>
          <p:nvSpPr>
            <p:cNvPr id="10" name="Săgeată: șevron 9">
              <a:extLst>
                <a:ext uri="{FF2B5EF4-FFF2-40B4-BE49-F238E27FC236}">
                  <a16:creationId xmlns:a16="http://schemas.microsoft.com/office/drawing/2014/main" id="{DB342E2E-B3A4-4D04-80E3-3E2CEB9B7AA3}"/>
                </a:ext>
              </a:extLst>
            </p:cNvPr>
            <p:cNvSpPr/>
            <p:nvPr/>
          </p:nvSpPr>
          <p:spPr>
            <a:xfrm>
              <a:off x="8605539" y="370"/>
              <a:ext cx="1910060" cy="76402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Săgeată: șevron 14">
              <a:extLst>
                <a:ext uri="{FF2B5EF4-FFF2-40B4-BE49-F238E27FC236}">
                  <a16:creationId xmlns:a16="http://schemas.microsoft.com/office/drawing/2014/main" id="{82951E42-7ADB-40D6-A20B-1D3D281403FE}"/>
                </a:ext>
              </a:extLst>
            </p:cNvPr>
            <p:cNvSpPr txBox="1"/>
            <p:nvPr/>
          </p:nvSpPr>
          <p:spPr>
            <a:xfrm>
              <a:off x="8987551" y="9248"/>
              <a:ext cx="1146036" cy="75514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VALUE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36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61CCCE-FC8F-4F86-9188-D1ED5796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82B6993-CAA7-4551-8D05-9FC7AFD3B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consitency</a:t>
            </a:r>
            <a:r>
              <a:rPr lang="en-US" dirty="0"/>
              <a:t> model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9530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5C59781-EF11-4833-B11B-B3F36F49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F7C8159-8895-4B27-96F0-41BD0AD0F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31" y="3028949"/>
            <a:ext cx="10515600" cy="3186113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BASE advantages: availability, scale and resilience. </a:t>
            </a:r>
          </a:p>
          <a:p>
            <a:pPr marL="0" indent="0" algn="just">
              <a:buNone/>
            </a:pPr>
            <a:r>
              <a:rPr lang="en-US" dirty="0"/>
              <a:t>	(examples: social media apps, online services)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Database appears to work most of the time.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grpSp>
        <p:nvGrpSpPr>
          <p:cNvPr id="4" name="Grupare 3">
            <a:extLst>
              <a:ext uri="{FF2B5EF4-FFF2-40B4-BE49-F238E27FC236}">
                <a16:creationId xmlns:a16="http://schemas.microsoft.com/office/drawing/2014/main" id="{027C9971-DAEF-4530-8853-2246E9990BB9}"/>
              </a:ext>
            </a:extLst>
          </p:cNvPr>
          <p:cNvGrpSpPr/>
          <p:nvPr/>
        </p:nvGrpSpPr>
        <p:grpSpPr>
          <a:xfrm>
            <a:off x="848469" y="1825625"/>
            <a:ext cx="1910060" cy="764024"/>
            <a:chOff x="10268" y="370"/>
            <a:chExt cx="1910060" cy="764024"/>
          </a:xfrm>
        </p:grpSpPr>
        <p:sp>
          <p:nvSpPr>
            <p:cNvPr id="20" name="Săgeată: șevron 19">
              <a:extLst>
                <a:ext uri="{FF2B5EF4-FFF2-40B4-BE49-F238E27FC236}">
                  <a16:creationId xmlns:a16="http://schemas.microsoft.com/office/drawing/2014/main" id="{0D3178C9-3125-4661-8E7D-84E85E36D622}"/>
                </a:ext>
              </a:extLst>
            </p:cNvPr>
            <p:cNvSpPr/>
            <p:nvPr/>
          </p:nvSpPr>
          <p:spPr>
            <a:xfrm>
              <a:off x="10268" y="370"/>
              <a:ext cx="1910060" cy="764024"/>
            </a:xfrm>
            <a:prstGeom prst="chevron">
              <a:avLst/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ăgeată: șevron 4">
              <a:extLst>
                <a:ext uri="{FF2B5EF4-FFF2-40B4-BE49-F238E27FC236}">
                  <a16:creationId xmlns:a16="http://schemas.microsoft.com/office/drawing/2014/main" id="{481D4423-9AC3-4B6E-9236-1F918102D09C}"/>
                </a:ext>
              </a:extLst>
            </p:cNvPr>
            <p:cNvSpPr txBox="1"/>
            <p:nvPr/>
          </p:nvSpPr>
          <p:spPr>
            <a:xfrm>
              <a:off x="392280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Basic Availability</a:t>
              </a:r>
              <a:endParaRPr lang="ro-RO" sz="1700" kern="1200" dirty="0"/>
            </a:p>
          </p:txBody>
        </p:sp>
      </p:grpSp>
      <p:grpSp>
        <p:nvGrpSpPr>
          <p:cNvPr id="6" name="Grupare 5">
            <a:extLst>
              <a:ext uri="{FF2B5EF4-FFF2-40B4-BE49-F238E27FC236}">
                <a16:creationId xmlns:a16="http://schemas.microsoft.com/office/drawing/2014/main" id="{7A7B5AF1-3B80-484E-AE45-D3765B775B7C}"/>
              </a:ext>
            </a:extLst>
          </p:cNvPr>
          <p:cNvGrpSpPr/>
          <p:nvPr/>
        </p:nvGrpSpPr>
        <p:grpSpPr>
          <a:xfrm>
            <a:off x="2994720" y="1825625"/>
            <a:ext cx="1910060" cy="764024"/>
            <a:chOff x="3448377" y="370"/>
            <a:chExt cx="1910060" cy="764024"/>
          </a:xfrm>
        </p:grpSpPr>
        <p:sp>
          <p:nvSpPr>
            <p:cNvPr id="16" name="Săgeată: șevron 15">
              <a:extLst>
                <a:ext uri="{FF2B5EF4-FFF2-40B4-BE49-F238E27FC236}">
                  <a16:creationId xmlns:a16="http://schemas.microsoft.com/office/drawing/2014/main" id="{689BACF0-C60E-445F-93DC-E2D6F9BE9B0B}"/>
                </a:ext>
              </a:extLst>
            </p:cNvPr>
            <p:cNvSpPr/>
            <p:nvPr/>
          </p:nvSpPr>
          <p:spPr>
            <a:xfrm>
              <a:off x="3448377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Săgeată: șevron 8">
              <a:extLst>
                <a:ext uri="{FF2B5EF4-FFF2-40B4-BE49-F238E27FC236}">
                  <a16:creationId xmlns:a16="http://schemas.microsoft.com/office/drawing/2014/main" id="{514010F9-8337-4688-ADBC-A26EFCE6F6CC}"/>
                </a:ext>
              </a:extLst>
            </p:cNvPr>
            <p:cNvSpPr txBox="1"/>
            <p:nvPr/>
          </p:nvSpPr>
          <p:spPr>
            <a:xfrm>
              <a:off x="3830389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Soft-state</a:t>
              </a:r>
              <a:endParaRPr lang="ro-RO" sz="1700" kern="1200" dirty="0"/>
            </a:p>
          </p:txBody>
        </p:sp>
      </p:grpSp>
      <p:grpSp>
        <p:nvGrpSpPr>
          <p:cNvPr id="7" name="Grupare 6">
            <a:extLst>
              <a:ext uri="{FF2B5EF4-FFF2-40B4-BE49-F238E27FC236}">
                <a16:creationId xmlns:a16="http://schemas.microsoft.com/office/drawing/2014/main" id="{A68BDF00-CE42-4B92-82CA-9F051182B3EA}"/>
              </a:ext>
            </a:extLst>
          </p:cNvPr>
          <p:cNvGrpSpPr/>
          <p:nvPr/>
        </p:nvGrpSpPr>
        <p:grpSpPr>
          <a:xfrm>
            <a:off x="5140970" y="1825625"/>
            <a:ext cx="1910060" cy="764024"/>
            <a:chOff x="5167431" y="370"/>
            <a:chExt cx="1910060" cy="764024"/>
          </a:xfrm>
        </p:grpSpPr>
        <p:sp>
          <p:nvSpPr>
            <p:cNvPr id="14" name="Săgeată: șevron 13">
              <a:extLst>
                <a:ext uri="{FF2B5EF4-FFF2-40B4-BE49-F238E27FC236}">
                  <a16:creationId xmlns:a16="http://schemas.microsoft.com/office/drawing/2014/main" id="{2E5F06D0-95B1-4CBF-AB35-F69F8A79BC9E}"/>
                </a:ext>
              </a:extLst>
            </p:cNvPr>
            <p:cNvSpPr/>
            <p:nvPr/>
          </p:nvSpPr>
          <p:spPr>
            <a:xfrm>
              <a:off x="5167431" y="370"/>
              <a:ext cx="1910060" cy="76402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Săgeată: șevron 10">
              <a:extLst>
                <a:ext uri="{FF2B5EF4-FFF2-40B4-BE49-F238E27FC236}">
                  <a16:creationId xmlns:a16="http://schemas.microsoft.com/office/drawing/2014/main" id="{E02D8760-EF80-499E-BD84-6979C95A4EAE}"/>
                </a:ext>
              </a:extLst>
            </p:cNvPr>
            <p:cNvSpPr txBox="1"/>
            <p:nvPr/>
          </p:nvSpPr>
          <p:spPr>
            <a:xfrm>
              <a:off x="5549443" y="370"/>
              <a:ext cx="1146036" cy="7640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dirty="0"/>
                <a:t>Eventual consistent</a:t>
              </a:r>
              <a:endParaRPr lang="ro-R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6625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05B273C4DE8448CDDBEE7FB52AF9D" ma:contentTypeVersion="10" ma:contentTypeDescription="Create a new document." ma:contentTypeScope="" ma:versionID="5e6adafe8af1780386783cd589c3c538">
  <xsd:schema xmlns:xsd="http://www.w3.org/2001/XMLSchema" xmlns:xs="http://www.w3.org/2001/XMLSchema" xmlns:p="http://schemas.microsoft.com/office/2006/metadata/properties" xmlns:ns2="703885a9-c170-4b58-a66e-527c51aa831a" xmlns:ns3="849bcb71-18f6-4b5b-9727-bb6cf041d844" targetNamespace="http://schemas.microsoft.com/office/2006/metadata/properties" ma:root="true" ma:fieldsID="16b82447db0a336fd7eed9178cb9f4f9" ns2:_="" ns3:_="">
    <xsd:import namespace="703885a9-c170-4b58-a66e-527c51aa831a"/>
    <xsd:import namespace="849bcb71-18f6-4b5b-9727-bb6cf041d84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885a9-c170-4b58-a66e-527c51aa831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bcb71-18f6-4b5b-9727-bb6cf041d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6B4ECA-7147-4E52-837A-D73B31097A9C}"/>
</file>

<file path=customXml/itemProps2.xml><?xml version="1.0" encoding="utf-8"?>
<ds:datastoreItem xmlns:ds="http://schemas.openxmlformats.org/officeDocument/2006/customXml" ds:itemID="{5ED12A30-B805-455F-B5B2-0D7FFA041069}"/>
</file>

<file path=customXml/itemProps3.xml><?xml version="1.0" encoding="utf-8"?>
<ds:datastoreItem xmlns:ds="http://schemas.openxmlformats.org/officeDocument/2006/customXml" ds:itemID="{AF5451B2-02EA-41EC-B870-1B8C6FF215E1}"/>
</file>

<file path=docProps/app.xml><?xml version="1.0" encoding="utf-8"?>
<Properties xmlns="http://schemas.openxmlformats.org/officeDocument/2006/extended-properties" xmlns:vt="http://schemas.openxmlformats.org/officeDocument/2006/docPropsVTypes">
  <TotalTime>27415</TotalTime>
  <Words>1773</Words>
  <Application>Microsoft Office PowerPoint</Application>
  <PresentationFormat>Ecran lat</PresentationFormat>
  <Paragraphs>304</Paragraphs>
  <Slides>47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Open Sans</vt:lpstr>
      <vt:lpstr>Roboto Mono</vt:lpstr>
      <vt:lpstr>Temă Office</vt:lpstr>
      <vt:lpstr>NoSql –Databases</vt:lpstr>
      <vt:lpstr>Big Data x-V’s</vt:lpstr>
      <vt:lpstr>Relational database vs BigData</vt:lpstr>
      <vt:lpstr>Big data attributes</vt:lpstr>
      <vt:lpstr>Big data attributes</vt:lpstr>
      <vt:lpstr>Big data attributes</vt:lpstr>
      <vt:lpstr>Big data attributes</vt:lpstr>
      <vt:lpstr>BASE</vt:lpstr>
      <vt:lpstr>BASE</vt:lpstr>
      <vt:lpstr>BASE</vt:lpstr>
      <vt:lpstr>BASE</vt:lpstr>
      <vt:lpstr>CAP theorem</vt:lpstr>
      <vt:lpstr>CAP theorem</vt:lpstr>
      <vt:lpstr>CAP theorem</vt:lpstr>
      <vt:lpstr>Prezentare PowerPoint</vt:lpstr>
      <vt:lpstr>Prezentare PowerPoint</vt:lpstr>
      <vt:lpstr>CAP Theorem</vt:lpstr>
      <vt:lpstr>CAP Theorem</vt:lpstr>
      <vt:lpstr>Consistency levels</vt:lpstr>
      <vt:lpstr>Graph databases</vt:lpstr>
      <vt:lpstr>Graph databases</vt:lpstr>
      <vt:lpstr>Graph databases</vt:lpstr>
      <vt:lpstr>Neo4J</vt:lpstr>
      <vt:lpstr>Neo4J</vt:lpstr>
      <vt:lpstr>Neo4J</vt:lpstr>
      <vt:lpstr>Graph databases</vt:lpstr>
      <vt:lpstr>Graph databases</vt:lpstr>
      <vt:lpstr>Graph databases</vt:lpstr>
      <vt:lpstr>Graph databases</vt:lpstr>
      <vt:lpstr>Graph databases</vt:lpstr>
      <vt:lpstr>Paxos algorithm</vt:lpstr>
      <vt:lpstr>Paxos </vt:lpstr>
      <vt:lpstr>Paxos</vt:lpstr>
      <vt:lpstr>Paxos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- DIAGRAM</dc:title>
  <dc:creator>Rob Ban</dc:creator>
  <cp:lastModifiedBy>Iulia Banu</cp:lastModifiedBy>
  <cp:revision>144</cp:revision>
  <dcterms:created xsi:type="dcterms:W3CDTF">2020-03-01T21:41:38Z</dcterms:created>
  <dcterms:modified xsi:type="dcterms:W3CDTF">2022-04-18T08:37:15Z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0x01010037105B273C4DE8448CDDBEE7FB52AF9D</vt:lpwstr>
  </property>
</Properties>
</file>