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3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3" r:id="rId43"/>
    <p:sldId id="644" r:id="rId44"/>
    <p:sldId id="645" r:id="rId45"/>
    <p:sldId id="646" r:id="rId46"/>
    <p:sldId id="647" r:id="rId47"/>
    <p:sldId id="651" r:id="rId48"/>
    <p:sldId id="648" r:id="rId49"/>
    <p:sldId id="649" r:id="rId50"/>
    <p:sldId id="650" r:id="rId51"/>
    <p:sldId id="654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2784" y="-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46</a:t>
            </a:fld>
            <a:endParaRPr lang="en-US" altLang="ro-RO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poate avea functii</a:t>
            </a:r>
          </a:p>
          <a:p>
            <a:pPr eaLnBrk="1" hangingPunct="1"/>
            <a:r>
              <a:rPr lang="en-US" altLang="ro-RO" smtClean="0"/>
              <a:t>nu poate avea private sau protected (fara functii nu avem acces la altceva)</a:t>
            </a:r>
          </a:p>
          <a:p>
            <a:pPr eaLnBrk="1" hangingPunct="1"/>
            <a:r>
              <a:rPr lang="en-US" altLang="ro-RO" smtClean="0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Cuvantul cheie: </a:t>
            </a:r>
            <a:r>
              <a:rPr lang="en-US" altLang="ro-RO" b="1" smtClean="0"/>
              <a:t>friend</a:t>
            </a:r>
          </a:p>
          <a:p>
            <a:pPr eaLnBrk="1" hangingPunct="1"/>
            <a:r>
              <a:rPr lang="en-US" altLang="ro-RO" smtClean="0"/>
              <a:t>pentru accesarea campurilor protected, private din alta clasa</a:t>
            </a:r>
          </a:p>
          <a:p>
            <a:pPr eaLnBrk="1" hangingPunct="1"/>
            <a:r>
              <a:rPr lang="en-US" altLang="ro-RO" smtClean="0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 smtClean="0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 smtClean="0">
                  <a:solidFill>
                    <a:srgbClr val="004A43"/>
                  </a:solidFill>
                </a:rPr>
                <a:t>#</a:t>
              </a:r>
              <a:r>
                <a:rPr lang="ro-RO" sz="2000" dirty="0">
                  <a:solidFill>
                    <a:srgbClr val="004A43"/>
                  </a:solidFill>
                </a:rPr>
                <a:t>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class</a:t>
              </a:r>
              <a:r>
                <a:rPr lang="ro-RO" sz="2000" dirty="0" smtClean="0"/>
                <a:t> </a:t>
              </a:r>
              <a:r>
                <a:rPr lang="ro-RO" sz="2000" dirty="0"/>
                <a:t>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 smtClean="0"/>
                <a:t> // </a:t>
              </a:r>
              <a:r>
                <a:rPr lang="en-US" sz="2000" dirty="0" err="1" smtClean="0"/>
                <a:t>poate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accesa</a:t>
              </a:r>
              <a:r>
                <a:rPr lang="en-US" sz="2000" dirty="0" smtClean="0"/>
                <a:t> direct a </a:t>
              </a:r>
              <a:r>
                <a:rPr lang="en-US" sz="2000" dirty="0" err="1" smtClean="0"/>
                <a:t>si</a:t>
              </a:r>
              <a:r>
                <a:rPr lang="en-US" sz="2000" dirty="0" smtClean="0"/>
                <a:t> b private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 smtClean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 smtClean="0">
                  <a:solidFill>
                    <a:srgbClr val="800000"/>
                  </a:solidFill>
                </a:rPr>
                <a:t>int</a:t>
              </a:r>
              <a:r>
                <a:rPr lang="ro-RO" sz="2000" dirty="0" smtClean="0"/>
                <a:t> </a:t>
              </a:r>
              <a:r>
                <a:rPr lang="ro-RO" sz="2000" dirty="0"/>
                <a:t>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 smtClean="0">
                  <a:solidFill>
                    <a:srgbClr val="800080"/>
                  </a:solidFill>
                </a:rPr>
                <a:t>}</a:t>
              </a:r>
              <a:r>
                <a:rPr lang="ro-RO" sz="2000" dirty="0" smtClean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pentru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</a:t>
            </a:r>
            <a:r>
              <a:rPr lang="en-US" altLang="ro-RO" sz="3600" dirty="0" err="1" smtClean="0"/>
              <a:t>unctii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prieten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pentru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mai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multe</a:t>
            </a:r>
            <a:r>
              <a:rPr lang="en-US" altLang="ro-RO" sz="3600" dirty="0" smtClean="0"/>
              <a:t> </a:t>
            </a:r>
            <a:r>
              <a:rPr lang="en-US" altLang="ro-RO" sz="3600" dirty="0" err="1" smtClean="0"/>
              <a:t>clase</a:t>
            </a:r>
            <a:endParaRPr lang="en-US" altLang="ro-RO" sz="36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r>
              <a:rPr lang="en-US" altLang="ro-RO" dirty="0" smtClean="0"/>
              <a:t> din </a:t>
            </a:r>
            <a:r>
              <a:rPr lang="en-US" altLang="ro-RO" dirty="0" err="1" smtClean="0"/>
              <a:t>alte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obiecte</a:t>
            </a:r>
            <a:endParaRPr lang="en-US" altLang="ro-RO" dirty="0" smtClean="0"/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C1::f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C2 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endParaRPr lang="en-US" sz="2000" dirty="0" smtClean="0">
                <a:solidFill>
                  <a:srgbClr val="000000"/>
                </a:solidFill>
                <a:ea typeface="Times New Roman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     </a:t>
              </a:r>
              <a:r>
                <a:rPr lang="en-US" sz="2000" dirty="0" smtClean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 smtClean="0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 smtClean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</a:t>
            </a:r>
            <a:r>
              <a:rPr lang="en-US" altLang="ro-RO" dirty="0" err="1" smtClean="0"/>
              <a:t>lase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prieten</a:t>
            </a:r>
            <a:endParaRPr lang="en-US" altLang="ro-RO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 smtClean="0"/>
              <a:t>Declararea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Y ca </a:t>
            </a:r>
            <a:r>
              <a:rPr lang="en-US" altLang="ro-RO" sz="2400" dirty="0" err="1" smtClean="0"/>
              <a:t>prieten</a:t>
            </a:r>
            <a:r>
              <a:rPr lang="en-US" altLang="ro-RO" sz="2400" dirty="0" smtClean="0"/>
              <a:t> al </a:t>
            </a:r>
            <a:r>
              <a:rPr lang="en-US" altLang="ro-RO" sz="2400" dirty="0" err="1" smtClean="0"/>
              <a:t>unei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</a:t>
            </a:r>
            <a:r>
              <a:rPr lang="en-US" altLang="ro-RO" sz="2400" dirty="0" smtClean="0"/>
              <a:t> X, are ca </a:t>
            </a:r>
            <a:r>
              <a:rPr lang="en-US" altLang="ro-RO" sz="2400" dirty="0" err="1" smtClean="0"/>
              <a:t>efect</a:t>
            </a:r>
            <a:r>
              <a:rPr lang="en-US" altLang="ro-RO" sz="2400" dirty="0" smtClean="0"/>
              <a:t> ca </a:t>
            </a:r>
            <a:r>
              <a:rPr lang="en-US" altLang="ro-RO" sz="2400" dirty="0" err="1" smtClean="0"/>
              <a:t>toate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functiile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membre</a:t>
            </a:r>
            <a:r>
              <a:rPr lang="en-US" altLang="ro-RO" sz="2400" dirty="0" smtClean="0"/>
              <a:t> ale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Y au </a:t>
            </a:r>
            <a:r>
              <a:rPr lang="en-US" altLang="ro-RO" sz="2400" dirty="0" err="1" smtClean="0"/>
              <a:t>acces</a:t>
            </a:r>
            <a:r>
              <a:rPr lang="en-US" altLang="ro-RO" sz="2400" dirty="0" smtClean="0"/>
              <a:t> la </a:t>
            </a:r>
            <a:r>
              <a:rPr lang="en-US" altLang="ro-RO" sz="2400" dirty="0" err="1" smtClean="0"/>
              <a:t>membrii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privati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ai</a:t>
            </a:r>
            <a:r>
              <a:rPr lang="en-US" altLang="ro-RO" sz="2400" dirty="0" smtClean="0"/>
              <a:t> </a:t>
            </a:r>
            <a:r>
              <a:rPr lang="en-US" altLang="ro-RO" sz="2400" dirty="0" err="1" smtClean="0"/>
              <a:t>clasei</a:t>
            </a:r>
            <a:r>
              <a:rPr lang="en-US" altLang="ro-RO" sz="2400" dirty="0" smtClean="0"/>
              <a:t> X.</a:t>
            </a:r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 smtClean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 smtClean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 smtClean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 smtClean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 smtClean="0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 smtClean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 smtClean="0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 smtClean="0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 smtClean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 smtClean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</a:t>
            </a:r>
            <a:r>
              <a:rPr lang="en-US" altLang="ro-RO" dirty="0" err="1" smtClean="0"/>
              <a:t>unctii</a:t>
            </a:r>
            <a:r>
              <a:rPr lang="en-US" altLang="ro-RO" dirty="0" smtClean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executie rapida</a:t>
            </a:r>
          </a:p>
          <a:p>
            <a:pPr eaLnBrk="1" hangingPunct="1"/>
            <a:r>
              <a:rPr lang="en-US" altLang="ro-RO" smtClean="0"/>
              <a:t>este o sugestie/cerere pentru compilator</a:t>
            </a:r>
          </a:p>
          <a:p>
            <a:pPr eaLnBrk="1" hangingPunct="1"/>
            <a:r>
              <a:rPr lang="en-US" altLang="ro-RO" smtClean="0"/>
              <a:t>pentru functii foarte mici</a:t>
            </a:r>
          </a:p>
          <a:p>
            <a:pPr eaLnBrk="1" hangingPunct="1"/>
            <a:r>
              <a:rPr lang="en-US" altLang="ro-RO" smtClean="0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 smtClean="0"/>
              <a:t>foarte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comune</a:t>
            </a:r>
            <a:r>
              <a:rPr lang="en-US" altLang="ro-RO" kern="0" dirty="0" smtClean="0"/>
              <a:t> in </a:t>
            </a:r>
            <a:r>
              <a:rPr lang="en-US" altLang="ro-RO" kern="0" dirty="0" err="1" smtClean="0"/>
              <a:t>clase</a:t>
            </a:r>
            <a:endParaRPr lang="en-US" altLang="ro-RO" kern="0" dirty="0" smtClean="0"/>
          </a:p>
          <a:p>
            <a:pPr eaLnBrk="1" hangingPunct="1"/>
            <a:r>
              <a:rPr lang="en-US" altLang="ro-RO" kern="0" dirty="0" err="1" smtClean="0"/>
              <a:t>doua</a:t>
            </a:r>
            <a:r>
              <a:rPr lang="en-US" altLang="ro-RO" kern="0" dirty="0" smtClean="0"/>
              <a:t> </a:t>
            </a:r>
            <a:r>
              <a:rPr lang="en-US" altLang="ro-RO" kern="0" dirty="0" err="1" smtClean="0"/>
              <a:t>tipuri</a:t>
            </a:r>
            <a:r>
              <a:rPr lang="en-US" altLang="ro-RO" kern="0" dirty="0" smtClean="0"/>
              <a:t>: explicit (</a:t>
            </a:r>
            <a:r>
              <a:rPr lang="en-US" altLang="ro-RO" kern="0" dirty="0" smtClean="0">
                <a:solidFill>
                  <a:srgbClr val="FF0000"/>
                </a:solidFill>
              </a:rPr>
              <a:t>inline</a:t>
            </a:r>
            <a:r>
              <a:rPr lang="en-US" altLang="ro-RO" kern="0" dirty="0" smtClean="0"/>
              <a:t>) </a:t>
            </a:r>
            <a:r>
              <a:rPr lang="en-US" altLang="ro-RO" kern="0" dirty="0" err="1" smtClean="0"/>
              <a:t>si</a:t>
            </a:r>
            <a:r>
              <a:rPr lang="en-US" altLang="ro-RO" kern="0" dirty="0" smtClean="0"/>
              <a:t> implicit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smtClean="0"/>
              <a:t>Explicit inline</a:t>
            </a:r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 smtClean="0">
                <a:solidFill>
                  <a:srgbClr val="800000"/>
                </a:solidFill>
              </a:rPr>
              <a:t>inline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smtClean="0"/>
              <a:t>Explicit inline in </a:t>
            </a:r>
            <a:r>
              <a:rPr lang="en-US" altLang="ro-RO" dirty="0" err="1" smtClean="0"/>
              <a:t>clase</a:t>
            </a:r>
            <a:endParaRPr lang="en-US" altLang="ro-RO" dirty="0" smtClean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 smtClean="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ro-RO" sz="2000" dirty="0" smtClean="0">
                <a:solidFill>
                  <a:srgbClr val="603000"/>
                </a:solidFill>
              </a:rPr>
              <a:t>cout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 smtClean="0">
                <a:solidFill>
                  <a:srgbClr val="800000"/>
                </a:solidFill>
              </a:rPr>
              <a:t>"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 smtClean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 smtClean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 smtClean="0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 smtClean="0"/>
              <a:t>unctii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si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clase</a:t>
            </a:r>
            <a:r>
              <a:rPr lang="en-US" altLang="ro-RO" sz="2800" dirty="0" smtClean="0"/>
              <a:t> </a:t>
            </a:r>
            <a:r>
              <a:rPr lang="en-US" altLang="ro-RO" sz="2800" dirty="0" err="1" smtClean="0"/>
              <a:t>prieten</a:t>
            </a:r>
            <a:endParaRPr lang="en-US" altLang="ro-RO" sz="2800" dirty="0" smtClean="0"/>
          </a:p>
          <a:p>
            <a:pPr>
              <a:defRPr/>
            </a:pPr>
            <a:r>
              <a:rPr lang="en-US" altLang="ro-RO" sz="2800" dirty="0" err="1" smtClean="0"/>
              <a:t>Functii</a:t>
            </a:r>
            <a:r>
              <a:rPr lang="en-US" altLang="ro-RO" sz="2800" dirty="0" smtClean="0"/>
              <a:t> inline</a:t>
            </a:r>
          </a:p>
          <a:p>
            <a:pPr>
              <a:defRPr/>
            </a:pPr>
            <a:r>
              <a:rPr lang="en-US" altLang="ro-RO" sz="2800" dirty="0" err="1" smtClean="0"/>
              <a:t>Constructori</a:t>
            </a:r>
            <a:r>
              <a:rPr lang="en-US" altLang="ro-RO" sz="2800" dirty="0" smtClean="0"/>
              <a:t> / destructor</a:t>
            </a:r>
            <a:endParaRPr lang="ro-RO" altLang="ro-RO" sz="2800" dirty="0" smtClean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 smtClean="0"/>
              <a:t>Constructori</a:t>
            </a:r>
            <a:r>
              <a:rPr lang="en-US" altLang="ro-RO" dirty="0" smtClean="0"/>
              <a:t>/</a:t>
            </a:r>
            <a:r>
              <a:rPr lang="en-US" altLang="ro-RO" dirty="0" err="1" smtClean="0"/>
              <a:t>Destructori</a:t>
            </a:r>
            <a:endParaRPr lang="en-US" altLang="ro-RO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 smtClean="0">
                <a:latin typeface="+mj-lt"/>
              </a:rPr>
              <a:t>inițializare automat</a:t>
            </a:r>
            <a:r>
              <a:rPr lang="vi-VN" altLang="ro-RO" dirty="0" smtClean="0">
                <a:latin typeface="+mj-lt"/>
              </a:rPr>
              <a:t>ă</a:t>
            </a:r>
            <a:endParaRPr lang="en-US" altLang="ro-RO" dirty="0" smtClean="0">
              <a:latin typeface="+mj-lt"/>
            </a:endParaRPr>
          </a:p>
          <a:p>
            <a:pPr eaLnBrk="1" hangingPunct="1"/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 smtClean="0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 smtClean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 smtClean="0">
              <a:latin typeface="+mj-lt"/>
            </a:endParaRPr>
          </a:p>
          <a:p>
            <a:pPr eaLnBrk="1" hangingPunct="1"/>
            <a:r>
              <a:rPr lang="ro-RO" altLang="ro-RO" dirty="0" smtClean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constructor: funcție special</a:t>
            </a:r>
            <a:r>
              <a:rPr lang="vi-VN" altLang="ro-RO" dirty="0" smtClean="0">
                <a:latin typeface="+mj-lt"/>
              </a:rPr>
              <a:t>ă</a:t>
            </a:r>
            <a:r>
              <a:rPr lang="ro-RO" altLang="ro-RO" dirty="0" smtClean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 smtClean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 smtClean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 smtClean="0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 smtClean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970088"/>
            <a:ext cx="7313612" cy="389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228599" y="1775645"/>
            <a:ext cx="8762007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public</a:t>
            </a:r>
            <a:r>
              <a:rPr lang="en-US" sz="1600" dirty="0">
                <a:solidFill>
                  <a:srgbClr val="E34ADC"/>
                </a:solidFill>
                <a:latin typeface="Courier New"/>
                <a:ea typeface="Times New Roman"/>
                <a:cs typeface="Times New Roman"/>
              </a:rPr>
              <a:t>: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45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/>
                <a:ea typeface="Times New Roman"/>
                <a:cs typeface="Times New Roman"/>
              </a:rPr>
              <a:t>5.67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14</a:t>
            </a:r>
            <a:r>
              <a:rPr lang="en-US" sz="1600" dirty="0" smtClean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// this -&gt; camp 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  <a:sym typeface="Wingdings" pitchFamily="2" charset="2"/>
              </a:rPr>
              <a:t></a:t>
            </a:r>
            <a:r>
              <a:rPr lang="en-US" sz="1600" dirty="0" smtClean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camp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simplu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: this -&gt;z </a:t>
            </a:r>
            <a:r>
              <a:rPr lang="en-US" sz="1600" dirty="0" err="1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echivalent</a:t>
            </a:r>
            <a:r>
              <a:rPr lang="en-US" sz="1600" dirty="0">
                <a:solidFill>
                  <a:srgbClr val="696969"/>
                </a:solidFill>
                <a:latin typeface="Courier New"/>
                <a:ea typeface="Times New Roman"/>
                <a:cs typeface="Times New Roman"/>
              </a:rPr>
              <a:t> cu z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Seria</a:t>
            </a:r>
            <a:r>
              <a:rPr lang="en-US" sz="1600" dirty="0" smtClean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 13 </a:t>
            </a:r>
            <a:r>
              <a:rPr lang="en-US" sz="1600" dirty="0">
                <a:solidFill>
                  <a:srgbClr val="0000E6"/>
                </a:solidFill>
                <a:latin typeface="Courier New"/>
                <a:ea typeface="Times New Roman"/>
                <a:cs typeface="Times New Roman"/>
              </a:rPr>
              <a:t>25</a:t>
            </a:r>
            <a:r>
              <a:rPr lang="en-US" sz="1600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"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   A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603000"/>
                </a:solidFill>
                <a:latin typeface="Courier New"/>
                <a:ea typeface="Times New Roman"/>
                <a:cs typeface="Times New Roman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 smtClean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x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x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y 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y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this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-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&gt;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 smtClean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z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 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/>
                <a:ea typeface="Times New Roman"/>
                <a:cs typeface="Times New Roman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{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A b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34</a:t>
            </a:r>
            <a:r>
              <a:rPr lang="en-US" sz="1600" dirty="0">
                <a:solidFill>
                  <a:srgbClr val="808030"/>
                </a:solidFill>
                <a:latin typeface="Courier New"/>
                <a:ea typeface="Times New Roman"/>
                <a:cs typeface="Times New Roman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/>
                <a:ea typeface="Times New Roman"/>
                <a:cs typeface="Times New Roman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/>
                <a:ea typeface="Times New Roman"/>
                <a:cs typeface="Times New Roman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;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/>
                <a:ea typeface="Times New Roman"/>
                <a:cs typeface="Times New Roman"/>
              </a:rPr>
              <a:t>}</a:t>
            </a:r>
            <a:endParaRPr lang="en-US" sz="2000" dirty="0">
              <a:latin typeface="Calibri"/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latin typeface="Calibri"/>
                <a:ea typeface="Calibri"/>
                <a:cs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28" y="2057400"/>
            <a:ext cx="7816172" cy="390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74370"/>
            <a:ext cx="8506706" cy="3288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737" name="Google Shape;737;p74"/>
          <p:cNvSpPr txBox="1"/>
          <p:nvPr/>
        </p:nvSpPr>
        <p:spPr>
          <a:xfrm>
            <a:off x="4953000" y="4572000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i;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i = j;}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 b="1" dirty="0">
              <a:solidFill>
                <a:srgbClr val="FF0000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 smtClean="0">
                <a:solidFill>
                  <a:srgbClr val="FF0000"/>
                </a:solidFill>
              </a:rPr>
              <a:t>singura</a:t>
            </a:r>
            <a:r>
              <a:rPr lang="en-US" altLang="ro-RO" dirty="0" smtClean="0">
                <a:solidFill>
                  <a:srgbClr val="FF0000"/>
                </a:solidFill>
              </a:rPr>
              <a:t> </a:t>
            </a:r>
            <a:r>
              <a:rPr lang="en-US" altLang="ro-RO" dirty="0" err="1" smtClean="0">
                <a:solidFill>
                  <a:srgbClr val="FF0000"/>
                </a:solidFill>
              </a:rPr>
              <a:t>diferenta</a:t>
            </a:r>
            <a:r>
              <a:rPr lang="en-US" altLang="ro-RO" dirty="0" smtClean="0">
                <a:solidFill>
                  <a:srgbClr val="FF0000"/>
                </a:solidFill>
              </a:rPr>
              <a:t>: </a:t>
            </a:r>
            <a:r>
              <a:rPr lang="en-US" altLang="ro-RO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dirty="0" smtClean="0">
                <a:solidFill>
                  <a:srgbClr val="FF0000"/>
                </a:solidFill>
              </a:rPr>
              <a:t> are default </a:t>
            </a:r>
            <a:r>
              <a:rPr lang="en-US" altLang="ro-RO" dirty="0" err="1" smtClean="0">
                <a:solidFill>
                  <a:srgbClr val="FF0000"/>
                </a:solidFill>
              </a:rPr>
              <a:t>membri</a:t>
            </a:r>
            <a:r>
              <a:rPr lang="en-US" altLang="ro-RO" dirty="0" smtClean="0">
                <a:solidFill>
                  <a:srgbClr val="FF0000"/>
                </a:solidFill>
              </a:rPr>
              <a:t> ca public </a:t>
            </a:r>
            <a:r>
              <a:rPr lang="en-US" altLang="ro-RO" dirty="0" err="1" smtClean="0">
                <a:solidFill>
                  <a:srgbClr val="FF0000"/>
                </a:solidFill>
              </a:rPr>
              <a:t>iar</a:t>
            </a:r>
            <a:r>
              <a:rPr lang="en-US" altLang="ro-RO" dirty="0" smtClean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defineste</a:t>
            </a:r>
            <a:r>
              <a:rPr lang="en-US" altLang="ro-RO" dirty="0" smtClean="0"/>
              <a:t> o </a:t>
            </a:r>
            <a:r>
              <a:rPr lang="en-US" altLang="ro-RO" dirty="0" err="1" smtClean="0"/>
              <a:t>clasa</a:t>
            </a:r>
            <a:r>
              <a:rPr lang="en-US" altLang="ro-RO" dirty="0" smtClean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putem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avea</a:t>
            </a:r>
            <a:r>
              <a:rPr lang="en-US" altLang="ro-RO" dirty="0" smtClean="0"/>
              <a:t> in </a:t>
            </a:r>
            <a:r>
              <a:rPr lang="en-US" altLang="ro-RO" dirty="0" err="1" smtClean="0"/>
              <a:t>struct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functii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pentru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compatibilitate</a:t>
            </a:r>
            <a:r>
              <a:rPr lang="en-US" altLang="ro-RO" dirty="0" smtClean="0"/>
              <a:t> cu cod </a:t>
            </a:r>
            <a:r>
              <a:rPr lang="en-US" altLang="ro-RO" dirty="0" err="1" smtClean="0"/>
              <a:t>vechi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 smtClean="0"/>
              <a:t>extensibilitate</a:t>
            </a:r>
            <a:endParaRPr lang="en-US" altLang="ro-RO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 smtClean="0">
                <a:solidFill>
                  <a:srgbClr val="FF0000"/>
                </a:solidFill>
              </a:rPr>
              <a:t>a nu se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folosi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struct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pentru</a:t>
            </a:r>
            <a:r>
              <a:rPr lang="en-US" altLang="ro-RO" b="1" dirty="0" smtClean="0">
                <a:solidFill>
                  <a:srgbClr val="FF0000"/>
                </a:solidFill>
              </a:rPr>
              <a:t> </a:t>
            </a:r>
            <a:r>
              <a:rPr lang="en-US" altLang="ro-RO" b="1" dirty="0" err="1" smtClean="0">
                <a:solidFill>
                  <a:srgbClr val="FF0000"/>
                </a:solidFill>
              </a:rPr>
              <a:t>clase</a:t>
            </a:r>
            <a:endParaRPr lang="en-US" altLang="ro-RO" b="1" dirty="0" smtClean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6" y="1905000"/>
            <a:ext cx="4157249" cy="4157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51567"/>
            <a:ext cx="26860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52600" y="1981200"/>
            <a:ext cx="5167502" cy="4095750"/>
            <a:chOff x="1752600" y="1981200"/>
            <a:chExt cx="5167502" cy="409575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52" y="1981200"/>
              <a:ext cx="5048250" cy="409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752600" y="3952875"/>
              <a:ext cx="1219200" cy="46672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89" y="1507153"/>
            <a:ext cx="4886325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43050"/>
            <a:ext cx="4714875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foarte comun sa fie supraincarcati</a:t>
            </a:r>
          </a:p>
          <a:p>
            <a:r>
              <a:rPr lang="en-US" altLang="en-US" smtClean="0"/>
              <a:t>de ce?</a:t>
            </a:r>
          </a:p>
          <a:p>
            <a:pPr lvl="1"/>
            <a:r>
              <a:rPr lang="en-US" altLang="en-US" smtClean="0"/>
              <a:t>flexibilitate</a:t>
            </a:r>
          </a:p>
          <a:p>
            <a:pPr lvl="1"/>
            <a:r>
              <a:rPr lang="en-US" altLang="en-US" smtClean="0"/>
              <a:t>pentru a putea defini obiecte initializate si neinitializate</a:t>
            </a:r>
          </a:p>
          <a:p>
            <a:pPr lvl="1"/>
            <a:r>
              <a:rPr lang="en-US" altLang="en-US" smtClean="0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putem avea mai multe posibilitati pentru initializarea/construirea unui obiect</a:t>
            </a:r>
          </a:p>
          <a:p>
            <a:r>
              <a:rPr lang="en-US" altLang="en-US" smtClean="0"/>
              <a:t>definim constructori pentru toate modurile de initializare</a:t>
            </a:r>
          </a:p>
          <a:p>
            <a:r>
              <a:rPr lang="en-US" altLang="en-US" smtClean="0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 smtClean="0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 smtClean="0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 smtClean="0">
                <a:solidFill>
                  <a:srgbClr val="696969"/>
                </a:solidFill>
              </a:rPr>
              <a:t>Utilizarea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unei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structuri</a:t>
            </a:r>
            <a:r>
              <a:rPr lang="en-US" sz="1600" dirty="0" smtClean="0">
                <a:solidFill>
                  <a:srgbClr val="696969"/>
                </a:solidFill>
              </a:rPr>
              <a:t> </a:t>
            </a:r>
            <a:r>
              <a:rPr lang="en-US" sz="1600" dirty="0" err="1" smtClean="0">
                <a:solidFill>
                  <a:srgbClr val="696969"/>
                </a:solidFill>
              </a:rPr>
              <a:t>pentru</a:t>
            </a:r>
            <a:r>
              <a:rPr lang="en-US" sz="1600" dirty="0" smtClean="0">
                <a:solidFill>
                  <a:srgbClr val="696969"/>
                </a:solidFill>
              </a:rPr>
              <a:t> a </a:t>
            </a:r>
            <a:r>
              <a:rPr lang="en-US" sz="1600" dirty="0" err="1" smtClean="0">
                <a:solidFill>
                  <a:srgbClr val="696969"/>
                </a:solidFill>
              </a:rPr>
              <a:t>defini</a:t>
            </a:r>
            <a:r>
              <a:rPr lang="en-US" sz="1600" dirty="0" smtClean="0">
                <a:solidFill>
                  <a:srgbClr val="696969"/>
                </a:solidFill>
              </a:rPr>
              <a:t> o </a:t>
            </a:r>
            <a:r>
              <a:rPr lang="en-US" sz="1600" dirty="0" err="1" smtClean="0">
                <a:solidFill>
                  <a:srgbClr val="696969"/>
                </a:solidFill>
              </a:rPr>
              <a:t>clasa</a:t>
            </a:r>
            <a:r>
              <a:rPr lang="ro-RO" sz="1600" dirty="0" smtClean="0">
                <a:solidFill>
                  <a:srgbClr val="696969"/>
                </a:solidFill>
              </a:rPr>
              <a:t>.</a:t>
            </a:r>
            <a:r>
              <a:rPr lang="ro-RO" sz="1600" dirty="0" smtClean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en-US" sz="2000" dirty="0" smtClean="0">
                <a:solidFill>
                  <a:srgbClr val="800080"/>
                </a:solidFill>
              </a:rPr>
              <a:t>                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if</a:t>
            </a:r>
            <a:r>
              <a:rPr lang="ro-RO" sz="2000" dirty="0" smtClean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smtClean="0">
                <a:solidFill>
                  <a:srgbClr val="800000"/>
                </a:solidFill>
              </a:rPr>
              <a:t>           </a:t>
            </a:r>
            <a:r>
              <a:rPr lang="ro-RO" sz="2000" b="1" dirty="0" smtClean="0">
                <a:solidFill>
                  <a:srgbClr val="800000"/>
                </a:solidFill>
              </a:rPr>
              <a:t>else</a:t>
            </a:r>
            <a:r>
              <a:rPr lang="ro-RO" sz="2000" dirty="0" smtClean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 smtClean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 smtClean="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smtClean="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  <a:p>
            <a:pPr>
              <a:lnSpc>
                <a:spcPct val="80000"/>
              </a:lnSpc>
            </a:pPr>
            <a:r>
              <a:rPr lang="en-US" altLang="en-US" sz="2800" smtClean="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 smtClean="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constructorul</a:t>
            </a:r>
            <a:r>
              <a:rPr lang="en-US" altLang="en-US" dirty="0" smtClean="0"/>
              <a:t> de </a:t>
            </a:r>
            <a:r>
              <a:rPr lang="en-US" altLang="en-US" dirty="0" err="1" smtClean="0"/>
              <a:t>copiere</a:t>
            </a:r>
            <a:endParaRPr lang="en-US" altLang="en-US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 </a:t>
            </a:r>
            <a:r>
              <a:rPr lang="en-US" sz="1600" b="1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smtClean="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 smtClean="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 smtClean="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 smtClean="0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 smtClean="0"/>
          </a:p>
          <a:p>
            <a:r>
              <a:rPr lang="en-US" altLang="en-US" smtClean="0"/>
              <a:t>daca avem </a:t>
            </a:r>
          </a:p>
          <a:p>
            <a:pPr>
              <a:buFontTx/>
              <a:buNone/>
            </a:pPr>
            <a:r>
              <a:rPr lang="en-US" altLang="en-US" smtClean="0"/>
              <a:t>		array a(10); </a:t>
            </a:r>
          </a:p>
          <a:p>
            <a:pPr>
              <a:buFontTx/>
              <a:buNone/>
            </a:pPr>
            <a:r>
              <a:rPr lang="en-US" altLang="en-US" smtClean="0"/>
              <a:t>		array b(10); </a:t>
            </a:r>
          </a:p>
          <a:p>
            <a:pPr>
              <a:buFontTx/>
              <a:buNone/>
            </a:pPr>
            <a:r>
              <a:rPr lang="en-US" altLang="en-US" smtClean="0"/>
              <a:t>		b=a;</a:t>
            </a:r>
          </a:p>
          <a:p>
            <a:pPr lvl="1"/>
            <a:r>
              <a:rPr lang="en-US" altLang="en-US" smtClean="0"/>
              <a:t>nu este initializare, este copiere de stare</a:t>
            </a:r>
          </a:p>
          <a:p>
            <a:pPr lvl="1"/>
            <a:r>
              <a:rPr lang="en-US" altLang="en-US" smtClean="0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 smtClean="0"/>
              <a:t>Perspective</a:t>
            </a:r>
            <a:endParaRPr lang="ro-RO" altLang="ro-RO" sz="4000" dirty="0" smtClean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 smtClea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la fel ca struct</a:t>
            </a:r>
          </a:p>
          <a:p>
            <a:pPr eaLnBrk="1" hangingPunct="1"/>
            <a:r>
              <a:rPr lang="en-US" altLang="ro-RO" smtClean="0"/>
              <a:t>toate elementele de tip data folosesc aceeasi locatie de memorie</a:t>
            </a:r>
          </a:p>
          <a:p>
            <a:pPr eaLnBrk="1" hangingPunct="1"/>
            <a:r>
              <a:rPr lang="en-US" altLang="ro-RO" smtClean="0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 smtClean="0">
                <a:solidFill>
                  <a:srgbClr val="800000"/>
                </a:solidFill>
              </a:rPr>
              <a:t>un</a:t>
            </a:r>
            <a:r>
              <a:rPr lang="ro-RO" sz="2000" b="1" dirty="0" smtClean="0">
                <a:solidFill>
                  <a:srgbClr val="800000"/>
                </a:solidFill>
              </a:rPr>
              <a:t>signed</a:t>
            </a:r>
            <a:r>
              <a:rPr lang="ro-RO" sz="2000" dirty="0" smtClean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 smtClean="0"/>
              <a:t>t</a:t>
            </a:r>
            <a:r>
              <a:rPr lang="en-US" sz="2000" dirty="0" smtClean="0"/>
              <a:t> </a:t>
            </a:r>
            <a:r>
              <a:rPr lang="ro-RO" sz="2000" dirty="0" smtClean="0">
                <a:solidFill>
                  <a:srgbClr val="808030"/>
                </a:solidFill>
              </a:rPr>
              <a:t>=</a:t>
            </a:r>
            <a:r>
              <a:rPr lang="ro-RO" sz="2000" dirty="0" smtClean="0"/>
              <a:t>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 smtClean="0">
                <a:solidFill>
                  <a:srgbClr val="808030"/>
                </a:solidFill>
              </a:rPr>
              <a:t>]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 </a:t>
            </a:r>
            <a:r>
              <a:rPr lang="ro-RO" sz="2000" dirty="0" smtClean="0"/>
              <a:t>c</a:t>
            </a:r>
            <a:r>
              <a:rPr lang="ro-RO" sz="2000" dirty="0" smtClean="0">
                <a:solidFill>
                  <a:srgbClr val="808030"/>
                </a:solidFill>
              </a:rPr>
              <a:t>[</a:t>
            </a:r>
            <a:r>
              <a:rPr lang="ro-RO" sz="2000" dirty="0" smtClean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 smtClean="0">
                <a:solidFill>
                  <a:srgbClr val="800080"/>
                </a:solidFill>
              </a:rPr>
              <a:t>;</a:t>
            </a:r>
            <a:r>
              <a:rPr lang="en-US" sz="2000" dirty="0" smtClean="0">
                <a:solidFill>
                  <a:srgbClr val="800080"/>
                </a:solidFill>
              </a:rPr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 smtClean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 smtClean="0"/>
              <a:t> </a:t>
            </a:r>
            <a:r>
              <a:rPr lang="ro-RO" sz="2000" dirty="0" smtClean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}</a:t>
            </a:r>
            <a:r>
              <a:rPr lang="ro-RO" sz="2000" dirty="0" smtClean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 smtClean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 smtClean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 smtClean="0">
                <a:solidFill>
                  <a:srgbClr val="800080"/>
                </a:solidFill>
              </a:rPr>
              <a:t>{</a:t>
            </a:r>
            <a:r>
              <a:rPr lang="ro-RO" sz="2000" dirty="0" smtClean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 smtClean="0"/>
              <a:t>                                                  35519</a:t>
            </a:r>
            <a:endParaRPr lang="en-US" altLang="ro-RO" sz="2000" b="1" dirty="0"/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si</a:t>
            </a:r>
            <a:r>
              <a:rPr lang="en-US" altLang="ro-RO" dirty="0" smtClean="0"/>
              <a:t>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ca o </a:t>
            </a:r>
            <a:r>
              <a:rPr lang="en-US" altLang="ro-RO" dirty="0" err="1" smtClean="0"/>
              <a:t>clasa</a:t>
            </a:r>
            <a:endParaRPr lang="en-US" altLang="ro-RO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 smtClean="0"/>
              <a:t>union nu poate mosteni</a:t>
            </a:r>
          </a:p>
          <a:p>
            <a:pPr eaLnBrk="1" hangingPunct="1"/>
            <a:r>
              <a:rPr lang="en-US" altLang="ro-RO" sz="2800" smtClean="0"/>
              <a:t>nu se poate mosteni din union</a:t>
            </a:r>
          </a:p>
          <a:p>
            <a:pPr eaLnBrk="1" hangingPunct="1"/>
            <a:r>
              <a:rPr lang="en-US" altLang="ro-RO" sz="2800" smtClean="0"/>
              <a:t>nu poate avea functii virtuale (nu avem mostenire)</a:t>
            </a:r>
          </a:p>
          <a:p>
            <a:pPr eaLnBrk="1" hangingPunct="1"/>
            <a:r>
              <a:rPr lang="en-US" altLang="ro-RO" sz="2800" smtClean="0"/>
              <a:t>nu avem variabile de instanta statice</a:t>
            </a:r>
          </a:p>
          <a:p>
            <a:pPr eaLnBrk="1" hangingPunct="1"/>
            <a:r>
              <a:rPr lang="en-US" altLang="ro-RO" sz="2800" smtClean="0"/>
              <a:t>nu avem referinte in union</a:t>
            </a:r>
          </a:p>
          <a:p>
            <a:pPr eaLnBrk="1" hangingPunct="1"/>
            <a:r>
              <a:rPr lang="en-US" altLang="ro-RO" sz="2800" smtClean="0"/>
              <a:t>nu avem obiecte care fac overload pe =</a:t>
            </a:r>
          </a:p>
          <a:p>
            <a:pPr eaLnBrk="1" hangingPunct="1"/>
            <a:r>
              <a:rPr lang="en-US" altLang="ro-RO" sz="2800" smtClean="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mtClean="0"/>
              <a:t>nu au nume pentru tip</a:t>
            </a:r>
          </a:p>
          <a:p>
            <a:pPr eaLnBrk="1" hangingPunct="1"/>
            <a:r>
              <a:rPr lang="en-US" altLang="ro-RO" smtClean="0"/>
              <a:t>nu se pot declara obiecte de tipul respectiv</a:t>
            </a:r>
          </a:p>
          <a:p>
            <a:pPr eaLnBrk="1" hangingPunct="1"/>
            <a:r>
              <a:rPr lang="en-US" altLang="ro-RO" smtClean="0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 smtClean="0"/>
              <a:t>folosesc aceeasi locatie de memorie</a:t>
            </a:r>
          </a:p>
          <a:p>
            <a:pPr eaLnBrk="1" hangingPunct="1"/>
            <a:r>
              <a:rPr lang="en-US" altLang="ro-RO" smtClean="0"/>
              <a:t>variabilele din union sunt accesibile ca si cum ar fi declarate in blocul respectiv</a:t>
            </a:r>
          </a:p>
          <a:p>
            <a:pPr eaLnBrk="1" hangingPunct="1"/>
            <a:endParaRPr lang="en-US" altLang="ro-RO" smtClean="0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</a:t>
            </a:r>
            <a:r>
              <a:rPr lang="en-US" altLang="ro-RO" dirty="0" smtClean="0"/>
              <a:t>nion </a:t>
            </a:r>
            <a:r>
              <a:rPr lang="en-US" altLang="ro-RO" dirty="0" err="1" smtClean="0"/>
              <a:t>anonime</a:t>
            </a:r>
            <a:endParaRPr lang="en-US" altLang="ro-RO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07F29F2D810C43A8C5D638FE35D2A8" ma:contentTypeVersion="2" ma:contentTypeDescription="Creați un document nou." ma:contentTypeScope="" ma:versionID="adc9af14bf15ba2c38dd83936c1ccd99">
  <xsd:schema xmlns:xsd="http://www.w3.org/2001/XMLSchema" xmlns:xs="http://www.w3.org/2001/XMLSchema" xmlns:p="http://schemas.microsoft.com/office/2006/metadata/properties" xmlns:ns2="e0076565-018d-4586-a0b4-529f01564969" targetNamespace="http://schemas.microsoft.com/office/2006/metadata/properties" ma:root="true" ma:fieldsID="74ab803c66d82f54d07031e7627bbef9" ns2:_="">
    <xsd:import namespace="e0076565-018d-4586-a0b4-529f015649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076565-018d-4586-a0b4-529f015649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910E85-675C-434E-ACD2-8280FBCF132D}"/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4463</TotalTime>
  <Words>2553</Words>
  <Application>Microsoft Office PowerPoint</Application>
  <PresentationFormat>On-screen Show (4:3)</PresentationFormat>
  <Paragraphs>688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Anca</cp:lastModifiedBy>
  <cp:revision>271</cp:revision>
  <dcterms:created xsi:type="dcterms:W3CDTF">1601-01-01T00:00:00Z</dcterms:created>
  <dcterms:modified xsi:type="dcterms:W3CDTF">2022-02-28T10:38:10Z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0x010100D807F29F2D810C43A8C5D638FE35D2A8</vt:lpwstr>
  </property>
</Properties>
</file>