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721" r:id="rId5"/>
    <p:sldMasterId id="2147483744" r:id="rId6"/>
  </p:sldMasterIdLst>
  <p:notesMasterIdLst>
    <p:notesMasterId r:id="rId54"/>
  </p:notesMasterIdLst>
  <p:sldIdLst>
    <p:sldId id="256" r:id="rId7"/>
    <p:sldId id="656" r:id="rId8"/>
    <p:sldId id="657" r:id="rId9"/>
    <p:sldId id="658" r:id="rId10"/>
    <p:sldId id="659" r:id="rId11"/>
    <p:sldId id="660" r:id="rId12"/>
    <p:sldId id="661" r:id="rId13"/>
    <p:sldId id="662" r:id="rId14"/>
    <p:sldId id="663" r:id="rId15"/>
    <p:sldId id="664" r:id="rId16"/>
    <p:sldId id="665" r:id="rId17"/>
    <p:sldId id="685" r:id="rId18"/>
    <p:sldId id="686" r:id="rId19"/>
    <p:sldId id="687" r:id="rId20"/>
    <p:sldId id="688" r:id="rId21"/>
    <p:sldId id="689" r:id="rId22"/>
    <p:sldId id="690" r:id="rId23"/>
    <p:sldId id="691" r:id="rId24"/>
    <p:sldId id="692" r:id="rId25"/>
    <p:sldId id="693" r:id="rId26"/>
    <p:sldId id="694" r:id="rId27"/>
    <p:sldId id="695" r:id="rId28"/>
    <p:sldId id="696" r:id="rId29"/>
    <p:sldId id="697" r:id="rId30"/>
    <p:sldId id="698" r:id="rId31"/>
    <p:sldId id="699" r:id="rId32"/>
    <p:sldId id="700" r:id="rId33"/>
    <p:sldId id="701" r:id="rId34"/>
    <p:sldId id="702" r:id="rId35"/>
    <p:sldId id="703" r:id="rId36"/>
    <p:sldId id="704" r:id="rId37"/>
    <p:sldId id="705" r:id="rId38"/>
    <p:sldId id="706" r:id="rId39"/>
    <p:sldId id="707" r:id="rId40"/>
    <p:sldId id="708" r:id="rId41"/>
    <p:sldId id="709" r:id="rId42"/>
    <p:sldId id="710" r:id="rId43"/>
    <p:sldId id="711" r:id="rId44"/>
    <p:sldId id="712" r:id="rId45"/>
    <p:sldId id="713" r:id="rId46"/>
    <p:sldId id="714" r:id="rId47"/>
    <p:sldId id="715" r:id="rId48"/>
    <p:sldId id="716" r:id="rId49"/>
    <p:sldId id="717" r:id="rId50"/>
    <p:sldId id="718" r:id="rId51"/>
    <p:sldId id="719" r:id="rId52"/>
    <p:sldId id="655" r:id="rId5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91" autoAdjust="0"/>
    <p:restoredTop sz="94660"/>
  </p:normalViewPr>
  <p:slideViewPr>
    <p:cSldViewPr>
      <p:cViewPr>
        <p:scale>
          <a:sx n="71" d="100"/>
          <a:sy n="71" d="100"/>
        </p:scale>
        <p:origin x="-1148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presProps" Target="pres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slide" Target="slides/slide35.xml"/><Relationship Id="rId54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slide" Target="slides/slide47.xml"/><Relationship Id="rId58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viewProps" Target="viewProps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44766C11-F198-4F21-8C89-EC0C720FE6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4191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2D304F-615F-40B9-A7FF-F1AF32DA0F5F}" type="slidenum">
              <a:rPr lang="en-US" altLang="ro-RO" smtClean="0"/>
              <a:pPr/>
              <a:t>1</a:t>
            </a:fld>
            <a:endParaRPr lang="en-US" altLang="ro-RO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ACAF9E-A240-4908-862D-E6AA7C60A228}" type="slidenum">
              <a:rPr lang="en-US" altLang="en-US" smtClean="0"/>
              <a:pPr/>
              <a:t>2</a:t>
            </a:fld>
            <a:endParaRPr lang="en-US" altLang="en-US" smtClean="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C6444C-D807-46C8-9235-1BCC059D7366}" type="slidenum">
              <a:rPr lang="en-US" altLang="ro-RO" smtClean="0"/>
              <a:pPr/>
              <a:t>47</a:t>
            </a:fld>
            <a:endParaRPr lang="en-US" altLang="ro-RO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o-RO" smtClean="0"/>
              <a:t>Faceți clic pentru editarea stilului de subtitlu al coordonatorului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EC20AB-2209-4B46-924F-015E90946B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4E3615-03F5-42CF-AD01-1F1453E0B6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847BEB-E9E5-4700-8D3F-C58B022B92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o-RO" smtClean="0"/>
              <a:t>Faceți clic pentru editarea stilului de subtitlu al coordonatorului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3D7175-9614-4C92-A845-203EF3D7D1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91FBFE-6778-45E0-8AF5-8D5064AB01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1901B7-B903-45D9-9504-9847B1CCF3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9D362C-D6C3-4B97-8FCA-A7FAFE76BE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5" name="Substituent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C49B85-FBF0-4993-AC9C-0D9934FFDD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532B86-D25D-4C13-88B2-9C8C884B3D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2ABBC7-DCD6-4DE5-80FC-E95E15725F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992F12-F6A3-45BC-AB39-BF6EBF49AB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809B40-6FE9-444A-9E25-FE3981E81E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i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6FDF69-A062-496B-9A3A-F19F8FF7C5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C423FE-5C52-4A23-90AA-F1A17B80D9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B0C9FF-1B84-466A-935B-13B412C6CC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3849688" y="6397625"/>
            <a:ext cx="1443037" cy="382588"/>
            <a:chOff x="2458" y="4063"/>
            <a:chExt cx="909" cy="241"/>
          </a:xfrm>
        </p:grpSpPr>
        <p:grpSp>
          <p:nvGrpSpPr>
            <p:cNvPr id="5" name="Group 5"/>
            <p:cNvGrpSpPr>
              <a:grpSpLocks/>
            </p:cNvGrpSpPr>
            <p:nvPr/>
          </p:nvGrpSpPr>
          <p:grpSpPr bwMode="auto">
            <a:xfrm>
              <a:off x="2462" y="4063"/>
              <a:ext cx="902" cy="192"/>
              <a:chOff x="2462" y="4063"/>
              <a:chExt cx="902" cy="192"/>
            </a:xfrm>
          </p:grpSpPr>
          <p:pic>
            <p:nvPicPr>
              <p:cNvPr id="11" name="Picture 6"/>
              <p:cNvPicPr>
                <a:picLocks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462" y="4098"/>
                <a:ext cx="137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2" name="Rectangle 7"/>
              <p:cNvSpPr>
                <a:spLocks noChangeArrowheads="1"/>
              </p:cNvSpPr>
              <p:nvPr/>
            </p:nvSpPr>
            <p:spPr bwMode="auto">
              <a:xfrm>
                <a:off x="2615" y="4063"/>
                <a:ext cx="749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2000">
                    <a:latin typeface="Garamond" pitchFamily="18" charset="0"/>
                  </a:rPr>
                  <a:t>Washington</a:t>
                </a:r>
              </a:p>
            </p:txBody>
          </p:sp>
        </p:grpSp>
        <p:grpSp>
          <p:nvGrpSpPr>
            <p:cNvPr id="6" name="Group 8"/>
            <p:cNvGrpSpPr>
              <a:grpSpLocks/>
            </p:cNvGrpSpPr>
            <p:nvPr/>
          </p:nvGrpSpPr>
          <p:grpSpPr bwMode="auto">
            <a:xfrm>
              <a:off x="2458" y="4246"/>
              <a:ext cx="909" cy="58"/>
              <a:chOff x="2458" y="4246"/>
              <a:chExt cx="909" cy="58"/>
            </a:xfrm>
          </p:grpSpPr>
          <p:sp>
            <p:nvSpPr>
              <p:cNvPr id="7" name="Rectangle 9"/>
              <p:cNvSpPr>
                <a:spLocks noChangeArrowheads="1"/>
              </p:cNvSpPr>
              <p:nvPr/>
            </p:nvSpPr>
            <p:spPr bwMode="auto">
              <a:xfrm>
                <a:off x="2458" y="4246"/>
                <a:ext cx="909" cy="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600">
                    <a:latin typeface="Garamond" pitchFamily="18" charset="0"/>
                  </a:rPr>
                  <a:t>WASHINGTON UNIVERSITY IN ST LOUIS</a:t>
                </a:r>
              </a:p>
            </p:txBody>
          </p:sp>
          <p:grpSp>
            <p:nvGrpSpPr>
              <p:cNvPr id="8" name="Group 10"/>
              <p:cNvGrpSpPr>
                <a:grpSpLocks/>
              </p:cNvGrpSpPr>
              <p:nvPr/>
            </p:nvGrpSpPr>
            <p:grpSpPr bwMode="auto">
              <a:xfrm>
                <a:off x="2463" y="4246"/>
                <a:ext cx="897" cy="58"/>
                <a:chOff x="2463" y="4246"/>
                <a:chExt cx="897" cy="58"/>
              </a:xfrm>
            </p:grpSpPr>
            <p:sp>
              <p:nvSpPr>
                <p:cNvPr id="9" name="Line 11"/>
                <p:cNvSpPr>
                  <a:spLocks noChangeShapeType="1"/>
                </p:cNvSpPr>
                <p:nvPr/>
              </p:nvSpPr>
              <p:spPr bwMode="auto">
                <a:xfrm>
                  <a:off x="2463" y="4304"/>
                  <a:ext cx="89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" name="Line 12"/>
                <p:cNvSpPr>
                  <a:spLocks noChangeShapeType="1"/>
                </p:cNvSpPr>
                <p:nvPr/>
              </p:nvSpPr>
              <p:spPr bwMode="auto">
                <a:xfrm>
                  <a:off x="2463" y="4246"/>
                  <a:ext cx="89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sp>
        <p:nvSpPr>
          <p:cNvPr id="1812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817563"/>
            <a:ext cx="7848600" cy="1697037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452813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CE10B8-03B3-478D-A371-3ED2FA122D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C904E0-3FA8-41D7-8C1B-8287817E1A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5" name="Substituent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3DF5E2-5DC2-40E6-A5C0-F3088CF980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2248C4-B94F-4AA5-B84F-CD0E1FB87A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ADE608-7D43-4761-966E-3997C21380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D98F5C-460E-4232-9967-0E6D9B8C8F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i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DA15DF-9CE8-4FF6-94F3-8763F68182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8B563B7F-6C93-48CD-99C9-782215DD30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1" r:id="rId1"/>
    <p:sldLayoutId id="2147484132" r:id="rId2"/>
    <p:sldLayoutId id="2147484133" r:id="rId3"/>
    <p:sldLayoutId id="2147484134" r:id="rId4"/>
    <p:sldLayoutId id="2147484135" r:id="rId5"/>
    <p:sldLayoutId id="2147484136" r:id="rId6"/>
    <p:sldLayoutId id="2147484137" r:id="rId7"/>
    <p:sldLayoutId id="2147484138" r:id="rId8"/>
    <p:sldLayoutId id="2147484139" r:id="rId9"/>
    <p:sldLayoutId id="2147484140" r:id="rId10"/>
    <p:sldLayoutId id="214748414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CF9435BB-6A18-4EB2-9E0C-A522F88914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2" r:id="rId1"/>
    <p:sldLayoutId id="2147484143" r:id="rId2"/>
    <p:sldLayoutId id="2147484144" r:id="rId3"/>
    <p:sldLayoutId id="2147484145" r:id="rId4"/>
    <p:sldLayoutId id="2147484146" r:id="rId5"/>
    <p:sldLayoutId id="2147484147" r:id="rId6"/>
    <p:sldLayoutId id="2147484148" r:id="rId7"/>
    <p:sldLayoutId id="2147484149" r:id="rId8"/>
    <p:sldLayoutId id="2147484150" r:id="rId9"/>
    <p:sldLayoutId id="2147484151" r:id="rId10"/>
    <p:sldLayoutId id="214748415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2625" y="76200"/>
            <a:ext cx="7772400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4650" y="1141413"/>
            <a:ext cx="8389938" cy="5078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CC"/>
          </a:solidFill>
          <a:latin typeface="Arial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rgbClr val="006600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5123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Google Shape;128;p27"/>
          <p:cNvSpPr/>
          <p:nvPr/>
        </p:nvSpPr>
        <p:spPr>
          <a:xfrm>
            <a:off x="258763" y="1131888"/>
            <a:ext cx="8394700" cy="1484312"/>
          </a:xfrm>
          <a:prstGeom prst="rect">
            <a:avLst/>
          </a:prstGeom>
          <a:noFill/>
          <a:ln>
            <a:noFill/>
          </a:ln>
        </p:spPr>
        <p:txBody>
          <a:bodyPr spcFirstLastPara="1" lIns="0" tIns="239025" rIns="0" bIns="0" anchor="ctr"/>
          <a:lstStyle/>
          <a:p>
            <a:pPr algn="ctr">
              <a:lnSpc>
                <a:spcPct val="72000"/>
              </a:lnSpc>
              <a:defRPr/>
            </a:pPr>
            <a:r>
              <a:rPr lang="en-US" sz="40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Programare</a:t>
            </a:r>
            <a:r>
              <a:rPr lang="en-US" sz="40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40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orientat</a:t>
            </a:r>
            <a:r>
              <a:rPr lang="ro-RO" altLang="ro-RO" sz="4000" b="1" dirty="0">
                <a:latin typeface="+mn-lt"/>
              </a:rPr>
              <a:t>ă</a:t>
            </a:r>
            <a:r>
              <a:rPr lang="en-US" sz="40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40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pe</a:t>
            </a:r>
            <a:r>
              <a:rPr lang="en-US" sz="40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40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obiecte</a:t>
            </a:r>
            <a:endParaRPr sz="1800" dirty="0">
              <a:latin typeface="+mn-lt"/>
            </a:endParaRPr>
          </a:p>
          <a:p>
            <a:pPr algn="ctr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defRPr/>
            </a:pPr>
            <a:endParaRPr sz="1800" dirty="0">
              <a:latin typeface="+mn-lt"/>
            </a:endParaRPr>
          </a:p>
          <a:p>
            <a:pPr algn="ctr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- </a:t>
            </a:r>
            <a:r>
              <a:rPr lang="en-US" sz="26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suport</a:t>
            </a:r>
            <a:r>
              <a:rPr lang="en-US" sz="26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curs -</a:t>
            </a:r>
            <a:endParaRPr sz="1800" dirty="0">
              <a:latin typeface="+mn-lt"/>
            </a:endParaRPr>
          </a:p>
        </p:txBody>
      </p:sp>
      <p:sp>
        <p:nvSpPr>
          <p:cNvPr id="9" name="Google Shape;53;p3"/>
          <p:cNvSpPr txBox="1"/>
          <p:nvPr/>
        </p:nvSpPr>
        <p:spPr>
          <a:xfrm>
            <a:off x="2114550" y="4267200"/>
            <a:ext cx="4044900" cy="19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 </a:t>
            </a:r>
            <a:r>
              <a:rPr lang="en-US" sz="24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universitar</a:t>
            </a: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2021 </a:t>
            </a: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lang="en-US" sz="2400" b="1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2022</a:t>
            </a:r>
            <a:endParaRPr sz="2400" b="1" dirty="0"/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Semestrul</a:t>
            </a: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II</a:t>
            </a:r>
            <a:endParaRPr dirty="0"/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Seriile</a:t>
            </a:r>
            <a:r>
              <a:rPr lang="en-US" sz="2400" b="1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13, 14, 15</a:t>
            </a:r>
            <a:endParaRPr dirty="0"/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endParaRPr sz="2400" b="1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Curs </a:t>
            </a:r>
            <a:r>
              <a:rPr lang="en-US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dirty="0"/>
          </a:p>
        </p:txBody>
      </p:sp>
      <p:sp>
        <p:nvSpPr>
          <p:cNvPr id="11" name="CustomShape 5"/>
          <p:cNvSpPr/>
          <p:nvPr/>
        </p:nvSpPr>
        <p:spPr>
          <a:xfrm>
            <a:off x="5059440" y="2895600"/>
            <a:ext cx="4053960" cy="101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marL="91440">
              <a:lnSpc>
                <a:spcPct val="104000"/>
              </a:lnSpc>
            </a:pPr>
            <a:r>
              <a:rPr lang="en-US" sz="28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Andrei </a:t>
            </a:r>
            <a:r>
              <a:rPr lang="en-US" sz="2800" b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Păun</a:t>
            </a:r>
            <a:endParaRPr lang="en-US" sz="2800" b="0" strike="noStrike" spc="-1" dirty="0">
              <a:latin typeface="Arial"/>
            </a:endParaRPr>
          </a:p>
          <a:p>
            <a:pPr marL="91440">
              <a:lnSpc>
                <a:spcPct val="104000"/>
              </a:lnSpc>
            </a:pPr>
            <a:r>
              <a:rPr lang="en-US" sz="2800" b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Anca</a:t>
            </a:r>
            <a:r>
              <a:rPr lang="en-US" sz="28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800" b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Dobrovăț</a:t>
            </a:r>
            <a:endParaRPr lang="en-US" sz="2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/>
          <p:cNvSpPr>
            <a:spLocks noChangeArrowheads="1"/>
          </p:cNvSpPr>
          <p:nvPr/>
        </p:nvSpPr>
        <p:spPr bwMode="auto">
          <a:xfrm>
            <a:off x="304800" y="806450"/>
            <a:ext cx="4953000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ro-RO" sz="2000" dirty="0">
                <a:solidFill>
                  <a:srgbClr val="696969"/>
                </a:solidFill>
              </a:rPr>
              <a:t>// Returning objects from a function.</a:t>
            </a:r>
            <a:r>
              <a:rPr lang="ro-RO" sz="2000" dirty="0"/>
              <a:t> </a:t>
            </a:r>
            <a:endParaRPr lang="en-US" sz="2000" dirty="0"/>
          </a:p>
          <a:p>
            <a:pPr>
              <a:buFontTx/>
              <a:buNone/>
            </a:pPr>
            <a:r>
              <a:rPr lang="ro-RO" sz="2000" dirty="0">
                <a:solidFill>
                  <a:srgbClr val="004A43"/>
                </a:solidFill>
              </a:rPr>
              <a:t>#include </a:t>
            </a:r>
            <a:r>
              <a:rPr lang="ro-RO" sz="2000" dirty="0">
                <a:solidFill>
                  <a:srgbClr val="800000"/>
                </a:solidFill>
              </a:rPr>
              <a:t>&lt;</a:t>
            </a:r>
            <a:r>
              <a:rPr lang="ro-RO" sz="2000" dirty="0">
                <a:solidFill>
                  <a:srgbClr val="40015A"/>
                </a:solidFill>
              </a:rPr>
              <a:t>iostream</a:t>
            </a:r>
            <a:r>
              <a:rPr lang="ro-RO" sz="2000" dirty="0">
                <a:solidFill>
                  <a:srgbClr val="800000"/>
                </a:solidFill>
              </a:rPr>
              <a:t>&gt;</a:t>
            </a:r>
            <a:r>
              <a:rPr lang="ro-RO" sz="2000" dirty="0"/>
              <a:t> </a:t>
            </a:r>
            <a:endParaRPr lang="en-US" sz="2000" dirty="0"/>
          </a:p>
          <a:p>
            <a:pPr>
              <a:buFontTx/>
              <a:buNone/>
            </a:pPr>
            <a:r>
              <a:rPr lang="ro-RO" sz="2000" b="1" dirty="0">
                <a:solidFill>
                  <a:srgbClr val="800000"/>
                </a:solidFill>
              </a:rPr>
              <a:t>using</a:t>
            </a:r>
            <a:r>
              <a:rPr lang="ro-RO" sz="2000" dirty="0"/>
              <a:t> </a:t>
            </a:r>
            <a:r>
              <a:rPr lang="ro-RO" sz="2000" b="1" dirty="0">
                <a:solidFill>
                  <a:srgbClr val="800000"/>
                </a:solidFill>
              </a:rPr>
              <a:t>namespace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666616"/>
                </a:solidFill>
              </a:rPr>
              <a:t>std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pPr>
              <a:buFontTx/>
              <a:buNone/>
            </a:pPr>
            <a:endParaRPr lang="en-US" sz="2000" b="1" dirty="0">
              <a:solidFill>
                <a:srgbClr val="800000"/>
              </a:solidFill>
            </a:endParaRPr>
          </a:p>
          <a:p>
            <a:pPr>
              <a:buFontTx/>
              <a:buNone/>
            </a:pPr>
            <a:r>
              <a:rPr lang="ro-RO" sz="2000" b="1" dirty="0">
                <a:solidFill>
                  <a:srgbClr val="800000"/>
                </a:solidFill>
              </a:rPr>
              <a:t>class</a:t>
            </a:r>
            <a:r>
              <a:rPr lang="ro-RO" sz="2000" dirty="0"/>
              <a:t> myclass </a:t>
            </a:r>
            <a:endParaRPr lang="en-US" sz="2000" dirty="0"/>
          </a:p>
          <a:p>
            <a:pPr>
              <a:buFontTx/>
              <a:buNone/>
            </a:pPr>
            <a:r>
              <a:rPr lang="ro-RO" sz="2000" dirty="0">
                <a:solidFill>
                  <a:srgbClr val="800080"/>
                </a:solidFill>
              </a:rPr>
              <a:t>{</a:t>
            </a:r>
            <a:r>
              <a:rPr lang="ro-RO" sz="2000" dirty="0"/>
              <a:t> </a:t>
            </a:r>
            <a:endParaRPr lang="en-US" sz="2000" dirty="0"/>
          </a:p>
          <a:p>
            <a:pPr>
              <a:buFontTx/>
              <a:buNone/>
            </a:pPr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ro-RO" sz="2000" b="1" dirty="0">
                <a:solidFill>
                  <a:srgbClr val="800000"/>
                </a:solidFill>
              </a:rPr>
              <a:t>int</a:t>
            </a:r>
            <a:r>
              <a:rPr lang="ro-RO" sz="2000" dirty="0"/>
              <a:t> i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 smtClean="0"/>
          </a:p>
          <a:p>
            <a:pPr>
              <a:buFontTx/>
              <a:buNone/>
            </a:pPr>
            <a:r>
              <a:rPr lang="en-US" sz="2000" dirty="0" smtClean="0"/>
              <a:t>  </a:t>
            </a:r>
            <a:endParaRPr lang="en-US" sz="2000" dirty="0"/>
          </a:p>
          <a:p>
            <a:pPr>
              <a:buFontTx/>
              <a:buNone/>
            </a:pPr>
            <a:r>
              <a:rPr lang="ro-RO" sz="2000" b="1" dirty="0">
                <a:solidFill>
                  <a:srgbClr val="800000"/>
                </a:solidFill>
              </a:rPr>
              <a:t>public</a:t>
            </a:r>
            <a:r>
              <a:rPr lang="ro-RO" sz="2000" dirty="0">
                <a:solidFill>
                  <a:srgbClr val="E34ADC"/>
                </a:solidFill>
              </a:rPr>
              <a:t>:</a:t>
            </a:r>
            <a:r>
              <a:rPr lang="ro-RO" sz="2000" dirty="0"/>
              <a:t> </a:t>
            </a:r>
            <a:endParaRPr lang="en-US" sz="2000" dirty="0" smtClean="0"/>
          </a:p>
          <a:p>
            <a:pPr>
              <a:buFontTx/>
              <a:buNone/>
            </a:pPr>
            <a:r>
              <a:rPr lang="en-US" sz="2000" dirty="0" err="1" smtClean="0"/>
              <a:t>Myclass</a:t>
            </a:r>
            <a:r>
              <a:rPr lang="en-US" sz="2000" dirty="0" smtClean="0"/>
              <a:t>(){</a:t>
            </a:r>
            <a:endParaRPr lang="en-US" sz="2000" dirty="0"/>
          </a:p>
          <a:p>
            <a:pPr>
              <a:buFontTx/>
              <a:buNone/>
            </a:pPr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ro-RO" sz="2000" b="1" dirty="0">
                <a:solidFill>
                  <a:srgbClr val="800000"/>
                </a:solidFill>
              </a:rPr>
              <a:t>void</a:t>
            </a:r>
            <a:r>
              <a:rPr lang="ro-RO" sz="2000" dirty="0"/>
              <a:t> set_i</a:t>
            </a:r>
            <a:r>
              <a:rPr lang="ro-RO" sz="2000" dirty="0">
                <a:solidFill>
                  <a:srgbClr val="808030"/>
                </a:solidFill>
              </a:rPr>
              <a:t>(</a:t>
            </a:r>
            <a:r>
              <a:rPr lang="ro-RO" sz="2000" b="1" dirty="0">
                <a:solidFill>
                  <a:srgbClr val="800000"/>
                </a:solidFill>
              </a:rPr>
              <a:t>int</a:t>
            </a:r>
            <a:r>
              <a:rPr lang="ro-RO" sz="2000" dirty="0"/>
              <a:t> n</a:t>
            </a:r>
            <a:r>
              <a:rPr lang="ro-RO" sz="2000" dirty="0">
                <a:solidFill>
                  <a:srgbClr val="808030"/>
                </a:solidFill>
              </a:rPr>
              <a:t>)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0080"/>
                </a:solidFill>
              </a:rPr>
              <a:t>{</a:t>
            </a:r>
            <a:r>
              <a:rPr lang="ro-RO" sz="2000" dirty="0"/>
              <a:t> i</a:t>
            </a:r>
            <a:r>
              <a:rPr lang="ro-RO" sz="2000" dirty="0">
                <a:solidFill>
                  <a:srgbClr val="808030"/>
                </a:solidFill>
              </a:rPr>
              <a:t>=</a:t>
            </a:r>
            <a:r>
              <a:rPr lang="ro-RO" sz="2000" dirty="0"/>
              <a:t>n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0080"/>
                </a:solidFill>
              </a:rPr>
              <a:t>}</a:t>
            </a:r>
            <a:r>
              <a:rPr lang="ro-RO" sz="2000" dirty="0"/>
              <a:t> </a:t>
            </a:r>
            <a:endParaRPr lang="en-US" sz="2000" dirty="0"/>
          </a:p>
          <a:p>
            <a:pPr>
              <a:buFontTx/>
              <a:buNone/>
            </a:pPr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ro-RO" sz="2000" b="1" dirty="0">
                <a:solidFill>
                  <a:srgbClr val="800000"/>
                </a:solidFill>
              </a:rPr>
              <a:t>int</a:t>
            </a:r>
            <a:r>
              <a:rPr lang="ro-RO" sz="2000" dirty="0"/>
              <a:t> get_i</a:t>
            </a:r>
            <a:r>
              <a:rPr lang="ro-RO" sz="2000" dirty="0">
                <a:solidFill>
                  <a:srgbClr val="808030"/>
                </a:solidFill>
              </a:rPr>
              <a:t>()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0080"/>
                </a:solidFill>
              </a:rPr>
              <a:t>{</a:t>
            </a:r>
            <a:r>
              <a:rPr lang="ro-RO" sz="2000" dirty="0"/>
              <a:t> </a:t>
            </a:r>
            <a:r>
              <a:rPr lang="ro-RO" sz="2000" b="1" dirty="0">
                <a:solidFill>
                  <a:srgbClr val="800000"/>
                </a:solidFill>
              </a:rPr>
              <a:t>return</a:t>
            </a:r>
            <a:r>
              <a:rPr lang="ro-RO" sz="2000" dirty="0"/>
              <a:t> i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0080"/>
                </a:solidFill>
              </a:rPr>
              <a:t>}</a:t>
            </a:r>
            <a:r>
              <a:rPr lang="ro-RO" sz="2000" dirty="0"/>
              <a:t> </a:t>
            </a:r>
            <a:endParaRPr lang="en-US" sz="2000" dirty="0"/>
          </a:p>
          <a:p>
            <a:pPr>
              <a:buFontTx/>
              <a:buNone/>
            </a:pPr>
            <a:r>
              <a:rPr lang="ro-RO" sz="2000" dirty="0">
                <a:solidFill>
                  <a:srgbClr val="800080"/>
                </a:solidFill>
              </a:rPr>
              <a:t>};</a:t>
            </a:r>
            <a:r>
              <a:rPr lang="ro-RO" sz="2000" dirty="0"/>
              <a:t> </a:t>
            </a:r>
            <a:endParaRPr lang="en-US" sz="2000" dirty="0"/>
          </a:p>
          <a:p>
            <a:pPr>
              <a:buFontTx/>
              <a:buNone/>
            </a:pPr>
            <a:endParaRPr lang="en-US" sz="2000" dirty="0"/>
          </a:p>
          <a:p>
            <a:pPr>
              <a:buFontTx/>
              <a:buNone/>
            </a:pPr>
            <a:r>
              <a:rPr lang="ro-RO" sz="2000" dirty="0"/>
              <a:t>myclass f</a:t>
            </a:r>
            <a:r>
              <a:rPr lang="ro-RO" sz="2000" dirty="0">
                <a:solidFill>
                  <a:srgbClr val="808030"/>
                </a:solidFill>
              </a:rPr>
              <a:t>()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696969"/>
                </a:solidFill>
              </a:rPr>
              <a:t>// return object of type myclass</a:t>
            </a:r>
            <a:r>
              <a:rPr lang="ro-RO" sz="2000" dirty="0"/>
              <a:t> </a:t>
            </a:r>
            <a:endParaRPr lang="en-US" sz="2000" dirty="0"/>
          </a:p>
        </p:txBody>
      </p:sp>
      <p:sp>
        <p:nvSpPr>
          <p:cNvPr id="22531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22532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4953000" y="754063"/>
            <a:ext cx="3886200" cy="55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endParaRPr lang="en-US" sz="2000" b="1">
              <a:solidFill>
                <a:srgbClr val="800000"/>
              </a:solidFill>
            </a:endParaRPr>
          </a:p>
          <a:p>
            <a:pPr>
              <a:buFontTx/>
              <a:buNone/>
            </a:pPr>
            <a:r>
              <a:rPr lang="ro-RO" sz="2000" b="1">
                <a:solidFill>
                  <a:srgbClr val="800000"/>
                </a:solidFill>
              </a:rPr>
              <a:t>int</a:t>
            </a:r>
            <a:r>
              <a:rPr lang="ro-RO" sz="2000"/>
              <a:t> </a:t>
            </a:r>
            <a:r>
              <a:rPr lang="ro-RO" sz="2000">
                <a:solidFill>
                  <a:srgbClr val="400000"/>
                </a:solidFill>
              </a:rPr>
              <a:t>main</a:t>
            </a:r>
            <a:r>
              <a:rPr lang="ro-RO" sz="2000">
                <a:solidFill>
                  <a:srgbClr val="808030"/>
                </a:solidFill>
              </a:rPr>
              <a:t>()</a:t>
            </a:r>
            <a:r>
              <a:rPr lang="ro-RO" sz="2000"/>
              <a:t> </a:t>
            </a:r>
            <a:endParaRPr lang="en-US" sz="2000"/>
          </a:p>
          <a:p>
            <a:pPr>
              <a:buFontTx/>
              <a:buNone/>
            </a:pPr>
            <a:r>
              <a:rPr lang="ro-RO" sz="2000">
                <a:solidFill>
                  <a:srgbClr val="800080"/>
                </a:solidFill>
              </a:rPr>
              <a:t>{</a:t>
            </a:r>
            <a:r>
              <a:rPr lang="ro-RO" sz="2000"/>
              <a:t> </a:t>
            </a:r>
            <a:endParaRPr lang="en-US" sz="2000"/>
          </a:p>
          <a:p>
            <a:pPr>
              <a:buFontTx/>
              <a:buNone/>
            </a:pPr>
            <a:r>
              <a:rPr lang="en-US" sz="2000"/>
              <a:t>	</a:t>
            </a:r>
            <a:r>
              <a:rPr lang="ro-RO" sz="2000"/>
              <a:t>myclass o</a:t>
            </a:r>
            <a:r>
              <a:rPr lang="ro-RO" sz="2000">
                <a:solidFill>
                  <a:srgbClr val="800080"/>
                </a:solidFill>
              </a:rPr>
              <a:t>;</a:t>
            </a:r>
            <a:r>
              <a:rPr lang="ro-RO" sz="2000"/>
              <a:t> </a:t>
            </a:r>
            <a:endParaRPr lang="en-US" sz="2000"/>
          </a:p>
          <a:p>
            <a:pPr>
              <a:buFontTx/>
              <a:buNone/>
            </a:pPr>
            <a:r>
              <a:rPr lang="en-US" sz="2000"/>
              <a:t>	</a:t>
            </a:r>
            <a:r>
              <a:rPr lang="ro-RO" sz="2000"/>
              <a:t>o </a:t>
            </a:r>
            <a:r>
              <a:rPr lang="ro-RO" sz="2000">
                <a:solidFill>
                  <a:srgbClr val="808030"/>
                </a:solidFill>
              </a:rPr>
              <a:t>=</a:t>
            </a:r>
            <a:r>
              <a:rPr lang="ro-RO" sz="2000"/>
              <a:t> f</a:t>
            </a:r>
            <a:r>
              <a:rPr lang="ro-RO" sz="2000">
                <a:solidFill>
                  <a:srgbClr val="808030"/>
                </a:solidFill>
              </a:rPr>
              <a:t>()</a:t>
            </a:r>
            <a:r>
              <a:rPr lang="ro-RO" sz="2000">
                <a:solidFill>
                  <a:srgbClr val="800080"/>
                </a:solidFill>
              </a:rPr>
              <a:t>;</a:t>
            </a:r>
            <a:r>
              <a:rPr lang="ro-RO" sz="2000"/>
              <a:t> </a:t>
            </a:r>
            <a:endParaRPr lang="en-US" sz="2000"/>
          </a:p>
          <a:p>
            <a:pPr>
              <a:buFontTx/>
              <a:buNone/>
            </a:pPr>
            <a:r>
              <a:rPr lang="en-US" sz="2000">
                <a:solidFill>
                  <a:srgbClr val="603000"/>
                </a:solidFill>
              </a:rPr>
              <a:t>	</a:t>
            </a:r>
            <a:r>
              <a:rPr lang="ro-RO" sz="2000">
                <a:solidFill>
                  <a:srgbClr val="603000"/>
                </a:solidFill>
              </a:rPr>
              <a:t>cout</a:t>
            </a:r>
            <a:r>
              <a:rPr lang="ro-RO" sz="2000"/>
              <a:t> </a:t>
            </a:r>
            <a:r>
              <a:rPr lang="ro-RO" sz="2000">
                <a:solidFill>
                  <a:srgbClr val="808030"/>
                </a:solidFill>
              </a:rPr>
              <a:t>&lt;&lt;</a:t>
            </a:r>
            <a:r>
              <a:rPr lang="ro-RO" sz="2000"/>
              <a:t> o</a:t>
            </a:r>
            <a:r>
              <a:rPr lang="ro-RO" sz="2000">
                <a:solidFill>
                  <a:srgbClr val="808030"/>
                </a:solidFill>
              </a:rPr>
              <a:t>.</a:t>
            </a:r>
            <a:r>
              <a:rPr lang="ro-RO" sz="2000"/>
              <a:t>get_i</a:t>
            </a:r>
            <a:r>
              <a:rPr lang="ro-RO" sz="2000">
                <a:solidFill>
                  <a:srgbClr val="808030"/>
                </a:solidFill>
              </a:rPr>
              <a:t>()</a:t>
            </a:r>
            <a:r>
              <a:rPr lang="ro-RO" sz="2000"/>
              <a:t> </a:t>
            </a:r>
            <a:r>
              <a:rPr lang="ro-RO" sz="2000">
                <a:solidFill>
                  <a:srgbClr val="808030"/>
                </a:solidFill>
              </a:rPr>
              <a:t>&lt;&lt;</a:t>
            </a:r>
            <a:r>
              <a:rPr lang="ro-RO" sz="2000"/>
              <a:t> </a:t>
            </a:r>
            <a:r>
              <a:rPr lang="ro-RO" sz="2000">
                <a:solidFill>
                  <a:srgbClr val="800000"/>
                </a:solidFill>
              </a:rPr>
              <a:t>"</a:t>
            </a:r>
            <a:r>
              <a:rPr lang="ro-RO" sz="2000">
                <a:solidFill>
                  <a:srgbClr val="0F69FF"/>
                </a:solidFill>
              </a:rPr>
              <a:t>\n</a:t>
            </a:r>
            <a:r>
              <a:rPr lang="ro-RO" sz="2000">
                <a:solidFill>
                  <a:srgbClr val="800000"/>
                </a:solidFill>
              </a:rPr>
              <a:t>"</a:t>
            </a:r>
            <a:r>
              <a:rPr lang="ro-RO" sz="2000">
                <a:solidFill>
                  <a:srgbClr val="800080"/>
                </a:solidFill>
              </a:rPr>
              <a:t>;</a:t>
            </a:r>
            <a:r>
              <a:rPr lang="ro-RO" sz="2000"/>
              <a:t> </a:t>
            </a:r>
            <a:endParaRPr lang="en-US" sz="2000"/>
          </a:p>
          <a:p>
            <a:pPr>
              <a:buFontTx/>
              <a:buNone/>
            </a:pPr>
            <a:r>
              <a:rPr lang="en-US" sz="2000" b="1">
                <a:solidFill>
                  <a:srgbClr val="800000"/>
                </a:solidFill>
              </a:rPr>
              <a:t>	</a:t>
            </a:r>
            <a:r>
              <a:rPr lang="ro-RO" sz="2000" b="1">
                <a:solidFill>
                  <a:srgbClr val="800000"/>
                </a:solidFill>
              </a:rPr>
              <a:t>return</a:t>
            </a:r>
            <a:r>
              <a:rPr lang="ro-RO" sz="2000"/>
              <a:t> </a:t>
            </a:r>
            <a:r>
              <a:rPr lang="ro-RO" sz="2000">
                <a:solidFill>
                  <a:srgbClr val="008C00"/>
                </a:solidFill>
              </a:rPr>
              <a:t>0</a:t>
            </a:r>
            <a:r>
              <a:rPr lang="ro-RO" sz="2000">
                <a:solidFill>
                  <a:srgbClr val="800080"/>
                </a:solidFill>
              </a:rPr>
              <a:t>;</a:t>
            </a:r>
            <a:r>
              <a:rPr lang="ro-RO" sz="2000"/>
              <a:t> </a:t>
            </a:r>
            <a:endParaRPr lang="en-US" sz="2000"/>
          </a:p>
          <a:p>
            <a:pPr>
              <a:buFontTx/>
              <a:buNone/>
            </a:pPr>
            <a:r>
              <a:rPr lang="ro-RO" sz="2000">
                <a:solidFill>
                  <a:srgbClr val="800080"/>
                </a:solidFill>
              </a:rPr>
              <a:t>}</a:t>
            </a:r>
            <a:r>
              <a:rPr lang="ro-RO" sz="2000"/>
              <a:t> </a:t>
            </a:r>
            <a:endParaRPr lang="en-US" sz="2000"/>
          </a:p>
          <a:p>
            <a:pPr>
              <a:buFontTx/>
              <a:buNone/>
            </a:pPr>
            <a:endParaRPr lang="en-US" sz="2000"/>
          </a:p>
          <a:p>
            <a:pPr>
              <a:buFontTx/>
              <a:buNone/>
            </a:pPr>
            <a:r>
              <a:rPr lang="ro-RO" sz="2000"/>
              <a:t>myclass f</a:t>
            </a:r>
            <a:r>
              <a:rPr lang="ro-RO" sz="2000">
                <a:solidFill>
                  <a:srgbClr val="808030"/>
                </a:solidFill>
              </a:rPr>
              <a:t>()</a:t>
            </a:r>
            <a:r>
              <a:rPr lang="ro-RO" sz="2000"/>
              <a:t> </a:t>
            </a:r>
            <a:endParaRPr lang="en-US" sz="2000"/>
          </a:p>
          <a:p>
            <a:pPr>
              <a:buFontTx/>
              <a:buNone/>
            </a:pPr>
            <a:r>
              <a:rPr lang="ro-RO" sz="2000">
                <a:solidFill>
                  <a:srgbClr val="800080"/>
                </a:solidFill>
              </a:rPr>
              <a:t>{</a:t>
            </a:r>
            <a:r>
              <a:rPr lang="ro-RO" sz="2000"/>
              <a:t> </a:t>
            </a:r>
            <a:endParaRPr lang="en-US" sz="2000"/>
          </a:p>
          <a:p>
            <a:pPr>
              <a:buFontTx/>
              <a:buNone/>
            </a:pPr>
            <a:r>
              <a:rPr lang="en-US" sz="2000"/>
              <a:t>	</a:t>
            </a:r>
            <a:r>
              <a:rPr lang="ro-RO" sz="2000"/>
              <a:t>myclass x</a:t>
            </a:r>
            <a:r>
              <a:rPr lang="ro-RO" sz="2000">
                <a:solidFill>
                  <a:srgbClr val="800080"/>
                </a:solidFill>
              </a:rPr>
              <a:t>;</a:t>
            </a:r>
            <a:r>
              <a:rPr lang="ro-RO" sz="2000"/>
              <a:t> </a:t>
            </a:r>
            <a:endParaRPr lang="en-US" sz="2000"/>
          </a:p>
          <a:p>
            <a:pPr>
              <a:buFontTx/>
              <a:buNone/>
            </a:pPr>
            <a:r>
              <a:rPr lang="en-US" sz="2000"/>
              <a:t>	</a:t>
            </a:r>
            <a:r>
              <a:rPr lang="ro-RO" sz="2000"/>
              <a:t>x</a:t>
            </a:r>
            <a:r>
              <a:rPr lang="ro-RO" sz="2000">
                <a:solidFill>
                  <a:srgbClr val="808030"/>
                </a:solidFill>
              </a:rPr>
              <a:t>.</a:t>
            </a:r>
            <a:r>
              <a:rPr lang="ro-RO" sz="2000"/>
              <a:t>set_i</a:t>
            </a:r>
            <a:r>
              <a:rPr lang="ro-RO" sz="2000">
                <a:solidFill>
                  <a:srgbClr val="808030"/>
                </a:solidFill>
              </a:rPr>
              <a:t>(</a:t>
            </a:r>
            <a:r>
              <a:rPr lang="ro-RO" sz="2000">
                <a:solidFill>
                  <a:srgbClr val="008C00"/>
                </a:solidFill>
              </a:rPr>
              <a:t>1</a:t>
            </a:r>
            <a:r>
              <a:rPr lang="ro-RO" sz="2000">
                <a:solidFill>
                  <a:srgbClr val="808030"/>
                </a:solidFill>
              </a:rPr>
              <a:t>)</a:t>
            </a:r>
            <a:r>
              <a:rPr lang="ro-RO" sz="2000">
                <a:solidFill>
                  <a:srgbClr val="800080"/>
                </a:solidFill>
              </a:rPr>
              <a:t>;</a:t>
            </a:r>
            <a:r>
              <a:rPr lang="ro-RO" sz="2000"/>
              <a:t> </a:t>
            </a:r>
            <a:endParaRPr lang="en-US" sz="2000"/>
          </a:p>
          <a:p>
            <a:pPr>
              <a:buFontTx/>
              <a:buNone/>
            </a:pPr>
            <a:r>
              <a:rPr lang="en-US" sz="2000" b="1">
                <a:solidFill>
                  <a:srgbClr val="800000"/>
                </a:solidFill>
              </a:rPr>
              <a:t>	</a:t>
            </a:r>
            <a:r>
              <a:rPr lang="ro-RO" sz="2000" b="1">
                <a:solidFill>
                  <a:srgbClr val="800000"/>
                </a:solidFill>
              </a:rPr>
              <a:t>return</a:t>
            </a:r>
            <a:r>
              <a:rPr lang="ro-RO" sz="2000"/>
              <a:t> x</a:t>
            </a:r>
            <a:r>
              <a:rPr lang="ro-RO" sz="2000">
                <a:solidFill>
                  <a:srgbClr val="800080"/>
                </a:solidFill>
              </a:rPr>
              <a:t>;</a:t>
            </a:r>
            <a:r>
              <a:rPr lang="ro-RO" sz="2000"/>
              <a:t> </a:t>
            </a:r>
            <a:endParaRPr lang="en-US" sz="2000"/>
          </a:p>
          <a:p>
            <a:pPr>
              <a:buFontTx/>
              <a:buNone/>
            </a:pPr>
            <a:r>
              <a:rPr lang="ro-RO" sz="2000">
                <a:solidFill>
                  <a:srgbClr val="800080"/>
                </a:solidFill>
              </a:rPr>
              <a:t>}</a:t>
            </a:r>
            <a:endParaRPr lang="en-US" altLang="ro-RO" sz="20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0"/>
            <a:ext cx="7772400" cy="1143000"/>
          </a:xfrm>
        </p:spPr>
        <p:txBody>
          <a:bodyPr/>
          <a:lstStyle/>
          <a:p>
            <a:r>
              <a:rPr lang="en-US" altLang="ro-RO" smtClean="0"/>
              <a:t>copierea prin operatorul =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133600"/>
            <a:ext cx="7772400" cy="1676400"/>
          </a:xfrm>
        </p:spPr>
        <p:txBody>
          <a:bodyPr/>
          <a:lstStyle/>
          <a:p>
            <a:r>
              <a:rPr lang="en-US" altLang="ro-RO" smtClean="0"/>
              <a:t>este posibil sa dam valoarea unui obiect altui obiect</a:t>
            </a:r>
          </a:p>
          <a:p>
            <a:r>
              <a:rPr lang="en-US" altLang="ro-RO" smtClean="0"/>
              <a:t>trebuie sa fie de acelasi tip (aceeasi clasa)</a:t>
            </a:r>
          </a:p>
          <a:p>
            <a:endParaRPr lang="en-US" altLang="ro-RO" smtClean="0"/>
          </a:p>
        </p:txBody>
      </p:sp>
      <p:sp>
        <p:nvSpPr>
          <p:cNvPr id="23556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23557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smtClean="0"/>
              <a:t>Supraincarcarea operatorilor in C++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mtClean="0"/>
              <a:t>majoritatea operatorilor pot fi supraincarcati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similar ca la functii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una din proprietatile C++ care ii confera putere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s-a facut supraincarcarea operatorilor si pentru operatii de I/O (&lt;&lt;,&gt;&gt;)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supraincarcarea se face definind o functie operator: membru al clasei sau nu</a:t>
            </a:r>
          </a:p>
        </p:txBody>
      </p:sp>
      <p:sp>
        <p:nvSpPr>
          <p:cNvPr id="54276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54277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functii operator membri ai clasei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276600"/>
            <a:ext cx="7772400" cy="2819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smtClean="0"/>
              <a:t># este operatorul supraincarcat (+ - * / ++ -- = , etc.)</a:t>
            </a:r>
          </a:p>
          <a:p>
            <a:pPr>
              <a:lnSpc>
                <a:spcPct val="90000"/>
              </a:lnSpc>
            </a:pPr>
            <a:r>
              <a:rPr lang="en-US" altLang="en-US" sz="2800" smtClean="0"/>
              <a:t>deobicei ret-type este tipul clasei, dar avem flexibilitate</a:t>
            </a:r>
          </a:p>
          <a:p>
            <a:pPr>
              <a:lnSpc>
                <a:spcPct val="90000"/>
              </a:lnSpc>
            </a:pPr>
            <a:r>
              <a:rPr lang="en-US" altLang="en-US" sz="2800" smtClean="0"/>
              <a:t>pentru operatori unari arg-list este vida</a:t>
            </a:r>
          </a:p>
          <a:p>
            <a:pPr>
              <a:lnSpc>
                <a:spcPct val="90000"/>
              </a:lnSpc>
            </a:pPr>
            <a:r>
              <a:rPr lang="en-US" altLang="en-US" sz="2800" smtClean="0"/>
              <a:t>pentru operatori binari: arg-list contine un element</a:t>
            </a:r>
          </a:p>
          <a:p>
            <a:pPr>
              <a:lnSpc>
                <a:spcPct val="90000"/>
              </a:lnSpc>
            </a:pPr>
            <a:endParaRPr lang="en-US" altLang="en-US" sz="2800" smtClean="0"/>
          </a:p>
        </p:txBody>
      </p:sp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1447800" y="1828800"/>
            <a:ext cx="5257800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i="1"/>
              <a:t>ret-type class-name::</a:t>
            </a:r>
            <a:r>
              <a:rPr lang="en-US" altLang="en-US" sz="1600" b="1"/>
              <a:t>operator</a:t>
            </a:r>
            <a:r>
              <a:rPr lang="en-US" altLang="en-US" sz="1600" b="1" i="1"/>
              <a:t>#(arg-list)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/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/>
              <a:t>// operations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/>
              <a:t>}</a:t>
            </a:r>
          </a:p>
        </p:txBody>
      </p:sp>
      <p:sp>
        <p:nvSpPr>
          <p:cNvPr id="55301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55302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6"/>
          <p:cNvSpPr>
            <a:spLocks noChangeArrowheads="1"/>
          </p:cNvSpPr>
          <p:nvPr/>
        </p:nvSpPr>
        <p:spPr bwMode="auto">
          <a:xfrm>
            <a:off x="4572000" y="581025"/>
            <a:ext cx="457200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</a:rPr>
              <a:t>loc loc::operator+(loc op2)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</a:rPr>
              <a:t>   loc temp;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</a:rPr>
              <a:t>   temp.longitude = op2.longitude + longitude;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</a:rPr>
              <a:t>   temp.latitude = op2.latitude + latitude;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</a:rPr>
              <a:t>   return temp;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</a:rPr>
              <a:t>}</a:t>
            </a:r>
            <a:endParaRPr lang="en-US" altLang="en-US" sz="1600" b="1"/>
          </a:p>
        </p:txBody>
      </p:sp>
      <p:sp>
        <p:nvSpPr>
          <p:cNvPr id="5632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4400" y="4953000"/>
            <a:ext cx="7772400" cy="1828800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smtClean="0"/>
              <a:t>un singur argument pentru ca avem </a:t>
            </a:r>
            <a:r>
              <a:rPr lang="en-US" altLang="en-US" sz="2400" b="1" smtClean="0"/>
              <a:t>this</a:t>
            </a:r>
          </a:p>
          <a:p>
            <a:pPr>
              <a:lnSpc>
                <a:spcPct val="90000"/>
              </a:lnSpc>
            </a:pPr>
            <a:r>
              <a:rPr lang="en-US" altLang="en-US" sz="2400" smtClean="0"/>
              <a:t>longitude==this-&gt;longitude</a:t>
            </a:r>
          </a:p>
          <a:p>
            <a:pPr>
              <a:lnSpc>
                <a:spcPct val="90000"/>
              </a:lnSpc>
            </a:pPr>
            <a:r>
              <a:rPr lang="en-US" altLang="en-US" sz="2400" smtClean="0"/>
              <a:t>obiectul din stanga face apelul la functia operator</a:t>
            </a:r>
          </a:p>
          <a:p>
            <a:pPr lvl="1">
              <a:lnSpc>
                <a:spcPct val="90000"/>
              </a:lnSpc>
            </a:pPr>
            <a:r>
              <a:rPr lang="en-US" altLang="en-US" sz="2400" smtClean="0"/>
              <a:t> ob1a chemat operatorul + redefinit in clasa lui ob1</a:t>
            </a:r>
          </a:p>
        </p:txBody>
      </p:sp>
      <p:sp>
        <p:nvSpPr>
          <p:cNvPr id="56324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56325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27" name="Rectangle 7"/>
          <p:cNvSpPr>
            <a:spLocks noChangeArrowheads="1"/>
          </p:cNvSpPr>
          <p:nvPr/>
        </p:nvSpPr>
        <p:spPr bwMode="auto">
          <a:xfrm>
            <a:off x="304800" y="838200"/>
            <a:ext cx="3733800" cy="40259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loc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endParaRPr lang="en-US" sz="1800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longitude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latitude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endParaRPr lang="en-US" sz="1800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public</a:t>
            </a:r>
            <a:r>
              <a:rPr lang="en-US" sz="1800" dirty="0">
                <a:solidFill>
                  <a:srgbClr val="E34ADC"/>
                </a:solidFill>
                <a:latin typeface="+mn-lt"/>
                <a:ea typeface="Times New Roman" pitchFamily="18" charset="0"/>
                <a:cs typeface="Courier New" pitchFamily="49" charset="0"/>
              </a:rPr>
              <a:t>:</a:t>
            </a:r>
            <a:endParaRPr lang="en-US" sz="1800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{}</a:t>
            </a:r>
            <a:endParaRPr lang="en-US" sz="1800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lg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lt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endParaRPr lang="en-US" sz="1800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longitude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lg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endParaRPr lang="en-US" sz="1800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latitude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lt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endParaRPr lang="en-US" sz="1800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show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endParaRPr lang="en-US" sz="1800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</a:t>
            </a:r>
            <a:r>
              <a:rPr lang="en-US" sz="1800" dirty="0" err="1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longitude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endParaRPr lang="en-US" sz="1800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</a:t>
            </a:r>
            <a:r>
              <a:rPr lang="en-US" sz="1800" dirty="0" err="1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latitude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0F69FF"/>
                </a:solidFill>
                <a:latin typeface="+mn-lt"/>
                <a:ea typeface="Times New Roman" pitchFamily="18" charset="0"/>
                <a:cs typeface="Courier New" pitchFamily="49" charset="0"/>
              </a:rPr>
              <a:t>\n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endParaRPr lang="en-US" sz="1800" dirty="0">
              <a:solidFill>
                <a:srgbClr val="00000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1800" dirty="0"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altLang="en-US" sz="1800" b="1" dirty="0">
                <a:solidFill>
                  <a:srgbClr val="FF0000"/>
                </a:solidFill>
                <a:latin typeface="+mn-lt"/>
              </a:rPr>
              <a:t>loc operator+(loc op2);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};</a:t>
            </a:r>
            <a:endParaRPr lang="en-US" altLang="en-US" sz="1800" b="1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endParaRPr lang="en-US" sz="1800" dirty="0">
              <a:latin typeface="+mn-lt"/>
            </a:endParaRPr>
          </a:p>
        </p:txBody>
      </p:sp>
      <p:sp>
        <p:nvSpPr>
          <p:cNvPr id="56328" name="Rectangle 8"/>
          <p:cNvSpPr>
            <a:spLocks noChangeArrowheads="1"/>
          </p:cNvSpPr>
          <p:nvPr/>
        </p:nvSpPr>
        <p:spPr bwMode="auto">
          <a:xfrm>
            <a:off x="4648200" y="228600"/>
            <a:ext cx="3048000" cy="27622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Overload + for loc.</a:t>
            </a:r>
            <a:r>
              <a:rPr lang="en-US" sz="1800" dirty="0">
                <a:latin typeface="+mn-lt"/>
              </a:rPr>
              <a:t> </a:t>
            </a:r>
          </a:p>
        </p:txBody>
      </p:sp>
      <p:sp>
        <p:nvSpPr>
          <p:cNvPr id="56329" name="Rectangle 9"/>
          <p:cNvSpPr>
            <a:spLocks noChangeArrowheads="1"/>
          </p:cNvSpPr>
          <p:nvPr/>
        </p:nvSpPr>
        <p:spPr bwMode="auto">
          <a:xfrm>
            <a:off x="5410200" y="2438400"/>
            <a:ext cx="3200400" cy="243681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800" b="1" dirty="0" err="1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4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main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loc ob1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dirty="0">
                <a:solidFill>
                  <a:srgbClr val="008C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10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20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),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ob2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5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30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ob1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show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j-lt"/>
                <a:ea typeface="Times New Roman" pitchFamily="18" charset="0"/>
                <a:cs typeface="Courier New" pitchFamily="49" charset="0"/>
              </a:rPr>
              <a:t>// displays 10 20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ob2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show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j-lt"/>
                <a:ea typeface="Times New Roman" pitchFamily="18" charset="0"/>
                <a:cs typeface="Courier New" pitchFamily="49" charset="0"/>
              </a:rPr>
              <a:t>// displays 5 30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FF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ob1 = ob1 + ob2;  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ob1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show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j-lt"/>
                <a:ea typeface="Times New Roman" pitchFamily="18" charset="0"/>
                <a:cs typeface="Courier New" pitchFamily="49" charset="0"/>
              </a:rPr>
              <a:t>// displays 15 50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   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0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1800" dirty="0">
                <a:latin typeface="+mj-lt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343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 smtClean="0"/>
              <a:t>daca intoarcem acelasi tip de date in operator putem avea expresii </a:t>
            </a:r>
          </a:p>
          <a:p>
            <a:pPr>
              <a:lnSpc>
                <a:spcPct val="80000"/>
              </a:lnSpc>
            </a:pPr>
            <a:r>
              <a:rPr lang="en-US" altLang="en-US" sz="2800" smtClean="0"/>
              <a:t>daca intorceam alt tip nu puteam face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800" smtClean="0"/>
              <a:t>			ob1 = ob1 + ob2;</a:t>
            </a:r>
          </a:p>
          <a:p>
            <a:pPr>
              <a:lnSpc>
                <a:spcPct val="80000"/>
              </a:lnSpc>
            </a:pPr>
            <a:r>
              <a:rPr lang="en-US" altLang="en-US" sz="2800" smtClean="0"/>
              <a:t>putem avea si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800" smtClean="0"/>
              <a:t>(ob1+ob2).show(); // displays outcome of ob1+ob2</a:t>
            </a:r>
          </a:p>
          <a:p>
            <a:pPr>
              <a:lnSpc>
                <a:spcPct val="80000"/>
              </a:lnSpc>
            </a:pPr>
            <a:r>
              <a:rPr lang="en-US" altLang="en-US" sz="2800" smtClean="0"/>
              <a:t>pentru ca functia show() este definita in clasa lui ob1</a:t>
            </a:r>
          </a:p>
          <a:p>
            <a:pPr>
              <a:lnSpc>
                <a:spcPct val="80000"/>
              </a:lnSpc>
            </a:pPr>
            <a:r>
              <a:rPr lang="en-US" altLang="en-US" sz="2800" smtClean="0"/>
              <a:t>se genereaza un obiect temporar </a:t>
            </a:r>
          </a:p>
          <a:p>
            <a:pPr lvl="1">
              <a:lnSpc>
                <a:spcPct val="80000"/>
              </a:lnSpc>
            </a:pPr>
            <a:r>
              <a:rPr lang="en-US" altLang="en-US" sz="2400" smtClean="0"/>
              <a:t>(constructor de copiere)</a:t>
            </a:r>
          </a:p>
        </p:txBody>
      </p:sp>
      <p:sp>
        <p:nvSpPr>
          <p:cNvPr id="57347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57348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4" name="Rectangle 6"/>
          <p:cNvSpPr>
            <a:spLocks noChangeArrowheads="1"/>
          </p:cNvSpPr>
          <p:nvPr/>
        </p:nvSpPr>
        <p:spPr bwMode="auto">
          <a:xfrm>
            <a:off x="4876800" y="228600"/>
            <a:ext cx="4267200" cy="637063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Overload </a:t>
            </a:r>
            <a:r>
              <a:rPr lang="en-US" sz="1800" dirty="0" err="1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asignment</a:t>
            </a: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 for loc.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loc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::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=(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op2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op2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this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object that generated call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Overload prefix ++ for loc.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loc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::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++()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longitude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latitude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return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this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</a:p>
          <a:p>
            <a:pPr>
              <a:buFontTx/>
              <a:buNone/>
              <a:defRPr/>
            </a:pPr>
            <a:r>
              <a:rPr lang="en-US" sz="18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4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main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endParaRPr lang="en-US" sz="1800" dirty="0">
              <a:solidFill>
                <a:srgbClr val="00000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loc ob1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10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20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),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ob2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5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30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),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ob3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90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90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            ob1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show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ob2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show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ob1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ob1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show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displays 11 21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ob2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ob1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ob1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show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displays 12 22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ob2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show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displays 12 22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ob1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ob2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ob3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multiple assignment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ob1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show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displays 90 90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ob2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show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displays 90 90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0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  <a:r>
              <a:rPr lang="en-US" sz="1800" dirty="0">
                <a:latin typeface="+mn-lt"/>
              </a:rPr>
              <a:t> </a:t>
            </a:r>
          </a:p>
        </p:txBody>
      </p:sp>
      <p:sp>
        <p:nvSpPr>
          <p:cNvPr id="58371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58372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375" name="Rectangle 7"/>
          <p:cNvSpPr>
            <a:spLocks noChangeArrowheads="1"/>
          </p:cNvSpPr>
          <p:nvPr/>
        </p:nvSpPr>
        <p:spPr bwMode="auto">
          <a:xfrm>
            <a:off x="0" y="728663"/>
            <a:ext cx="4800600" cy="541655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4A43"/>
                </a:solidFill>
                <a:latin typeface="+mn-lt"/>
                <a:ea typeface="Times New Roman" pitchFamily="18" charset="0"/>
                <a:cs typeface="Courier New" pitchFamily="49" charset="0"/>
              </a:rPr>
              <a:t>#include 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</a:t>
            </a:r>
            <a:r>
              <a:rPr lang="en-US" sz="1600" dirty="0" err="1">
                <a:solidFill>
                  <a:srgbClr val="40015A"/>
                </a:solidFill>
                <a:latin typeface="+mn-lt"/>
                <a:ea typeface="Times New Roman" pitchFamily="18" charset="0"/>
                <a:cs typeface="Courier New" pitchFamily="49" charset="0"/>
              </a:rPr>
              <a:t>iostream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namespace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666616"/>
                </a:solidFill>
                <a:latin typeface="+mn-lt"/>
                <a:ea typeface="Times New Roman" pitchFamily="18" charset="0"/>
                <a:cs typeface="Courier New" pitchFamily="49" charset="0"/>
              </a:rPr>
              <a:t>std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loc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longitude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latitude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public</a:t>
            </a:r>
            <a:r>
              <a:rPr lang="en-US" sz="1600" dirty="0">
                <a:solidFill>
                  <a:srgbClr val="E34ADC"/>
                </a:solidFill>
                <a:latin typeface="+mn-lt"/>
                <a:ea typeface="Times New Roman" pitchFamily="18" charset="0"/>
                <a:cs typeface="Courier New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{}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needed to construct temporaries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lg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lt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longitude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lg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latitude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lt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void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show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“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600" dirty="0">
                <a:solidFill>
                  <a:srgbClr val="0F69FF"/>
                </a:solidFill>
                <a:latin typeface="+mn-lt"/>
                <a:ea typeface="Times New Roman" pitchFamily="18" charset="0"/>
                <a:cs typeface="Courier New" pitchFamily="49" charset="0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“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+(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-(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=(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++()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Overload + for loc.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loc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::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+(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 temp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temp</a:t>
            </a:r>
            <a:r>
              <a:rPr lang="en-US" sz="1600" dirty="0" err="1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op2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longitude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temp</a:t>
            </a:r>
            <a:r>
              <a:rPr lang="en-US" sz="1600" dirty="0" err="1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op2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latitude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temp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endParaRPr lang="en-US" sz="1600" dirty="0">
              <a:solidFill>
                <a:srgbClr val="80008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::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-(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 temp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dirty="0" err="1">
                <a:solidFill>
                  <a:srgbClr val="FF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temp.longitude</a:t>
            </a:r>
            <a:r>
              <a:rPr lang="en-US" sz="1600" dirty="0">
                <a:solidFill>
                  <a:srgbClr val="FF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= longitude - op2.longitude;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FF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dirty="0" err="1">
                <a:solidFill>
                  <a:srgbClr val="FF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temp.latitude</a:t>
            </a:r>
            <a:r>
              <a:rPr lang="en-US" sz="1600" dirty="0">
                <a:solidFill>
                  <a:srgbClr val="FF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= latitude - op2.latitude;  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temp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  <a:r>
              <a:rPr lang="en-US" sz="1600" dirty="0">
                <a:latin typeface="+mn-lt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mtClean="0"/>
              <a:t>apelul la functia operator se face din obiectul din stanga (pentru operatori binari)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din aceasta cauza pentru – avem functia definita asa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operatorul = face copiere pe variabilele de instanta, intoarce *this 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se pot face atribuiri multiple (dreapta spre stanga)</a:t>
            </a:r>
          </a:p>
          <a:p>
            <a:pPr>
              <a:lnSpc>
                <a:spcPct val="90000"/>
              </a:lnSpc>
            </a:pPr>
            <a:endParaRPr lang="en-US" altLang="en-US" smtClean="0"/>
          </a:p>
        </p:txBody>
      </p:sp>
      <p:sp>
        <p:nvSpPr>
          <p:cNvPr id="59395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59396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38200"/>
            <a:ext cx="7772400" cy="1143000"/>
          </a:xfrm>
        </p:spPr>
        <p:txBody>
          <a:bodyPr/>
          <a:lstStyle/>
          <a:p>
            <a:r>
              <a:rPr lang="en-US" altLang="en-US" smtClean="0"/>
              <a:t>Formele prefix si postfix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1295400"/>
          </a:xfrm>
        </p:spPr>
        <p:txBody>
          <a:bodyPr/>
          <a:lstStyle/>
          <a:p>
            <a:r>
              <a:rPr lang="en-US" altLang="en-US" smtClean="0"/>
              <a:t>am vazut prefix, pentru postfix: definim un parametru int “dummy”</a:t>
            </a:r>
          </a:p>
          <a:p>
            <a:endParaRPr lang="en-US" altLang="en-US" smtClean="0"/>
          </a:p>
        </p:txBody>
      </p:sp>
      <p:sp>
        <p:nvSpPr>
          <p:cNvPr id="60420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60421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424" name="Rectangle 8"/>
          <p:cNvSpPr>
            <a:spLocks noChangeArrowheads="1"/>
          </p:cNvSpPr>
          <p:nvPr/>
        </p:nvSpPr>
        <p:spPr bwMode="auto">
          <a:xfrm>
            <a:off x="381000" y="3429000"/>
            <a:ext cx="3886200" cy="169862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24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Prefix increment</a:t>
            </a:r>
          </a:p>
          <a:p>
            <a:pPr>
              <a:buFontTx/>
              <a:buNone/>
              <a:defRPr/>
            </a:pP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type </a:t>
            </a:r>
            <a:r>
              <a:rPr lang="en-US" sz="24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24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++(</a:t>
            </a: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</a:p>
          <a:p>
            <a:pPr>
              <a:buFontTx/>
              <a:buNone/>
              <a:defRPr/>
            </a:pPr>
            <a:r>
              <a:rPr lang="en-US" sz="24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</a:t>
            </a:r>
            <a:r>
              <a:rPr lang="en-US" sz="24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body of prefix operator</a:t>
            </a:r>
          </a:p>
          <a:p>
            <a:pPr>
              <a:buFontTx/>
              <a:buNone/>
              <a:defRPr/>
            </a:pPr>
            <a:r>
              <a:rPr lang="en-US" sz="24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2400" dirty="0">
                <a:latin typeface="+mn-lt"/>
              </a:rPr>
              <a:t> 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876800" y="3406775"/>
            <a:ext cx="3886200" cy="147732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24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Postfix increment</a:t>
            </a:r>
          </a:p>
          <a:p>
            <a:pPr>
              <a:buFontTx/>
              <a:buNone/>
              <a:defRPr/>
            </a:pP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type </a:t>
            </a:r>
            <a:r>
              <a:rPr lang="en-US" sz="24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24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++(</a:t>
            </a: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x</a:t>
            </a:r>
            <a:r>
              <a:rPr lang="en-US" sz="2400" dirty="0" smtClean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2400" dirty="0" smtClean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</a:p>
          <a:p>
            <a:pPr>
              <a:buFontTx/>
              <a:buNone/>
              <a:defRPr/>
            </a:pPr>
            <a:r>
              <a:rPr lang="en-US" sz="24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</a:t>
            </a:r>
            <a:r>
              <a:rPr lang="en-US" sz="24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body of postfix operator</a:t>
            </a:r>
          </a:p>
          <a:p>
            <a:pPr>
              <a:buFontTx/>
              <a:buNone/>
              <a:defRPr/>
            </a:pPr>
            <a:r>
              <a:rPr lang="en-US" sz="24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2400" dirty="0">
                <a:latin typeface="+mn-lt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supraincarcarea +=,*=, etc.</a:t>
            </a:r>
          </a:p>
        </p:txBody>
      </p:sp>
      <p:sp>
        <p:nvSpPr>
          <p:cNvPr id="61443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61444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47" name="Rectangle 7"/>
          <p:cNvSpPr>
            <a:spLocks noChangeArrowheads="1"/>
          </p:cNvSpPr>
          <p:nvPr/>
        </p:nvSpPr>
        <p:spPr bwMode="auto">
          <a:xfrm>
            <a:off x="1371600" y="2133600"/>
            <a:ext cx="6096000" cy="258603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</a:t>
            </a:r>
            <a:r>
              <a:rPr lang="en-US" sz="24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</a:t>
            </a:r>
            <a:r>
              <a:rPr lang="en-US" sz="24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::</a:t>
            </a:r>
            <a:r>
              <a:rPr lang="en-US" sz="24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24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+=(</a:t>
            </a: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24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</a:p>
          <a:p>
            <a:pPr>
              <a:buFontTx/>
              <a:buNone/>
              <a:defRPr/>
            </a:pPr>
            <a:r>
              <a:rPr lang="en-US" sz="24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24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  longitude </a:t>
            </a:r>
            <a:r>
              <a:rPr lang="en-US" sz="24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op2</a:t>
            </a:r>
            <a:r>
              <a:rPr lang="en-US" sz="24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 </a:t>
            </a:r>
            <a:r>
              <a:rPr lang="en-US" sz="24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</a:t>
            </a: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longitude</a:t>
            </a:r>
            <a:r>
              <a:rPr lang="en-US" sz="24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  latitude </a:t>
            </a:r>
            <a:r>
              <a:rPr lang="en-US" sz="24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op2</a:t>
            </a:r>
            <a:r>
              <a:rPr lang="en-US" sz="24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 </a:t>
            </a:r>
            <a:r>
              <a:rPr lang="en-US" sz="24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</a:t>
            </a: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latitude</a:t>
            </a:r>
            <a:r>
              <a:rPr lang="en-US" sz="24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</a:t>
            </a:r>
            <a:r>
              <a:rPr lang="en-US" sz="24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24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this</a:t>
            </a:r>
            <a:r>
              <a:rPr lang="en-US" sz="24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24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}</a:t>
            </a:r>
            <a:r>
              <a:rPr lang="en-US" sz="2400" dirty="0">
                <a:latin typeface="+mn-lt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143000"/>
            <a:ext cx="8153400" cy="762000"/>
          </a:xfrm>
        </p:spPr>
        <p:txBody>
          <a:bodyPr/>
          <a:lstStyle/>
          <a:p>
            <a:pPr eaLnBrk="1" hangingPunct="1"/>
            <a:r>
              <a:rPr lang="en-US" altLang="en-US" smtClean="0"/>
              <a:t>Cuprins</a:t>
            </a:r>
            <a:br>
              <a:rPr lang="en-US" altLang="en-US" smtClean="0"/>
            </a:br>
            <a:endParaRPr lang="en-US" altLang="en-US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err="1" smtClean="0"/>
              <a:t>Recapitulare</a:t>
            </a:r>
            <a:r>
              <a:rPr lang="en-US" altLang="en-US" dirty="0" smtClean="0"/>
              <a:t> curs 3 </a:t>
            </a:r>
            <a:r>
              <a:rPr lang="en-US" altLang="en-US" dirty="0" smtClean="0"/>
              <a:t>(+ </a:t>
            </a:r>
            <a:r>
              <a:rPr lang="en-US" altLang="en-US" dirty="0" smtClean="0"/>
              <a:t>move constructor, </a:t>
            </a:r>
            <a:r>
              <a:rPr lang="en-US" altLang="en-US" smtClean="0"/>
              <a:t>move </a:t>
            </a:r>
            <a:r>
              <a:rPr lang="en-US" altLang="en-US" smtClean="0"/>
              <a:t>assignment</a:t>
            </a:r>
            <a:r>
              <a:rPr lang="en-US" altLang="en-US" dirty="0" smtClean="0"/>
              <a:t>)</a:t>
            </a:r>
            <a:endParaRPr lang="en-US" altLang="en-US" dirty="0" smtClean="0"/>
          </a:p>
          <a:p>
            <a:r>
              <a:rPr lang="en-US" altLang="en-US" dirty="0" smtClean="0"/>
              <a:t>Static, </a:t>
            </a:r>
            <a:r>
              <a:rPr lang="en-US" altLang="en-US" dirty="0" err="1" smtClean="0"/>
              <a:t>clase</a:t>
            </a:r>
            <a:r>
              <a:rPr lang="en-US" altLang="en-US" dirty="0" smtClean="0"/>
              <a:t> locale</a:t>
            </a:r>
          </a:p>
          <a:p>
            <a:r>
              <a:rPr lang="en-US" altLang="en-US" dirty="0" err="1" smtClean="0"/>
              <a:t>Operatorul</a:t>
            </a:r>
            <a:r>
              <a:rPr lang="en-US" altLang="en-US" dirty="0" smtClean="0"/>
              <a:t> ::</a:t>
            </a:r>
          </a:p>
          <a:p>
            <a:r>
              <a:rPr lang="en-US" altLang="en-US" dirty="0" err="1" smtClean="0"/>
              <a:t>supraincarcarea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operatorilor</a:t>
            </a:r>
            <a:r>
              <a:rPr lang="en-US" altLang="en-US" dirty="0" smtClean="0"/>
              <a:t> in C++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</p:txBody>
      </p:sp>
      <p:sp>
        <p:nvSpPr>
          <p:cNvPr id="614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6149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7772400" cy="1143000"/>
          </a:xfrm>
        </p:spPr>
        <p:txBody>
          <a:bodyPr/>
          <a:lstStyle/>
          <a:p>
            <a:r>
              <a:rPr lang="en-US" altLang="en-US" smtClean="0"/>
              <a:t>Restrictii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8077200" cy="5334000"/>
          </a:xfrm>
        </p:spPr>
        <p:txBody>
          <a:bodyPr/>
          <a:lstStyle/>
          <a:p>
            <a:r>
              <a:rPr lang="en-US" altLang="en-US" sz="2800" dirty="0" smtClean="0"/>
              <a:t>nu se </a:t>
            </a:r>
            <a:r>
              <a:rPr lang="en-US" altLang="en-US" sz="2800" dirty="0" err="1" smtClean="0"/>
              <a:t>poate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redefini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si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precedenta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operatorilor</a:t>
            </a:r>
            <a:endParaRPr lang="en-US" altLang="en-US" sz="2800" dirty="0" smtClean="0"/>
          </a:p>
          <a:p>
            <a:r>
              <a:rPr lang="en-US" altLang="en-US" sz="2800" dirty="0" smtClean="0"/>
              <a:t>nu se </a:t>
            </a:r>
            <a:r>
              <a:rPr lang="en-US" altLang="en-US" sz="2800" dirty="0" err="1" smtClean="0"/>
              <a:t>poate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redefini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numarul</a:t>
            </a:r>
            <a:r>
              <a:rPr lang="en-US" altLang="en-US" sz="2800" dirty="0" smtClean="0"/>
              <a:t> de </a:t>
            </a:r>
            <a:r>
              <a:rPr lang="en-US" altLang="en-US" sz="2800" dirty="0" err="1" smtClean="0"/>
              <a:t>operanzi</a:t>
            </a:r>
            <a:endParaRPr lang="en-US" altLang="en-US" sz="2800" dirty="0" smtClean="0"/>
          </a:p>
          <a:p>
            <a:pPr lvl="1"/>
            <a:r>
              <a:rPr lang="en-US" altLang="en-US" sz="2400" dirty="0" err="1" smtClean="0"/>
              <a:t>rezonabil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pentru</a:t>
            </a:r>
            <a:r>
              <a:rPr lang="en-US" altLang="en-US" sz="2400" dirty="0" smtClean="0"/>
              <a:t> ca </a:t>
            </a:r>
            <a:r>
              <a:rPr lang="en-US" altLang="en-US" sz="2400" dirty="0" err="1" smtClean="0"/>
              <a:t>redefinim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pentru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lizibilitate</a:t>
            </a:r>
            <a:endParaRPr lang="en-US" altLang="en-US" sz="2400" dirty="0" smtClean="0"/>
          </a:p>
          <a:p>
            <a:pPr lvl="1"/>
            <a:r>
              <a:rPr lang="en-US" altLang="en-US" sz="2400" dirty="0" err="1" smtClean="0"/>
              <a:t>putem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ignora</a:t>
            </a:r>
            <a:r>
              <a:rPr lang="en-US" altLang="en-US" sz="2400" dirty="0" smtClean="0"/>
              <a:t> un operand </a:t>
            </a:r>
            <a:r>
              <a:rPr lang="en-US" altLang="en-US" sz="2400" dirty="0" err="1" smtClean="0"/>
              <a:t>daca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vrem</a:t>
            </a:r>
            <a:endParaRPr lang="en-US" altLang="en-US" sz="2400" dirty="0" smtClean="0"/>
          </a:p>
          <a:p>
            <a:r>
              <a:rPr lang="en-US" altLang="en-US" sz="2800" dirty="0" smtClean="0"/>
              <a:t>nu </a:t>
            </a:r>
            <a:r>
              <a:rPr lang="en-US" altLang="en-US" sz="2800" dirty="0" err="1" smtClean="0"/>
              <a:t>putem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avea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valori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implicite</a:t>
            </a:r>
            <a:r>
              <a:rPr lang="en-US" altLang="en-US" sz="2800" dirty="0" smtClean="0"/>
              <a:t>; </a:t>
            </a:r>
            <a:r>
              <a:rPr lang="en-US" altLang="en-US" sz="2800" dirty="0" err="1" smtClean="0"/>
              <a:t>exceptie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pentru</a:t>
            </a:r>
            <a:r>
              <a:rPr lang="en-US" altLang="en-US" sz="2800" dirty="0" smtClean="0"/>
              <a:t> ( )</a:t>
            </a:r>
          </a:p>
          <a:p>
            <a:r>
              <a:rPr lang="en-US" altLang="en-US" sz="2800" b="1" dirty="0" smtClean="0">
                <a:solidFill>
                  <a:srgbClr val="FF0000"/>
                </a:solidFill>
              </a:rPr>
              <a:t>nu </a:t>
            </a:r>
            <a:r>
              <a:rPr lang="en-US" altLang="en-US" sz="2800" b="1" dirty="0" err="1" smtClean="0">
                <a:solidFill>
                  <a:srgbClr val="FF0000"/>
                </a:solidFill>
              </a:rPr>
              <a:t>putem</a:t>
            </a:r>
            <a:r>
              <a:rPr lang="en-US" altLang="en-US" sz="2800" b="1" dirty="0" smtClean="0">
                <a:solidFill>
                  <a:srgbClr val="FF0000"/>
                </a:solidFill>
              </a:rPr>
              <a:t> face overload </a:t>
            </a:r>
            <a:r>
              <a:rPr lang="en-US" altLang="en-US" sz="2800" b="1" dirty="0" err="1" smtClean="0">
                <a:solidFill>
                  <a:srgbClr val="FF0000"/>
                </a:solidFill>
              </a:rPr>
              <a:t>pe</a:t>
            </a:r>
            <a:r>
              <a:rPr lang="en-US" altLang="en-US" sz="2800" b="1" dirty="0" smtClean="0">
                <a:solidFill>
                  <a:srgbClr val="FF0000"/>
                </a:solidFill>
              </a:rPr>
              <a:t> . (</a:t>
            </a:r>
            <a:r>
              <a:rPr lang="en-US" altLang="en-US" sz="2800" b="1" dirty="0" err="1" smtClean="0">
                <a:solidFill>
                  <a:srgbClr val="FF0000"/>
                </a:solidFill>
              </a:rPr>
              <a:t>acces</a:t>
            </a:r>
            <a:r>
              <a:rPr lang="en-US" altLang="en-US" sz="2800" b="1" dirty="0" smtClean="0">
                <a:solidFill>
                  <a:srgbClr val="FF0000"/>
                </a:solidFill>
              </a:rPr>
              <a:t> de </a:t>
            </a:r>
            <a:r>
              <a:rPr lang="en-US" altLang="en-US" sz="2800" b="1" dirty="0" err="1" smtClean="0">
                <a:solidFill>
                  <a:srgbClr val="FF0000"/>
                </a:solidFill>
              </a:rPr>
              <a:t>membru</a:t>
            </a:r>
            <a:r>
              <a:rPr lang="en-US" altLang="en-US" sz="2800" b="1" dirty="0" smtClean="0">
                <a:solidFill>
                  <a:srgbClr val="FF0000"/>
                </a:solidFill>
              </a:rPr>
              <a:t>) </a:t>
            </a:r>
          </a:p>
          <a:p>
            <a:pPr>
              <a:buFontTx/>
              <a:buNone/>
            </a:pPr>
            <a:r>
              <a:rPr lang="en-US" altLang="en-US" sz="2800" b="1" dirty="0" smtClean="0">
                <a:solidFill>
                  <a:srgbClr val="FF0000"/>
                </a:solidFill>
              </a:rPr>
              <a:t>:: (</a:t>
            </a:r>
            <a:r>
              <a:rPr lang="en-US" altLang="en-US" sz="2800" b="1" dirty="0" err="1" smtClean="0">
                <a:solidFill>
                  <a:srgbClr val="FF0000"/>
                </a:solidFill>
              </a:rPr>
              <a:t>rezolutie</a:t>
            </a:r>
            <a:r>
              <a:rPr lang="en-US" altLang="en-US" sz="2800" b="1" dirty="0" smtClean="0">
                <a:solidFill>
                  <a:srgbClr val="FF0000"/>
                </a:solidFill>
              </a:rPr>
              <a:t> de </a:t>
            </a:r>
            <a:r>
              <a:rPr lang="en-US" altLang="en-US" sz="2800" b="1" dirty="0" err="1" smtClean="0">
                <a:solidFill>
                  <a:srgbClr val="FF0000"/>
                </a:solidFill>
              </a:rPr>
              <a:t>scop</a:t>
            </a:r>
            <a:r>
              <a:rPr lang="en-US" altLang="en-US" sz="2800" b="1" dirty="0" smtClean="0">
                <a:solidFill>
                  <a:srgbClr val="FF0000"/>
                </a:solidFill>
              </a:rPr>
              <a:t>) </a:t>
            </a:r>
          </a:p>
          <a:p>
            <a:pPr>
              <a:buFontTx/>
              <a:buNone/>
            </a:pPr>
            <a:r>
              <a:rPr lang="en-US" altLang="en-US" sz="2800" b="1" dirty="0" smtClean="0">
                <a:solidFill>
                  <a:srgbClr val="FF0000"/>
                </a:solidFill>
              </a:rPr>
              <a:t>.*(</a:t>
            </a:r>
            <a:r>
              <a:rPr lang="en-US" altLang="en-US" sz="2800" b="1" dirty="0" err="1" smtClean="0">
                <a:solidFill>
                  <a:srgbClr val="FF0000"/>
                </a:solidFill>
              </a:rPr>
              <a:t>acces</a:t>
            </a:r>
            <a:r>
              <a:rPr lang="en-US" altLang="en-US" sz="2800" b="1" dirty="0" smtClean="0">
                <a:solidFill>
                  <a:srgbClr val="FF0000"/>
                </a:solidFill>
              </a:rPr>
              <a:t> </a:t>
            </a:r>
            <a:r>
              <a:rPr lang="en-US" altLang="en-US" sz="2800" b="1" dirty="0" err="1" smtClean="0">
                <a:solidFill>
                  <a:srgbClr val="FF0000"/>
                </a:solidFill>
              </a:rPr>
              <a:t>membru</a:t>
            </a:r>
            <a:r>
              <a:rPr lang="en-US" altLang="en-US" sz="2800" b="1" dirty="0" smtClean="0">
                <a:solidFill>
                  <a:srgbClr val="FF0000"/>
                </a:solidFill>
              </a:rPr>
              <a:t> </a:t>
            </a:r>
            <a:r>
              <a:rPr lang="en-US" altLang="en-US" sz="2800" b="1" dirty="0" err="1" smtClean="0">
                <a:solidFill>
                  <a:srgbClr val="FF0000"/>
                </a:solidFill>
              </a:rPr>
              <a:t>prin</a:t>
            </a:r>
            <a:r>
              <a:rPr lang="en-US" altLang="en-US" sz="2800" b="1" dirty="0" smtClean="0">
                <a:solidFill>
                  <a:srgbClr val="FF0000"/>
                </a:solidFill>
              </a:rPr>
              <a:t> pointer) </a:t>
            </a:r>
          </a:p>
          <a:p>
            <a:pPr>
              <a:buFontTx/>
              <a:buNone/>
            </a:pPr>
            <a:r>
              <a:rPr lang="en-US" altLang="en-US" sz="2800" b="1" dirty="0" smtClean="0">
                <a:solidFill>
                  <a:srgbClr val="FF0000"/>
                </a:solidFill>
              </a:rPr>
              <a:t>? (</a:t>
            </a:r>
            <a:r>
              <a:rPr lang="en-US" altLang="en-US" sz="2800" b="1" dirty="0" err="1" smtClean="0">
                <a:solidFill>
                  <a:srgbClr val="FF0000"/>
                </a:solidFill>
              </a:rPr>
              <a:t>ternar</a:t>
            </a:r>
            <a:r>
              <a:rPr lang="en-US" altLang="en-US" sz="2800" b="1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altLang="en-US" sz="2800" dirty="0" smtClean="0"/>
              <a:t>e </a:t>
            </a:r>
            <a:r>
              <a:rPr lang="en-US" altLang="en-US" sz="2800" dirty="0" err="1" smtClean="0"/>
              <a:t>bine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sa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facem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operatiuni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apropiate</a:t>
            </a:r>
            <a:r>
              <a:rPr lang="en-US" altLang="en-US" sz="2800" dirty="0" smtClean="0"/>
              <a:t> de </a:t>
            </a:r>
            <a:r>
              <a:rPr lang="en-US" altLang="en-US" sz="2800" dirty="0" err="1" smtClean="0"/>
              <a:t>intelesul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operatorilor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respectivi</a:t>
            </a:r>
            <a:endParaRPr lang="en-US" altLang="en-US" sz="2800" dirty="0" smtClean="0"/>
          </a:p>
          <a:p>
            <a:endParaRPr lang="en-US" altLang="en-US" sz="2800" dirty="0" smtClean="0"/>
          </a:p>
        </p:txBody>
      </p:sp>
      <p:sp>
        <p:nvSpPr>
          <p:cNvPr id="6246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62469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mtClean="0"/>
              <a:t>Este posibil sa facem o decuplare completa intre intelesul initial al operatorului 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exemplu: &lt;&lt; &gt;&gt;</a:t>
            </a:r>
          </a:p>
          <a:p>
            <a:pPr lvl="1">
              <a:lnSpc>
                <a:spcPct val="90000"/>
              </a:lnSpc>
            </a:pPr>
            <a:endParaRPr lang="en-US" altLang="en-US" smtClean="0"/>
          </a:p>
          <a:p>
            <a:pPr>
              <a:lnSpc>
                <a:spcPct val="90000"/>
              </a:lnSpc>
            </a:pPr>
            <a:r>
              <a:rPr lang="en-US" altLang="en-US" smtClean="0"/>
              <a:t>mostenire: operatorii (mai putin =) sunt mosteniti de clasa derivata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mtClean="0"/>
          </a:p>
          <a:p>
            <a:pPr>
              <a:lnSpc>
                <a:spcPct val="90000"/>
              </a:lnSpc>
            </a:pPr>
            <a:r>
              <a:rPr lang="en-US" altLang="en-US" smtClean="0"/>
              <a:t>clasa derivata poate sa isi redefineasca operatorii</a:t>
            </a:r>
          </a:p>
        </p:txBody>
      </p:sp>
      <p:sp>
        <p:nvSpPr>
          <p:cNvPr id="63491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63492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0"/>
            <a:ext cx="7772400" cy="1143000"/>
          </a:xfrm>
        </p:spPr>
        <p:txBody>
          <a:bodyPr/>
          <a:lstStyle/>
          <a:p>
            <a:r>
              <a:rPr lang="en-US" altLang="en-US" sz="4000" smtClean="0"/>
              <a:t>Supraincarcarea operatorilor ca functii prieten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1336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smtClean="0"/>
              <a:t>operatorii pot fi definiti si ca functie nemembra a clasei</a:t>
            </a:r>
          </a:p>
          <a:p>
            <a:pPr>
              <a:lnSpc>
                <a:spcPct val="90000"/>
              </a:lnSpc>
            </a:pPr>
            <a:r>
              <a:rPr lang="en-US" altLang="en-US" sz="2800" smtClean="0"/>
              <a:t>o facem functie prietena pentru a putea accesa rapid campurile protejate</a:t>
            </a:r>
          </a:p>
          <a:p>
            <a:pPr>
              <a:lnSpc>
                <a:spcPct val="90000"/>
              </a:lnSpc>
            </a:pPr>
            <a:r>
              <a:rPr lang="en-US" altLang="en-US" sz="2800" smtClean="0"/>
              <a:t>nu avem pointerul “this”</a:t>
            </a:r>
          </a:p>
          <a:p>
            <a:pPr>
              <a:lnSpc>
                <a:spcPct val="90000"/>
              </a:lnSpc>
            </a:pPr>
            <a:r>
              <a:rPr lang="en-US" altLang="en-US" sz="2800" smtClean="0"/>
              <a:t>deci vom avea nevoie de toti operanzii ca parametri pentru functia operator</a:t>
            </a:r>
          </a:p>
          <a:p>
            <a:pPr>
              <a:lnSpc>
                <a:spcPct val="90000"/>
              </a:lnSpc>
            </a:pPr>
            <a:r>
              <a:rPr lang="en-US" altLang="en-US" sz="2800" smtClean="0"/>
              <a:t>primul parametru este operandul din stanga, al doilea parametru este operandul din dreapta</a:t>
            </a:r>
          </a:p>
        </p:txBody>
      </p:sp>
      <p:sp>
        <p:nvSpPr>
          <p:cNvPr id="64516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64517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sp>
        <p:nvSpPr>
          <p:cNvPr id="58375" name="Rectangle 7"/>
          <p:cNvSpPr>
            <a:spLocks noChangeArrowheads="1"/>
          </p:cNvSpPr>
          <p:nvPr/>
        </p:nvSpPr>
        <p:spPr bwMode="auto">
          <a:xfrm>
            <a:off x="0" y="728663"/>
            <a:ext cx="5181600" cy="514032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4A43"/>
                </a:solidFill>
                <a:latin typeface="+mn-lt"/>
                <a:ea typeface="Times New Roman" pitchFamily="18" charset="0"/>
                <a:cs typeface="Courier New" pitchFamily="49" charset="0"/>
              </a:rPr>
              <a:t>#include 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</a:t>
            </a:r>
            <a:r>
              <a:rPr lang="en-US" sz="1600" dirty="0" err="1">
                <a:solidFill>
                  <a:srgbClr val="40015A"/>
                </a:solidFill>
                <a:latin typeface="+mn-lt"/>
                <a:ea typeface="Times New Roman" pitchFamily="18" charset="0"/>
                <a:cs typeface="Courier New" pitchFamily="49" charset="0"/>
              </a:rPr>
              <a:t>iostream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namespace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666616"/>
                </a:solidFill>
                <a:latin typeface="+mn-lt"/>
                <a:ea typeface="Times New Roman" pitchFamily="18" charset="0"/>
                <a:cs typeface="Courier New" pitchFamily="49" charset="0"/>
              </a:rPr>
              <a:t>std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loc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longitude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latitude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public</a:t>
            </a:r>
            <a:r>
              <a:rPr lang="en-US" sz="1600" dirty="0">
                <a:solidFill>
                  <a:srgbClr val="E34ADC"/>
                </a:solidFill>
                <a:latin typeface="+mn-lt"/>
                <a:ea typeface="Times New Roman" pitchFamily="18" charset="0"/>
                <a:cs typeface="Courier New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{}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needed to construct temporaries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lg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lt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longitude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lg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latitude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lt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void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show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“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600" dirty="0">
                <a:solidFill>
                  <a:srgbClr val="0F69FF"/>
                </a:solidFill>
                <a:latin typeface="+mn-lt"/>
                <a:ea typeface="Times New Roman" pitchFamily="18" charset="0"/>
                <a:cs typeface="Courier New" pitchFamily="49" charset="0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“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friend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loc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</a:t>
            </a:r>
            <a:r>
              <a:rPr lang="en-US" sz="1600" dirty="0">
                <a:latin typeface="+mn-lt"/>
                <a:ea typeface="Times New Roman" pitchFamily="18" charset="0"/>
                <a:cs typeface="Courier New" pitchFamily="49" charset="0"/>
              </a:rPr>
              <a:t>(loc op1, 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 </a:t>
            </a:r>
            <a:r>
              <a:rPr lang="en-US" sz="1600" dirty="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// friend</a:t>
            </a:r>
            <a:endParaRPr lang="en-US" sz="1600" dirty="0">
              <a:solidFill>
                <a:srgbClr val="80008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-(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=(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++()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endParaRPr lang="en-US" sz="1600" dirty="0">
              <a:solidFill>
                <a:srgbClr val="696969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</a:t>
            </a:r>
            <a:r>
              <a:rPr lang="en-US" alt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Now, + is overloaded using friend function. </a:t>
            </a:r>
            <a:endParaRPr lang="en-US" sz="1800" dirty="0">
              <a:solidFill>
                <a:srgbClr val="696969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loc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+(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op1, </a:t>
            </a:r>
            <a:r>
              <a:rPr lang="en-US" sz="18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loc temp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temp</a:t>
            </a:r>
            <a:r>
              <a:rPr lang="en-US" sz="1800" dirty="0" err="1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op1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op2</a:t>
            </a:r>
            <a:r>
              <a:rPr lang="en-US" sz="18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temp</a:t>
            </a:r>
            <a:r>
              <a:rPr lang="en-US" sz="1800" dirty="0" err="1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op1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op2</a:t>
            </a:r>
            <a:r>
              <a:rPr lang="en-US" sz="18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temp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</a:p>
        </p:txBody>
      </p:sp>
      <p:sp>
        <p:nvSpPr>
          <p:cNvPr id="58374" name="Rectangle 6"/>
          <p:cNvSpPr>
            <a:spLocks noChangeArrowheads="1"/>
          </p:cNvSpPr>
          <p:nvPr/>
        </p:nvSpPr>
        <p:spPr bwMode="auto">
          <a:xfrm>
            <a:off x="5029200" y="228600"/>
            <a:ext cx="3886200" cy="595788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::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-(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 temp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altLang="en-US" sz="16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notice order of operands</a:t>
            </a:r>
            <a:endParaRPr lang="en-US" altLang="en-US" sz="1600" dirty="0"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dirty="0" err="1">
                <a:latin typeface="+mn-lt"/>
                <a:ea typeface="Times New Roman" pitchFamily="18" charset="0"/>
                <a:cs typeface="Courier New" pitchFamily="49" charset="0"/>
              </a:rPr>
              <a:t>temp.longitude</a:t>
            </a:r>
            <a:r>
              <a:rPr lang="en-US" sz="1600" dirty="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latin typeface="+mn-lt"/>
                <a:ea typeface="Times New Roman" pitchFamily="18" charset="0"/>
                <a:cs typeface="Courier New" pitchFamily="49" charset="0"/>
              </a:rPr>
              <a:t> longitude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-</a:t>
            </a:r>
            <a:r>
              <a:rPr lang="en-US" sz="1600" dirty="0">
                <a:latin typeface="+mn-lt"/>
                <a:ea typeface="Times New Roman" pitchFamily="18" charset="0"/>
                <a:cs typeface="Courier New" pitchFamily="49" charset="0"/>
              </a:rPr>
              <a:t> op2.longitude;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dirty="0" err="1">
                <a:latin typeface="+mn-lt"/>
                <a:ea typeface="Times New Roman" pitchFamily="18" charset="0"/>
                <a:cs typeface="Courier New" pitchFamily="49" charset="0"/>
              </a:rPr>
              <a:t>temp.latitude</a:t>
            </a:r>
            <a:r>
              <a:rPr lang="en-US" sz="1600" dirty="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latin typeface="+mn-lt"/>
                <a:ea typeface="Times New Roman" pitchFamily="18" charset="0"/>
                <a:cs typeface="Courier New" pitchFamily="49" charset="0"/>
              </a:rPr>
              <a:t> latitude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-</a:t>
            </a:r>
            <a:r>
              <a:rPr lang="en-US" sz="1600" dirty="0">
                <a:latin typeface="+mn-lt"/>
                <a:ea typeface="Times New Roman" pitchFamily="18" charset="0"/>
                <a:cs typeface="Courier New" pitchFamily="49" charset="0"/>
              </a:rPr>
              <a:t> op2.latitude;</a:t>
            </a:r>
            <a:r>
              <a:rPr lang="en-US" sz="1600" dirty="0">
                <a:solidFill>
                  <a:srgbClr val="FF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temp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  <a:r>
              <a:rPr lang="en-US" sz="1600" dirty="0"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endParaRPr lang="en-US" sz="1600" dirty="0">
              <a:solidFill>
                <a:srgbClr val="696969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Overload </a:t>
            </a:r>
            <a:r>
              <a:rPr lang="en-US" sz="1600" dirty="0" err="1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asignment</a:t>
            </a:r>
            <a:r>
              <a:rPr lang="en-US" sz="16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 for loc.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loc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::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=(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op2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op2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this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16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object that generated call</a:t>
            </a:r>
          </a:p>
          <a:p>
            <a:pPr>
              <a:buFontTx/>
              <a:buNone/>
              <a:defRPr/>
            </a:pPr>
            <a:endParaRPr lang="en-US" sz="1600" dirty="0">
              <a:solidFill>
                <a:srgbClr val="696969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loc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::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++()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longitude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latitude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return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this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</a:p>
          <a:p>
            <a:pPr>
              <a:buFontTx/>
              <a:buNone/>
              <a:defRPr/>
            </a:pPr>
            <a:r>
              <a:rPr lang="en-US" sz="16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4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main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endParaRPr lang="en-US" sz="1600" dirty="0">
              <a:solidFill>
                <a:srgbClr val="00000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loc ob1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6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10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20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),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ob2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5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30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ob1 = ob1 + ob2;               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ob1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show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0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  <a:r>
              <a:rPr lang="en-US" sz="1600" dirty="0">
                <a:latin typeface="+mn-lt"/>
              </a:rPr>
              <a:t> </a:t>
            </a:r>
          </a:p>
        </p:txBody>
      </p:sp>
      <p:pic>
        <p:nvPicPr>
          <p:cNvPr id="65541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990600"/>
            <a:ext cx="7772400" cy="1143000"/>
          </a:xfrm>
        </p:spPr>
        <p:txBody>
          <a:bodyPr/>
          <a:lstStyle/>
          <a:p>
            <a:r>
              <a:rPr lang="en-US" altLang="en-US" sz="4000" smtClean="0"/>
              <a:t>Restrictii pentru operatorii definiti ca prieten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895600"/>
            <a:ext cx="7772400" cy="1905000"/>
          </a:xfrm>
        </p:spPr>
        <p:txBody>
          <a:bodyPr/>
          <a:lstStyle/>
          <a:p>
            <a:r>
              <a:rPr lang="en-US" altLang="en-US" dirty="0" smtClean="0">
                <a:solidFill>
                  <a:srgbClr val="FF0000"/>
                </a:solidFill>
              </a:rPr>
              <a:t>nu se pot </a:t>
            </a:r>
            <a:r>
              <a:rPr lang="en-US" altLang="en-US" dirty="0" err="1" smtClean="0">
                <a:solidFill>
                  <a:srgbClr val="FF0000"/>
                </a:solidFill>
              </a:rPr>
              <a:t>supraincarca</a:t>
            </a:r>
            <a:r>
              <a:rPr lang="en-US" altLang="en-US" dirty="0" smtClean="0">
                <a:solidFill>
                  <a:srgbClr val="FF0000"/>
                </a:solidFill>
              </a:rPr>
              <a:t> = () [] </a:t>
            </a:r>
            <a:r>
              <a:rPr lang="en-US" altLang="en-US" dirty="0" err="1" smtClean="0">
                <a:solidFill>
                  <a:srgbClr val="FF0000"/>
                </a:solidFill>
              </a:rPr>
              <a:t>sau</a:t>
            </a:r>
            <a:r>
              <a:rPr lang="en-US" altLang="en-US" dirty="0" smtClean="0">
                <a:solidFill>
                  <a:srgbClr val="FF0000"/>
                </a:solidFill>
              </a:rPr>
              <a:t> -&gt;</a:t>
            </a:r>
            <a:r>
              <a:rPr lang="en-US" altLang="en-US" dirty="0" smtClean="0"/>
              <a:t> cu </a:t>
            </a:r>
            <a:r>
              <a:rPr lang="en-US" altLang="en-US" dirty="0" err="1" smtClean="0"/>
              <a:t>functii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prieten</a:t>
            </a:r>
            <a:endParaRPr lang="en-US" altLang="en-US" dirty="0" smtClean="0"/>
          </a:p>
          <a:p>
            <a:r>
              <a:rPr lang="en-US" altLang="en-US" dirty="0" err="1" smtClean="0"/>
              <a:t>pentru</a:t>
            </a:r>
            <a:r>
              <a:rPr lang="en-US" altLang="en-US" dirty="0" smtClean="0"/>
              <a:t> ++ </a:t>
            </a:r>
            <a:r>
              <a:rPr lang="en-US" altLang="en-US" dirty="0" err="1" smtClean="0"/>
              <a:t>sau</a:t>
            </a:r>
            <a:r>
              <a:rPr lang="en-US" altLang="en-US" dirty="0" smtClean="0"/>
              <a:t> -- </a:t>
            </a:r>
            <a:r>
              <a:rPr lang="en-US" altLang="en-US" dirty="0" err="1" smtClean="0"/>
              <a:t>trebuie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folosim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referinte</a:t>
            </a:r>
            <a:endParaRPr lang="en-US" altLang="en-US" dirty="0" smtClean="0"/>
          </a:p>
          <a:p>
            <a:endParaRPr lang="en-US" altLang="en-US" dirty="0" smtClean="0"/>
          </a:p>
        </p:txBody>
      </p:sp>
      <p:sp>
        <p:nvSpPr>
          <p:cNvPr id="66564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66565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smtClean="0"/>
              <a:t>functii prieten pentru operatori unari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pentru ++, -- folosim referinta pentru a transmite operandul </a:t>
            </a:r>
          </a:p>
          <a:p>
            <a:pPr lvl="1"/>
            <a:r>
              <a:rPr lang="en-US" altLang="en-US" smtClean="0"/>
              <a:t>pentru ca trebuie sa se modifice si nu avem pointerul this</a:t>
            </a:r>
          </a:p>
          <a:p>
            <a:pPr lvl="1"/>
            <a:r>
              <a:rPr lang="en-US" altLang="en-US" smtClean="0"/>
              <a:t>apel prin valoare: primim o copie a obiectului si nu putem modifica operandul (ci doar copia)</a:t>
            </a:r>
          </a:p>
          <a:p>
            <a:pPr lvl="1"/>
            <a:endParaRPr lang="en-US" altLang="en-US" smtClean="0"/>
          </a:p>
          <a:p>
            <a:pPr lvl="1"/>
            <a:endParaRPr lang="en-US" altLang="en-US" smtClean="0"/>
          </a:p>
        </p:txBody>
      </p:sp>
      <p:sp>
        <p:nvSpPr>
          <p:cNvPr id="6758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67589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sp>
        <p:nvSpPr>
          <p:cNvPr id="58375" name="Rectangle 7"/>
          <p:cNvSpPr>
            <a:spLocks noChangeArrowheads="1"/>
          </p:cNvSpPr>
          <p:nvPr/>
        </p:nvSpPr>
        <p:spPr bwMode="auto">
          <a:xfrm>
            <a:off x="304800" y="728663"/>
            <a:ext cx="5181600" cy="609441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4A43"/>
                </a:solidFill>
                <a:latin typeface="+mn-lt"/>
                <a:ea typeface="Times New Roman" pitchFamily="18" charset="0"/>
                <a:cs typeface="Courier New" pitchFamily="49" charset="0"/>
              </a:rPr>
              <a:t>#include 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</a:t>
            </a:r>
            <a:r>
              <a:rPr lang="en-US" sz="1600" dirty="0" err="1">
                <a:solidFill>
                  <a:srgbClr val="40015A"/>
                </a:solidFill>
                <a:latin typeface="+mn-lt"/>
                <a:ea typeface="Times New Roman" pitchFamily="18" charset="0"/>
                <a:cs typeface="Courier New" pitchFamily="49" charset="0"/>
              </a:rPr>
              <a:t>iostream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namespace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666616"/>
                </a:solidFill>
                <a:latin typeface="+mn-lt"/>
                <a:ea typeface="Times New Roman" pitchFamily="18" charset="0"/>
                <a:cs typeface="Courier New" pitchFamily="49" charset="0"/>
              </a:rPr>
              <a:t>std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loc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longitude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latitude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public</a:t>
            </a:r>
            <a:r>
              <a:rPr lang="en-US" sz="1600" dirty="0">
                <a:solidFill>
                  <a:srgbClr val="E34ADC"/>
                </a:solidFill>
                <a:latin typeface="+mn-lt"/>
                <a:ea typeface="Times New Roman" pitchFamily="18" charset="0"/>
                <a:cs typeface="Courier New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{}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needed to construct temporaries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lg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lt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longitude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lg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latitude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lt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void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show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“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600" dirty="0">
                <a:solidFill>
                  <a:srgbClr val="0F69FF"/>
                </a:solidFill>
                <a:latin typeface="+mn-lt"/>
                <a:ea typeface="Times New Roman" pitchFamily="18" charset="0"/>
                <a:cs typeface="Courier New" pitchFamily="49" charset="0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“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=(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   friend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loc </a:t>
            </a: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++</a:t>
            </a:r>
            <a:r>
              <a:rPr lang="en-US" sz="1600" dirty="0">
                <a:ea typeface="Times New Roman" pitchFamily="18" charset="0"/>
                <a:cs typeface="Courier New" pitchFamily="49" charset="0"/>
              </a:rPr>
              <a:t>(loc&amp; op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; </a:t>
            </a:r>
            <a:endParaRPr lang="en-US" sz="1600" dirty="0">
              <a:solidFill>
                <a:srgbClr val="00000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friend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loc </a:t>
            </a: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--</a:t>
            </a:r>
            <a:r>
              <a:rPr lang="en-US" sz="1600" dirty="0">
                <a:ea typeface="Times New Roman" pitchFamily="18" charset="0"/>
                <a:cs typeface="Courier New" pitchFamily="49" charset="0"/>
              </a:rPr>
              <a:t>(loc&amp; op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; </a:t>
            </a:r>
            <a:endParaRPr lang="en-US" sz="1600" dirty="0">
              <a:solidFill>
                <a:srgbClr val="80008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};</a:t>
            </a:r>
            <a:endParaRPr lang="en-US" sz="1600" dirty="0">
              <a:solidFill>
                <a:srgbClr val="696969"/>
              </a:solidFill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// Overload assignment for loc.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loc </a:t>
            </a:r>
            <a:r>
              <a:rPr lang="en-US" sz="1600" dirty="0" err="1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loc</a:t>
            </a: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::</a:t>
            </a: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=(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longitude 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op2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longitude</a:t>
            </a: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latitude 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op2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latitude</a:t>
            </a: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this</a:t>
            </a: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1600" dirty="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// object that generated call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endParaRPr lang="en-US" sz="1600" dirty="0">
              <a:solidFill>
                <a:srgbClr val="696969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</a:t>
            </a:r>
            <a:r>
              <a:rPr lang="en-US" alt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Now a friend, use a reference parameter. </a:t>
            </a:r>
            <a:endParaRPr lang="en-US" sz="1800" dirty="0">
              <a:solidFill>
                <a:srgbClr val="696969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18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loc </a:t>
            </a:r>
            <a:r>
              <a:rPr lang="en-US" sz="18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8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++</a:t>
            </a:r>
            <a:r>
              <a:rPr lang="en-US" sz="1800" dirty="0">
                <a:ea typeface="Times New Roman" pitchFamily="18" charset="0"/>
                <a:cs typeface="Courier New" pitchFamily="49" charset="0"/>
              </a:rPr>
              <a:t>(loc&amp; op</a:t>
            </a:r>
            <a:r>
              <a:rPr lang="en-US" sz="18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)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</a:t>
            </a:r>
            <a:r>
              <a:rPr lang="en-US" sz="1800" dirty="0" err="1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</a:t>
            </a:r>
            <a:r>
              <a:rPr lang="en-US" sz="1800" dirty="0" err="1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++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op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</a:p>
        </p:txBody>
      </p:sp>
      <p:sp>
        <p:nvSpPr>
          <p:cNvPr id="58374" name="Rectangle 6"/>
          <p:cNvSpPr>
            <a:spLocks noChangeArrowheads="1"/>
          </p:cNvSpPr>
          <p:nvPr/>
        </p:nvSpPr>
        <p:spPr bwMode="auto">
          <a:xfrm>
            <a:off x="5791200" y="1081088"/>
            <a:ext cx="2895600" cy="448151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// Make – a friend. Use reference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   loc </a:t>
            </a: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--</a:t>
            </a:r>
            <a:r>
              <a:rPr lang="en-US" sz="1600" dirty="0">
                <a:ea typeface="Times New Roman" pitchFamily="18" charset="0"/>
                <a:cs typeface="Courier New" pitchFamily="49" charset="0"/>
              </a:rPr>
              <a:t>(loc&amp; op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) </a:t>
            </a: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      </a:t>
            </a:r>
            <a:r>
              <a:rPr lang="en-US" sz="1600" dirty="0" err="1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op</a:t>
            </a:r>
            <a:r>
              <a:rPr lang="en-US" sz="1600" dirty="0" err="1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longitude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--</a:t>
            </a: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      </a:t>
            </a:r>
            <a:r>
              <a:rPr lang="en-US" sz="1600" dirty="0" err="1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op</a:t>
            </a:r>
            <a:r>
              <a:rPr lang="en-US" sz="1600" dirty="0" err="1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latitude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--</a:t>
            </a: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op</a:t>
            </a: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}</a:t>
            </a:r>
          </a:p>
          <a:p>
            <a:pPr>
              <a:buFontTx/>
              <a:buNone/>
              <a:defRPr/>
            </a:pPr>
            <a:endParaRPr lang="en-US" sz="1600" dirty="0">
              <a:solidFill>
                <a:srgbClr val="696969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16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4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main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endParaRPr lang="en-US" sz="1600" dirty="0">
              <a:solidFill>
                <a:srgbClr val="00000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loc ob1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6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10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20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),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ob2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ob1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show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altLang="en-US" sz="1600" dirty="0">
                <a:solidFill>
                  <a:srgbClr val="000000"/>
                </a:solidFill>
                <a:latin typeface="+mn-lt"/>
                <a:cs typeface="Courier New" pitchFamily="49" charset="0"/>
              </a:rPr>
              <a:t>   </a:t>
            </a:r>
            <a:r>
              <a:rPr lang="en-US" altLang="en-US" sz="1600" dirty="0"/>
              <a:t>++ob1;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/>
              <a:t>   ob1.show(); </a:t>
            </a:r>
            <a:r>
              <a:rPr lang="en-US" altLang="en-US" sz="1600" dirty="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// displays 11 21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/>
              <a:t>   ob2 = ++ob1;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/>
              <a:t>   ob2.show(); </a:t>
            </a:r>
            <a:r>
              <a:rPr lang="en-US" altLang="en-US" sz="1600" dirty="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// displays 12 22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/>
              <a:t>   --ob2;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/>
              <a:t>   ob2.show(); </a:t>
            </a:r>
            <a:r>
              <a:rPr lang="en-US" altLang="en-US" sz="1600" dirty="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// displays 11 21</a:t>
            </a:r>
          </a:p>
          <a:p>
            <a:pPr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0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  <a:r>
              <a:rPr lang="en-US" sz="1600" dirty="0">
                <a:latin typeface="+mn-lt"/>
              </a:rPr>
              <a:t> </a:t>
            </a:r>
          </a:p>
        </p:txBody>
      </p:sp>
      <p:pic>
        <p:nvPicPr>
          <p:cNvPr id="68613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pentru varianta postfix ++ --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la fel ca la supraincarcarea operatorilor prin functii membru ale clasei: parametru int</a:t>
            </a:r>
          </a:p>
        </p:txBody>
      </p:sp>
      <p:sp>
        <p:nvSpPr>
          <p:cNvPr id="69636" name="Rectangle 4"/>
          <p:cNvSpPr>
            <a:spLocks noChangeArrowheads="1"/>
          </p:cNvSpPr>
          <p:nvPr/>
        </p:nvSpPr>
        <p:spPr bwMode="auto">
          <a:xfrm>
            <a:off x="2362200" y="3360738"/>
            <a:ext cx="5181600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// friend, postfix version of ++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friend loc operator++(loc &amp;op, int x);</a:t>
            </a:r>
          </a:p>
        </p:txBody>
      </p:sp>
      <p:sp>
        <p:nvSpPr>
          <p:cNvPr id="69637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69638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smtClean="0"/>
              <a:t>Diferente supraincarcarea prin membri sau prieteni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81200"/>
            <a:ext cx="8458200" cy="4114800"/>
          </a:xfrm>
        </p:spPr>
        <p:txBody>
          <a:bodyPr/>
          <a:lstStyle/>
          <a:p>
            <a:r>
              <a:rPr lang="en-US" altLang="en-US" smtClean="0"/>
              <a:t>de multe ori nu avem diferente, </a:t>
            </a:r>
          </a:p>
          <a:p>
            <a:pPr lvl="1"/>
            <a:r>
              <a:rPr lang="en-US" altLang="en-US" smtClean="0"/>
              <a:t>atunci e indicat sa folosim functii membru</a:t>
            </a:r>
          </a:p>
          <a:p>
            <a:r>
              <a:rPr lang="en-US" altLang="en-US" smtClean="0"/>
              <a:t>uneori avem insa diferente: pozitia operanzilor</a:t>
            </a:r>
          </a:p>
          <a:p>
            <a:pPr lvl="1"/>
            <a:r>
              <a:rPr lang="en-US" altLang="en-US" smtClean="0"/>
              <a:t>pentru functii membru operandul din stanga apeleaza functia operator supraincarcata</a:t>
            </a:r>
          </a:p>
          <a:p>
            <a:pPr lvl="1"/>
            <a:r>
              <a:rPr lang="en-US" altLang="en-US" smtClean="0"/>
              <a:t>daca vrem sa scriem expresie: 100+ob; probleme la compilare=&gt; functii prieten</a:t>
            </a:r>
          </a:p>
          <a:p>
            <a:endParaRPr lang="en-US" altLang="en-US" smtClean="0"/>
          </a:p>
        </p:txBody>
      </p:sp>
      <p:sp>
        <p:nvSpPr>
          <p:cNvPr id="70660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70661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in aceste cazuri trebuie sa definim doua functii de supraincarcare: </a:t>
            </a:r>
          </a:p>
          <a:p>
            <a:pPr lvl="1"/>
            <a:r>
              <a:rPr lang="en-US" altLang="en-US" smtClean="0"/>
              <a:t>int + tipClasa </a:t>
            </a:r>
          </a:p>
          <a:p>
            <a:pPr lvl="1"/>
            <a:r>
              <a:rPr lang="en-US" altLang="en-US" smtClean="0"/>
              <a:t>tipClasa + int</a:t>
            </a:r>
          </a:p>
          <a:p>
            <a:pPr lvl="1"/>
            <a:endParaRPr lang="en-US" altLang="en-US" smtClean="0"/>
          </a:p>
        </p:txBody>
      </p:sp>
      <p:sp>
        <p:nvSpPr>
          <p:cNvPr id="71683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71684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838200"/>
            <a:ext cx="6324600" cy="7620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ro-RO" smtClean="0"/>
              <a:t>Membrii statici ai unei clase</a:t>
            </a:r>
          </a:p>
        </p:txBody>
      </p:sp>
      <p:sp>
        <p:nvSpPr>
          <p:cNvPr id="7171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7172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609600" y="1457325"/>
            <a:ext cx="8229600" cy="483235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- date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membre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:</a:t>
            </a:r>
            <a:endParaRPr lang="en-US" sz="2800" dirty="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	-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nestatice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(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distincte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pentru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fiecare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obiect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);</a:t>
            </a:r>
            <a:endParaRPr lang="en-US" sz="2800" dirty="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	- </a:t>
            </a:r>
            <a:r>
              <a:rPr lang="en-US" sz="2800" b="1" dirty="0" err="1">
                <a:latin typeface="+mj-lt"/>
                <a:ea typeface="Arial"/>
                <a:cs typeface="Arial"/>
                <a:sym typeface="Arial"/>
              </a:rPr>
              <a:t>statice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(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unice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pentru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toate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obiectele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clasei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,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exista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o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singura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copie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pentru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toate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obiectele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).</a:t>
            </a:r>
            <a:endParaRPr lang="en-US" sz="2800" dirty="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2800" dirty="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cuvant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cheie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“</a:t>
            </a:r>
            <a:r>
              <a:rPr lang="en-US" sz="2800" b="1" dirty="0">
                <a:latin typeface="+mj-lt"/>
                <a:ea typeface="Arial"/>
                <a:cs typeface="Arial"/>
                <a:sym typeface="Arial"/>
              </a:rPr>
              <a:t>static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”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2800" dirty="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create,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initializate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si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accesate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– independent de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obiectele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clasei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.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2800" dirty="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-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alocarea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si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initializarea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– in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afara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clasei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.</a:t>
            </a:r>
            <a:endParaRPr lang="en-US" sz="28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sp>
        <p:nvSpPr>
          <p:cNvPr id="58375" name="Rectangle 7"/>
          <p:cNvSpPr>
            <a:spLocks noChangeArrowheads="1"/>
          </p:cNvSpPr>
          <p:nvPr/>
        </p:nvSpPr>
        <p:spPr bwMode="auto">
          <a:xfrm>
            <a:off x="304800" y="728663"/>
            <a:ext cx="5181600" cy="59086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4A43"/>
                </a:solidFill>
                <a:latin typeface="+mn-lt"/>
                <a:ea typeface="Times New Roman" pitchFamily="18" charset="0"/>
                <a:cs typeface="Courier New" pitchFamily="49" charset="0"/>
              </a:rPr>
              <a:t>#include 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</a:t>
            </a:r>
            <a:r>
              <a:rPr lang="en-US" sz="1600" dirty="0" err="1">
                <a:solidFill>
                  <a:srgbClr val="40015A"/>
                </a:solidFill>
                <a:latin typeface="+mn-lt"/>
                <a:ea typeface="Times New Roman" pitchFamily="18" charset="0"/>
                <a:cs typeface="Courier New" pitchFamily="49" charset="0"/>
              </a:rPr>
              <a:t>iostream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namespace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666616"/>
                </a:solidFill>
                <a:latin typeface="+mn-lt"/>
                <a:ea typeface="Times New Roman" pitchFamily="18" charset="0"/>
                <a:cs typeface="Courier New" pitchFamily="49" charset="0"/>
              </a:rPr>
              <a:t>std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loc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longitude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latitude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public</a:t>
            </a:r>
            <a:r>
              <a:rPr lang="en-US" sz="1600" dirty="0">
                <a:solidFill>
                  <a:srgbClr val="E34ADC"/>
                </a:solidFill>
                <a:latin typeface="+mn-lt"/>
                <a:ea typeface="Times New Roman" pitchFamily="18" charset="0"/>
                <a:cs typeface="Courier New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{}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needed to construct temporaries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lg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lt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longitude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lg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latitude 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lt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void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show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“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600" dirty="0">
                <a:solidFill>
                  <a:srgbClr val="0F69FF"/>
                </a:solidFill>
                <a:latin typeface="+mn-lt"/>
                <a:ea typeface="Times New Roman" pitchFamily="18" charset="0"/>
                <a:cs typeface="Courier New" pitchFamily="49" charset="0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“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loc </a:t>
            </a: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=(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   friend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loc </a:t>
            </a: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+</a:t>
            </a:r>
            <a:r>
              <a:rPr lang="en-US" sz="1600" dirty="0">
                <a:ea typeface="Times New Roman" pitchFamily="18" charset="0"/>
                <a:cs typeface="Courier New" pitchFamily="49" charset="0"/>
              </a:rPr>
              <a:t>(loc op1, </a:t>
            </a:r>
            <a:r>
              <a:rPr lang="en-US" sz="1600" b="1" dirty="0" err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ea typeface="Times New Roman" pitchFamily="18" charset="0"/>
                <a:cs typeface="Courier New" pitchFamily="49" charset="0"/>
              </a:rPr>
              <a:t> op2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; </a:t>
            </a:r>
            <a:endParaRPr lang="en-US" sz="1600" dirty="0">
              <a:solidFill>
                <a:srgbClr val="00000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friend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loc </a:t>
            </a: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+</a:t>
            </a:r>
            <a:r>
              <a:rPr lang="en-US" sz="1600" dirty="0"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ea typeface="Times New Roman" pitchFamily="18" charset="0"/>
                <a:cs typeface="Courier New" pitchFamily="49" charset="0"/>
              </a:rPr>
              <a:t> op1, loc op2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;  </a:t>
            </a:r>
            <a:endParaRPr lang="en-US" sz="1600" dirty="0">
              <a:solidFill>
                <a:srgbClr val="80008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};</a:t>
            </a:r>
            <a:endParaRPr lang="en-US" sz="1600" dirty="0">
              <a:solidFill>
                <a:srgbClr val="696969"/>
              </a:solidFill>
              <a:ea typeface="Times New Roman" pitchFamily="18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// + is overloaded for loc + int</a:t>
            </a:r>
            <a:r>
              <a:rPr lang="en-US" altLang="en-US" sz="1600" dirty="0"/>
              <a:t>.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/>
              <a:t>loc </a:t>
            </a: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+</a:t>
            </a:r>
            <a:r>
              <a:rPr lang="en-US" altLang="en-US" sz="1600" dirty="0"/>
              <a:t>(loc op1, </a:t>
            </a:r>
            <a:r>
              <a:rPr lang="en-US" sz="1600" b="1" dirty="0" err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altLang="en-US" sz="1600" dirty="0"/>
              <a:t> op2){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/>
              <a:t>   loc temp;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/>
              <a:t>   </a:t>
            </a:r>
            <a:r>
              <a:rPr lang="en-US" altLang="en-US" sz="1600" dirty="0" err="1"/>
              <a:t>temp.longitude</a:t>
            </a:r>
            <a:r>
              <a:rPr lang="en-US" altLang="en-US" sz="1600" dirty="0"/>
              <a:t> 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=</a:t>
            </a:r>
            <a:r>
              <a:rPr lang="en-US" altLang="en-US" sz="1600" dirty="0"/>
              <a:t> op1.longitude 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+</a:t>
            </a:r>
            <a:r>
              <a:rPr lang="en-US" altLang="en-US" sz="1600" dirty="0"/>
              <a:t> op2;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/>
              <a:t>   </a:t>
            </a:r>
            <a:r>
              <a:rPr lang="en-US" altLang="en-US" sz="1600" dirty="0" err="1"/>
              <a:t>temp.latitude</a:t>
            </a:r>
            <a:r>
              <a:rPr lang="en-US" altLang="en-US" sz="1600" dirty="0"/>
              <a:t> 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=</a:t>
            </a:r>
            <a:r>
              <a:rPr lang="en-US" altLang="en-US" sz="1600" dirty="0"/>
              <a:t>op1.latitude 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+</a:t>
            </a:r>
            <a:r>
              <a:rPr lang="en-US" altLang="en-US" sz="1600" dirty="0"/>
              <a:t> op2;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/>
              <a:t> </a:t>
            </a: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altLang="en-US" sz="1600" dirty="0"/>
              <a:t> temp;}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endParaRPr lang="en-US" sz="1600" dirty="0">
              <a:solidFill>
                <a:srgbClr val="696969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// + is overloaded for </a:t>
            </a:r>
            <a:r>
              <a:rPr lang="en-US" altLang="en-US" sz="1600" dirty="0" err="1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altLang="en-US" sz="1600" dirty="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 + loc</a:t>
            </a:r>
            <a:r>
              <a:rPr lang="en-US" altLang="en-US" sz="1600" dirty="0"/>
              <a:t>.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/>
              <a:t>loc </a:t>
            </a: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+</a:t>
            </a:r>
            <a:r>
              <a:rPr lang="en-US" altLang="en-US" sz="1600" dirty="0"/>
              <a:t>(</a:t>
            </a:r>
            <a:r>
              <a:rPr lang="en-US" sz="1600" b="1" dirty="0" err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altLang="en-US" sz="1600" dirty="0"/>
              <a:t> op1, loc op2){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/>
              <a:t>   loc temp;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/>
              <a:t>   </a:t>
            </a:r>
            <a:r>
              <a:rPr lang="en-US" altLang="en-US" sz="1600" dirty="0" err="1"/>
              <a:t>temp.longitude</a:t>
            </a:r>
            <a:r>
              <a:rPr lang="en-US" altLang="en-US" sz="1600" dirty="0"/>
              <a:t> 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=</a:t>
            </a:r>
            <a:r>
              <a:rPr lang="en-US" altLang="en-US" sz="1600" dirty="0"/>
              <a:t> op1 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+</a:t>
            </a:r>
            <a:r>
              <a:rPr lang="en-US" altLang="en-US" sz="1600" dirty="0"/>
              <a:t> op2.longitude;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/>
              <a:t>   </a:t>
            </a:r>
            <a:r>
              <a:rPr lang="en-US" altLang="en-US" sz="1600" dirty="0" err="1"/>
              <a:t>temp.latitude</a:t>
            </a:r>
            <a:r>
              <a:rPr lang="en-US" altLang="en-US" sz="1600" dirty="0"/>
              <a:t> 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=</a:t>
            </a:r>
            <a:r>
              <a:rPr lang="en-US" altLang="en-US" sz="1600" dirty="0"/>
              <a:t>op1 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+</a:t>
            </a:r>
            <a:r>
              <a:rPr lang="en-US" altLang="en-US" sz="1600" dirty="0"/>
              <a:t> op2.latitude;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/>
              <a:t> </a:t>
            </a:r>
            <a:r>
              <a:rPr lang="en-US" sz="1600" b="1" dirty="0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altLang="en-US" sz="1600" dirty="0"/>
              <a:t> temp;}</a:t>
            </a:r>
          </a:p>
        </p:txBody>
      </p:sp>
      <p:sp>
        <p:nvSpPr>
          <p:cNvPr id="58374" name="Rectangle 6"/>
          <p:cNvSpPr>
            <a:spLocks noChangeArrowheads="1"/>
          </p:cNvSpPr>
          <p:nvPr/>
        </p:nvSpPr>
        <p:spPr bwMode="auto">
          <a:xfrm>
            <a:off x="5334000" y="762000"/>
            <a:ext cx="3581400" cy="305276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6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4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main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endParaRPr lang="en-US" sz="1600" dirty="0">
              <a:solidFill>
                <a:srgbClr val="00000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loc ob1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6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10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20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),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ob2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600" dirty="0">
                <a:solidFill>
                  <a:srgbClr val="008C00"/>
                </a:solidFill>
                <a:ea typeface="Times New Roman" pitchFamily="18" charset="0"/>
                <a:cs typeface="Courier New" pitchFamily="49" charset="0"/>
              </a:rPr>
              <a:t>5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008C00"/>
                </a:solidFill>
                <a:ea typeface="Times New Roman" pitchFamily="18" charset="0"/>
                <a:cs typeface="Courier New" pitchFamily="49" charset="0"/>
              </a:rPr>
              <a:t>30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) ,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ob3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600" dirty="0">
                <a:solidFill>
                  <a:srgbClr val="008C00"/>
                </a:solidFill>
                <a:ea typeface="Times New Roman" pitchFamily="18" charset="0"/>
                <a:cs typeface="Courier New" pitchFamily="49" charset="0"/>
              </a:rPr>
              <a:t>7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008C00"/>
                </a:solidFill>
                <a:ea typeface="Times New Roman" pitchFamily="18" charset="0"/>
                <a:cs typeface="Courier New" pitchFamily="49" charset="0"/>
              </a:rPr>
              <a:t>14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ob1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show</a:t>
            </a:r>
            <a:r>
              <a:rPr lang="en-US" sz="16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altLang="en-US" sz="1600" dirty="0"/>
              <a:t> 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ob2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show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altLang="en-US" sz="1600" dirty="0"/>
              <a:t> 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ob3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show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6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altLang="en-US" sz="1600" dirty="0"/>
              <a:t>   ob1 = ob2 + 10; </a:t>
            </a:r>
            <a:r>
              <a:rPr lang="en-US" altLang="en-US" sz="1600" dirty="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// both of these</a:t>
            </a:r>
          </a:p>
          <a:p>
            <a:pPr>
              <a:buFontTx/>
              <a:buNone/>
              <a:defRPr/>
            </a:pPr>
            <a:r>
              <a:rPr lang="en-US" altLang="en-US" sz="1600" dirty="0"/>
              <a:t>   ob3 = 10 + ob2; </a:t>
            </a:r>
            <a:r>
              <a:rPr lang="en-US" altLang="en-US" sz="1600" dirty="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// are valid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b="1" dirty="0"/>
              <a:t>   </a:t>
            </a:r>
            <a:r>
              <a:rPr lang="en-US" altLang="en-US" sz="1600" dirty="0"/>
              <a:t>ob1.show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altLang="en-US" sz="1600" dirty="0"/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600" dirty="0"/>
              <a:t>   ob3.show</a:t>
            </a:r>
            <a:r>
              <a:rPr lang="en-US" sz="1600" dirty="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altLang="en-US" sz="1600" dirty="0"/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1600" dirty="0">
              <a:solidFill>
                <a:srgbClr val="696969"/>
              </a:solidFill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0</a:t>
            </a:r>
            <a:r>
              <a:rPr lang="en-US" sz="16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  <a:r>
              <a:rPr lang="en-US" sz="1600" dirty="0">
                <a:latin typeface="+mn-lt"/>
              </a:rPr>
              <a:t> </a:t>
            </a:r>
          </a:p>
        </p:txBody>
      </p:sp>
      <p:pic>
        <p:nvPicPr>
          <p:cNvPr id="72709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supraincarcarea new si delete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altLang="en-US" sz="2800" smtClean="0"/>
              <a:t>supraincarcare op. de folosire memorie in mod dinamic pentru cazuri speciale</a:t>
            </a:r>
          </a:p>
          <a:p>
            <a:endParaRPr lang="en-US" altLang="en-US" sz="2800" smtClean="0"/>
          </a:p>
          <a:p>
            <a:endParaRPr lang="en-US" altLang="en-US" sz="2800" smtClean="0"/>
          </a:p>
          <a:p>
            <a:r>
              <a:rPr lang="en-US" altLang="en-US" sz="2800" smtClean="0"/>
              <a:t>size_t: predefinit</a:t>
            </a:r>
          </a:p>
          <a:p>
            <a:r>
              <a:rPr lang="en-US" altLang="en-US" sz="2800" smtClean="0"/>
              <a:t>pentru new: constructorul este chemat automat</a:t>
            </a:r>
          </a:p>
          <a:p>
            <a:r>
              <a:rPr lang="en-US" altLang="en-US" sz="2800" smtClean="0"/>
              <a:t>pentru delete: destructorul este chemat automat</a:t>
            </a:r>
          </a:p>
          <a:p>
            <a:r>
              <a:rPr lang="en-US" altLang="en-US" sz="2800" smtClean="0"/>
              <a:t>supraincarcare la nivel de clasa sau globala</a:t>
            </a:r>
          </a:p>
        </p:txBody>
      </p:sp>
      <p:sp>
        <p:nvSpPr>
          <p:cNvPr id="252932" name="Rectangle 4"/>
          <p:cNvSpPr>
            <a:spLocks noChangeArrowheads="1"/>
          </p:cNvSpPr>
          <p:nvPr/>
        </p:nvSpPr>
        <p:spPr bwMode="auto">
          <a:xfrm>
            <a:off x="4343400" y="2971800"/>
            <a:ext cx="4572000" cy="319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sz="160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// Allocate an object.</a:t>
            </a:r>
          </a:p>
          <a:p>
            <a:pPr>
              <a:buFontTx/>
              <a:buNone/>
            </a:pPr>
            <a:r>
              <a:rPr lang="en-US" sz="1600" b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void</a:t>
            </a:r>
            <a:r>
              <a:rPr lang="en-US" sz="160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1600" b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b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new</a:t>
            </a:r>
            <a:r>
              <a:rPr lang="en-US" sz="160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600">
                <a:solidFill>
                  <a:srgbClr val="603000"/>
                </a:solidFill>
                <a:ea typeface="Times New Roman" pitchFamily="18" charset="0"/>
                <a:cs typeface="Courier New" pitchFamily="49" charset="0"/>
              </a:rPr>
              <a:t>size_t</a:t>
            </a:r>
            <a:r>
              <a:rPr lang="en-US" sz="160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size</a:t>
            </a:r>
            <a:r>
              <a:rPr lang="en-US" sz="160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{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     </a:t>
            </a:r>
            <a:r>
              <a:rPr lang="en-US" sz="160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/* Perform allocation. Throw bad_alloc on failure.Constructor called automatically. */</a:t>
            </a:r>
          </a:p>
          <a:p>
            <a:pPr>
              <a:buFontTx/>
              <a:buNone/>
            </a:pPr>
            <a:r>
              <a:rPr lang="en-US" sz="1600" b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60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pointer_to_memory</a:t>
            </a:r>
            <a:r>
              <a:rPr lang="en-US" sz="160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}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// Delete an object.</a:t>
            </a:r>
          </a:p>
          <a:p>
            <a:pPr>
              <a:buFontTx/>
              <a:buNone/>
            </a:pPr>
            <a:r>
              <a:rPr lang="en-US" sz="1600" b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void</a:t>
            </a:r>
            <a:r>
              <a:rPr lang="en-US" sz="160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b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60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b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delete</a:t>
            </a:r>
            <a:r>
              <a:rPr lang="en-US" sz="160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600" b="1">
                <a:solidFill>
                  <a:srgbClr val="800000"/>
                </a:solidFill>
                <a:ea typeface="Times New Roman" pitchFamily="18" charset="0"/>
                <a:cs typeface="Courier New" pitchFamily="49" charset="0"/>
              </a:rPr>
              <a:t>void</a:t>
            </a:r>
            <a:r>
              <a:rPr lang="en-US" sz="160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160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p</a:t>
            </a:r>
            <a:r>
              <a:rPr lang="en-US" sz="1600">
                <a:solidFill>
                  <a:srgbClr val="808030"/>
                </a:solidFill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60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{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696969"/>
                </a:solidFill>
                <a:ea typeface="Times New Roman" pitchFamily="18" charset="0"/>
                <a:cs typeface="Courier New" pitchFamily="49" charset="0"/>
              </a:rPr>
              <a:t>/* Free memory pointed to by p.Destructor called automatically. */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1600">
                <a:ea typeface="Times New Roman" pitchFamily="18" charset="0"/>
                <a:cs typeface="Courier New" pitchFamily="49" charset="0"/>
              </a:rPr>
              <a:t> </a:t>
            </a:r>
          </a:p>
        </p:txBody>
      </p:sp>
      <p:sp>
        <p:nvSpPr>
          <p:cNvPr id="73733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73734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2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2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2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" dur="500"/>
                                        <p:tgtEl>
                                          <p:spTgt spid="2529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2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93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60" name="Rectangle 8"/>
          <p:cNvSpPr>
            <a:spLocks noChangeArrowheads="1"/>
          </p:cNvSpPr>
          <p:nvPr/>
        </p:nvSpPr>
        <p:spPr bwMode="auto">
          <a:xfrm>
            <a:off x="228600" y="831850"/>
            <a:ext cx="4267200" cy="581818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4A43"/>
                </a:solidFill>
                <a:latin typeface="+mj-lt"/>
                <a:ea typeface="Times New Roman" pitchFamily="18" charset="0"/>
                <a:cs typeface="Courier New" pitchFamily="49" charset="0"/>
              </a:rPr>
              <a:t>#include </a:t>
            </a:r>
            <a:r>
              <a:rPr lang="en-US" sz="1800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&lt;</a:t>
            </a:r>
            <a:r>
              <a:rPr lang="en-US" sz="1800" dirty="0" err="1">
                <a:solidFill>
                  <a:srgbClr val="40015A"/>
                </a:solidFill>
                <a:latin typeface="+mj-lt"/>
                <a:ea typeface="Times New Roman" pitchFamily="18" charset="0"/>
                <a:cs typeface="Courier New" pitchFamily="49" charset="0"/>
              </a:rPr>
              <a:t>iostream</a:t>
            </a:r>
            <a:r>
              <a:rPr lang="en-US" sz="1800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4A43"/>
                </a:solidFill>
                <a:latin typeface="+mj-lt"/>
                <a:ea typeface="Times New Roman" pitchFamily="18" charset="0"/>
                <a:cs typeface="Courier New" pitchFamily="49" charset="0"/>
              </a:rPr>
              <a:t>#include </a:t>
            </a:r>
            <a:r>
              <a:rPr lang="en-US" sz="1800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&lt;</a:t>
            </a:r>
            <a:r>
              <a:rPr lang="en-US" sz="1800" dirty="0" err="1">
                <a:solidFill>
                  <a:srgbClr val="40015A"/>
                </a:solidFill>
                <a:latin typeface="+mj-lt"/>
                <a:ea typeface="Times New Roman" pitchFamily="18" charset="0"/>
                <a:cs typeface="Courier New" pitchFamily="49" charset="0"/>
              </a:rPr>
              <a:t>cstdlib</a:t>
            </a:r>
            <a:r>
              <a:rPr lang="en-US" sz="1800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4A43"/>
                </a:solidFill>
                <a:latin typeface="+mj-lt"/>
                <a:ea typeface="Times New Roman" pitchFamily="18" charset="0"/>
                <a:cs typeface="Courier New" pitchFamily="49" charset="0"/>
              </a:rPr>
              <a:t>#include </a:t>
            </a:r>
            <a:r>
              <a:rPr lang="en-US" sz="1800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&lt;</a:t>
            </a:r>
            <a:r>
              <a:rPr lang="en-US" sz="1800" dirty="0">
                <a:solidFill>
                  <a:srgbClr val="40015A"/>
                </a:solidFill>
                <a:latin typeface="+mj-lt"/>
                <a:ea typeface="Times New Roman" pitchFamily="18" charset="0"/>
                <a:cs typeface="Courier New" pitchFamily="49" charset="0"/>
              </a:rPr>
              <a:t>new</a:t>
            </a:r>
            <a:r>
              <a:rPr lang="en-US" sz="1800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namespace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66616"/>
                </a:solidFill>
                <a:latin typeface="+mj-lt"/>
                <a:ea typeface="Times New Roman" pitchFamily="18" charset="0"/>
                <a:cs typeface="Courier New" pitchFamily="49" charset="0"/>
              </a:rPr>
              <a:t>std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loc 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1800" b="1" dirty="0" err="1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longitude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latitude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public</a:t>
            </a:r>
            <a:r>
              <a:rPr lang="en-US" sz="1800" dirty="0">
                <a:solidFill>
                  <a:srgbClr val="E34ADC"/>
                </a:solidFill>
                <a:latin typeface="+mj-lt"/>
                <a:ea typeface="Times New Roman" pitchFamily="18" charset="0"/>
                <a:cs typeface="Courier New" pitchFamily="49" charset="0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   loc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{}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   loc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b="1" dirty="0" err="1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lg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lt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        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longitude 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lg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latitude 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lt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;}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   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show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603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longitude 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                        </a:t>
            </a:r>
            <a:r>
              <a:rPr lang="en-US" sz="1800" dirty="0" err="1">
                <a:solidFill>
                  <a:srgbClr val="603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latitude 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0F69FF"/>
                </a:solidFill>
                <a:latin typeface="+mj-lt"/>
                <a:ea typeface="Times New Roman" pitchFamily="18" charset="0"/>
                <a:cs typeface="Courier New" pitchFamily="49" charset="0"/>
              </a:rPr>
              <a:t>\n</a:t>
            </a:r>
            <a:r>
              <a:rPr lang="en-US" sz="1800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;}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   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new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dirty="0" err="1">
                <a:solidFill>
                  <a:srgbClr val="603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size_t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size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   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delete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p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};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696969"/>
                </a:solidFill>
                <a:latin typeface="+mj-lt"/>
                <a:ea typeface="Times New Roman" pitchFamily="18" charset="0"/>
                <a:cs typeface="Courier New" pitchFamily="49" charset="0"/>
              </a:rPr>
              <a:t>// new overloaded relative to loc.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loc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::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new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dirty="0" err="1">
                <a:solidFill>
                  <a:srgbClr val="603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size_t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size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p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1800" dirty="0" err="1">
                <a:solidFill>
                  <a:srgbClr val="603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j-lt"/>
                <a:ea typeface="Times New Roman" pitchFamily="18" charset="0"/>
                <a:cs typeface="Courier New" pitchFamily="49" charset="0"/>
              </a:rPr>
              <a:t>In overloaded new.</a:t>
            </a:r>
            <a:r>
              <a:rPr lang="en-US" sz="1800" dirty="0">
                <a:solidFill>
                  <a:srgbClr val="0F69FF"/>
                </a:solidFill>
                <a:latin typeface="+mj-lt"/>
                <a:ea typeface="Times New Roman" pitchFamily="18" charset="0"/>
                <a:cs typeface="Courier New" pitchFamily="49" charset="0"/>
              </a:rPr>
              <a:t>\n</a:t>
            </a:r>
            <a:r>
              <a:rPr lang="en-US" sz="1800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 p 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603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malloc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size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if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(!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p</a:t>
            </a:r>
            <a:r>
              <a:rPr lang="en-US" sz="1800" dirty="0">
                <a:solidFill>
                  <a:srgbClr val="808030"/>
                </a:solidFill>
                <a:latin typeface="+mj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603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bad_alloc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ba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throw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ba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}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p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800080"/>
                </a:solidFill>
                <a:latin typeface="+mj-lt"/>
                <a:ea typeface="Calibri" pitchFamily="34" charset="0"/>
                <a:cs typeface="Times New Roman" pitchFamily="18" charset="0"/>
              </a:rPr>
              <a:t>}</a:t>
            </a:r>
            <a:r>
              <a:rPr lang="en-US" sz="1800" dirty="0">
                <a:latin typeface="+mj-lt"/>
              </a:rPr>
              <a:t> </a:t>
            </a:r>
          </a:p>
        </p:txBody>
      </p:sp>
      <p:sp>
        <p:nvSpPr>
          <p:cNvPr id="74755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74756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761" name="Rectangle 9"/>
          <p:cNvSpPr>
            <a:spLocks noChangeArrowheads="1"/>
          </p:cNvSpPr>
          <p:nvPr/>
        </p:nvSpPr>
        <p:spPr bwMode="auto">
          <a:xfrm>
            <a:off x="4114800" y="762000"/>
            <a:ext cx="4953000" cy="568801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800" dirty="0">
                <a:solidFill>
                  <a:srgbClr val="696969"/>
                </a:solidFill>
                <a:latin typeface="+mn-lt"/>
              </a:rPr>
              <a:t>// delete overloaded relative to loc.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loc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::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operator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delete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p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 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n-lt"/>
              </a:rPr>
              <a:t>In overloaded delete.</a:t>
            </a:r>
            <a:r>
              <a:rPr lang="en-US" sz="1800" dirty="0">
                <a:solidFill>
                  <a:srgbClr val="0F69FF"/>
                </a:solidFill>
                <a:latin typeface="+mn-lt"/>
              </a:rPr>
              <a:t>\n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 </a:t>
            </a:r>
            <a:r>
              <a:rPr lang="en-US" sz="1800" dirty="0">
                <a:solidFill>
                  <a:srgbClr val="603000"/>
                </a:solidFill>
                <a:latin typeface="+mn-lt"/>
              </a:rPr>
              <a:t>free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p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</a:rPr>
              <a:t>}</a:t>
            </a:r>
          </a:p>
          <a:p>
            <a:pPr>
              <a:buFontTx/>
              <a:buNone/>
              <a:defRPr/>
            </a:pP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400000"/>
                </a:solidFill>
                <a:latin typeface="+mn-lt"/>
              </a:rPr>
              <a:t>main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loc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p1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p2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try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p1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loc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10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20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}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catch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bad_alloc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xa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n-lt"/>
              </a:rPr>
              <a:t>Allocation error for p1.</a:t>
            </a:r>
            <a:r>
              <a:rPr lang="en-US" sz="1800" dirty="0">
                <a:solidFill>
                  <a:srgbClr val="0F69FF"/>
                </a:solidFill>
                <a:latin typeface="+mn-lt"/>
              </a:rPr>
              <a:t>\n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1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;}</a:t>
            </a:r>
            <a:endParaRPr lang="en-US" sz="1800" dirty="0">
              <a:solidFill>
                <a:srgbClr val="000000"/>
              </a:solidFill>
              <a:latin typeface="+mn-lt"/>
            </a:endParaRP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000000"/>
                </a:solidFill>
                <a:latin typeface="+mn-lt"/>
              </a:rPr>
              <a:t> 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try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p2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loc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(-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10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-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20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}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catch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bad_alloc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xa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n-lt"/>
              </a:rPr>
              <a:t>Allocation error for p2.</a:t>
            </a:r>
            <a:r>
              <a:rPr lang="en-US" sz="1800" dirty="0">
                <a:solidFill>
                  <a:srgbClr val="0F69FF"/>
                </a:solidFill>
                <a:latin typeface="+mn-lt"/>
              </a:rPr>
              <a:t>\n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1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;}</a:t>
            </a:r>
            <a:endParaRPr lang="en-US" sz="1800" dirty="0">
              <a:solidFill>
                <a:srgbClr val="000000"/>
              </a:solidFill>
              <a:latin typeface="+mn-lt"/>
            </a:endParaRP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p1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-&gt;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show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p2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-&gt;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show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delete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p1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delete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p2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0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}</a:t>
            </a:r>
            <a:r>
              <a:rPr lang="en-US" sz="1800" dirty="0">
                <a:latin typeface="+mn-lt"/>
              </a:rPr>
              <a:t> </a:t>
            </a:r>
          </a:p>
        </p:txBody>
      </p:sp>
      <p:sp>
        <p:nvSpPr>
          <p:cNvPr id="254983" name="Rectangle 7"/>
          <p:cNvSpPr>
            <a:spLocks noChangeArrowheads="1"/>
          </p:cNvSpPr>
          <p:nvPr/>
        </p:nvSpPr>
        <p:spPr bwMode="auto">
          <a:xfrm>
            <a:off x="2286000" y="2209800"/>
            <a:ext cx="4572000" cy="3500438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en-US" altLang="en-US"/>
              <a:t>In overloaded new.</a:t>
            </a:r>
          </a:p>
          <a:p>
            <a:pPr marL="342900" indent="-342900"/>
            <a:r>
              <a:rPr lang="en-US" altLang="en-US"/>
              <a:t>In overloaded new.</a:t>
            </a:r>
          </a:p>
          <a:p>
            <a:pPr marL="342900" indent="-342900"/>
            <a:r>
              <a:rPr lang="en-US" altLang="en-US"/>
              <a:t>10 20</a:t>
            </a:r>
          </a:p>
          <a:p>
            <a:pPr marL="342900" indent="-342900"/>
            <a:r>
              <a:rPr lang="en-US" altLang="en-US"/>
              <a:t>-10 -20</a:t>
            </a:r>
          </a:p>
          <a:p>
            <a:pPr marL="342900" indent="-342900"/>
            <a:r>
              <a:rPr lang="en-US" altLang="en-US"/>
              <a:t>In overloaded delete.</a:t>
            </a:r>
          </a:p>
          <a:p>
            <a:pPr marL="342900" indent="-342900"/>
            <a:r>
              <a:rPr lang="en-US" altLang="en-US"/>
              <a:t>In overloaded delete.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4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98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mtClean="0"/>
              <a:t>daca new sau delete sunt folositi pentru alt tip de date in program, versiunile originale sunt folosite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mtClean="0"/>
          </a:p>
          <a:p>
            <a:pPr>
              <a:lnSpc>
                <a:spcPct val="90000"/>
              </a:lnSpc>
            </a:pPr>
            <a:r>
              <a:rPr lang="en-US" altLang="en-US" smtClean="0"/>
              <a:t>se poate face overload pe new si delete la nivel global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se declara in afara oricarei clase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pentru new/delete definiti si global si in clasa, cel din clasa e folosit pentru elemente de tipul clasei, si in rest e folosit cel redefinit global</a:t>
            </a:r>
          </a:p>
        </p:txBody>
      </p:sp>
      <p:sp>
        <p:nvSpPr>
          <p:cNvPr id="75779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75780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6" name="Rectangle 6"/>
          <p:cNvSpPr>
            <a:spLocks noChangeArrowheads="1"/>
          </p:cNvSpPr>
          <p:nvPr/>
        </p:nvSpPr>
        <p:spPr bwMode="auto">
          <a:xfrm>
            <a:off x="4495800" y="398463"/>
            <a:ext cx="4267200" cy="6002337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696969"/>
                </a:solidFill>
                <a:latin typeface="+mj-lt"/>
              </a:rPr>
              <a:t>// Global delete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j-lt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operator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delete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p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603000"/>
                </a:solidFill>
                <a:latin typeface="+mj-lt"/>
              </a:rPr>
              <a:t>free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p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 err="1">
                <a:solidFill>
                  <a:srgbClr val="800000"/>
                </a:solidFill>
                <a:latin typeface="+mj-lt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400000"/>
                </a:solidFill>
                <a:latin typeface="+mj-lt"/>
              </a:rPr>
              <a:t>main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()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loc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p1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p2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float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f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try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p1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loc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600" dirty="0">
                <a:solidFill>
                  <a:srgbClr val="008C00"/>
                </a:solidFill>
                <a:latin typeface="+mj-lt"/>
              </a:rPr>
              <a:t>10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j-lt"/>
              </a:rPr>
              <a:t>20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catch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600" dirty="0" err="1">
                <a:solidFill>
                  <a:srgbClr val="603000"/>
                </a:solidFill>
                <a:latin typeface="+mj-lt"/>
              </a:rPr>
              <a:t>bad_alloc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j-lt"/>
              </a:rPr>
              <a:t>xa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    </a:t>
            </a:r>
            <a:r>
              <a:rPr lang="en-US" sz="1600" dirty="0" err="1">
                <a:solidFill>
                  <a:srgbClr val="603000"/>
                </a:solidFill>
                <a:latin typeface="+mj-lt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+mj-lt"/>
              </a:rPr>
              <a:t>Allocation error for p1.</a:t>
            </a:r>
            <a:r>
              <a:rPr lang="en-US" sz="1600" dirty="0">
                <a:solidFill>
                  <a:srgbClr val="0F69FF"/>
                </a:solidFill>
                <a:latin typeface="+mj-lt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“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80"/>
                </a:solidFill>
                <a:latin typeface="+mj-lt"/>
              </a:rPr>
              <a:t>      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j-lt"/>
              </a:rPr>
              <a:t>1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try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p2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loc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(-</a:t>
            </a:r>
            <a:r>
              <a:rPr lang="en-US" sz="1600" dirty="0">
                <a:solidFill>
                  <a:srgbClr val="008C00"/>
                </a:solidFill>
                <a:latin typeface="+mj-lt"/>
              </a:rPr>
              <a:t>10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-</a:t>
            </a:r>
            <a:r>
              <a:rPr lang="en-US" sz="1600" dirty="0">
                <a:solidFill>
                  <a:srgbClr val="008C00"/>
                </a:solidFill>
                <a:latin typeface="+mj-lt"/>
              </a:rPr>
              <a:t>20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catch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600" dirty="0" err="1">
                <a:solidFill>
                  <a:srgbClr val="603000"/>
                </a:solidFill>
                <a:latin typeface="+mj-lt"/>
              </a:rPr>
              <a:t>bad_alloc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j-lt"/>
              </a:rPr>
              <a:t>xa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    </a:t>
            </a:r>
            <a:r>
              <a:rPr lang="en-US" sz="1600" dirty="0" err="1">
                <a:solidFill>
                  <a:srgbClr val="603000"/>
                </a:solidFill>
                <a:latin typeface="+mj-lt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+mj-lt"/>
              </a:rPr>
              <a:t>Allocation error for p2.</a:t>
            </a:r>
            <a:r>
              <a:rPr lang="en-US" sz="1600" dirty="0">
                <a:solidFill>
                  <a:srgbClr val="0F69FF"/>
                </a:solidFill>
                <a:latin typeface="+mj-lt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“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800080"/>
                </a:solidFill>
                <a:latin typeface="+mj-lt"/>
              </a:rPr>
              <a:t>      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j-lt"/>
              </a:rPr>
              <a:t>1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}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800080"/>
                </a:solidFill>
                <a:latin typeface="+mj-lt"/>
              </a:rPr>
              <a:t>  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try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{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800080"/>
                </a:solidFill>
                <a:latin typeface="+mj-lt"/>
              </a:rPr>
              <a:t>       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f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float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696969"/>
                </a:solidFill>
                <a:latin typeface="+mj-lt"/>
              </a:rPr>
              <a:t>// uses overloaded new, too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catch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600" dirty="0" err="1">
                <a:solidFill>
                  <a:srgbClr val="603000"/>
                </a:solidFill>
                <a:latin typeface="+mj-lt"/>
              </a:rPr>
              <a:t>bad_alloc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j-lt"/>
              </a:rPr>
              <a:t>xa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    </a:t>
            </a:r>
            <a:r>
              <a:rPr lang="en-US" sz="1600" dirty="0" err="1">
                <a:solidFill>
                  <a:srgbClr val="603000"/>
                </a:solidFill>
                <a:latin typeface="+mj-lt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+mj-lt"/>
              </a:rPr>
              <a:t>Allocation error for f.</a:t>
            </a:r>
            <a:r>
              <a:rPr lang="en-US" sz="1600" dirty="0">
                <a:solidFill>
                  <a:srgbClr val="0F69FF"/>
                </a:solidFill>
                <a:latin typeface="+mj-lt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"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800080"/>
                </a:solidFill>
                <a:latin typeface="+mj-lt"/>
              </a:rPr>
              <a:t>      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j-lt"/>
              </a:rPr>
              <a:t>1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f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008000"/>
                </a:solidFill>
                <a:latin typeface="+mj-lt"/>
              </a:rPr>
              <a:t>10.10</a:t>
            </a:r>
            <a:r>
              <a:rPr lang="en-US" sz="1600" dirty="0">
                <a:solidFill>
                  <a:srgbClr val="006600"/>
                </a:solidFill>
                <a:latin typeface="+mj-lt"/>
              </a:rPr>
              <a:t>F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 </a:t>
            </a:r>
            <a:r>
              <a:rPr lang="en-US" sz="1600" dirty="0" err="1">
                <a:solidFill>
                  <a:srgbClr val="603000"/>
                </a:solidFill>
                <a:latin typeface="+mj-lt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f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"</a:t>
            </a:r>
            <a:r>
              <a:rPr lang="en-US" sz="1600" dirty="0">
                <a:solidFill>
                  <a:srgbClr val="0F69FF"/>
                </a:solidFill>
                <a:latin typeface="+mj-lt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"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 p1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-&gt;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show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()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 p2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-&gt;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show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()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delete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p1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delete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p2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delete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f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j-lt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j-lt"/>
              </a:rPr>
              <a:t>0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600" dirty="0">
                <a:latin typeface="+mj-lt"/>
              </a:rPr>
              <a:t> </a:t>
            </a:r>
          </a:p>
        </p:txBody>
      </p:sp>
      <p:sp>
        <p:nvSpPr>
          <p:cNvPr id="76803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76804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6807" name="Rectangle 7"/>
          <p:cNvSpPr>
            <a:spLocks noChangeArrowheads="1"/>
          </p:cNvSpPr>
          <p:nvPr/>
        </p:nvSpPr>
        <p:spPr bwMode="auto">
          <a:xfrm>
            <a:off x="76200" y="762000"/>
            <a:ext cx="4191000" cy="591502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600" dirty="0">
                <a:solidFill>
                  <a:srgbClr val="004A43"/>
                </a:solidFill>
                <a:latin typeface="+mj-lt"/>
              </a:rPr>
              <a:t>#include 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&lt;</a:t>
            </a:r>
            <a:r>
              <a:rPr lang="en-US" sz="1600" dirty="0" err="1">
                <a:solidFill>
                  <a:srgbClr val="40015A"/>
                </a:solidFill>
                <a:latin typeface="+mj-lt"/>
              </a:rPr>
              <a:t>iostream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4A43"/>
                </a:solidFill>
                <a:latin typeface="+mj-lt"/>
              </a:rPr>
              <a:t>#include 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&lt;</a:t>
            </a:r>
            <a:r>
              <a:rPr lang="en-US" sz="1600" dirty="0" err="1">
                <a:solidFill>
                  <a:srgbClr val="40015A"/>
                </a:solidFill>
                <a:latin typeface="+mj-lt"/>
              </a:rPr>
              <a:t>cstdlib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4A43"/>
                </a:solidFill>
                <a:latin typeface="+mj-lt"/>
              </a:rPr>
              <a:t>#include 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&lt;</a:t>
            </a:r>
            <a:r>
              <a:rPr lang="en-US" sz="1600" dirty="0">
                <a:solidFill>
                  <a:srgbClr val="40015A"/>
                </a:solidFill>
                <a:latin typeface="+mj-lt"/>
              </a:rPr>
              <a:t>new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j-lt"/>
              </a:rPr>
              <a:t>using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namespace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666616"/>
                </a:solidFill>
                <a:latin typeface="+mj-lt"/>
              </a:rPr>
              <a:t>std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j-lt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loc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b="1" dirty="0" err="1">
                <a:solidFill>
                  <a:srgbClr val="800000"/>
                </a:solidFill>
                <a:latin typeface="+mj-lt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longitude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latitude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public</a:t>
            </a:r>
            <a:r>
              <a:rPr lang="en-US" sz="1600" dirty="0">
                <a:solidFill>
                  <a:srgbClr val="E34ADC"/>
                </a:solidFill>
                <a:latin typeface="+mj-lt"/>
              </a:rPr>
              <a:t>: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E34ADC"/>
                </a:solidFill>
                <a:latin typeface="+mj-lt"/>
              </a:rPr>
              <a:t>     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loc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()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{}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   loc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600" b="1" dirty="0" err="1">
                <a:solidFill>
                  <a:srgbClr val="800000"/>
                </a:solidFill>
                <a:latin typeface="+mj-lt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j-lt"/>
              </a:rPr>
              <a:t>lg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b="1" dirty="0" err="1">
                <a:solidFill>
                  <a:srgbClr val="800000"/>
                </a:solidFill>
                <a:latin typeface="+mj-lt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j-lt"/>
              </a:rPr>
              <a:t>lt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        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longitude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j-lt"/>
              </a:rPr>
              <a:t>lg</a:t>
            </a:r>
            <a:r>
              <a:rPr lang="en-US" sz="1600" dirty="0" err="1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 err="1">
                <a:solidFill>
                  <a:srgbClr val="000000"/>
                </a:solidFill>
                <a:latin typeface="+mj-lt"/>
              </a:rPr>
              <a:t>latitude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j-lt"/>
              </a:rPr>
              <a:t>lt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;}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  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show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()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600" dirty="0" err="1">
                <a:solidFill>
                  <a:srgbClr val="603000"/>
                </a:solidFill>
                <a:latin typeface="+mj-lt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longitude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"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         </a:t>
            </a:r>
            <a:r>
              <a:rPr lang="en-US" sz="1600" dirty="0" err="1">
                <a:solidFill>
                  <a:srgbClr val="603000"/>
                </a:solidFill>
                <a:latin typeface="+mj-lt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latitude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"</a:t>
            </a:r>
            <a:r>
              <a:rPr lang="en-US" sz="1600" dirty="0">
                <a:solidFill>
                  <a:srgbClr val="0F69FF"/>
                </a:solidFill>
                <a:latin typeface="+mj-lt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"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;}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800080"/>
                </a:solidFill>
                <a:latin typeface="+mj-lt"/>
              </a:rPr>
              <a:t>};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696969"/>
                </a:solidFill>
                <a:latin typeface="+mj-lt"/>
              </a:rPr>
              <a:t>// Global new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j-lt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*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operator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new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800" dirty="0" err="1">
                <a:solidFill>
                  <a:srgbClr val="603000"/>
                </a:solidFill>
                <a:latin typeface="+mj-lt"/>
              </a:rPr>
              <a:t>size_t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size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{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</a:rPr>
              <a:t>  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p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</a:rPr>
              <a:t>  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p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603000"/>
                </a:solidFill>
                <a:latin typeface="+mj-lt"/>
              </a:rPr>
              <a:t>malloc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size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</a:rPr>
              <a:t>  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if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(!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p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603000"/>
                </a:solidFill>
                <a:latin typeface="+mj-lt"/>
              </a:rPr>
              <a:t>bad_alloc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ba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throw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ba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j-lt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p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800" dirty="0">
                <a:latin typeface="+mj-lt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new si delete pentru array-uri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0"/>
            <a:ext cx="7772400" cy="533400"/>
          </a:xfrm>
        </p:spPr>
        <p:txBody>
          <a:bodyPr/>
          <a:lstStyle/>
          <a:p>
            <a:r>
              <a:rPr lang="en-US" altLang="en-US" smtClean="0"/>
              <a:t>facem overload de doua ori</a:t>
            </a:r>
          </a:p>
        </p:txBody>
      </p:sp>
      <p:sp>
        <p:nvSpPr>
          <p:cNvPr id="7782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77829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7831" name="Rectangle 7"/>
          <p:cNvSpPr>
            <a:spLocks noChangeArrowheads="1"/>
          </p:cNvSpPr>
          <p:nvPr/>
        </p:nvSpPr>
        <p:spPr bwMode="auto">
          <a:xfrm>
            <a:off x="2133600" y="2322513"/>
            <a:ext cx="5562600" cy="352742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800" dirty="0">
                <a:solidFill>
                  <a:srgbClr val="696969"/>
                </a:solidFill>
                <a:latin typeface="+mj-lt"/>
              </a:rPr>
              <a:t>// Allocate an array of objects.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j-lt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*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operator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new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[](</a:t>
            </a:r>
            <a:r>
              <a:rPr lang="en-US" sz="1800" dirty="0" err="1">
                <a:solidFill>
                  <a:srgbClr val="603000"/>
                </a:solidFill>
                <a:latin typeface="+mj-lt"/>
              </a:rPr>
              <a:t>size_t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size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{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</a:rPr>
              <a:t>   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j-lt"/>
              </a:rPr>
              <a:t>/* Perform allocation. Throw </a:t>
            </a:r>
            <a:r>
              <a:rPr lang="en-US" sz="1800" dirty="0" err="1">
                <a:solidFill>
                  <a:srgbClr val="696969"/>
                </a:solidFill>
                <a:latin typeface="+mj-lt"/>
              </a:rPr>
              <a:t>bad_alloc</a:t>
            </a:r>
            <a:r>
              <a:rPr lang="en-US" sz="1800" dirty="0">
                <a:solidFill>
                  <a:srgbClr val="696969"/>
                </a:solidFill>
                <a:latin typeface="+mj-lt"/>
              </a:rPr>
              <a:t> on failure.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j-lt"/>
              </a:rPr>
              <a:t>Constructor for each element called automatically. */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pointer_to_memory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</a:rPr>
              <a:t>}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j-lt"/>
              </a:rPr>
              <a:t>// Delete an array of objects.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j-lt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operator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delete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[](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p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696969"/>
                </a:solidFill>
                <a:latin typeface="+mj-lt"/>
              </a:rPr>
              <a:t>/* Free memory pointed to by p.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j-lt"/>
              </a:rPr>
              <a:t>Destructor for each element called automatically.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j-lt"/>
              </a:rPr>
              <a:t>*/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800" dirty="0">
                <a:latin typeface="+mj-lt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supraincarcarea []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trebuie sa fie functii membru, (nestatice)</a:t>
            </a:r>
          </a:p>
          <a:p>
            <a:r>
              <a:rPr lang="en-US" altLang="en-US" smtClean="0"/>
              <a:t>nu pot fi functii prieten</a:t>
            </a:r>
          </a:p>
          <a:p>
            <a:r>
              <a:rPr lang="en-US" altLang="en-US" smtClean="0"/>
              <a:t>este considerat operator binar</a:t>
            </a:r>
          </a:p>
          <a:p>
            <a:r>
              <a:rPr lang="en-US" altLang="en-US" smtClean="0"/>
              <a:t>o[3] se tranfsorma in</a:t>
            </a:r>
          </a:p>
          <a:p>
            <a:r>
              <a:rPr lang="en-US" altLang="en-US" smtClean="0"/>
              <a:t>o.operator[](3)</a:t>
            </a:r>
          </a:p>
        </p:txBody>
      </p:sp>
      <p:sp>
        <p:nvSpPr>
          <p:cNvPr id="78852" name="Rectangle 5"/>
          <p:cNvSpPr>
            <a:spLocks noChangeArrowheads="1"/>
          </p:cNvSpPr>
          <p:nvPr/>
        </p:nvSpPr>
        <p:spPr bwMode="auto">
          <a:xfrm>
            <a:off x="4343400" y="4114800"/>
            <a:ext cx="4572000" cy="14366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Tx/>
              <a:buNone/>
            </a:pPr>
            <a:r>
              <a:rPr lang="en-US" altLang="en-US" sz="1600" b="1"/>
              <a:t>type class-name::operator[](int i)</a:t>
            </a:r>
          </a:p>
          <a:p>
            <a:pPr marL="342900" indent="-342900">
              <a:spcBef>
                <a:spcPct val="50000"/>
              </a:spcBef>
              <a:buFontTx/>
              <a:buNone/>
            </a:pPr>
            <a:r>
              <a:rPr lang="en-US" altLang="en-US" sz="1600" b="1"/>
              <a:t>{</a:t>
            </a:r>
          </a:p>
          <a:p>
            <a:pPr marL="342900" indent="-342900">
              <a:spcBef>
                <a:spcPct val="50000"/>
              </a:spcBef>
              <a:buFontTx/>
              <a:buNone/>
            </a:pPr>
            <a:r>
              <a:rPr lang="en-US" altLang="en-US" sz="1600" b="1"/>
              <a:t>// . . .</a:t>
            </a:r>
          </a:p>
          <a:p>
            <a:pPr marL="342900" indent="-342900">
              <a:spcBef>
                <a:spcPct val="50000"/>
              </a:spcBef>
              <a:buFontTx/>
              <a:buNone/>
            </a:pPr>
            <a:r>
              <a:rPr lang="en-US" altLang="en-US" sz="1600" b="1"/>
              <a:t>}</a:t>
            </a:r>
          </a:p>
        </p:txBody>
      </p:sp>
      <p:sp>
        <p:nvSpPr>
          <p:cNvPr id="78853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78854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79875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26" name="Rectangle 6"/>
          <p:cNvSpPr>
            <a:spLocks noChangeArrowheads="1"/>
          </p:cNvSpPr>
          <p:nvPr/>
        </p:nvSpPr>
        <p:spPr bwMode="auto">
          <a:xfrm>
            <a:off x="990600" y="1231900"/>
            <a:ext cx="6324600" cy="40259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800" dirty="0">
                <a:solidFill>
                  <a:srgbClr val="004A43"/>
                </a:solidFill>
                <a:latin typeface="+mn-lt"/>
              </a:rPr>
              <a:t>#include 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&lt;</a:t>
            </a:r>
            <a:r>
              <a:rPr lang="en-US" sz="1800" dirty="0" err="1">
                <a:solidFill>
                  <a:srgbClr val="40015A"/>
                </a:solidFill>
                <a:latin typeface="+mn-lt"/>
              </a:rPr>
              <a:t>iostream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namespace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666616"/>
                </a:solidFill>
                <a:latin typeface="+mn-lt"/>
              </a:rPr>
              <a:t>std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atype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a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[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3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]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public</a:t>
            </a:r>
            <a:r>
              <a:rPr lang="en-US" sz="1800" dirty="0">
                <a:solidFill>
                  <a:srgbClr val="E34ADC"/>
                </a:solidFill>
                <a:latin typeface="+mn-lt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atype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j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k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a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[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0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a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[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1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j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a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[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2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k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}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operator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[](</a:t>
            </a: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a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]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}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</a:rPr>
              <a:t>};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400000"/>
                </a:solidFill>
                <a:latin typeface="+mn-lt"/>
              </a:rPr>
              <a:t>main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atype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ob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1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2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3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ob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[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1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]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</a:rPr>
              <a:t>// displays 2</a:t>
            </a:r>
            <a:endParaRPr lang="en-US" sz="1800" dirty="0">
              <a:solidFill>
                <a:srgbClr val="000000"/>
              </a:solidFill>
              <a:latin typeface="+mn-lt"/>
            </a:endParaRP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0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</a:rPr>
              <a:t>}</a:t>
            </a:r>
            <a:r>
              <a:rPr lang="en-US" sz="1800" dirty="0">
                <a:latin typeface="+mn-lt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operatorul [] poate fi folosit si la stanga unei atribuiri (obiectul intors este atunci referinta)</a:t>
            </a:r>
          </a:p>
        </p:txBody>
      </p:sp>
      <p:sp>
        <p:nvSpPr>
          <p:cNvPr id="80899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80900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5334000"/>
            <a:ext cx="7772400" cy="1447800"/>
          </a:xfrm>
          <a:noFill/>
        </p:spPr>
        <p:txBody>
          <a:bodyPr/>
          <a:lstStyle/>
          <a:p>
            <a:r>
              <a:rPr lang="en-US" altLang="en-US" smtClean="0"/>
              <a:t>putem in acest fel verifica array-urile</a:t>
            </a:r>
          </a:p>
          <a:p>
            <a:r>
              <a:rPr lang="en-US" altLang="en-US" smtClean="0"/>
              <a:t>exemplul urmator</a:t>
            </a:r>
          </a:p>
        </p:txBody>
      </p:sp>
      <p:sp>
        <p:nvSpPr>
          <p:cNvPr id="81923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81924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26" name="Rectangle 6"/>
          <p:cNvSpPr>
            <a:spLocks noChangeArrowheads="1"/>
          </p:cNvSpPr>
          <p:nvPr/>
        </p:nvSpPr>
        <p:spPr bwMode="auto">
          <a:xfrm>
            <a:off x="990600" y="685800"/>
            <a:ext cx="6324600" cy="469106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800" dirty="0">
                <a:solidFill>
                  <a:srgbClr val="004A43"/>
                </a:solidFill>
                <a:latin typeface="+mn-lt"/>
              </a:rPr>
              <a:t>#include 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&lt;</a:t>
            </a:r>
            <a:r>
              <a:rPr lang="en-US" sz="1800" dirty="0" err="1">
                <a:solidFill>
                  <a:srgbClr val="40015A"/>
                </a:solidFill>
                <a:latin typeface="+mn-lt"/>
              </a:rPr>
              <a:t>iostream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namespace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666616"/>
                </a:solidFill>
                <a:latin typeface="+mn-lt"/>
              </a:rPr>
              <a:t>std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atype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a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[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3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]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public</a:t>
            </a:r>
            <a:r>
              <a:rPr lang="en-US" sz="1800" dirty="0">
                <a:solidFill>
                  <a:srgbClr val="E34ADC"/>
                </a:solidFill>
                <a:latin typeface="+mn-lt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atype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j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k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a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[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0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a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[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1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j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a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[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2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k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}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&amp;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operator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[](</a:t>
            </a: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a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]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}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</a:rPr>
              <a:t>};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400000"/>
                </a:solidFill>
                <a:latin typeface="+mn-lt"/>
              </a:rPr>
              <a:t>main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atype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ob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1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2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3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ob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[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1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]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</a:rPr>
              <a:t>// displays 2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ob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[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1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25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</a:rPr>
              <a:t>// [] on left of =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ob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[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1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]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</a:rPr>
              <a:t>// now displays 25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0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}</a:t>
            </a:r>
            <a:r>
              <a:rPr lang="en-US" sz="1800" dirty="0">
                <a:latin typeface="+mn-lt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838200"/>
            <a:ext cx="6324600" cy="7620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ro-RO" smtClean="0"/>
              <a:t>Membrii statici ai unei clase</a:t>
            </a:r>
          </a:p>
        </p:txBody>
      </p:sp>
      <p:sp>
        <p:nvSpPr>
          <p:cNvPr id="8195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8196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609600" y="1457325"/>
            <a:ext cx="8229600" cy="35401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-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functiile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statice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:</a:t>
            </a:r>
            <a:endParaRPr lang="en-US" sz="2800" dirty="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	-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efectueaza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operatii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asupra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intregii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clase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;</a:t>
            </a:r>
            <a:endParaRPr lang="en-US" sz="2800" dirty="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	- nu au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cuvantul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cheie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“this”;</a:t>
            </a:r>
            <a:endParaRPr lang="en-US" sz="2800" dirty="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	- se pot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referi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doar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la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membrii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statici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.</a:t>
            </a:r>
            <a:endParaRPr lang="en-US" sz="2800" dirty="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sz="2800" dirty="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-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referirea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membrilor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statici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:</a:t>
            </a:r>
            <a:endParaRPr lang="en-US" sz="2800" dirty="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	-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clasa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::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membru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;</a:t>
            </a:r>
            <a:endParaRPr lang="en-US" sz="2800" dirty="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	-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obiect.membru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(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identic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cu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nestatic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).</a:t>
            </a:r>
            <a:endParaRPr lang="en-US" sz="28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82947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950" name="Rectangle 6"/>
          <p:cNvSpPr>
            <a:spLocks noChangeArrowheads="1"/>
          </p:cNvSpPr>
          <p:nvPr/>
        </p:nvSpPr>
        <p:spPr bwMode="auto">
          <a:xfrm>
            <a:off x="76200" y="1027113"/>
            <a:ext cx="5562600" cy="535622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800" dirty="0">
                <a:solidFill>
                  <a:srgbClr val="696969"/>
                </a:solidFill>
                <a:latin typeface="+mj-lt"/>
              </a:rPr>
              <a:t>// A safe array example.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4A43"/>
                </a:solidFill>
                <a:latin typeface="+mj-lt"/>
              </a:rPr>
              <a:t>#include </a:t>
            </a:r>
            <a:r>
              <a:rPr lang="en-US" sz="1800" dirty="0">
                <a:solidFill>
                  <a:srgbClr val="800000"/>
                </a:solidFill>
                <a:latin typeface="+mj-lt"/>
              </a:rPr>
              <a:t>&lt;</a:t>
            </a:r>
            <a:r>
              <a:rPr lang="en-US" sz="1800" dirty="0" err="1">
                <a:solidFill>
                  <a:srgbClr val="40015A"/>
                </a:solidFill>
                <a:latin typeface="+mj-lt"/>
              </a:rPr>
              <a:t>iostream</a:t>
            </a:r>
            <a:r>
              <a:rPr lang="en-US" sz="1800" dirty="0">
                <a:solidFill>
                  <a:srgbClr val="800000"/>
                </a:solidFill>
                <a:latin typeface="+mj-lt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4A43"/>
                </a:solidFill>
                <a:latin typeface="+mj-lt"/>
              </a:rPr>
              <a:t>#include </a:t>
            </a:r>
            <a:r>
              <a:rPr lang="en-US" sz="1800" dirty="0">
                <a:solidFill>
                  <a:srgbClr val="800000"/>
                </a:solidFill>
                <a:latin typeface="+mj-lt"/>
              </a:rPr>
              <a:t>&lt;</a:t>
            </a:r>
            <a:r>
              <a:rPr lang="en-US" sz="1800" dirty="0" err="1">
                <a:solidFill>
                  <a:srgbClr val="40015A"/>
                </a:solidFill>
                <a:latin typeface="+mj-lt"/>
              </a:rPr>
              <a:t>cstdlib</a:t>
            </a:r>
            <a:r>
              <a:rPr lang="en-US" sz="1800" dirty="0">
                <a:solidFill>
                  <a:srgbClr val="800000"/>
                </a:solidFill>
                <a:latin typeface="+mj-lt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j-lt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namespace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666616"/>
                </a:solidFill>
                <a:latin typeface="+mj-lt"/>
              </a:rPr>
              <a:t>std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j-lt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atype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j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a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[</a:t>
            </a:r>
            <a:r>
              <a:rPr lang="en-US" sz="1800" dirty="0">
                <a:solidFill>
                  <a:srgbClr val="008C00"/>
                </a:solidFill>
                <a:latin typeface="+mj-lt"/>
              </a:rPr>
              <a:t>3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]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j-lt"/>
              </a:rPr>
              <a:t>public</a:t>
            </a:r>
            <a:r>
              <a:rPr lang="en-US" sz="1800" dirty="0">
                <a:solidFill>
                  <a:srgbClr val="E34ADC"/>
                </a:solidFill>
                <a:latin typeface="+mj-lt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</a:rPr>
              <a:t>  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atype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800" b="1" dirty="0" err="1">
                <a:solidFill>
                  <a:srgbClr val="800000"/>
                </a:solidFill>
                <a:latin typeface="+mj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i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j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j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j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k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a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[</a:t>
            </a:r>
            <a:r>
              <a:rPr lang="en-US" sz="1800" dirty="0">
                <a:solidFill>
                  <a:srgbClr val="008C00"/>
                </a:solidFill>
                <a:latin typeface="+mj-lt"/>
              </a:rPr>
              <a:t>0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i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 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a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[</a:t>
            </a:r>
            <a:r>
              <a:rPr lang="en-US" sz="1800" dirty="0">
                <a:solidFill>
                  <a:srgbClr val="008C00"/>
                </a:solidFill>
                <a:latin typeface="+mj-lt"/>
              </a:rPr>
              <a:t>1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j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 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a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[</a:t>
            </a:r>
            <a:r>
              <a:rPr lang="en-US" sz="1800" dirty="0">
                <a:solidFill>
                  <a:srgbClr val="008C00"/>
                </a:solidFill>
                <a:latin typeface="+mj-lt"/>
              </a:rPr>
              <a:t>2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]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k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;}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</a:rPr>
              <a:t>  </a:t>
            </a:r>
            <a:r>
              <a:rPr lang="en-US" sz="1800" b="1" dirty="0" err="1">
                <a:solidFill>
                  <a:srgbClr val="800000"/>
                </a:solidFill>
                <a:latin typeface="+mj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&amp;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operator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[](</a:t>
            </a:r>
            <a:r>
              <a:rPr lang="en-US" sz="1800" b="1" dirty="0" err="1">
                <a:solidFill>
                  <a:srgbClr val="800000"/>
                </a:solidFill>
                <a:latin typeface="+mj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i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</a:rPr>
              <a:t>};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endParaRPr lang="en-US" sz="1800" dirty="0">
              <a:solidFill>
                <a:srgbClr val="000000"/>
              </a:solidFill>
              <a:latin typeface="+mj-lt"/>
            </a:endParaRP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696969"/>
                </a:solidFill>
                <a:latin typeface="+mj-lt"/>
              </a:rPr>
              <a:t>// Provide range checking for </a:t>
            </a:r>
            <a:r>
              <a:rPr lang="en-US" sz="1800" dirty="0" err="1">
                <a:solidFill>
                  <a:srgbClr val="696969"/>
                </a:solidFill>
                <a:latin typeface="+mj-lt"/>
              </a:rPr>
              <a:t>atype</a:t>
            </a:r>
            <a:r>
              <a:rPr lang="en-US" sz="1800" dirty="0">
                <a:solidFill>
                  <a:srgbClr val="696969"/>
                </a:solidFill>
                <a:latin typeface="+mj-lt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 err="1">
                <a:solidFill>
                  <a:srgbClr val="800000"/>
                </a:solidFill>
                <a:latin typeface="+mj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&amp;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atype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::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operator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[](</a:t>
            </a:r>
            <a:r>
              <a:rPr lang="en-US" sz="1800" b="1" dirty="0" err="1">
                <a:solidFill>
                  <a:srgbClr val="800000"/>
                </a:solidFill>
                <a:latin typeface="+mj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i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</a:rPr>
              <a:t>    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if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i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&lt;</a:t>
            </a:r>
            <a:r>
              <a:rPr lang="en-US" sz="1800" dirty="0">
                <a:solidFill>
                  <a:srgbClr val="008C00"/>
                </a:solidFill>
                <a:latin typeface="+mj-lt"/>
              </a:rPr>
              <a:t>0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||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i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j-lt"/>
              </a:rPr>
              <a:t>2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603000"/>
                </a:solidFill>
                <a:latin typeface="+mj-lt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j-lt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j-lt"/>
              </a:rPr>
              <a:t>Boundary Error</a:t>
            </a:r>
            <a:r>
              <a:rPr lang="en-US" sz="1800" dirty="0">
                <a:solidFill>
                  <a:srgbClr val="0F69FF"/>
                </a:solidFill>
                <a:latin typeface="+mj-lt"/>
              </a:rPr>
              <a:t>\n</a:t>
            </a:r>
            <a:r>
              <a:rPr lang="en-US" sz="1800" dirty="0">
                <a:solidFill>
                  <a:srgbClr val="800000"/>
                </a:solidFill>
                <a:latin typeface="+mj-lt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603000"/>
                </a:solidFill>
                <a:latin typeface="+mj-lt"/>
              </a:rPr>
              <a:t>exit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800" dirty="0">
                <a:solidFill>
                  <a:srgbClr val="008C00"/>
                </a:solidFill>
                <a:latin typeface="+mj-lt"/>
              </a:rPr>
              <a:t>1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j-lt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a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i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]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800" dirty="0">
                <a:latin typeface="+mj-lt"/>
              </a:rPr>
              <a:t> </a:t>
            </a:r>
          </a:p>
        </p:txBody>
      </p:sp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4114800" y="355600"/>
            <a:ext cx="4724400" cy="28432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None/>
              <a:defRPr/>
            </a:pPr>
            <a:r>
              <a:rPr lang="en-US" altLang="en-US" sz="1800" b="1" dirty="0" err="1">
                <a:solidFill>
                  <a:srgbClr val="800000"/>
                </a:solidFill>
                <a:latin typeface="+mj-lt"/>
              </a:rPr>
              <a:t>int</a:t>
            </a:r>
            <a:r>
              <a:rPr lang="en-US" altLang="en-US" sz="1600" dirty="0"/>
              <a:t> main() {</a:t>
            </a:r>
          </a:p>
          <a:p>
            <a:pPr marL="342900" indent="-342900">
              <a:buFontTx/>
              <a:buNone/>
              <a:defRPr/>
            </a:pPr>
            <a:r>
              <a:rPr lang="en-US" altLang="en-US" sz="1600" dirty="0"/>
              <a:t>    </a:t>
            </a:r>
            <a:r>
              <a:rPr lang="en-US" altLang="en-US" sz="1600" dirty="0" err="1"/>
              <a:t>atype</a:t>
            </a:r>
            <a:r>
              <a:rPr lang="en-US" altLang="en-US" sz="1600" dirty="0"/>
              <a:t> ob(1, 2, 3);</a:t>
            </a:r>
          </a:p>
          <a:p>
            <a:pPr marL="342900" indent="-342900">
              <a:buFontTx/>
              <a:buNone/>
              <a:defRPr/>
            </a:pPr>
            <a:r>
              <a:rPr lang="en-US" altLang="en-US" sz="1600" dirty="0"/>
              <a:t>    </a:t>
            </a:r>
            <a:r>
              <a:rPr lang="en-US" sz="1600" dirty="0" err="1">
                <a:solidFill>
                  <a:srgbClr val="603000"/>
                </a:solidFill>
              </a:rPr>
              <a:t>cout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>
                <a:solidFill>
                  <a:srgbClr val="808030"/>
                </a:solidFill>
              </a:rPr>
              <a:t>&lt;&lt;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altLang="en-US" sz="1600" dirty="0"/>
              <a:t>ob[1]; // </a:t>
            </a:r>
            <a:r>
              <a:rPr lang="en-US" altLang="en-US" sz="1800" b="1" dirty="0">
                <a:solidFill>
                  <a:srgbClr val="800000"/>
                </a:solidFill>
                <a:latin typeface="+mj-lt"/>
              </a:rPr>
              <a:t>displays</a:t>
            </a:r>
            <a:r>
              <a:rPr lang="en-US" altLang="en-US" sz="1600" dirty="0"/>
              <a:t> 2</a:t>
            </a:r>
          </a:p>
          <a:p>
            <a:pPr marL="342900" indent="-342900">
              <a:buFontTx/>
              <a:buNone/>
              <a:defRPr/>
            </a:pPr>
            <a:r>
              <a:rPr lang="en-US" altLang="en-US" sz="1600" dirty="0"/>
              <a:t>    </a:t>
            </a:r>
            <a:r>
              <a:rPr lang="en-US" sz="1600" dirty="0" err="1">
                <a:solidFill>
                  <a:srgbClr val="603000"/>
                </a:solidFill>
              </a:rPr>
              <a:t>cout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>
                <a:solidFill>
                  <a:srgbClr val="808030"/>
                </a:solidFill>
              </a:rPr>
              <a:t>&lt;&lt;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altLang="en-US" sz="1600" dirty="0"/>
              <a:t>" ";</a:t>
            </a:r>
          </a:p>
          <a:p>
            <a:pPr marL="342900" indent="-342900">
              <a:buFontTx/>
              <a:buNone/>
              <a:defRPr/>
            </a:pPr>
            <a:r>
              <a:rPr lang="en-US" altLang="en-US" sz="1600" dirty="0"/>
              <a:t>    ob[1] = 25; // [] appears on left</a:t>
            </a:r>
          </a:p>
          <a:p>
            <a:pPr marL="342900" indent="-342900">
              <a:buFontTx/>
              <a:buNone/>
              <a:defRPr/>
            </a:pPr>
            <a:r>
              <a:rPr lang="en-US" altLang="en-US" sz="1600" dirty="0"/>
              <a:t>    </a:t>
            </a:r>
            <a:r>
              <a:rPr lang="en-US" sz="1600" dirty="0" err="1">
                <a:solidFill>
                  <a:srgbClr val="603000"/>
                </a:solidFill>
              </a:rPr>
              <a:t>cout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>
                <a:solidFill>
                  <a:srgbClr val="808030"/>
                </a:solidFill>
              </a:rPr>
              <a:t>&lt;&lt;</a:t>
            </a:r>
            <a:r>
              <a:rPr lang="en-US" altLang="en-US" sz="1600" dirty="0"/>
              <a:t> ob[1]; // displays 25</a:t>
            </a:r>
          </a:p>
          <a:p>
            <a:pPr marL="342900" indent="-342900">
              <a:buFontTx/>
              <a:buNone/>
              <a:defRPr/>
            </a:pPr>
            <a:r>
              <a:rPr lang="en-US" altLang="en-US" sz="1600" dirty="0"/>
              <a:t>    ob[3] = 44; </a:t>
            </a:r>
          </a:p>
          <a:p>
            <a:pPr marL="342900" indent="-342900">
              <a:buFontTx/>
              <a:buNone/>
              <a:defRPr/>
            </a:pPr>
            <a:r>
              <a:rPr lang="en-US" altLang="en-US" sz="1600" dirty="0"/>
              <a:t>                 // generates runtime error, 3 out-of-range</a:t>
            </a:r>
          </a:p>
          <a:p>
            <a:pPr marL="342900" indent="-342900">
              <a:buFontTx/>
              <a:buNone/>
              <a:defRPr/>
            </a:pPr>
            <a:r>
              <a:rPr lang="en-US" altLang="en-US" sz="1600" dirty="0"/>
              <a:t>   </a:t>
            </a:r>
            <a:r>
              <a:rPr lang="en-US" altLang="en-US" sz="1800" b="1" dirty="0">
                <a:solidFill>
                  <a:srgbClr val="800000"/>
                </a:solidFill>
                <a:latin typeface="+mj-lt"/>
              </a:rPr>
              <a:t>return</a:t>
            </a:r>
            <a:r>
              <a:rPr lang="en-US" altLang="en-US" sz="1600" dirty="0"/>
              <a:t> 0;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supraincarcarea ()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nu creem un nou fel de a chema functii</a:t>
            </a:r>
          </a:p>
          <a:p>
            <a:r>
              <a:rPr lang="en-US" altLang="en-US" smtClean="0"/>
              <a:t>definim un mod de a chema functii cu numar arbitrar de parametrii</a:t>
            </a:r>
          </a:p>
          <a:p>
            <a:endParaRPr lang="en-US" altLang="en-US" smtClean="0"/>
          </a:p>
        </p:txBody>
      </p:sp>
      <p:sp>
        <p:nvSpPr>
          <p:cNvPr id="83972" name="Rectangle 4"/>
          <p:cNvSpPr>
            <a:spLocks noChangeArrowheads="1"/>
          </p:cNvSpPr>
          <p:nvPr/>
        </p:nvSpPr>
        <p:spPr bwMode="auto">
          <a:xfrm>
            <a:off x="838200" y="3929063"/>
            <a:ext cx="5564188" cy="9239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Tx/>
              <a:buNone/>
            </a:pPr>
            <a:r>
              <a:rPr lang="en-US" altLang="en-US" sz="1600" b="1"/>
              <a:t>double operator()(int a, float f, char *s);</a:t>
            </a:r>
          </a:p>
          <a:p>
            <a:pPr marL="342900" indent="-342900">
              <a:buFontTx/>
              <a:buNone/>
            </a:pPr>
            <a:r>
              <a:rPr lang="en-US" altLang="en-US" sz="1600" b="1"/>
              <a:t>O(10, 23.34, "hi");</a:t>
            </a:r>
          </a:p>
          <a:p>
            <a:pPr marL="342900" indent="-342900">
              <a:buFontTx/>
              <a:buNone/>
            </a:pPr>
            <a:r>
              <a:rPr lang="en-US" altLang="en-US" sz="1600" b="1"/>
              <a:t>                                echivalent cu O.operator()(10, 23.34, "hi");</a:t>
            </a:r>
          </a:p>
        </p:txBody>
      </p:sp>
      <p:sp>
        <p:nvSpPr>
          <p:cNvPr id="83973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83974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00" name="Rectangle 8"/>
          <p:cNvSpPr>
            <a:spLocks noChangeArrowheads="1"/>
          </p:cNvSpPr>
          <p:nvPr/>
        </p:nvSpPr>
        <p:spPr bwMode="auto">
          <a:xfrm>
            <a:off x="4038600" y="962025"/>
            <a:ext cx="4800600" cy="45243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800" dirty="0">
                <a:solidFill>
                  <a:srgbClr val="696969"/>
                </a:solidFill>
                <a:latin typeface="+mj-lt"/>
              </a:rPr>
              <a:t>// Overload + for loc.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</a:rPr>
              <a:t>loc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loc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::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operator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+(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loc op2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</a:rPr>
              <a:t>   loc temp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</a:rPr>
              <a:t>  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temp</a:t>
            </a:r>
            <a:r>
              <a:rPr lang="en-US" sz="1800" dirty="0" err="1">
                <a:solidFill>
                  <a:srgbClr val="808030"/>
                </a:solidFill>
                <a:latin typeface="+mj-lt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longitude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op2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longitude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+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longitude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</a:rPr>
              <a:t>  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temp</a:t>
            </a:r>
            <a:r>
              <a:rPr lang="en-US" sz="1800" dirty="0" err="1">
                <a:solidFill>
                  <a:srgbClr val="808030"/>
                </a:solidFill>
                <a:latin typeface="+mj-lt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latitude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op2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latitude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+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latitude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j-lt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temp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 err="1">
                <a:solidFill>
                  <a:srgbClr val="800000"/>
                </a:solidFill>
                <a:latin typeface="+mj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400000"/>
                </a:solidFill>
                <a:latin typeface="+mj-lt"/>
              </a:rPr>
              <a:t>main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loc ob1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800" dirty="0">
                <a:solidFill>
                  <a:srgbClr val="008C00"/>
                </a:solidFill>
                <a:latin typeface="+mj-lt"/>
              </a:rPr>
              <a:t>10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j-lt"/>
              </a:rPr>
              <a:t>20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),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ob2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800" dirty="0">
                <a:solidFill>
                  <a:srgbClr val="008C00"/>
                </a:solidFill>
                <a:latin typeface="+mj-lt"/>
              </a:rPr>
              <a:t>1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j-lt"/>
              </a:rPr>
              <a:t>1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ob1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show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</a:rPr>
              <a:t>ob1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800" dirty="0">
                <a:solidFill>
                  <a:srgbClr val="008C00"/>
                </a:solidFill>
                <a:latin typeface="+mj-lt"/>
              </a:rPr>
              <a:t>7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j-lt"/>
              </a:rPr>
              <a:t>8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j-lt"/>
              </a:rPr>
              <a:t>// can be executed by itself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ob1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show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</a:rPr>
              <a:t>ob1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ob2 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+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ob1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800" dirty="0">
                <a:solidFill>
                  <a:srgbClr val="008C00"/>
                </a:solidFill>
                <a:latin typeface="+mj-lt"/>
              </a:rPr>
              <a:t>10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j-lt"/>
              </a:rPr>
              <a:t>10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j-lt"/>
              </a:rPr>
              <a:t>// can be used in expressions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</a:rPr>
              <a:t>ob1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show</a:t>
            </a:r>
            <a:r>
              <a:rPr lang="en-US" sz="1800" dirty="0">
                <a:solidFill>
                  <a:srgbClr val="808030"/>
                </a:solidFill>
                <a:latin typeface="+mj-lt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j-lt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j-lt"/>
              </a:rPr>
              <a:t>0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800" dirty="0">
                <a:latin typeface="+mj-lt"/>
              </a:rPr>
              <a:t> </a:t>
            </a:r>
          </a:p>
        </p:txBody>
      </p:sp>
      <p:sp>
        <p:nvSpPr>
          <p:cNvPr id="275463" name="Rectangle 7"/>
          <p:cNvSpPr>
            <a:spLocks noChangeArrowheads="1"/>
          </p:cNvSpPr>
          <p:nvPr/>
        </p:nvSpPr>
        <p:spPr bwMode="auto">
          <a:xfrm>
            <a:off x="5562600" y="4633913"/>
            <a:ext cx="1828800" cy="176688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None/>
            </a:pPr>
            <a:r>
              <a:rPr lang="en-US" altLang="en-US" b="1"/>
              <a:t>10 20</a:t>
            </a:r>
          </a:p>
          <a:p>
            <a:pPr marL="342900" indent="-342900">
              <a:buFontTx/>
              <a:buNone/>
            </a:pPr>
            <a:r>
              <a:rPr lang="en-US" altLang="en-US" b="1"/>
              <a:t>7 8</a:t>
            </a:r>
          </a:p>
          <a:p>
            <a:pPr marL="342900" indent="-342900">
              <a:buFontTx/>
              <a:buNone/>
            </a:pPr>
            <a:r>
              <a:rPr lang="en-US" altLang="en-US" b="1"/>
              <a:t>11 11</a:t>
            </a:r>
          </a:p>
        </p:txBody>
      </p:sp>
      <p:sp>
        <p:nvSpPr>
          <p:cNvPr id="84996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84997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4999" name="Rectangle 7"/>
          <p:cNvSpPr>
            <a:spLocks noChangeArrowheads="1"/>
          </p:cNvSpPr>
          <p:nvPr/>
        </p:nvSpPr>
        <p:spPr bwMode="auto">
          <a:xfrm>
            <a:off x="195263" y="838200"/>
            <a:ext cx="4071937" cy="557688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800" dirty="0">
                <a:solidFill>
                  <a:srgbClr val="004A43"/>
                </a:solidFill>
                <a:latin typeface="+mn-lt"/>
                <a:cs typeface="Arial" pitchFamily="34" charset="0"/>
              </a:rPr>
              <a:t>#include </a:t>
            </a:r>
            <a:r>
              <a:rPr lang="en-US" sz="1800" dirty="0">
                <a:solidFill>
                  <a:srgbClr val="800000"/>
                </a:solidFill>
                <a:latin typeface="+mn-lt"/>
                <a:cs typeface="Arial" pitchFamily="34" charset="0"/>
              </a:rPr>
              <a:t>&lt;</a:t>
            </a:r>
            <a:r>
              <a:rPr lang="en-US" sz="1800" dirty="0" err="1">
                <a:solidFill>
                  <a:srgbClr val="40015A"/>
                </a:solidFill>
                <a:latin typeface="+mn-lt"/>
                <a:cs typeface="Arial" pitchFamily="34" charset="0"/>
              </a:rPr>
              <a:t>iostream</a:t>
            </a:r>
            <a:r>
              <a:rPr lang="en-US" sz="1800" dirty="0">
                <a:solidFill>
                  <a:srgbClr val="800000"/>
                </a:solidFill>
                <a:latin typeface="+mn-lt"/>
                <a:cs typeface="Arial" pitchFamily="34" charset="0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cs typeface="Arial" pitchFamily="34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  <a:cs typeface="Arial" pitchFamily="34" charset="0"/>
              </a:rPr>
              <a:t>namespace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>
                <a:solidFill>
                  <a:srgbClr val="666616"/>
                </a:solidFill>
                <a:latin typeface="+mn-lt"/>
                <a:cs typeface="Arial" pitchFamily="34" charset="0"/>
              </a:rPr>
              <a:t>std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cs typeface="Arial" pitchFamily="34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loc 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cs typeface="Arial" pitchFamily="34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longitude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latitude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  <a:cs typeface="Arial" pitchFamily="34" charset="0"/>
              </a:rPr>
              <a:t>public</a:t>
            </a:r>
            <a:r>
              <a:rPr lang="en-US" sz="1800" dirty="0">
                <a:solidFill>
                  <a:srgbClr val="E34ADC"/>
                </a:solidFill>
                <a:latin typeface="+mn-lt"/>
                <a:cs typeface="Arial" pitchFamily="34" charset="0"/>
              </a:rPr>
              <a:t>: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E34ADC"/>
                </a:solidFill>
                <a:latin typeface="+mn-lt"/>
                <a:cs typeface="Arial" pitchFamily="34" charset="0"/>
              </a:rPr>
              <a:t>   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loc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{}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   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loc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(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cs typeface="Arial" pitchFamily="34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cs typeface="Arial" pitchFamily="34" charset="0"/>
              </a:rPr>
              <a:t>lg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cs typeface="Arial" pitchFamily="34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cs typeface="Arial" pitchFamily="34" charset="0"/>
              </a:rPr>
              <a:t>lt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longitude 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cs typeface="Arial" pitchFamily="34" charset="0"/>
              </a:rPr>
              <a:t>lg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; 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latitude 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cs typeface="Arial" pitchFamily="34" charset="0"/>
              </a:rPr>
              <a:t>lt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;}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   </a:t>
            </a:r>
            <a:r>
              <a:rPr lang="en-US" sz="1800" b="1" dirty="0">
                <a:solidFill>
                  <a:srgbClr val="800000"/>
                </a:solidFill>
                <a:latin typeface="+mn-lt"/>
                <a:cs typeface="Arial" pitchFamily="34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show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{</a:t>
            </a:r>
            <a:r>
              <a:rPr lang="en-US" sz="1800" dirty="0" err="1">
                <a:solidFill>
                  <a:srgbClr val="603000"/>
                </a:solidFill>
                <a:latin typeface="+mn-lt"/>
                <a:cs typeface="Arial" pitchFamily="34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longitude 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  <a:cs typeface="Arial" pitchFamily="34" charset="0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  <a:cs typeface="Arial" pitchFamily="34" charset="0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 err="1">
                <a:solidFill>
                  <a:srgbClr val="603000"/>
                </a:solidFill>
                <a:latin typeface="+mn-lt"/>
                <a:cs typeface="Arial" pitchFamily="34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latitude 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  <a:cs typeface="Arial" pitchFamily="34" charset="0"/>
              </a:rPr>
              <a:t>"</a:t>
            </a:r>
            <a:r>
              <a:rPr lang="en-US" sz="1800" dirty="0">
                <a:solidFill>
                  <a:srgbClr val="0F69FF"/>
                </a:solidFill>
                <a:latin typeface="+mn-lt"/>
                <a:cs typeface="Arial" pitchFamily="34" charset="0"/>
              </a:rPr>
              <a:t>\n</a:t>
            </a:r>
            <a:r>
              <a:rPr lang="en-US" sz="1800" dirty="0">
                <a:solidFill>
                  <a:srgbClr val="800000"/>
                </a:solidFill>
                <a:latin typeface="+mn-lt"/>
                <a:cs typeface="Arial" pitchFamily="34" charset="0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;}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   loc </a:t>
            </a:r>
            <a:r>
              <a:rPr lang="en-US" sz="1800" b="1" dirty="0">
                <a:solidFill>
                  <a:srgbClr val="800000"/>
                </a:solidFill>
                <a:latin typeface="+mn-lt"/>
                <a:cs typeface="Arial" pitchFamily="34" charset="0"/>
              </a:rPr>
              <a:t>operator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+(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loc op2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   loc </a:t>
            </a:r>
            <a:r>
              <a:rPr lang="en-US" sz="1800" b="1" dirty="0">
                <a:solidFill>
                  <a:srgbClr val="800000"/>
                </a:solidFill>
                <a:latin typeface="+mn-lt"/>
                <a:cs typeface="Arial" pitchFamily="34" charset="0"/>
              </a:rPr>
              <a:t>operator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()(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cs typeface="Arial" pitchFamily="34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cs typeface="Arial" pitchFamily="34" charset="0"/>
              </a:rPr>
              <a:t>i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cs typeface="Arial" pitchFamily="34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j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};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696969"/>
                </a:solidFill>
                <a:latin typeface="+mn-lt"/>
                <a:cs typeface="Arial" pitchFamily="34" charset="0"/>
              </a:rPr>
              <a:t>// Overload ( ) for loc.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loc </a:t>
            </a:r>
            <a:r>
              <a:rPr lang="en-US" sz="1800" dirty="0" err="1">
                <a:solidFill>
                  <a:srgbClr val="000000"/>
                </a:solidFill>
                <a:latin typeface="+mn-lt"/>
                <a:cs typeface="Arial" pitchFamily="34" charset="0"/>
              </a:rPr>
              <a:t>loc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::</a:t>
            </a:r>
            <a:r>
              <a:rPr lang="en-US" sz="1800" b="1" dirty="0">
                <a:solidFill>
                  <a:srgbClr val="800000"/>
                </a:solidFill>
                <a:latin typeface="+mn-lt"/>
                <a:cs typeface="Arial" pitchFamily="34" charset="0"/>
              </a:rPr>
              <a:t>operator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()(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cs typeface="Arial" pitchFamily="34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cs typeface="Arial" pitchFamily="34" charset="0"/>
              </a:rPr>
              <a:t>i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cs typeface="Arial" pitchFamily="34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j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{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  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longitude 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cs typeface="Arial" pitchFamily="34" charset="0"/>
              </a:rPr>
              <a:t>i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latitude 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j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cs typeface="Arial" pitchFamily="34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cs typeface="Arial" pitchFamily="34" charset="0"/>
              </a:rPr>
              <a:t>*</a:t>
            </a:r>
            <a:r>
              <a:rPr lang="en-US" sz="1800" b="1" dirty="0">
                <a:solidFill>
                  <a:srgbClr val="800000"/>
                </a:solidFill>
                <a:latin typeface="+mn-lt"/>
                <a:cs typeface="Arial" pitchFamily="34" charset="0"/>
              </a:rPr>
              <a:t>this</a:t>
            </a: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cs typeface="Arial" pitchFamily="34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  <a:cs typeface="Arial" pitchFamily="34" charset="0"/>
              </a:rPr>
              <a:t>}</a:t>
            </a:r>
            <a:endParaRPr lang="en-US" sz="18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5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463" grpId="0" animBg="1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overload pe -&gt;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operator unar</a:t>
            </a:r>
          </a:p>
          <a:p>
            <a:r>
              <a:rPr lang="en-US" altLang="en-US" smtClean="0"/>
              <a:t>obiect-&gt;element</a:t>
            </a:r>
          </a:p>
          <a:p>
            <a:pPr lvl="1"/>
            <a:r>
              <a:rPr lang="en-US" altLang="en-US" smtClean="0"/>
              <a:t>obiect genereaza apelul</a:t>
            </a:r>
          </a:p>
          <a:p>
            <a:pPr lvl="1"/>
            <a:r>
              <a:rPr lang="en-US" altLang="en-US" smtClean="0"/>
              <a:t>element trebuie sa fie accesibil</a:t>
            </a:r>
          </a:p>
          <a:p>
            <a:pPr lvl="1"/>
            <a:r>
              <a:rPr lang="en-US" altLang="en-US" smtClean="0"/>
              <a:t>intoarce un pointer catre un obiect din clasa</a:t>
            </a:r>
          </a:p>
          <a:p>
            <a:pPr lvl="1"/>
            <a:endParaRPr lang="en-US" altLang="en-US" smtClean="0"/>
          </a:p>
        </p:txBody>
      </p:sp>
      <p:sp>
        <p:nvSpPr>
          <p:cNvPr id="86020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86021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87043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45" name="Rectangle 5"/>
          <p:cNvSpPr>
            <a:spLocks noChangeArrowheads="1"/>
          </p:cNvSpPr>
          <p:nvPr/>
        </p:nvSpPr>
        <p:spPr bwMode="auto">
          <a:xfrm>
            <a:off x="1600200" y="1143000"/>
            <a:ext cx="6400800" cy="483235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2000" dirty="0">
                <a:solidFill>
                  <a:srgbClr val="004A43"/>
                </a:solidFill>
                <a:latin typeface="+mn-lt"/>
              </a:rPr>
              <a:t>#include </a:t>
            </a:r>
            <a:r>
              <a:rPr lang="en-US" sz="2000" dirty="0">
                <a:solidFill>
                  <a:srgbClr val="800000"/>
                </a:solidFill>
                <a:latin typeface="+mn-lt"/>
              </a:rPr>
              <a:t>&lt;</a:t>
            </a:r>
            <a:r>
              <a:rPr lang="en-US" sz="2000" dirty="0" err="1">
                <a:solidFill>
                  <a:srgbClr val="40015A"/>
                </a:solidFill>
                <a:latin typeface="+mn-lt"/>
              </a:rPr>
              <a:t>iostream</a:t>
            </a:r>
            <a:r>
              <a:rPr lang="en-US" sz="2000" dirty="0">
                <a:solidFill>
                  <a:srgbClr val="800000"/>
                </a:solidFill>
                <a:latin typeface="+mn-lt"/>
              </a:rPr>
              <a:t>&gt;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b="1" dirty="0">
                <a:solidFill>
                  <a:srgbClr val="800000"/>
                </a:solidFill>
                <a:latin typeface="+mn-lt"/>
              </a:rPr>
              <a:t>using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+mn-lt"/>
              </a:rPr>
              <a:t>namespace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666616"/>
                </a:solidFill>
                <a:latin typeface="+mn-lt"/>
              </a:rPr>
              <a:t>std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b="1" dirty="0">
                <a:solidFill>
                  <a:srgbClr val="800000"/>
                </a:solidFill>
                <a:latin typeface="+mn-lt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myclass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 </a:t>
            </a:r>
            <a:r>
              <a:rPr lang="en-US" sz="2000" b="1" dirty="0">
                <a:solidFill>
                  <a:srgbClr val="800000"/>
                </a:solidFill>
                <a:latin typeface="+mn-lt"/>
              </a:rPr>
              <a:t>public</a:t>
            </a:r>
            <a:r>
              <a:rPr lang="en-US" sz="2000" dirty="0">
                <a:solidFill>
                  <a:srgbClr val="E34ADC"/>
                </a:solidFill>
                <a:latin typeface="+mn-lt"/>
              </a:rPr>
              <a:t>: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 </a:t>
            </a:r>
            <a:r>
              <a:rPr lang="en-US" sz="20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800080"/>
                </a:solidFill>
                <a:latin typeface="+mn-lt"/>
              </a:rPr>
              <a:t>   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myclass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*</a:t>
            </a:r>
            <a:r>
              <a:rPr lang="en-US" sz="2000" b="1" dirty="0">
                <a:solidFill>
                  <a:srgbClr val="800000"/>
                </a:solidFill>
                <a:latin typeface="+mn-lt"/>
              </a:rPr>
              <a:t>operator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-&gt;()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2000" b="1" dirty="0">
                <a:solidFill>
                  <a:srgbClr val="800000"/>
                </a:solidFill>
                <a:latin typeface="+mn-lt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+mn-lt"/>
              </a:rPr>
              <a:t>this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;}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800080"/>
                </a:solidFill>
                <a:latin typeface="+mn-lt"/>
              </a:rPr>
              <a:t>};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endParaRPr lang="en-US" sz="2000" dirty="0">
              <a:solidFill>
                <a:srgbClr val="000000"/>
              </a:solidFill>
              <a:latin typeface="+mn-lt"/>
            </a:endParaRPr>
          </a:p>
          <a:p>
            <a:pPr>
              <a:buFontTx/>
              <a:buNone/>
              <a:defRPr/>
            </a:pPr>
            <a:r>
              <a:rPr lang="en-US" sz="20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400000"/>
                </a:solidFill>
                <a:latin typeface="+mn-lt"/>
              </a:rPr>
              <a:t>main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myclass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ob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ob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-&gt;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008C00"/>
                </a:solidFill>
                <a:latin typeface="+mn-lt"/>
              </a:rPr>
              <a:t>10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696969"/>
                </a:solidFill>
                <a:latin typeface="+mn-lt"/>
              </a:rPr>
              <a:t>// same as </a:t>
            </a:r>
            <a:r>
              <a:rPr lang="en-US" sz="2000" dirty="0" err="1">
                <a:solidFill>
                  <a:srgbClr val="696969"/>
                </a:solidFill>
                <a:latin typeface="+mn-lt"/>
              </a:rPr>
              <a:t>ob.i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2000" dirty="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ob</a:t>
            </a:r>
            <a:r>
              <a:rPr lang="en-US" sz="2000" dirty="0" err="1">
                <a:solidFill>
                  <a:srgbClr val="808030"/>
                </a:solidFill>
                <a:latin typeface="+mn-lt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2000" dirty="0">
                <a:solidFill>
                  <a:srgbClr val="0000E6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ob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-&gt;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b="1" dirty="0">
                <a:solidFill>
                  <a:srgbClr val="800000"/>
                </a:solidFill>
                <a:latin typeface="+mn-lt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008C00"/>
                </a:solidFill>
                <a:latin typeface="+mn-lt"/>
              </a:rPr>
              <a:t>0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800080"/>
                </a:solidFill>
                <a:latin typeface="+mn-lt"/>
              </a:rPr>
              <a:t>}</a:t>
            </a:r>
            <a:r>
              <a:rPr lang="en-US" sz="2000" dirty="0">
                <a:latin typeface="+mn-lt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supraincarcarea operatorului ,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operator binar</a:t>
            </a:r>
          </a:p>
          <a:p>
            <a:r>
              <a:rPr lang="en-US" altLang="en-US" smtClean="0"/>
              <a:t>ar trebui ignorate toate valorile mai putin a celui mai din dreapta operand</a:t>
            </a:r>
          </a:p>
          <a:p>
            <a:endParaRPr lang="en-US" altLang="en-US" smtClean="0"/>
          </a:p>
        </p:txBody>
      </p:sp>
      <p:sp>
        <p:nvSpPr>
          <p:cNvPr id="8806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88069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5" name="Rectangle 7"/>
          <p:cNvSpPr>
            <a:spLocks noChangeArrowheads="1"/>
          </p:cNvSpPr>
          <p:nvPr/>
        </p:nvSpPr>
        <p:spPr bwMode="auto">
          <a:xfrm>
            <a:off x="152400" y="762000"/>
            <a:ext cx="4648200" cy="55403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4A43"/>
                </a:solidFill>
                <a:latin typeface="+mn-lt"/>
                <a:ea typeface="Times New Roman" pitchFamily="18" charset="0"/>
                <a:cs typeface="Courier New" pitchFamily="49" charset="0"/>
              </a:rPr>
              <a:t>#include 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</a:t>
            </a:r>
            <a:r>
              <a:rPr lang="en-US" sz="1800" dirty="0" err="1">
                <a:solidFill>
                  <a:srgbClr val="40015A"/>
                </a:solidFill>
                <a:latin typeface="+mn-lt"/>
                <a:ea typeface="Times New Roman" pitchFamily="18" charset="0"/>
                <a:cs typeface="Courier New" pitchFamily="49" charset="0"/>
              </a:rPr>
              <a:t>iostream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namespace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66616"/>
                </a:solidFill>
                <a:latin typeface="+mn-lt"/>
                <a:ea typeface="Times New Roman" pitchFamily="18" charset="0"/>
                <a:cs typeface="Courier New" pitchFamily="49" charset="0"/>
              </a:rPr>
              <a:t>std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loc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longitude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latitude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public</a:t>
            </a:r>
            <a:r>
              <a:rPr lang="en-US" sz="1800" dirty="0">
                <a:solidFill>
                  <a:srgbClr val="E34ADC"/>
                </a:solidFill>
                <a:latin typeface="+mn-lt"/>
                <a:ea typeface="Times New Roman" pitchFamily="18" charset="0"/>
                <a:cs typeface="Courier New" pitchFamily="49" charset="0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loc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{}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loc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lg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lt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lg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 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lt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show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 err="1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longitude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                  </a:t>
            </a:r>
            <a:r>
              <a:rPr lang="en-US" sz="1800" dirty="0" err="1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latitude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0F69FF"/>
                </a:solidFill>
                <a:latin typeface="+mn-lt"/>
                <a:ea typeface="Times New Roman" pitchFamily="18" charset="0"/>
                <a:cs typeface="Courier New" pitchFamily="49" charset="0"/>
              </a:rPr>
              <a:t>\n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loc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+(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loc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,(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overload comma for loc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loc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::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operator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,(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loc op2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loc temp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temp</a:t>
            </a:r>
            <a:r>
              <a:rPr lang="en-US" sz="1800" dirty="0" err="1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op2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temp</a:t>
            </a:r>
            <a:r>
              <a:rPr lang="en-US" sz="1800" dirty="0" err="1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op2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1800" dirty="0" err="1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op2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longitude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“;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1800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op2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latitude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0F69FF"/>
                </a:solidFill>
                <a:latin typeface="+mn-lt"/>
                <a:ea typeface="Times New Roman" pitchFamily="18" charset="0"/>
                <a:cs typeface="Courier New" pitchFamily="49" charset="0"/>
              </a:rPr>
              <a:t>\n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temp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1800" dirty="0">
                <a:latin typeface="+mn-lt"/>
              </a:rPr>
              <a:t> </a:t>
            </a:r>
          </a:p>
        </p:txBody>
      </p:sp>
      <p:sp>
        <p:nvSpPr>
          <p:cNvPr id="89096" name="Rectangle 8"/>
          <p:cNvSpPr>
            <a:spLocks noChangeArrowheads="1"/>
          </p:cNvSpPr>
          <p:nvPr/>
        </p:nvSpPr>
        <p:spPr bwMode="auto">
          <a:xfrm>
            <a:off x="4572000" y="831850"/>
            <a:ext cx="4419600" cy="442595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600" dirty="0">
                <a:solidFill>
                  <a:srgbClr val="696969"/>
                </a:solidFill>
                <a:latin typeface="+mj-lt"/>
              </a:rPr>
              <a:t>// Overload + for loc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loc </a:t>
            </a:r>
            <a:r>
              <a:rPr lang="en-US" sz="1600" dirty="0" err="1">
                <a:solidFill>
                  <a:srgbClr val="000000"/>
                </a:solidFill>
                <a:latin typeface="+mj-lt"/>
              </a:rPr>
              <a:t>loc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::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operator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+(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loc op2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{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800080"/>
                </a:solidFill>
                <a:latin typeface="+mj-lt"/>
              </a:rPr>
              <a:t>  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loc temp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  </a:t>
            </a:r>
            <a:r>
              <a:rPr lang="en-US" sz="1600" dirty="0" err="1">
                <a:solidFill>
                  <a:srgbClr val="000000"/>
                </a:solidFill>
                <a:latin typeface="+mj-lt"/>
              </a:rPr>
              <a:t>temp</a:t>
            </a:r>
            <a:r>
              <a:rPr lang="en-US" sz="1600" dirty="0" err="1">
                <a:solidFill>
                  <a:srgbClr val="808030"/>
                </a:solidFill>
                <a:latin typeface="+mj-lt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+mj-lt"/>
              </a:rPr>
              <a:t>longitude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op2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longitude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+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longitude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800080"/>
                </a:solidFill>
                <a:latin typeface="+mj-lt"/>
              </a:rPr>
              <a:t>   </a:t>
            </a:r>
            <a:r>
              <a:rPr lang="en-US" sz="1600" dirty="0" err="1">
                <a:solidFill>
                  <a:srgbClr val="000000"/>
                </a:solidFill>
                <a:latin typeface="+mj-lt"/>
              </a:rPr>
              <a:t>temp</a:t>
            </a:r>
            <a:r>
              <a:rPr lang="en-US" sz="1600" dirty="0" err="1">
                <a:solidFill>
                  <a:srgbClr val="808030"/>
                </a:solidFill>
                <a:latin typeface="+mj-lt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+mj-lt"/>
              </a:rPr>
              <a:t>latitude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op2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latitude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+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latitude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+mj-lt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temp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endParaRPr lang="en-US" sz="1600" dirty="0">
              <a:solidFill>
                <a:srgbClr val="000000"/>
              </a:solidFill>
              <a:latin typeface="+mj-lt"/>
            </a:endParaRPr>
          </a:p>
          <a:p>
            <a:pPr>
              <a:buFontTx/>
              <a:buNone/>
              <a:defRPr/>
            </a:pPr>
            <a:r>
              <a:rPr lang="en-US" sz="1600" b="1" dirty="0" err="1">
                <a:solidFill>
                  <a:srgbClr val="800000"/>
                </a:solidFill>
                <a:latin typeface="+mj-lt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400000"/>
                </a:solidFill>
                <a:latin typeface="+mj-lt"/>
              </a:rPr>
              <a:t>main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()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loc ob1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600" dirty="0">
                <a:solidFill>
                  <a:srgbClr val="008C00"/>
                </a:solidFill>
                <a:latin typeface="+mj-lt"/>
              </a:rPr>
              <a:t>10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j-lt"/>
              </a:rPr>
              <a:t>20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),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ob2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j-lt"/>
              </a:rPr>
              <a:t>5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j-lt"/>
              </a:rPr>
              <a:t>30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),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ob3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600" dirty="0">
                <a:solidFill>
                  <a:srgbClr val="008C00"/>
                </a:solidFill>
                <a:latin typeface="+mj-lt"/>
              </a:rPr>
              <a:t>1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j-lt"/>
              </a:rPr>
              <a:t>1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ob1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show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()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ob2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show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()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ob3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show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()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 err="1">
                <a:solidFill>
                  <a:srgbClr val="603000"/>
                </a:solidFill>
                <a:latin typeface="+mj-lt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"</a:t>
            </a:r>
            <a:r>
              <a:rPr lang="en-US" sz="1600" dirty="0">
                <a:solidFill>
                  <a:srgbClr val="0F69FF"/>
                </a:solidFill>
                <a:latin typeface="+mj-lt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+mj-lt"/>
              </a:rPr>
              <a:t>"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ob1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ob1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ob2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+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ob2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ob3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ob1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show</a:t>
            </a:r>
            <a:r>
              <a:rPr lang="en-US" sz="1600" dirty="0">
                <a:solidFill>
                  <a:srgbClr val="808030"/>
                </a:solidFill>
                <a:latin typeface="+mj-lt"/>
              </a:rPr>
              <a:t>()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696969"/>
                </a:solidFill>
                <a:latin typeface="+mj-lt"/>
              </a:rPr>
              <a:t>// displays 1 1, the value of ob3</a:t>
            </a:r>
          </a:p>
          <a:p>
            <a:pPr>
              <a:buFontTx/>
              <a:buNone/>
              <a:defRPr/>
            </a:pPr>
            <a:r>
              <a:rPr lang="en-US" sz="1600" b="1" dirty="0">
                <a:solidFill>
                  <a:srgbClr val="800000"/>
                </a:solidFill>
                <a:latin typeface="+mj-lt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+mj-lt"/>
              </a:rPr>
              <a:t>0</a:t>
            </a:r>
            <a:r>
              <a:rPr lang="en-US" sz="1600" dirty="0">
                <a:solidFill>
                  <a:srgbClr val="800080"/>
                </a:solidFill>
                <a:latin typeface="+mj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800080"/>
                </a:solidFill>
                <a:latin typeface="+mj-lt"/>
              </a:rPr>
              <a:t>}</a:t>
            </a:r>
            <a:r>
              <a:rPr lang="en-US" sz="1600" dirty="0">
                <a:latin typeface="+mj-lt"/>
              </a:rPr>
              <a:t> </a:t>
            </a:r>
          </a:p>
        </p:txBody>
      </p:sp>
      <p:sp>
        <p:nvSpPr>
          <p:cNvPr id="283655" name="Rectangle 7"/>
          <p:cNvSpPr>
            <a:spLocks noChangeArrowheads="1"/>
          </p:cNvSpPr>
          <p:nvPr/>
        </p:nvSpPr>
        <p:spPr bwMode="auto">
          <a:xfrm>
            <a:off x="3733800" y="3468688"/>
            <a:ext cx="1676400" cy="201771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None/>
            </a:pPr>
            <a:r>
              <a:rPr lang="en-US" altLang="en-US" sz="1800" b="1"/>
              <a:t>10 20</a:t>
            </a:r>
          </a:p>
          <a:p>
            <a:pPr marL="342900" indent="-342900">
              <a:buFontTx/>
              <a:buNone/>
            </a:pPr>
            <a:r>
              <a:rPr lang="en-US" altLang="en-US" sz="1800" b="1"/>
              <a:t>5 30</a:t>
            </a:r>
          </a:p>
          <a:p>
            <a:pPr marL="342900" indent="-342900">
              <a:buFontTx/>
              <a:buNone/>
            </a:pPr>
            <a:r>
              <a:rPr lang="en-US" altLang="en-US" sz="1800" b="1"/>
              <a:t>1 1</a:t>
            </a:r>
          </a:p>
          <a:p>
            <a:pPr marL="342900" indent="-342900">
              <a:buFontTx/>
              <a:buNone/>
            </a:pPr>
            <a:r>
              <a:rPr lang="en-US" altLang="en-US" sz="1800" b="1"/>
              <a:t>10 60</a:t>
            </a:r>
          </a:p>
          <a:p>
            <a:pPr marL="342900" indent="-342900">
              <a:buFontTx/>
              <a:buNone/>
            </a:pPr>
            <a:r>
              <a:rPr lang="en-US" altLang="en-US" sz="1800" b="1"/>
              <a:t>1 1</a:t>
            </a:r>
          </a:p>
          <a:p>
            <a:pPr marL="342900" indent="-342900">
              <a:buFontTx/>
              <a:buNone/>
            </a:pPr>
            <a:r>
              <a:rPr lang="en-US" altLang="en-US" sz="1800" b="1"/>
              <a:t>1 1</a:t>
            </a:r>
          </a:p>
        </p:txBody>
      </p:sp>
      <p:sp>
        <p:nvSpPr>
          <p:cNvPr id="89093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89094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3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3655" grpId="0" animBg="1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447800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ro-RO" sz="4000" dirty="0" smtClean="0"/>
              <a:t>Perspective</a:t>
            </a:r>
            <a:endParaRPr lang="ro-RO" altLang="ro-RO" sz="4000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743200"/>
            <a:ext cx="7772400" cy="3429000"/>
          </a:xfrm>
        </p:spPr>
        <p:txBody>
          <a:bodyPr/>
          <a:lstStyle/>
          <a:p>
            <a:pPr>
              <a:buNone/>
              <a:defRPr/>
            </a:pPr>
            <a:r>
              <a:rPr lang="ro-RO" sz="2800" dirty="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Curs 5</a:t>
            </a:r>
          </a:p>
          <a:p>
            <a:pPr>
              <a:buNone/>
              <a:defRPr/>
            </a:pPr>
            <a:endParaRPr lang="ro-RO" sz="2800" dirty="0" smtClea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buNone/>
              <a:defRPr/>
            </a:pPr>
            <a:r>
              <a:rPr lang="ro-RO" sz="2800" dirty="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Recapitulare (static, parametrii </a:t>
            </a:r>
            <a:r>
              <a:rPr lang="ro-RO" sz="2800" dirty="0" err="1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default</a:t>
            </a:r>
            <a:r>
              <a:rPr lang="ro-RO" sz="2800" dirty="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 funcții) si</a:t>
            </a:r>
          </a:p>
          <a:p>
            <a:pPr lvl="0">
              <a:defRPr/>
            </a:pPr>
            <a:r>
              <a:rPr lang="ro-RO" altLang="en-US" sz="2800" dirty="0" smtClean="0"/>
              <a:t>supraîncărcarea funcțiilor in C++</a:t>
            </a:r>
          </a:p>
          <a:p>
            <a:pPr lvl="0">
              <a:defRPr/>
            </a:pPr>
            <a:r>
              <a:rPr lang="ro-RO" altLang="en-US" sz="2800" dirty="0" smtClean="0"/>
              <a:t>supraîncărcarea operatorilor in C++</a:t>
            </a:r>
          </a:p>
          <a:p>
            <a:pPr lvl="0" eaLnBrk="1" hangingPunct="1">
              <a:defRPr/>
            </a:pPr>
            <a:endParaRPr lang="ro-RO" altLang="en-US" sz="2800" dirty="0" smtClean="0"/>
          </a:p>
          <a:p>
            <a:pPr lvl="0" eaLnBrk="1" hangingPunct="1">
              <a:defRPr/>
            </a:pPr>
            <a:endParaRPr lang="ro-RO" altLang="en-US" sz="2800" dirty="0" smtClean="0"/>
          </a:p>
          <a:p>
            <a:pPr marL="0" indent="0" eaLnBrk="1" hangingPunct="1">
              <a:buFontTx/>
              <a:buNone/>
              <a:defRPr/>
            </a:pPr>
            <a:endParaRPr lang="ro-RO" altLang="ro-RO" sz="2800" dirty="0" smtClean="0"/>
          </a:p>
        </p:txBody>
      </p:sp>
      <p:sp>
        <p:nvSpPr>
          <p:cNvPr id="614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6149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Google Shape;471;p35"/>
          <p:cNvSpPr txBox="1"/>
          <p:nvPr/>
        </p:nvSpPr>
        <p:spPr>
          <a:xfrm>
            <a:off x="762000" y="6858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ro-RO" sz="2800" b="1" dirty="0" smtClean="0">
                <a:latin typeface="Arial"/>
                <a:ea typeface="Arial"/>
                <a:cs typeface="Arial"/>
                <a:sym typeface="Arial"/>
              </a:rPr>
              <a:t>4. Static, supraîncărcarea funcțiilor, pointeri către funcții</a:t>
            </a:r>
            <a:endParaRPr lang="ro-RO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838200"/>
            <a:ext cx="6324600" cy="7620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ro-RO" smtClean="0"/>
              <a:t>Folosirea uzuala a functiilor statice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28600" y="1676400"/>
            <a:ext cx="6248400" cy="4278094"/>
            <a:chOff x="304800" y="598487"/>
            <a:chExt cx="6248400" cy="4278095"/>
          </a:xfrm>
        </p:grpSpPr>
        <p:sp>
          <p:nvSpPr>
            <p:cNvPr id="9222" name="Rectangle 4"/>
            <p:cNvSpPr>
              <a:spLocks noChangeArrowheads="1"/>
            </p:cNvSpPr>
            <p:nvPr/>
          </p:nvSpPr>
          <p:spPr bwMode="auto">
            <a:xfrm>
              <a:off x="381000" y="598487"/>
              <a:ext cx="6172200" cy="427809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 dirty="0">
                  <a:solidFill>
                    <a:srgbClr val="004A43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#include </a:t>
              </a:r>
              <a:r>
                <a:rPr lang="ro-RO" sz="1600" b="1" dirty="0">
                  <a:solidFill>
                    <a:srgbClr val="8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&lt;</a:t>
              </a:r>
              <a:r>
                <a:rPr lang="ro-RO" sz="1600" b="1" dirty="0" err="1">
                  <a:solidFill>
                    <a:srgbClr val="40015A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iostream</a:t>
              </a:r>
              <a:r>
                <a:rPr lang="ro-RO" sz="1600" b="1" dirty="0">
                  <a:solidFill>
                    <a:srgbClr val="8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&gt;</a:t>
              </a:r>
              <a:endParaRPr lang="ro-RO" sz="1100" b="1" dirty="0">
                <a:ea typeface="Times New Roman" pitchFamily="18" charset="0"/>
                <a:cs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 dirty="0" err="1">
                  <a:solidFill>
                    <a:srgbClr val="8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using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ro-RO" sz="1600" b="1" dirty="0" err="1">
                  <a:solidFill>
                    <a:srgbClr val="8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namespace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ro-RO" sz="1600" b="1" dirty="0" err="1">
                  <a:solidFill>
                    <a:srgbClr val="666616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std</a:t>
              </a:r>
              <a:r>
                <a:rPr lang="ro-RO" sz="1600" b="1" dirty="0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;</a:t>
              </a:r>
              <a:endParaRPr lang="ro-RO" sz="1100" b="1" dirty="0">
                <a:ea typeface="Times New Roman" pitchFamily="18" charset="0"/>
                <a:cs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 dirty="0" err="1">
                  <a:solidFill>
                    <a:srgbClr val="8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class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static_</a:t>
              </a:r>
              <a:r>
                <a:rPr lang="ro-RO" sz="1600" b="1" dirty="0" err="1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type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ro-RO" sz="1600" b="1" dirty="0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{</a:t>
              </a:r>
              <a:endParaRPr lang="ro-RO" sz="1100" b="1" dirty="0">
                <a:ea typeface="Times New Roman" pitchFamily="18" charset="0"/>
                <a:cs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  </a:t>
              </a:r>
              <a:r>
                <a:rPr lang="ro-RO" sz="1600" b="1" dirty="0">
                  <a:solidFill>
                    <a:srgbClr val="8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static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ro-RO" sz="1600" b="1" dirty="0">
                  <a:solidFill>
                    <a:srgbClr val="8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int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i</a:t>
              </a:r>
              <a:r>
                <a:rPr lang="ro-RO" sz="1600" b="1" dirty="0" smtClean="0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;</a:t>
              </a:r>
              <a:endParaRPr lang="ro-RO" sz="1100" b="1" dirty="0">
                <a:ea typeface="Times New Roman" pitchFamily="18" charset="0"/>
                <a:cs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 dirty="0">
                  <a:solidFill>
                    <a:srgbClr val="8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public</a:t>
              </a:r>
              <a:r>
                <a:rPr lang="ro-RO" sz="1600" b="1" dirty="0">
                  <a:solidFill>
                    <a:srgbClr val="E34ADC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:</a:t>
              </a:r>
              <a:endParaRPr lang="ro-RO" sz="1100" b="1" dirty="0">
                <a:ea typeface="Times New Roman" pitchFamily="18" charset="0"/>
                <a:cs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  </a:t>
              </a:r>
              <a:r>
                <a:rPr lang="ro-RO" sz="1600" b="1" dirty="0">
                  <a:solidFill>
                    <a:srgbClr val="8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static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ro-RO" sz="1600" b="1" dirty="0">
                  <a:solidFill>
                    <a:srgbClr val="8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void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init</a:t>
              </a:r>
              <a:r>
                <a:rPr lang="ro-RO" sz="1600" b="1" dirty="0">
                  <a:solidFill>
                    <a:srgbClr val="80803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(</a:t>
              </a:r>
              <a:r>
                <a:rPr lang="ro-RO" sz="1600" b="1" dirty="0">
                  <a:solidFill>
                    <a:srgbClr val="8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int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x</a:t>
              </a:r>
              <a:r>
                <a:rPr lang="ro-RO" sz="1600" b="1" dirty="0">
                  <a:solidFill>
                    <a:srgbClr val="80803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)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ro-RO" sz="1600" b="1" dirty="0" smtClean="0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{</a:t>
              </a:r>
              <a:r>
                <a:rPr lang="en-US" sz="1600" b="1" dirty="0" smtClean="0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ro-RO" sz="1600" b="1" dirty="0" smtClean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i </a:t>
              </a:r>
              <a:r>
                <a:rPr lang="ro-RO" sz="1600" b="1" dirty="0">
                  <a:solidFill>
                    <a:srgbClr val="80803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=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ro-RO" sz="1600" b="1" dirty="0" smtClean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x</a:t>
              </a:r>
              <a:r>
                <a:rPr lang="ro-RO" sz="1600" b="1" dirty="0" smtClean="0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;}</a:t>
              </a:r>
              <a:endParaRPr lang="ro-RO" sz="1100" b="1" dirty="0">
                <a:ea typeface="Times New Roman" pitchFamily="18" charset="0"/>
                <a:cs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  </a:t>
              </a:r>
              <a:r>
                <a:rPr lang="ro-RO" sz="1600" b="1" dirty="0" err="1">
                  <a:solidFill>
                    <a:srgbClr val="8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void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show</a:t>
              </a:r>
              <a:r>
                <a:rPr lang="ro-RO" sz="1600" b="1" dirty="0">
                  <a:solidFill>
                    <a:srgbClr val="80803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()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ro-RO" sz="1600" b="1" dirty="0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{</a:t>
              </a:r>
              <a:r>
                <a:rPr lang="ro-RO" sz="1600" b="1" dirty="0" err="1">
                  <a:solidFill>
                    <a:srgbClr val="603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cout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ro-RO" sz="1600" b="1" dirty="0">
                  <a:solidFill>
                    <a:srgbClr val="80803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&lt;&lt;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i</a:t>
              </a:r>
              <a:r>
                <a:rPr lang="ro-RO" sz="1600" b="1" dirty="0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;}</a:t>
              </a:r>
              <a:endParaRPr lang="ro-RO" sz="1100" b="1" dirty="0">
                <a:ea typeface="Times New Roman" pitchFamily="18" charset="0"/>
                <a:cs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 dirty="0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};</a:t>
              </a:r>
              <a:endParaRPr lang="ro-RO" sz="1100" b="1" dirty="0">
                <a:ea typeface="Times New Roman" pitchFamily="18" charset="0"/>
                <a:cs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 dirty="0" err="1">
                  <a:solidFill>
                    <a:srgbClr val="8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int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static_</a:t>
              </a:r>
              <a:r>
                <a:rPr lang="ro-RO" sz="1600" b="1" dirty="0" err="1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type</a:t>
              </a:r>
              <a:r>
                <a:rPr lang="ro-RO" sz="1600" b="1" dirty="0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::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i</a:t>
              </a:r>
              <a:r>
                <a:rPr lang="ro-RO" sz="1600" b="1" dirty="0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;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ro-RO" sz="1600" b="1" dirty="0">
                  <a:solidFill>
                    <a:srgbClr val="696969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// </a:t>
              </a:r>
              <a:r>
                <a:rPr lang="ro-RO" sz="1600" b="1" dirty="0" err="1">
                  <a:solidFill>
                    <a:srgbClr val="696969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define</a:t>
              </a:r>
              <a:r>
                <a:rPr lang="ro-RO" sz="1600" b="1" dirty="0">
                  <a:solidFill>
                    <a:srgbClr val="696969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ro-RO" sz="1600" b="1" dirty="0" err="1">
                  <a:solidFill>
                    <a:srgbClr val="696969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i</a:t>
              </a:r>
              <a:endParaRPr lang="ro-RO" sz="1100" b="1" dirty="0">
                <a:ea typeface="Times New Roman" pitchFamily="18" charset="0"/>
                <a:cs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 dirty="0" err="1">
                  <a:solidFill>
                    <a:srgbClr val="8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int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ro-RO" sz="1600" b="1" dirty="0" err="1">
                  <a:solidFill>
                    <a:srgbClr val="4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main</a:t>
              </a:r>
              <a:r>
                <a:rPr lang="ro-RO" sz="1600" b="1" dirty="0">
                  <a:solidFill>
                    <a:srgbClr val="80803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()</a:t>
              </a:r>
              <a:endParaRPr lang="ro-RO" sz="1100" b="1" dirty="0">
                <a:ea typeface="Times New Roman" pitchFamily="18" charset="0"/>
                <a:cs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 dirty="0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{</a:t>
              </a:r>
              <a:endParaRPr lang="ro-RO" sz="1100" b="1" dirty="0">
                <a:ea typeface="Times New Roman" pitchFamily="18" charset="0"/>
                <a:cs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  </a:t>
              </a:r>
              <a:r>
                <a:rPr lang="ro-RO" sz="1600" b="1" dirty="0">
                  <a:solidFill>
                    <a:srgbClr val="696969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// </a:t>
              </a:r>
              <a:r>
                <a:rPr lang="ro-RO" sz="1600" b="1" dirty="0" err="1">
                  <a:solidFill>
                    <a:srgbClr val="696969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init</a:t>
              </a:r>
              <a:r>
                <a:rPr lang="ro-RO" sz="1600" b="1" dirty="0">
                  <a:solidFill>
                    <a:srgbClr val="696969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static data </a:t>
              </a:r>
              <a:r>
                <a:rPr lang="ro-RO" sz="1600" b="1" dirty="0" err="1">
                  <a:solidFill>
                    <a:srgbClr val="696969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before</a:t>
              </a:r>
              <a:r>
                <a:rPr lang="ro-RO" sz="1600" b="1" dirty="0">
                  <a:solidFill>
                    <a:srgbClr val="696969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ro-RO" sz="1600" b="1" dirty="0" err="1">
                  <a:solidFill>
                    <a:srgbClr val="696969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object</a:t>
              </a:r>
              <a:r>
                <a:rPr lang="ro-RO" sz="1600" b="1" dirty="0">
                  <a:solidFill>
                    <a:srgbClr val="696969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ro-RO" sz="1600" b="1" dirty="0" err="1">
                  <a:solidFill>
                    <a:srgbClr val="696969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creation</a:t>
              </a:r>
              <a:endParaRPr lang="ro-RO" sz="1100" b="1" dirty="0">
                <a:ea typeface="Times New Roman" pitchFamily="18" charset="0"/>
                <a:cs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  static_</a:t>
              </a:r>
              <a:r>
                <a:rPr lang="ro-RO" sz="1600" b="1" dirty="0" err="1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type</a:t>
              </a:r>
              <a:r>
                <a:rPr lang="ro-RO" sz="1600" b="1" dirty="0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::</a:t>
              </a:r>
              <a:r>
                <a:rPr lang="ro-RO" sz="1600" b="1" dirty="0" err="1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init</a:t>
              </a:r>
              <a:r>
                <a:rPr lang="ro-RO" sz="1600" b="1" dirty="0">
                  <a:solidFill>
                    <a:srgbClr val="80803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(</a:t>
              </a:r>
              <a:r>
                <a:rPr lang="ro-RO" sz="1600" b="1" dirty="0">
                  <a:solidFill>
                    <a:srgbClr val="008C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100</a:t>
              </a:r>
              <a:r>
                <a:rPr lang="ro-RO" sz="1600" b="1" dirty="0">
                  <a:solidFill>
                    <a:srgbClr val="80803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)</a:t>
              </a:r>
              <a:r>
                <a:rPr lang="ro-RO" sz="1600" b="1" dirty="0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;</a:t>
              </a:r>
              <a:endParaRPr lang="ro-RO" sz="1100" b="1" dirty="0">
                <a:ea typeface="Times New Roman" pitchFamily="18" charset="0"/>
                <a:cs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  static_</a:t>
              </a:r>
              <a:r>
                <a:rPr lang="ro-RO" sz="1600" b="1" dirty="0" err="1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type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x</a:t>
              </a:r>
              <a:r>
                <a:rPr lang="ro-RO" sz="1600" b="1" dirty="0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;</a:t>
              </a:r>
              <a:endParaRPr lang="ro-RO" sz="1100" b="1" dirty="0">
                <a:ea typeface="Times New Roman" pitchFamily="18" charset="0"/>
                <a:cs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  </a:t>
              </a:r>
              <a:r>
                <a:rPr lang="ro-RO" sz="1600" b="1" dirty="0" err="1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x</a:t>
              </a:r>
              <a:r>
                <a:rPr lang="ro-RO" sz="1600" b="1" dirty="0" err="1">
                  <a:solidFill>
                    <a:srgbClr val="80803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.</a:t>
              </a:r>
              <a:r>
                <a:rPr lang="ro-RO" sz="1600" b="1" dirty="0" err="1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show</a:t>
              </a:r>
              <a:r>
                <a:rPr lang="ro-RO" sz="1600" b="1" dirty="0">
                  <a:solidFill>
                    <a:srgbClr val="80803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()</a:t>
              </a:r>
              <a:r>
                <a:rPr lang="ro-RO" sz="1600" b="1" dirty="0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;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ro-RO" sz="1600" b="1" dirty="0">
                  <a:solidFill>
                    <a:srgbClr val="696969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// </a:t>
              </a:r>
              <a:r>
                <a:rPr lang="ro-RO" sz="1600" b="1" dirty="0" err="1">
                  <a:solidFill>
                    <a:srgbClr val="696969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displays</a:t>
              </a:r>
              <a:r>
                <a:rPr lang="ro-RO" sz="1600" b="1" dirty="0">
                  <a:solidFill>
                    <a:srgbClr val="696969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100</a:t>
              </a:r>
              <a:endParaRPr lang="ro-RO" sz="1100" b="1" dirty="0">
                <a:ea typeface="Times New Roman" pitchFamily="18" charset="0"/>
                <a:cs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  </a:t>
              </a:r>
              <a:r>
                <a:rPr lang="ro-RO" sz="1600" b="1" dirty="0" err="1">
                  <a:solidFill>
                    <a:srgbClr val="8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return</a:t>
              </a:r>
              <a:r>
                <a:rPr lang="ro-RO" sz="1600" b="1" dirty="0">
                  <a:solidFill>
                    <a:srgbClr val="0000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ro-RO" sz="1600" b="1" dirty="0">
                  <a:solidFill>
                    <a:srgbClr val="008C0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0</a:t>
              </a:r>
              <a:r>
                <a:rPr lang="ro-RO" sz="1600" b="1" dirty="0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;</a:t>
              </a:r>
              <a:endParaRPr lang="ro-RO" sz="1100" b="1" dirty="0">
                <a:ea typeface="Times New Roman" pitchFamily="18" charset="0"/>
                <a:cs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ro-RO" sz="1600" b="1" dirty="0">
                  <a:solidFill>
                    <a:srgbClr val="800080"/>
                  </a:solidFill>
                  <a:latin typeface="Courier New" pitchFamily="49" charset="0"/>
                  <a:ea typeface="Times New Roman" pitchFamily="18" charset="0"/>
                  <a:cs typeface="Courier New" pitchFamily="49" charset="0"/>
                </a:rPr>
                <a:t>}</a:t>
              </a:r>
              <a:endParaRPr lang="ro-RO" sz="5400" b="1" dirty="0">
                <a:ea typeface="Times New Roman" pitchFamily="18" charset="0"/>
                <a:cs typeface="Courier New" pitchFamily="49" charset="0"/>
              </a:endParaRPr>
            </a:p>
          </p:txBody>
        </p:sp>
        <p:sp>
          <p:nvSpPr>
            <p:cNvPr id="9223" name="TextBox 5"/>
            <p:cNvSpPr txBox="1">
              <a:spLocks noChangeArrowheads="1"/>
            </p:cNvSpPr>
            <p:nvPr/>
          </p:nvSpPr>
          <p:spPr bwMode="auto">
            <a:xfrm>
              <a:off x="304800" y="1208087"/>
              <a:ext cx="2590800" cy="461963"/>
            </a:xfrm>
            <a:prstGeom prst="rect">
              <a:avLst/>
            </a:prstGeom>
            <a:solidFill>
              <a:srgbClr val="FFFF00">
                <a:alpha val="27058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ro-RO"/>
            </a:p>
          </p:txBody>
        </p:sp>
      </p:grpSp>
      <p:sp>
        <p:nvSpPr>
          <p:cNvPr id="9220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9221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o-RO" smtClean="0"/>
              <a:t>Operatorul de rezolutie de scop ::</a:t>
            </a:r>
          </a:p>
        </p:txBody>
      </p:sp>
      <p:sp>
        <p:nvSpPr>
          <p:cNvPr id="12291" name="Rectangle 4"/>
          <p:cNvSpPr>
            <a:spLocks noChangeArrowheads="1"/>
          </p:cNvSpPr>
          <p:nvPr/>
        </p:nvSpPr>
        <p:spPr bwMode="auto">
          <a:xfrm>
            <a:off x="152400" y="1933575"/>
            <a:ext cx="3657600" cy="324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FontTx/>
              <a:buNone/>
            </a:pPr>
            <a:r>
              <a:rPr lang="ro-RO" sz="2400" b="1" dirty="0">
                <a:solidFill>
                  <a:srgbClr val="800000"/>
                </a:solidFill>
              </a:rPr>
              <a:t>int</a:t>
            </a:r>
            <a:r>
              <a:rPr lang="ro-RO" sz="2400" dirty="0">
                <a:solidFill>
                  <a:srgbClr val="000000"/>
                </a:solidFill>
              </a:rPr>
              <a:t> i</a:t>
            </a:r>
            <a:r>
              <a:rPr lang="ro-RO" sz="2400" dirty="0">
                <a:solidFill>
                  <a:srgbClr val="800080"/>
                </a:solidFill>
              </a:rPr>
              <a:t>;</a:t>
            </a:r>
            <a:r>
              <a:rPr lang="ro-RO" sz="2400" dirty="0">
                <a:solidFill>
                  <a:srgbClr val="000000"/>
                </a:solidFill>
              </a:rPr>
              <a:t> </a:t>
            </a:r>
            <a:r>
              <a:rPr lang="ro-RO" sz="2400" dirty="0">
                <a:solidFill>
                  <a:srgbClr val="696969"/>
                </a:solidFill>
              </a:rPr>
              <a:t>// global i</a:t>
            </a:r>
            <a:endParaRPr lang="en-US" sz="2400" dirty="0">
              <a:solidFill>
                <a:srgbClr val="696969"/>
              </a:solidFill>
            </a:endParaRPr>
          </a:p>
          <a:p>
            <a:pPr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FontTx/>
              <a:buNone/>
            </a:pPr>
            <a:r>
              <a:rPr lang="ro-RO" sz="2400" b="1" dirty="0">
                <a:solidFill>
                  <a:srgbClr val="800000"/>
                </a:solidFill>
              </a:rPr>
              <a:t>void</a:t>
            </a:r>
            <a:r>
              <a:rPr lang="ro-RO" sz="2400" dirty="0">
                <a:solidFill>
                  <a:srgbClr val="000000"/>
                </a:solidFill>
              </a:rPr>
              <a:t> f</a:t>
            </a:r>
            <a:r>
              <a:rPr lang="ro-RO" sz="2400" dirty="0">
                <a:solidFill>
                  <a:srgbClr val="808030"/>
                </a:solidFill>
              </a:rPr>
              <a:t>()</a:t>
            </a:r>
            <a:endParaRPr lang="en-US" sz="2400" dirty="0">
              <a:solidFill>
                <a:srgbClr val="808030"/>
              </a:solidFill>
            </a:endParaRPr>
          </a:p>
          <a:p>
            <a:pPr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FontTx/>
              <a:buNone/>
            </a:pPr>
            <a:r>
              <a:rPr lang="ro-RO" sz="2400" dirty="0">
                <a:solidFill>
                  <a:srgbClr val="800080"/>
                </a:solidFill>
              </a:rPr>
              <a:t>{</a:t>
            </a:r>
            <a:r>
              <a:rPr lang="ro-RO" sz="2400" dirty="0">
                <a:solidFill>
                  <a:srgbClr val="000000"/>
                </a:solidFill>
              </a:rPr>
              <a:t>    </a:t>
            </a:r>
            <a:endParaRPr lang="en-US" sz="2400" dirty="0">
              <a:solidFill>
                <a:srgbClr val="000000"/>
              </a:solidFill>
            </a:endParaRPr>
          </a:p>
          <a:p>
            <a:pPr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FontTx/>
              <a:buNone/>
            </a:pPr>
            <a:r>
              <a:rPr lang="en-US" sz="2400" b="1" dirty="0">
                <a:solidFill>
                  <a:srgbClr val="000000"/>
                </a:solidFill>
              </a:rPr>
              <a:t>	</a:t>
            </a:r>
            <a:r>
              <a:rPr lang="ro-RO" sz="2400" b="1" dirty="0" smtClean="0">
                <a:solidFill>
                  <a:srgbClr val="800000"/>
                </a:solidFill>
              </a:rPr>
              <a:t>int</a:t>
            </a:r>
            <a:r>
              <a:rPr lang="ro-RO" sz="2400" dirty="0" smtClean="0">
                <a:solidFill>
                  <a:srgbClr val="000000"/>
                </a:solidFill>
              </a:rPr>
              <a:t> </a:t>
            </a:r>
            <a:r>
              <a:rPr lang="ro-RO" sz="2400" dirty="0">
                <a:solidFill>
                  <a:srgbClr val="000000"/>
                </a:solidFill>
              </a:rPr>
              <a:t>i</a:t>
            </a:r>
            <a:r>
              <a:rPr lang="ro-RO" sz="2400" dirty="0">
                <a:solidFill>
                  <a:srgbClr val="800080"/>
                </a:solidFill>
              </a:rPr>
              <a:t>;</a:t>
            </a:r>
            <a:r>
              <a:rPr lang="ro-RO" sz="2400" dirty="0">
                <a:solidFill>
                  <a:srgbClr val="000000"/>
                </a:solidFill>
              </a:rPr>
              <a:t> </a:t>
            </a:r>
            <a:r>
              <a:rPr lang="ro-RO" sz="2400" dirty="0">
                <a:solidFill>
                  <a:srgbClr val="696969"/>
                </a:solidFill>
              </a:rPr>
              <a:t>// local i</a:t>
            </a:r>
            <a:r>
              <a:rPr lang="ro-RO" sz="2400" dirty="0">
                <a:solidFill>
                  <a:srgbClr val="000000"/>
                </a:solidFill>
              </a:rPr>
              <a:t>    </a:t>
            </a:r>
            <a:endParaRPr lang="en-US" sz="2400" dirty="0">
              <a:solidFill>
                <a:srgbClr val="000000"/>
              </a:solidFill>
            </a:endParaRPr>
          </a:p>
          <a:p>
            <a:pPr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</a:t>
            </a:r>
            <a:r>
              <a:rPr lang="ro-RO" sz="2400" dirty="0">
                <a:solidFill>
                  <a:srgbClr val="000000"/>
                </a:solidFill>
              </a:rPr>
              <a:t>i </a:t>
            </a:r>
            <a:r>
              <a:rPr lang="ro-RO" sz="2400" dirty="0">
                <a:solidFill>
                  <a:srgbClr val="808030"/>
                </a:solidFill>
              </a:rPr>
              <a:t>=</a:t>
            </a:r>
            <a:r>
              <a:rPr lang="ro-RO" sz="2400" dirty="0">
                <a:solidFill>
                  <a:srgbClr val="000000"/>
                </a:solidFill>
              </a:rPr>
              <a:t> </a:t>
            </a:r>
            <a:r>
              <a:rPr lang="ro-RO" sz="2400" dirty="0">
                <a:solidFill>
                  <a:srgbClr val="008C00"/>
                </a:solidFill>
              </a:rPr>
              <a:t>10</a:t>
            </a:r>
            <a:r>
              <a:rPr lang="ro-RO" sz="2400" dirty="0">
                <a:solidFill>
                  <a:srgbClr val="800080"/>
                </a:solidFill>
              </a:rPr>
              <a:t>;</a:t>
            </a:r>
            <a:r>
              <a:rPr lang="ro-RO" sz="2400" dirty="0">
                <a:solidFill>
                  <a:srgbClr val="000000"/>
                </a:solidFill>
              </a:rPr>
              <a:t> </a:t>
            </a:r>
            <a:r>
              <a:rPr lang="ro-RO" sz="2400" dirty="0">
                <a:solidFill>
                  <a:srgbClr val="696969"/>
                </a:solidFill>
              </a:rPr>
              <a:t>// uses local i</a:t>
            </a:r>
            <a:r>
              <a:rPr lang="ro-RO" sz="2400" dirty="0">
                <a:solidFill>
                  <a:srgbClr val="808030"/>
                </a:solidFill>
              </a:rPr>
              <a:t>.</a:t>
            </a:r>
            <a:endParaRPr lang="en-US" sz="2400" dirty="0">
              <a:solidFill>
                <a:srgbClr val="808030"/>
              </a:solidFill>
            </a:endParaRPr>
          </a:p>
          <a:p>
            <a:pPr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FontTx/>
              <a:buNone/>
            </a:pPr>
            <a:r>
              <a:rPr lang="ro-RO" sz="2400" dirty="0">
                <a:solidFill>
                  <a:srgbClr val="800080"/>
                </a:solidFill>
              </a:rPr>
              <a:t>}</a:t>
            </a:r>
            <a:endParaRPr lang="en-US" altLang="ro-RO" sz="2400" b="1" dirty="0"/>
          </a:p>
        </p:txBody>
      </p:sp>
      <p:sp>
        <p:nvSpPr>
          <p:cNvPr id="12292" name="TextBox 5"/>
          <p:cNvSpPr txBox="1">
            <a:spLocks noChangeArrowheads="1"/>
          </p:cNvSpPr>
          <p:nvPr/>
        </p:nvSpPr>
        <p:spPr bwMode="auto">
          <a:xfrm>
            <a:off x="762000" y="4800600"/>
            <a:ext cx="32861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o-RO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3962400" y="1905000"/>
            <a:ext cx="5029200" cy="3046988"/>
            <a:chOff x="4038600" y="1906012"/>
            <a:chExt cx="5029200" cy="3048275"/>
          </a:xfrm>
        </p:grpSpPr>
        <p:sp>
          <p:nvSpPr>
            <p:cNvPr id="12296" name="Rectangle 5"/>
            <p:cNvSpPr>
              <a:spLocks noChangeArrowheads="1"/>
            </p:cNvSpPr>
            <p:nvPr/>
          </p:nvSpPr>
          <p:spPr bwMode="auto">
            <a:xfrm>
              <a:off x="4038600" y="1906012"/>
              <a:ext cx="5029200" cy="304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FontTx/>
                <a:buNone/>
              </a:pPr>
              <a:r>
                <a:rPr lang="ro-RO" sz="2400" b="1" dirty="0">
                  <a:solidFill>
                    <a:srgbClr val="800000"/>
                  </a:solidFill>
                </a:rPr>
                <a:t>int</a:t>
              </a:r>
              <a:r>
                <a:rPr lang="ro-RO" sz="2400" dirty="0"/>
                <a:t> i</a:t>
              </a:r>
              <a:r>
                <a:rPr lang="ro-RO" sz="2400" dirty="0">
                  <a:solidFill>
                    <a:srgbClr val="800080"/>
                  </a:solidFill>
                </a:rPr>
                <a:t>;</a:t>
              </a:r>
              <a:r>
                <a:rPr lang="ro-RO" sz="2400" dirty="0"/>
                <a:t> </a:t>
              </a:r>
              <a:r>
                <a:rPr lang="ro-RO" sz="2400" dirty="0">
                  <a:solidFill>
                    <a:srgbClr val="696969"/>
                  </a:solidFill>
                </a:rPr>
                <a:t>// global i</a:t>
              </a:r>
              <a:r>
                <a:rPr lang="ro-RO" sz="2400" dirty="0"/>
                <a:t> </a:t>
              </a:r>
              <a:endParaRPr lang="en-US" sz="2400" dirty="0"/>
            </a:p>
            <a:p>
              <a:pPr>
                <a:buFontTx/>
                <a:buNone/>
              </a:pPr>
              <a:r>
                <a:rPr lang="ro-RO" sz="2400" b="1" dirty="0">
                  <a:solidFill>
                    <a:srgbClr val="800000"/>
                  </a:solidFill>
                </a:rPr>
                <a:t>void</a:t>
              </a:r>
              <a:r>
                <a:rPr lang="ro-RO" sz="2400" dirty="0"/>
                <a:t> f</a:t>
              </a:r>
              <a:r>
                <a:rPr lang="ro-RO" sz="2400" dirty="0">
                  <a:solidFill>
                    <a:srgbClr val="808030"/>
                  </a:solidFill>
                </a:rPr>
                <a:t>()</a:t>
              </a:r>
              <a:r>
                <a:rPr lang="ro-RO" sz="2400" dirty="0"/>
                <a:t> </a:t>
              </a:r>
              <a:endParaRPr lang="en-US" sz="2400" dirty="0"/>
            </a:p>
            <a:p>
              <a:pPr>
                <a:buFontTx/>
                <a:buNone/>
              </a:pPr>
              <a:r>
                <a:rPr lang="ro-RO" sz="2400" dirty="0">
                  <a:solidFill>
                    <a:srgbClr val="800080"/>
                  </a:solidFill>
                </a:rPr>
                <a:t>{</a:t>
              </a:r>
              <a:r>
                <a:rPr lang="ro-RO" sz="2400" dirty="0"/>
                <a:t> </a:t>
              </a:r>
              <a:endParaRPr lang="en-US" sz="2400" dirty="0"/>
            </a:p>
            <a:p>
              <a:pPr>
                <a:buFontTx/>
                <a:buNone/>
              </a:pPr>
              <a:r>
                <a:rPr lang="en-US" sz="2400" b="1" dirty="0">
                  <a:solidFill>
                    <a:srgbClr val="800000"/>
                  </a:solidFill>
                </a:rPr>
                <a:t>	</a:t>
              </a:r>
              <a:r>
                <a:rPr lang="ro-RO" sz="2400" b="1" dirty="0" smtClean="0">
                  <a:solidFill>
                    <a:srgbClr val="800000"/>
                  </a:solidFill>
                </a:rPr>
                <a:t>int</a:t>
              </a:r>
              <a:r>
                <a:rPr lang="ro-RO" sz="2400" dirty="0" smtClean="0"/>
                <a:t> I</a:t>
              </a:r>
              <a:r>
                <a:rPr lang="en-US" sz="2400" dirty="0" smtClean="0"/>
                <a:t> = 7</a:t>
              </a:r>
              <a:r>
                <a:rPr lang="ro-RO" sz="2400" dirty="0" smtClean="0">
                  <a:solidFill>
                    <a:srgbClr val="800080"/>
                  </a:solidFill>
                </a:rPr>
                <a:t>;</a:t>
              </a:r>
              <a:r>
                <a:rPr lang="ro-RO" sz="2400" dirty="0" smtClean="0"/>
                <a:t> </a:t>
              </a:r>
              <a:r>
                <a:rPr lang="ro-RO" sz="2400" dirty="0">
                  <a:solidFill>
                    <a:srgbClr val="696969"/>
                  </a:solidFill>
                </a:rPr>
                <a:t>// local i</a:t>
              </a:r>
              <a:r>
                <a:rPr lang="ro-RO" sz="2400" dirty="0"/>
                <a:t> </a:t>
              </a:r>
              <a:endParaRPr lang="en-US" sz="2400" dirty="0"/>
            </a:p>
            <a:p>
              <a:pPr>
                <a:buFontTx/>
                <a:buNone/>
              </a:pPr>
              <a:r>
                <a:rPr lang="en-US" sz="2400" dirty="0">
                  <a:solidFill>
                    <a:srgbClr val="800080"/>
                  </a:solidFill>
                </a:rPr>
                <a:t>	</a:t>
              </a:r>
              <a:r>
                <a:rPr lang="ro-RO" sz="2400" dirty="0">
                  <a:solidFill>
                    <a:srgbClr val="800080"/>
                  </a:solidFill>
                </a:rPr>
                <a:t>::</a:t>
              </a:r>
              <a:r>
                <a:rPr lang="ro-RO" sz="2400" dirty="0"/>
                <a:t>i </a:t>
              </a:r>
              <a:r>
                <a:rPr lang="ro-RO" sz="2400" dirty="0">
                  <a:solidFill>
                    <a:srgbClr val="808030"/>
                  </a:solidFill>
                </a:rPr>
                <a:t>=</a:t>
              </a:r>
              <a:r>
                <a:rPr lang="ro-RO" sz="2400" dirty="0"/>
                <a:t> </a:t>
              </a:r>
              <a:r>
                <a:rPr lang="ro-RO" sz="2400" dirty="0">
                  <a:solidFill>
                    <a:srgbClr val="008C00"/>
                  </a:solidFill>
                </a:rPr>
                <a:t>10</a:t>
              </a:r>
              <a:r>
                <a:rPr lang="ro-RO" sz="2400" dirty="0">
                  <a:solidFill>
                    <a:srgbClr val="800080"/>
                  </a:solidFill>
                </a:rPr>
                <a:t>;</a:t>
              </a:r>
              <a:r>
                <a:rPr lang="ro-RO" sz="2400" dirty="0"/>
                <a:t> </a:t>
              </a:r>
              <a:r>
                <a:rPr lang="ro-RO" sz="2400" dirty="0">
                  <a:solidFill>
                    <a:srgbClr val="696969"/>
                  </a:solidFill>
                </a:rPr>
                <a:t>// now refers to global </a:t>
              </a:r>
              <a:r>
                <a:rPr lang="ro-RO" sz="2400" dirty="0" smtClean="0">
                  <a:solidFill>
                    <a:srgbClr val="696969"/>
                  </a:solidFill>
                </a:rPr>
                <a:t>i</a:t>
              </a:r>
              <a:endParaRPr lang="en-US" sz="2400" dirty="0" smtClean="0">
                <a:solidFill>
                  <a:srgbClr val="696969"/>
                </a:solidFill>
              </a:endParaRPr>
            </a:p>
            <a:p>
              <a:pPr>
                <a:buFontTx/>
                <a:buNone/>
              </a:pPr>
              <a:r>
                <a:rPr lang="en-US" dirty="0" err="1" smtClean="0">
                  <a:solidFill>
                    <a:srgbClr val="696969"/>
                  </a:solidFill>
                </a:rPr>
                <a:t>Cout</a:t>
              </a:r>
              <a:r>
                <a:rPr lang="en-US" dirty="0" smtClean="0">
                  <a:solidFill>
                    <a:srgbClr val="696969"/>
                  </a:solidFill>
                </a:rPr>
                <a:t>&lt;&lt;::I;</a:t>
              </a:r>
            </a:p>
            <a:p>
              <a:pPr>
                <a:buFontTx/>
                <a:buNone/>
              </a:pPr>
              <a:r>
                <a:rPr lang="ro-RO" sz="2400" dirty="0" smtClean="0"/>
                <a:t> </a:t>
              </a:r>
              <a:endParaRPr lang="en-US" sz="2400" dirty="0"/>
            </a:p>
            <a:p>
              <a:pPr>
                <a:buFontTx/>
                <a:buNone/>
              </a:pPr>
              <a:r>
                <a:rPr lang="ro-RO" sz="2400" dirty="0">
                  <a:solidFill>
                    <a:srgbClr val="800080"/>
                  </a:solidFill>
                </a:rPr>
                <a:t>}</a:t>
              </a:r>
              <a:endParaRPr lang="en-US" altLang="ro-RO" sz="2400" b="1" dirty="0"/>
            </a:p>
          </p:txBody>
        </p:sp>
        <p:sp>
          <p:nvSpPr>
            <p:cNvPr id="12297" name="TextBox 5"/>
            <p:cNvSpPr txBox="1">
              <a:spLocks noChangeArrowheads="1"/>
            </p:cNvSpPr>
            <p:nvPr/>
          </p:nvSpPr>
          <p:spPr bwMode="auto">
            <a:xfrm>
              <a:off x="4953000" y="3430656"/>
              <a:ext cx="2590800" cy="461963"/>
            </a:xfrm>
            <a:prstGeom prst="rect">
              <a:avLst/>
            </a:prstGeom>
            <a:solidFill>
              <a:srgbClr val="FFFF00">
                <a:alpha val="27058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ro-RO"/>
            </a:p>
          </p:txBody>
        </p:sp>
      </p:grpSp>
      <p:sp>
        <p:nvSpPr>
          <p:cNvPr id="12294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12295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o-RO" smtClean="0"/>
              <a:t>Clase locale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153400" cy="4114800"/>
          </a:xfrm>
        </p:spPr>
        <p:txBody>
          <a:bodyPr/>
          <a:lstStyle/>
          <a:p>
            <a:r>
              <a:rPr lang="en-US" altLang="ro-RO" smtClean="0"/>
              <a:t>putem defini clase in clase sau functii</a:t>
            </a:r>
          </a:p>
          <a:p>
            <a:r>
              <a:rPr lang="en-US" altLang="ro-RO" b="1" smtClean="0"/>
              <a:t>class</a:t>
            </a:r>
            <a:r>
              <a:rPr lang="en-US" altLang="ro-RO" smtClean="0"/>
              <a:t> este o declaratie, deci defineste un scop</a:t>
            </a:r>
          </a:p>
          <a:p>
            <a:r>
              <a:rPr lang="en-US" altLang="ro-RO" smtClean="0"/>
              <a:t>operatorul de rezolutie de scop ajuta in aceste cazuri</a:t>
            </a:r>
          </a:p>
          <a:p>
            <a:r>
              <a:rPr lang="en-US" altLang="ro-RO" smtClean="0"/>
              <a:t>rar utilizate clase in clase</a:t>
            </a:r>
          </a:p>
          <a:p>
            <a:endParaRPr lang="en-US" altLang="ro-RO" smtClean="0"/>
          </a:p>
        </p:txBody>
      </p:sp>
      <p:sp>
        <p:nvSpPr>
          <p:cNvPr id="13316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13317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9600" y="990600"/>
            <a:ext cx="4267200" cy="4114800"/>
          </a:xfrm>
        </p:spPr>
        <p:txBody>
          <a:bodyPr/>
          <a:lstStyle/>
          <a:p>
            <a:r>
              <a:rPr lang="en-US" altLang="ro-RO" sz="2400" dirty="0" err="1" smtClean="0"/>
              <a:t>exemplu</a:t>
            </a:r>
            <a:r>
              <a:rPr lang="en-US" altLang="ro-RO" sz="2400" dirty="0" smtClean="0"/>
              <a:t> de </a:t>
            </a:r>
            <a:r>
              <a:rPr lang="en-US" altLang="ro-RO" sz="2400" dirty="0" err="1" smtClean="0"/>
              <a:t>clasa</a:t>
            </a:r>
            <a:r>
              <a:rPr lang="en-US" altLang="ro-RO" sz="2400" dirty="0" smtClean="0"/>
              <a:t> in </a:t>
            </a:r>
            <a:r>
              <a:rPr lang="en-US" altLang="ro-RO" sz="2400" dirty="0" err="1" smtClean="0"/>
              <a:t>functia</a:t>
            </a:r>
            <a:r>
              <a:rPr lang="en-US" altLang="ro-RO" sz="2400" dirty="0" smtClean="0"/>
              <a:t> f()</a:t>
            </a:r>
          </a:p>
          <a:p>
            <a:r>
              <a:rPr lang="en-US" altLang="ro-RO" sz="2400" dirty="0" err="1" smtClean="0"/>
              <a:t>restrictii</a:t>
            </a:r>
            <a:r>
              <a:rPr lang="en-US" altLang="ro-RO" sz="2400" dirty="0" smtClean="0"/>
              <a:t>: </a:t>
            </a:r>
            <a:r>
              <a:rPr lang="en-US" altLang="ro-RO" sz="2400" dirty="0" err="1" smtClean="0"/>
              <a:t>functii</a:t>
            </a:r>
            <a:r>
              <a:rPr lang="en-US" altLang="ro-RO" sz="2400" dirty="0" smtClean="0"/>
              <a:t> definite in </a:t>
            </a:r>
            <a:r>
              <a:rPr lang="en-US" altLang="ro-RO" sz="2400" dirty="0" err="1" smtClean="0"/>
              <a:t>clasa</a:t>
            </a:r>
            <a:endParaRPr lang="en-US" altLang="ro-RO" sz="2400" dirty="0" smtClean="0"/>
          </a:p>
          <a:p>
            <a:r>
              <a:rPr lang="en-US" altLang="ro-RO" sz="2400" dirty="0" smtClean="0"/>
              <a:t>nu </a:t>
            </a:r>
            <a:r>
              <a:rPr lang="en-US" altLang="ro-RO" sz="2400" dirty="0" err="1" smtClean="0"/>
              <a:t>acceseaza</a:t>
            </a:r>
            <a:r>
              <a:rPr lang="en-US" altLang="ro-RO" sz="2400" dirty="0" smtClean="0"/>
              <a:t> </a:t>
            </a:r>
            <a:r>
              <a:rPr lang="en-US" altLang="ro-RO" sz="2400" dirty="0" err="1" smtClean="0"/>
              <a:t>variabilele</a:t>
            </a:r>
            <a:r>
              <a:rPr lang="en-US" altLang="ro-RO" sz="2400" dirty="0" smtClean="0"/>
              <a:t> locale ale </a:t>
            </a:r>
            <a:r>
              <a:rPr lang="en-US" altLang="ro-RO" sz="2400" dirty="0" err="1" smtClean="0"/>
              <a:t>functiei</a:t>
            </a:r>
            <a:endParaRPr lang="en-US" altLang="ro-RO" sz="2400" dirty="0" smtClean="0"/>
          </a:p>
          <a:p>
            <a:r>
              <a:rPr lang="en-US" altLang="ro-RO" sz="2400" dirty="0" err="1" smtClean="0"/>
              <a:t>acceseaza</a:t>
            </a:r>
            <a:r>
              <a:rPr lang="en-US" altLang="ro-RO" sz="2400" dirty="0" smtClean="0"/>
              <a:t> </a:t>
            </a:r>
            <a:r>
              <a:rPr lang="en-US" altLang="ro-RO" sz="2400" dirty="0" err="1" smtClean="0"/>
              <a:t>variabilele</a:t>
            </a:r>
            <a:r>
              <a:rPr lang="en-US" altLang="ro-RO" sz="2400" dirty="0" smtClean="0"/>
              <a:t> definite static</a:t>
            </a:r>
          </a:p>
          <a:p>
            <a:r>
              <a:rPr lang="en-US" altLang="ro-RO" sz="2400" dirty="0" err="1" smtClean="0"/>
              <a:t>fara</a:t>
            </a:r>
            <a:r>
              <a:rPr lang="en-US" altLang="ro-RO" sz="2400" dirty="0" smtClean="0"/>
              <a:t> </a:t>
            </a:r>
            <a:r>
              <a:rPr lang="en-US" altLang="ro-RO" sz="2400" dirty="0" err="1" smtClean="0"/>
              <a:t>variabile</a:t>
            </a:r>
            <a:r>
              <a:rPr lang="en-US" altLang="ro-RO" sz="2400" dirty="0" smtClean="0"/>
              <a:t> static definite in </a:t>
            </a:r>
            <a:r>
              <a:rPr lang="en-US" altLang="ro-RO" sz="2400" dirty="0" err="1" smtClean="0"/>
              <a:t>clasa</a:t>
            </a:r>
            <a:endParaRPr lang="en-US" altLang="ro-RO" sz="2400" dirty="0" smtClean="0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304800" y="838200"/>
            <a:ext cx="4572000" cy="5078313"/>
            <a:chOff x="304800" y="228600"/>
            <a:chExt cx="4572000" cy="5078043"/>
          </a:xfrm>
        </p:grpSpPr>
        <p:sp>
          <p:nvSpPr>
            <p:cNvPr id="14342" name="Rectangle 4"/>
            <p:cNvSpPr>
              <a:spLocks noChangeArrowheads="1"/>
            </p:cNvSpPr>
            <p:nvPr/>
          </p:nvSpPr>
          <p:spPr bwMode="auto">
            <a:xfrm>
              <a:off x="304800" y="228600"/>
              <a:ext cx="4572000" cy="50780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FontTx/>
                <a:buNone/>
              </a:pPr>
              <a:r>
                <a:rPr lang="ro-RO" sz="1800" dirty="0">
                  <a:solidFill>
                    <a:srgbClr val="004A43"/>
                  </a:solidFill>
                </a:rPr>
                <a:t>#include </a:t>
              </a:r>
              <a:r>
                <a:rPr lang="ro-RO" sz="1800" dirty="0">
                  <a:solidFill>
                    <a:srgbClr val="800000"/>
                  </a:solidFill>
                </a:rPr>
                <a:t>&lt;</a:t>
              </a:r>
              <a:r>
                <a:rPr lang="ro-RO" sz="1800" dirty="0">
                  <a:solidFill>
                    <a:srgbClr val="40015A"/>
                  </a:solidFill>
                </a:rPr>
                <a:t>iostream</a:t>
              </a:r>
              <a:r>
                <a:rPr lang="ro-RO" sz="1800" dirty="0">
                  <a:solidFill>
                    <a:srgbClr val="800000"/>
                  </a:solidFill>
                </a:rPr>
                <a:t>&gt;</a:t>
              </a:r>
              <a:r>
                <a:rPr lang="ro-RO" sz="1800" dirty="0"/>
                <a:t> </a:t>
              </a:r>
              <a:endParaRPr lang="en-US" sz="1800" dirty="0"/>
            </a:p>
            <a:p>
              <a:pPr>
                <a:buFontTx/>
                <a:buNone/>
              </a:pPr>
              <a:r>
                <a:rPr lang="ro-RO" sz="1800" b="1" dirty="0">
                  <a:solidFill>
                    <a:srgbClr val="800000"/>
                  </a:solidFill>
                </a:rPr>
                <a:t>using</a:t>
              </a:r>
              <a:r>
                <a:rPr lang="ro-RO" sz="1800" dirty="0"/>
                <a:t> </a:t>
              </a:r>
              <a:r>
                <a:rPr lang="ro-RO" sz="1800" b="1" dirty="0">
                  <a:solidFill>
                    <a:srgbClr val="800000"/>
                  </a:solidFill>
                </a:rPr>
                <a:t>namespace</a:t>
              </a:r>
              <a:r>
                <a:rPr lang="ro-RO" sz="1800" dirty="0"/>
                <a:t> </a:t>
              </a:r>
              <a:r>
                <a:rPr lang="ro-RO" sz="1800" dirty="0">
                  <a:solidFill>
                    <a:srgbClr val="666616"/>
                  </a:solidFill>
                </a:rPr>
                <a:t>std</a:t>
              </a:r>
              <a:r>
                <a:rPr lang="ro-RO" sz="1800" dirty="0">
                  <a:solidFill>
                    <a:srgbClr val="800080"/>
                  </a:solidFill>
                </a:rPr>
                <a:t>;</a:t>
              </a:r>
              <a:r>
                <a:rPr lang="ro-RO" sz="1800" dirty="0"/>
                <a:t> </a:t>
              </a:r>
              <a:endParaRPr lang="en-US" sz="1800" dirty="0"/>
            </a:p>
            <a:p>
              <a:pPr>
                <a:buFontTx/>
                <a:buNone/>
              </a:pPr>
              <a:r>
                <a:rPr lang="ro-RO" sz="1800" b="1" dirty="0">
                  <a:solidFill>
                    <a:srgbClr val="800000"/>
                  </a:solidFill>
                </a:rPr>
                <a:t>void</a:t>
              </a:r>
              <a:r>
                <a:rPr lang="ro-RO" sz="1800" dirty="0"/>
                <a:t> f</a:t>
              </a:r>
              <a:r>
                <a:rPr lang="ro-RO" sz="1800" dirty="0">
                  <a:solidFill>
                    <a:srgbClr val="808030"/>
                  </a:solidFill>
                </a:rPr>
                <a:t>()</a:t>
              </a:r>
              <a:r>
                <a:rPr lang="ro-RO" sz="1800" dirty="0">
                  <a:solidFill>
                    <a:srgbClr val="800080"/>
                  </a:solidFill>
                </a:rPr>
                <a:t>;</a:t>
              </a:r>
              <a:r>
                <a:rPr lang="ro-RO" sz="1800" dirty="0"/>
                <a:t> </a:t>
              </a:r>
              <a:endParaRPr lang="en-US" sz="1800" dirty="0"/>
            </a:p>
            <a:p>
              <a:pPr>
                <a:buFontTx/>
                <a:buNone/>
              </a:pPr>
              <a:r>
                <a:rPr lang="ro-RO" sz="1800" b="1" dirty="0">
                  <a:solidFill>
                    <a:srgbClr val="800000"/>
                  </a:solidFill>
                </a:rPr>
                <a:t>int</a:t>
              </a:r>
              <a:r>
                <a:rPr lang="ro-RO" sz="1800" dirty="0"/>
                <a:t> </a:t>
              </a:r>
              <a:r>
                <a:rPr lang="ro-RO" sz="1800" dirty="0">
                  <a:solidFill>
                    <a:srgbClr val="400000"/>
                  </a:solidFill>
                </a:rPr>
                <a:t>main</a:t>
              </a:r>
              <a:r>
                <a:rPr lang="ro-RO" sz="1800" dirty="0">
                  <a:solidFill>
                    <a:srgbClr val="808030"/>
                  </a:solidFill>
                </a:rPr>
                <a:t>()</a:t>
              </a:r>
              <a:r>
                <a:rPr lang="ro-RO" sz="1800" dirty="0"/>
                <a:t> </a:t>
              </a:r>
              <a:r>
                <a:rPr lang="ro-RO" sz="1800" dirty="0">
                  <a:solidFill>
                    <a:srgbClr val="800080"/>
                  </a:solidFill>
                </a:rPr>
                <a:t>{</a:t>
              </a:r>
              <a:r>
                <a:rPr lang="ro-RO" sz="1800" dirty="0"/>
                <a:t> </a:t>
              </a:r>
              <a:endParaRPr lang="en-US" sz="1800" dirty="0"/>
            </a:p>
            <a:p>
              <a:pPr>
                <a:buFontTx/>
                <a:buNone/>
              </a:pPr>
              <a:r>
                <a:rPr lang="en-US" sz="1800" dirty="0"/>
                <a:t>	</a:t>
              </a:r>
              <a:r>
                <a:rPr lang="ro-RO" sz="1800" dirty="0"/>
                <a:t>f</a:t>
              </a:r>
              <a:r>
                <a:rPr lang="ro-RO" sz="1800" dirty="0">
                  <a:solidFill>
                    <a:srgbClr val="808030"/>
                  </a:solidFill>
                </a:rPr>
                <a:t>()</a:t>
              </a:r>
              <a:r>
                <a:rPr lang="ro-RO" sz="1800" dirty="0">
                  <a:solidFill>
                    <a:srgbClr val="800080"/>
                  </a:solidFill>
                </a:rPr>
                <a:t>;</a:t>
              </a:r>
              <a:r>
                <a:rPr lang="ro-RO" sz="1800" dirty="0"/>
                <a:t> </a:t>
              </a:r>
              <a:r>
                <a:rPr lang="ro-RO" sz="1800" dirty="0">
                  <a:solidFill>
                    <a:srgbClr val="696969"/>
                  </a:solidFill>
                </a:rPr>
                <a:t>// myclass not known here</a:t>
              </a:r>
              <a:r>
                <a:rPr lang="ro-RO" sz="1800" dirty="0"/>
                <a:t> </a:t>
              </a:r>
              <a:endParaRPr lang="en-US" sz="1800" dirty="0"/>
            </a:p>
            <a:p>
              <a:pPr>
                <a:buFontTx/>
                <a:buNone/>
              </a:pPr>
              <a:r>
                <a:rPr lang="en-US" sz="1800" b="1" dirty="0">
                  <a:solidFill>
                    <a:srgbClr val="800000"/>
                  </a:solidFill>
                </a:rPr>
                <a:t>	</a:t>
              </a:r>
              <a:r>
                <a:rPr lang="ro-RO" sz="1800" b="1" dirty="0">
                  <a:solidFill>
                    <a:srgbClr val="800000"/>
                  </a:solidFill>
                </a:rPr>
                <a:t>return</a:t>
              </a:r>
              <a:r>
                <a:rPr lang="ro-RO" sz="1800" dirty="0"/>
                <a:t> </a:t>
              </a:r>
              <a:r>
                <a:rPr lang="ro-RO" sz="1800" dirty="0">
                  <a:solidFill>
                    <a:srgbClr val="008C00"/>
                  </a:solidFill>
                </a:rPr>
                <a:t>0</a:t>
              </a:r>
              <a:r>
                <a:rPr lang="ro-RO" sz="1800" dirty="0">
                  <a:solidFill>
                    <a:srgbClr val="800080"/>
                  </a:solidFill>
                </a:rPr>
                <a:t>;</a:t>
              </a:r>
              <a:r>
                <a:rPr lang="ro-RO" sz="1800" dirty="0"/>
                <a:t> </a:t>
              </a:r>
              <a:r>
                <a:rPr lang="ro-RO" sz="1800" dirty="0">
                  <a:solidFill>
                    <a:srgbClr val="800080"/>
                  </a:solidFill>
                </a:rPr>
                <a:t>}</a:t>
              </a:r>
              <a:r>
                <a:rPr lang="ro-RO" sz="1800" dirty="0"/>
                <a:t> </a:t>
              </a:r>
              <a:endParaRPr lang="en-US" sz="1800" dirty="0"/>
            </a:p>
            <a:p>
              <a:pPr>
                <a:buFontTx/>
                <a:buNone/>
              </a:pPr>
              <a:r>
                <a:rPr lang="ro-RO" sz="1800" b="1" dirty="0">
                  <a:solidFill>
                    <a:srgbClr val="800000"/>
                  </a:solidFill>
                </a:rPr>
                <a:t>void</a:t>
              </a:r>
              <a:r>
                <a:rPr lang="ro-RO" sz="1800" dirty="0"/>
                <a:t> f</a:t>
              </a:r>
              <a:r>
                <a:rPr lang="ro-RO" sz="1800" dirty="0">
                  <a:solidFill>
                    <a:srgbClr val="808030"/>
                  </a:solidFill>
                </a:rPr>
                <a:t>()</a:t>
              </a:r>
              <a:r>
                <a:rPr lang="ro-RO" sz="1800" dirty="0"/>
                <a:t> </a:t>
              </a:r>
              <a:r>
                <a:rPr lang="ro-RO" sz="1800" dirty="0">
                  <a:solidFill>
                    <a:srgbClr val="800080"/>
                  </a:solidFill>
                </a:rPr>
                <a:t>{</a:t>
              </a:r>
              <a:r>
                <a:rPr lang="ro-RO" sz="1800" dirty="0"/>
                <a:t> </a:t>
              </a:r>
              <a:endParaRPr lang="en-US" sz="1800" dirty="0"/>
            </a:p>
            <a:p>
              <a:pPr>
                <a:buFontTx/>
                <a:buNone/>
              </a:pPr>
              <a:r>
                <a:rPr lang="en-US" sz="1800" b="1" dirty="0">
                  <a:solidFill>
                    <a:srgbClr val="800000"/>
                  </a:solidFill>
                </a:rPr>
                <a:t>	</a:t>
              </a:r>
              <a:r>
                <a:rPr lang="ro-RO" sz="1800" b="1" dirty="0">
                  <a:solidFill>
                    <a:srgbClr val="800000"/>
                  </a:solidFill>
                </a:rPr>
                <a:t>class</a:t>
              </a:r>
              <a:r>
                <a:rPr lang="ro-RO" sz="1800" dirty="0"/>
                <a:t> myclass </a:t>
              </a:r>
              <a:endParaRPr lang="en-US" sz="1800" dirty="0"/>
            </a:p>
            <a:p>
              <a:pPr>
                <a:buFontTx/>
                <a:buNone/>
              </a:pPr>
              <a:r>
                <a:rPr lang="en-US" sz="1800" dirty="0">
                  <a:solidFill>
                    <a:srgbClr val="800080"/>
                  </a:solidFill>
                </a:rPr>
                <a:t>	</a:t>
              </a:r>
              <a:r>
                <a:rPr lang="ro-RO" sz="1800" dirty="0">
                  <a:solidFill>
                    <a:srgbClr val="800080"/>
                  </a:solidFill>
                </a:rPr>
                <a:t>{</a:t>
              </a:r>
              <a:r>
                <a:rPr lang="ro-RO" sz="1800" dirty="0"/>
                <a:t> </a:t>
              </a:r>
              <a:endParaRPr lang="en-US" sz="1800" dirty="0"/>
            </a:p>
            <a:p>
              <a:pPr>
                <a:buFontTx/>
                <a:buNone/>
              </a:pPr>
              <a:r>
                <a:rPr lang="en-US" sz="1800" b="1" dirty="0">
                  <a:solidFill>
                    <a:srgbClr val="800000"/>
                  </a:solidFill>
                </a:rPr>
                <a:t>		</a:t>
              </a:r>
              <a:r>
                <a:rPr lang="ro-RO" sz="1800" b="1" dirty="0">
                  <a:solidFill>
                    <a:srgbClr val="800000"/>
                  </a:solidFill>
                </a:rPr>
                <a:t>int</a:t>
              </a:r>
              <a:r>
                <a:rPr lang="ro-RO" sz="1800" dirty="0"/>
                <a:t> i</a:t>
              </a:r>
              <a:r>
                <a:rPr lang="ro-RO" sz="1800" dirty="0">
                  <a:solidFill>
                    <a:srgbClr val="800080"/>
                  </a:solidFill>
                </a:rPr>
                <a:t>;</a:t>
              </a:r>
              <a:r>
                <a:rPr lang="ro-RO" sz="1800" dirty="0"/>
                <a:t> </a:t>
              </a:r>
              <a:r>
                <a:rPr lang="ro-RO" sz="1800" dirty="0">
                  <a:solidFill>
                    <a:srgbClr val="E34ADC"/>
                  </a:solidFill>
                </a:rPr>
                <a:t>   </a:t>
              </a:r>
              <a:endParaRPr lang="en-US" sz="1800" dirty="0">
                <a:solidFill>
                  <a:srgbClr val="E34ADC"/>
                </a:solidFill>
              </a:endParaRPr>
            </a:p>
            <a:p>
              <a:pPr>
                <a:buFontTx/>
                <a:buNone/>
              </a:pPr>
              <a:r>
                <a:rPr lang="en-US" sz="1800" b="1" dirty="0">
                  <a:solidFill>
                    <a:srgbClr val="E34ADC"/>
                  </a:solidFill>
                </a:rPr>
                <a:t>	</a:t>
              </a:r>
              <a:r>
                <a:rPr lang="ro-RO" sz="1800" b="1" dirty="0">
                  <a:solidFill>
                    <a:srgbClr val="800000"/>
                  </a:solidFill>
                </a:rPr>
                <a:t>public</a:t>
              </a:r>
              <a:r>
                <a:rPr lang="ro-RO" sz="1800" dirty="0">
                  <a:solidFill>
                    <a:srgbClr val="E34ADC"/>
                  </a:solidFill>
                </a:rPr>
                <a:t>:</a:t>
              </a:r>
              <a:r>
                <a:rPr lang="ro-RO" sz="1800" dirty="0"/>
                <a:t> </a:t>
              </a:r>
              <a:endParaRPr lang="en-US" sz="1800" dirty="0"/>
            </a:p>
            <a:p>
              <a:pPr>
                <a:buFontTx/>
                <a:buNone/>
              </a:pPr>
              <a:r>
                <a:rPr lang="en-US" sz="1800" b="1" dirty="0">
                  <a:solidFill>
                    <a:srgbClr val="800000"/>
                  </a:solidFill>
                </a:rPr>
                <a:t>		</a:t>
              </a:r>
              <a:r>
                <a:rPr lang="ro-RO" sz="1800" b="1" dirty="0">
                  <a:solidFill>
                    <a:srgbClr val="800000"/>
                  </a:solidFill>
                </a:rPr>
                <a:t>void</a:t>
              </a:r>
              <a:r>
                <a:rPr lang="ro-RO" sz="1800" dirty="0"/>
                <a:t> put_i</a:t>
              </a:r>
              <a:r>
                <a:rPr lang="ro-RO" sz="1800" dirty="0">
                  <a:solidFill>
                    <a:srgbClr val="808030"/>
                  </a:solidFill>
                </a:rPr>
                <a:t>(</a:t>
              </a:r>
              <a:r>
                <a:rPr lang="ro-RO" sz="1800" b="1" dirty="0">
                  <a:solidFill>
                    <a:srgbClr val="800000"/>
                  </a:solidFill>
                </a:rPr>
                <a:t>int</a:t>
              </a:r>
              <a:r>
                <a:rPr lang="ro-RO" sz="1800" dirty="0"/>
                <a:t> n</a:t>
              </a:r>
              <a:r>
                <a:rPr lang="ro-RO" sz="1800" dirty="0">
                  <a:solidFill>
                    <a:srgbClr val="808030"/>
                  </a:solidFill>
                </a:rPr>
                <a:t>)</a:t>
              </a:r>
              <a:r>
                <a:rPr lang="ro-RO" sz="1800" dirty="0"/>
                <a:t> </a:t>
              </a:r>
              <a:r>
                <a:rPr lang="ro-RO" sz="1800" dirty="0">
                  <a:solidFill>
                    <a:srgbClr val="800080"/>
                  </a:solidFill>
                </a:rPr>
                <a:t>{</a:t>
              </a:r>
              <a:r>
                <a:rPr lang="ro-RO" sz="1800" dirty="0"/>
                <a:t> i</a:t>
              </a:r>
              <a:r>
                <a:rPr lang="ro-RO" sz="1800" dirty="0">
                  <a:solidFill>
                    <a:srgbClr val="808030"/>
                  </a:solidFill>
                </a:rPr>
                <a:t>=</a:t>
              </a:r>
              <a:r>
                <a:rPr lang="ro-RO" sz="1800" dirty="0"/>
                <a:t>n</a:t>
              </a:r>
              <a:r>
                <a:rPr lang="ro-RO" sz="1800" dirty="0">
                  <a:solidFill>
                    <a:srgbClr val="800080"/>
                  </a:solidFill>
                </a:rPr>
                <a:t>;</a:t>
              </a:r>
              <a:r>
                <a:rPr lang="ro-RO" sz="1800" dirty="0"/>
                <a:t> </a:t>
              </a:r>
              <a:r>
                <a:rPr lang="ro-RO" sz="1800" dirty="0">
                  <a:solidFill>
                    <a:srgbClr val="800080"/>
                  </a:solidFill>
                </a:rPr>
                <a:t>}</a:t>
              </a:r>
              <a:r>
                <a:rPr lang="ro-RO" sz="1800" dirty="0"/>
                <a:t> </a:t>
              </a:r>
              <a:endParaRPr lang="en-US" sz="1800" dirty="0"/>
            </a:p>
            <a:p>
              <a:pPr>
                <a:buFontTx/>
                <a:buNone/>
              </a:pPr>
              <a:r>
                <a:rPr lang="en-US" sz="1800" b="1" dirty="0">
                  <a:solidFill>
                    <a:srgbClr val="800000"/>
                  </a:solidFill>
                </a:rPr>
                <a:t>		</a:t>
              </a:r>
              <a:r>
                <a:rPr lang="ro-RO" sz="1800" b="1" dirty="0">
                  <a:solidFill>
                    <a:srgbClr val="800000"/>
                  </a:solidFill>
                </a:rPr>
                <a:t>int</a:t>
              </a:r>
              <a:r>
                <a:rPr lang="ro-RO" sz="1800" dirty="0"/>
                <a:t> get_i</a:t>
              </a:r>
              <a:r>
                <a:rPr lang="ro-RO" sz="1800" dirty="0">
                  <a:solidFill>
                    <a:srgbClr val="808030"/>
                  </a:solidFill>
                </a:rPr>
                <a:t>()</a:t>
              </a:r>
              <a:r>
                <a:rPr lang="ro-RO" sz="1800" dirty="0"/>
                <a:t> </a:t>
              </a:r>
              <a:r>
                <a:rPr lang="ro-RO" sz="1800" dirty="0">
                  <a:solidFill>
                    <a:srgbClr val="800080"/>
                  </a:solidFill>
                </a:rPr>
                <a:t>{</a:t>
              </a:r>
              <a:r>
                <a:rPr lang="ro-RO" sz="1800" dirty="0"/>
                <a:t> </a:t>
              </a:r>
              <a:r>
                <a:rPr lang="ro-RO" sz="1800" b="1" dirty="0">
                  <a:solidFill>
                    <a:srgbClr val="800000"/>
                  </a:solidFill>
                </a:rPr>
                <a:t>return</a:t>
              </a:r>
              <a:r>
                <a:rPr lang="ro-RO" sz="1800" dirty="0"/>
                <a:t> i</a:t>
              </a:r>
              <a:r>
                <a:rPr lang="ro-RO" sz="1800" dirty="0">
                  <a:solidFill>
                    <a:srgbClr val="800080"/>
                  </a:solidFill>
                </a:rPr>
                <a:t>;</a:t>
              </a:r>
              <a:r>
                <a:rPr lang="ro-RO" sz="1800" dirty="0"/>
                <a:t> </a:t>
              </a:r>
              <a:r>
                <a:rPr lang="ro-RO" sz="1800" dirty="0">
                  <a:solidFill>
                    <a:srgbClr val="800080"/>
                  </a:solidFill>
                </a:rPr>
                <a:t>}</a:t>
              </a:r>
              <a:r>
                <a:rPr lang="ro-RO" sz="1800" dirty="0"/>
                <a:t> </a:t>
              </a:r>
              <a:endParaRPr lang="en-US" sz="1800" dirty="0"/>
            </a:p>
            <a:p>
              <a:pPr>
                <a:buFontTx/>
                <a:buNone/>
              </a:pPr>
              <a:r>
                <a:rPr lang="en-US" sz="1800" dirty="0">
                  <a:solidFill>
                    <a:srgbClr val="800080"/>
                  </a:solidFill>
                </a:rPr>
                <a:t>	</a:t>
              </a:r>
              <a:r>
                <a:rPr lang="ro-RO" sz="1800" dirty="0">
                  <a:solidFill>
                    <a:srgbClr val="800080"/>
                  </a:solidFill>
                </a:rPr>
                <a:t>}</a:t>
              </a:r>
              <a:r>
                <a:rPr lang="ro-RO" sz="1800" dirty="0"/>
                <a:t> ob</a:t>
              </a:r>
              <a:r>
                <a:rPr lang="ro-RO" sz="1800" dirty="0">
                  <a:solidFill>
                    <a:srgbClr val="800080"/>
                  </a:solidFill>
                </a:rPr>
                <a:t>;</a:t>
              </a:r>
              <a:r>
                <a:rPr lang="ro-RO" sz="1800" dirty="0"/>
                <a:t> </a:t>
              </a:r>
              <a:endParaRPr lang="en-US" sz="1800" dirty="0"/>
            </a:p>
            <a:p>
              <a:pPr>
                <a:buFontTx/>
                <a:buNone/>
              </a:pPr>
              <a:r>
                <a:rPr lang="en-US" sz="1800" dirty="0"/>
                <a:t>	</a:t>
              </a:r>
              <a:r>
                <a:rPr lang="ro-RO" sz="1800" dirty="0"/>
                <a:t>ob</a:t>
              </a:r>
              <a:r>
                <a:rPr lang="ro-RO" sz="1800" dirty="0">
                  <a:solidFill>
                    <a:srgbClr val="808030"/>
                  </a:solidFill>
                </a:rPr>
                <a:t>.</a:t>
              </a:r>
              <a:r>
                <a:rPr lang="ro-RO" sz="1800" dirty="0"/>
                <a:t>put_i</a:t>
              </a:r>
              <a:r>
                <a:rPr lang="ro-RO" sz="1800" dirty="0">
                  <a:solidFill>
                    <a:srgbClr val="808030"/>
                  </a:solidFill>
                </a:rPr>
                <a:t>(</a:t>
              </a:r>
              <a:r>
                <a:rPr lang="ro-RO" sz="1800" dirty="0">
                  <a:solidFill>
                    <a:srgbClr val="008C00"/>
                  </a:solidFill>
                </a:rPr>
                <a:t>10</a:t>
              </a:r>
              <a:r>
                <a:rPr lang="ro-RO" sz="1800" dirty="0">
                  <a:solidFill>
                    <a:srgbClr val="808030"/>
                  </a:solidFill>
                </a:rPr>
                <a:t>)</a:t>
              </a:r>
              <a:r>
                <a:rPr lang="ro-RO" sz="1800" dirty="0">
                  <a:solidFill>
                    <a:srgbClr val="800080"/>
                  </a:solidFill>
                </a:rPr>
                <a:t>;</a:t>
              </a:r>
              <a:r>
                <a:rPr lang="ro-RO" sz="1800" dirty="0"/>
                <a:t> </a:t>
              </a:r>
              <a:endParaRPr lang="en-US" sz="1800" dirty="0"/>
            </a:p>
            <a:p>
              <a:pPr>
                <a:buFontTx/>
                <a:buNone/>
              </a:pPr>
              <a:r>
                <a:rPr lang="en-US" sz="1800" dirty="0">
                  <a:solidFill>
                    <a:srgbClr val="603000"/>
                  </a:solidFill>
                </a:rPr>
                <a:t>	</a:t>
              </a:r>
              <a:r>
                <a:rPr lang="ro-RO" sz="1800" dirty="0">
                  <a:solidFill>
                    <a:srgbClr val="603000"/>
                  </a:solidFill>
                </a:rPr>
                <a:t>cout</a:t>
              </a:r>
              <a:r>
                <a:rPr lang="ro-RO" sz="1800" dirty="0"/>
                <a:t> </a:t>
              </a:r>
              <a:r>
                <a:rPr lang="ro-RO" sz="1800" dirty="0">
                  <a:solidFill>
                    <a:srgbClr val="808030"/>
                  </a:solidFill>
                </a:rPr>
                <a:t>&lt;&lt;</a:t>
              </a:r>
              <a:r>
                <a:rPr lang="ro-RO" sz="1800" dirty="0"/>
                <a:t> ob</a:t>
              </a:r>
              <a:r>
                <a:rPr lang="ro-RO" sz="1800" dirty="0">
                  <a:solidFill>
                    <a:srgbClr val="808030"/>
                  </a:solidFill>
                </a:rPr>
                <a:t>.</a:t>
              </a:r>
              <a:r>
                <a:rPr lang="ro-RO" sz="1800" dirty="0"/>
                <a:t>get_i</a:t>
              </a:r>
              <a:r>
                <a:rPr lang="ro-RO" sz="1800" dirty="0">
                  <a:solidFill>
                    <a:srgbClr val="808030"/>
                  </a:solidFill>
                </a:rPr>
                <a:t>()</a:t>
              </a:r>
              <a:r>
                <a:rPr lang="ro-RO" sz="1800" dirty="0">
                  <a:solidFill>
                    <a:srgbClr val="800080"/>
                  </a:solidFill>
                </a:rPr>
                <a:t>;</a:t>
              </a:r>
              <a:r>
                <a:rPr lang="ro-RO" sz="1800" dirty="0"/>
                <a:t> </a:t>
              </a:r>
              <a:endParaRPr lang="en-US" sz="1800" dirty="0"/>
            </a:p>
            <a:p>
              <a:pPr>
                <a:buFontTx/>
                <a:buNone/>
              </a:pPr>
              <a:r>
                <a:rPr lang="ro-RO" sz="1800" dirty="0" smtClean="0">
                  <a:solidFill>
                    <a:srgbClr val="800080"/>
                  </a:solidFill>
                </a:rPr>
                <a:t>}</a:t>
              </a:r>
              <a:endParaRPr lang="en-US" sz="1800" dirty="0" smtClean="0">
                <a:solidFill>
                  <a:srgbClr val="800080"/>
                </a:solidFill>
              </a:endParaRPr>
            </a:p>
            <a:p>
              <a:pPr>
                <a:buFontTx/>
                <a:buNone/>
              </a:pPr>
              <a:endParaRPr lang="en-US" altLang="ro-RO" sz="1800" b="1" dirty="0" smtClean="0">
                <a:solidFill>
                  <a:srgbClr val="800080"/>
                </a:solidFill>
              </a:endParaRPr>
            </a:p>
          </p:txBody>
        </p:sp>
        <p:sp>
          <p:nvSpPr>
            <p:cNvPr id="14343" name="TextBox 5"/>
            <p:cNvSpPr txBox="1">
              <a:spLocks noChangeArrowheads="1"/>
            </p:cNvSpPr>
            <p:nvPr/>
          </p:nvSpPr>
          <p:spPr bwMode="auto">
            <a:xfrm>
              <a:off x="1295400" y="2362087"/>
              <a:ext cx="3276600" cy="1766637"/>
            </a:xfrm>
            <a:prstGeom prst="rect">
              <a:avLst/>
            </a:prstGeom>
            <a:solidFill>
              <a:srgbClr val="FFFF00">
                <a:alpha val="27058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FontTx/>
                <a:buNone/>
              </a:pPr>
              <a:endParaRPr lang="en-US"/>
            </a:p>
            <a:p>
              <a:pPr>
                <a:buFontTx/>
                <a:buNone/>
              </a:pPr>
              <a:endParaRPr lang="en-US"/>
            </a:p>
            <a:p>
              <a:pPr>
                <a:buFontTx/>
                <a:buNone/>
              </a:pPr>
              <a:endParaRPr lang="ro-RO"/>
            </a:p>
          </p:txBody>
        </p:sp>
      </p:grpSp>
      <p:sp>
        <p:nvSpPr>
          <p:cNvPr id="14340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14341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o-RO" smtClean="0"/>
              <a:t>Functii care intorc obiecte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ro-RO" sz="2800" dirty="0" smtClean="0"/>
              <a:t>o </a:t>
            </a:r>
            <a:r>
              <a:rPr lang="en-US" altLang="ro-RO" sz="2800" dirty="0" err="1" smtClean="0"/>
              <a:t>functie</a:t>
            </a:r>
            <a:r>
              <a:rPr lang="en-US" altLang="ro-RO" sz="2800" dirty="0" smtClean="0"/>
              <a:t> </a:t>
            </a:r>
            <a:r>
              <a:rPr lang="en-US" altLang="ro-RO" sz="2800" dirty="0" err="1" smtClean="0"/>
              <a:t>poate</a:t>
            </a:r>
            <a:r>
              <a:rPr lang="en-US" altLang="ro-RO" sz="2800" dirty="0" smtClean="0"/>
              <a:t> </a:t>
            </a:r>
            <a:r>
              <a:rPr lang="en-US" altLang="ro-RO" sz="2800" dirty="0" err="1" smtClean="0"/>
              <a:t>intoarce</a:t>
            </a:r>
            <a:r>
              <a:rPr lang="en-US" altLang="ro-RO" sz="2800" dirty="0" smtClean="0"/>
              <a:t> </a:t>
            </a:r>
            <a:r>
              <a:rPr lang="en-US" altLang="ro-RO" sz="2800" dirty="0" err="1" smtClean="0"/>
              <a:t>obiecte</a:t>
            </a:r>
            <a:endParaRPr lang="en-US" altLang="ro-RO" sz="2800" dirty="0" smtClean="0"/>
          </a:p>
          <a:p>
            <a:r>
              <a:rPr lang="en-US" altLang="ro-RO" sz="2800" dirty="0" smtClean="0"/>
              <a:t>un </a:t>
            </a:r>
            <a:r>
              <a:rPr lang="en-US" altLang="ro-RO" sz="2800" dirty="0" err="1" smtClean="0"/>
              <a:t>obiect</a:t>
            </a:r>
            <a:r>
              <a:rPr lang="en-US" altLang="ro-RO" sz="2800" dirty="0" smtClean="0"/>
              <a:t> </a:t>
            </a:r>
            <a:r>
              <a:rPr lang="en-US" altLang="ro-RO" sz="2800" dirty="0" err="1" smtClean="0"/>
              <a:t>temporar</a:t>
            </a:r>
            <a:r>
              <a:rPr lang="en-US" altLang="ro-RO" sz="2800" dirty="0" smtClean="0"/>
              <a:t> </a:t>
            </a:r>
            <a:r>
              <a:rPr lang="en-US" altLang="ro-RO" sz="2800" dirty="0" err="1" smtClean="0"/>
              <a:t>este</a:t>
            </a:r>
            <a:r>
              <a:rPr lang="en-US" altLang="ro-RO" sz="2800" dirty="0" smtClean="0"/>
              <a:t> </a:t>
            </a:r>
            <a:r>
              <a:rPr lang="en-US" altLang="ro-RO" sz="2800" dirty="0" err="1" smtClean="0"/>
              <a:t>creat</a:t>
            </a:r>
            <a:r>
              <a:rPr lang="en-US" altLang="ro-RO" sz="2800" dirty="0" smtClean="0"/>
              <a:t> automat </a:t>
            </a:r>
            <a:r>
              <a:rPr lang="en-US" altLang="ro-RO" sz="2800" dirty="0" err="1" smtClean="0"/>
              <a:t>pentru</a:t>
            </a:r>
            <a:r>
              <a:rPr lang="en-US" altLang="ro-RO" sz="2800" dirty="0" smtClean="0"/>
              <a:t> a tine </a:t>
            </a:r>
            <a:r>
              <a:rPr lang="en-US" altLang="ro-RO" sz="2800" dirty="0" err="1" smtClean="0"/>
              <a:t>informatiile</a:t>
            </a:r>
            <a:r>
              <a:rPr lang="en-US" altLang="ro-RO" sz="2800" dirty="0" smtClean="0"/>
              <a:t> din </a:t>
            </a:r>
            <a:r>
              <a:rPr lang="en-US" altLang="ro-RO" sz="2800" dirty="0" err="1" smtClean="0"/>
              <a:t>obiectul</a:t>
            </a:r>
            <a:r>
              <a:rPr lang="en-US" altLang="ro-RO" sz="2800" dirty="0" smtClean="0"/>
              <a:t> de </a:t>
            </a:r>
            <a:r>
              <a:rPr lang="en-US" altLang="ro-RO" sz="2800" dirty="0" err="1" smtClean="0"/>
              <a:t>intors</a:t>
            </a:r>
            <a:endParaRPr lang="en-US" altLang="ro-RO" sz="2800" dirty="0" smtClean="0"/>
          </a:p>
          <a:p>
            <a:r>
              <a:rPr lang="en-US" altLang="ro-RO" sz="2800" dirty="0" err="1" smtClean="0"/>
              <a:t>acesta</a:t>
            </a:r>
            <a:r>
              <a:rPr lang="en-US" altLang="ro-RO" sz="2800" dirty="0" smtClean="0"/>
              <a:t> </a:t>
            </a:r>
            <a:r>
              <a:rPr lang="en-US" altLang="ro-RO" sz="2800" dirty="0" err="1" smtClean="0"/>
              <a:t>este</a:t>
            </a:r>
            <a:r>
              <a:rPr lang="en-US" altLang="ro-RO" sz="2800" dirty="0" smtClean="0"/>
              <a:t> </a:t>
            </a:r>
            <a:r>
              <a:rPr lang="en-US" altLang="ro-RO" sz="2800" dirty="0" err="1" smtClean="0"/>
              <a:t>obiectul</a:t>
            </a:r>
            <a:r>
              <a:rPr lang="en-US" altLang="ro-RO" sz="2800" dirty="0" smtClean="0"/>
              <a:t> care </a:t>
            </a:r>
            <a:r>
              <a:rPr lang="en-US" altLang="ro-RO" sz="2800" dirty="0" err="1" smtClean="0"/>
              <a:t>este</a:t>
            </a:r>
            <a:r>
              <a:rPr lang="en-US" altLang="ro-RO" sz="2800" dirty="0" smtClean="0"/>
              <a:t> </a:t>
            </a:r>
            <a:r>
              <a:rPr lang="en-US" altLang="ro-RO" sz="2800" dirty="0" err="1" smtClean="0"/>
              <a:t>intors</a:t>
            </a:r>
            <a:endParaRPr lang="en-US" altLang="ro-RO" sz="2800" dirty="0" smtClean="0"/>
          </a:p>
          <a:p>
            <a:r>
              <a:rPr lang="en-US" altLang="ro-RO" sz="2800" dirty="0" err="1" smtClean="0"/>
              <a:t>dupa</a:t>
            </a:r>
            <a:r>
              <a:rPr lang="en-US" altLang="ro-RO" sz="2800" dirty="0" smtClean="0"/>
              <a:t> </a:t>
            </a:r>
            <a:r>
              <a:rPr lang="en-US" altLang="ro-RO" sz="2800" dirty="0" err="1" smtClean="0"/>
              <a:t>ce</a:t>
            </a:r>
            <a:r>
              <a:rPr lang="en-US" altLang="ro-RO" sz="2800" dirty="0" smtClean="0"/>
              <a:t> </a:t>
            </a:r>
            <a:r>
              <a:rPr lang="en-US" altLang="ro-RO" sz="2800" dirty="0" err="1" smtClean="0"/>
              <a:t>valoarea</a:t>
            </a:r>
            <a:r>
              <a:rPr lang="en-US" altLang="ro-RO" sz="2800" dirty="0" smtClean="0"/>
              <a:t> a </a:t>
            </a:r>
            <a:r>
              <a:rPr lang="en-US" altLang="ro-RO" sz="2800" dirty="0" err="1" smtClean="0"/>
              <a:t>fost</a:t>
            </a:r>
            <a:r>
              <a:rPr lang="en-US" altLang="ro-RO" sz="2800" dirty="0" smtClean="0"/>
              <a:t> </a:t>
            </a:r>
            <a:r>
              <a:rPr lang="en-US" altLang="ro-RO" sz="2800" dirty="0" err="1" smtClean="0"/>
              <a:t>intoarsa</a:t>
            </a:r>
            <a:r>
              <a:rPr lang="en-US" altLang="ro-RO" sz="2800" dirty="0" smtClean="0"/>
              <a:t>, </a:t>
            </a:r>
            <a:r>
              <a:rPr lang="en-US" altLang="ro-RO" sz="2800" dirty="0" err="1" smtClean="0"/>
              <a:t>acest</a:t>
            </a:r>
            <a:r>
              <a:rPr lang="en-US" altLang="ro-RO" sz="2800" dirty="0" smtClean="0"/>
              <a:t> </a:t>
            </a:r>
            <a:r>
              <a:rPr lang="en-US" altLang="ro-RO" sz="2800" dirty="0" err="1" smtClean="0"/>
              <a:t>obiect</a:t>
            </a:r>
            <a:r>
              <a:rPr lang="en-US" altLang="ro-RO" sz="2800" dirty="0" smtClean="0"/>
              <a:t> </a:t>
            </a:r>
            <a:r>
              <a:rPr lang="en-US" altLang="ro-RO" sz="2800" dirty="0" err="1" smtClean="0"/>
              <a:t>este</a:t>
            </a:r>
            <a:r>
              <a:rPr lang="en-US" altLang="ro-RO" sz="2800" dirty="0" smtClean="0"/>
              <a:t> </a:t>
            </a:r>
            <a:r>
              <a:rPr lang="en-US" altLang="ro-RO" sz="2800" dirty="0" err="1" smtClean="0"/>
              <a:t>distrus</a:t>
            </a:r>
            <a:endParaRPr lang="en-US" altLang="ro-RO" sz="2800" dirty="0" smtClean="0"/>
          </a:p>
          <a:p>
            <a:r>
              <a:rPr lang="en-US" altLang="ro-RO" sz="2800" dirty="0" err="1" smtClean="0"/>
              <a:t>probleme</a:t>
            </a:r>
            <a:r>
              <a:rPr lang="en-US" altLang="ro-RO" sz="2800" dirty="0" smtClean="0"/>
              <a:t> cu </a:t>
            </a:r>
            <a:r>
              <a:rPr lang="en-US" altLang="ro-RO" sz="2800" dirty="0" err="1" smtClean="0"/>
              <a:t>memoria</a:t>
            </a:r>
            <a:r>
              <a:rPr lang="en-US" altLang="ro-RO" sz="2800" dirty="0" smtClean="0"/>
              <a:t> </a:t>
            </a:r>
            <a:r>
              <a:rPr lang="en-US" altLang="ro-RO" sz="2800" dirty="0" err="1" smtClean="0"/>
              <a:t>dinamica</a:t>
            </a:r>
            <a:r>
              <a:rPr lang="en-US" altLang="ro-RO" sz="2800" dirty="0" smtClean="0"/>
              <a:t>: </a:t>
            </a:r>
            <a:r>
              <a:rPr lang="en-US" altLang="ro-RO" sz="2800" dirty="0" err="1" smtClean="0"/>
              <a:t>solutie</a:t>
            </a:r>
            <a:r>
              <a:rPr lang="en-US" altLang="ro-RO" sz="2800" dirty="0" smtClean="0"/>
              <a:t> </a:t>
            </a:r>
            <a:r>
              <a:rPr lang="en-US" altLang="ro-RO" sz="2800" b="1" dirty="0" err="1" smtClean="0"/>
              <a:t>polimorfism</a:t>
            </a:r>
            <a:r>
              <a:rPr lang="en-US" altLang="ro-RO" sz="2800" b="1" dirty="0" smtClean="0"/>
              <a:t> </a:t>
            </a:r>
            <a:r>
              <a:rPr lang="en-US" altLang="ro-RO" sz="2800" b="1" dirty="0" err="1" smtClean="0"/>
              <a:t>pe</a:t>
            </a:r>
            <a:r>
              <a:rPr lang="en-US" altLang="ro-RO" sz="2800" b="1" dirty="0" smtClean="0"/>
              <a:t> = </a:t>
            </a:r>
            <a:r>
              <a:rPr lang="en-US" altLang="ro-RO" sz="2800" b="1" dirty="0" err="1" smtClean="0"/>
              <a:t>si</a:t>
            </a:r>
            <a:r>
              <a:rPr lang="en-US" altLang="ro-RO" sz="2800" b="1" dirty="0" smtClean="0"/>
              <a:t> </a:t>
            </a:r>
            <a:r>
              <a:rPr lang="en-US" altLang="ro-RO" sz="2800" b="1" dirty="0" err="1" smtClean="0"/>
              <a:t>pe</a:t>
            </a:r>
            <a:r>
              <a:rPr lang="en-US" altLang="ro-RO" sz="2800" b="1" dirty="0" smtClean="0"/>
              <a:t> </a:t>
            </a:r>
            <a:r>
              <a:rPr lang="en-US" altLang="ro-RO" sz="2800" b="1" dirty="0" err="1" smtClean="0"/>
              <a:t>constructorul</a:t>
            </a:r>
            <a:r>
              <a:rPr lang="en-US" altLang="ro-RO" sz="2800" b="1" dirty="0" smtClean="0"/>
              <a:t> de </a:t>
            </a:r>
            <a:r>
              <a:rPr lang="en-US" altLang="ro-RO" sz="2800" b="1" dirty="0" err="1" smtClean="0"/>
              <a:t>copiere</a:t>
            </a:r>
            <a:endParaRPr lang="en-US" altLang="ro-RO" sz="2800" b="1" dirty="0" smtClean="0"/>
          </a:p>
        </p:txBody>
      </p:sp>
      <p:sp>
        <p:nvSpPr>
          <p:cNvPr id="2150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21509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ipc">
  <a:themeElements>
    <a:clrScheme name="1_ip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3_ipc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ip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p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p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p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p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p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p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emă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807F29F2D810C43A8C5D638FE35D2A8" ma:contentTypeVersion="2" ma:contentTypeDescription="Creați un document nou." ma:contentTypeScope="" ma:versionID="adc9af14bf15ba2c38dd83936c1ccd99">
  <xsd:schema xmlns:xsd="http://www.w3.org/2001/XMLSchema" xmlns:xs="http://www.w3.org/2001/XMLSchema" xmlns:p="http://schemas.microsoft.com/office/2006/metadata/properties" xmlns:ns2="e0076565-018d-4586-a0b4-529f01564969" targetNamespace="http://schemas.microsoft.com/office/2006/metadata/properties" ma:root="true" ma:fieldsID="74ab803c66d82f54d07031e7627bbef9" ns2:_="">
    <xsd:import namespace="e0076565-018d-4586-a0b4-529f0156496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076565-018d-4586-a0b4-529f0156496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 de conținut"/>
        <xsd:element ref="dc:title" minOccurs="0" maxOccurs="1" ma:index="4" ma:displayName="Titlu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3B0EF28-D7BB-444C-A5BA-2CF87410812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C4521F5-2C59-43FF-8446-0C6DA4EEE61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E3A4C31-8924-4ABA-B815-ED00CF716111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4612</TotalTime>
  <Words>4414</Words>
  <Application>Microsoft Office PowerPoint</Application>
  <PresentationFormat>On-screen Show (4:3)</PresentationFormat>
  <Paragraphs>741</Paragraphs>
  <Slides>47</Slides>
  <Notes>47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47</vt:i4>
      </vt:variant>
    </vt:vector>
  </HeadingPairs>
  <TitlesOfParts>
    <vt:vector size="50" baseType="lpstr">
      <vt:lpstr>Default Design</vt:lpstr>
      <vt:lpstr>1_Default Design</vt:lpstr>
      <vt:lpstr>3_ipc</vt:lpstr>
      <vt:lpstr>PowerPoint Presentation</vt:lpstr>
      <vt:lpstr>Cuprins </vt:lpstr>
      <vt:lpstr>PowerPoint Presentation</vt:lpstr>
      <vt:lpstr>PowerPoint Presentation</vt:lpstr>
      <vt:lpstr>PowerPoint Presentation</vt:lpstr>
      <vt:lpstr>Operatorul de rezolutie de scop ::</vt:lpstr>
      <vt:lpstr>Clase locale</vt:lpstr>
      <vt:lpstr>PowerPoint Presentation</vt:lpstr>
      <vt:lpstr>Functii care intorc obiecte</vt:lpstr>
      <vt:lpstr>PowerPoint Presentation</vt:lpstr>
      <vt:lpstr>copierea prin operatorul =</vt:lpstr>
      <vt:lpstr>Supraincarcarea operatorilor in C++</vt:lpstr>
      <vt:lpstr>functii operator membri ai clasei</vt:lpstr>
      <vt:lpstr>PowerPoint Presentation</vt:lpstr>
      <vt:lpstr>PowerPoint Presentation</vt:lpstr>
      <vt:lpstr>PowerPoint Presentation</vt:lpstr>
      <vt:lpstr>PowerPoint Presentation</vt:lpstr>
      <vt:lpstr>Formele prefix si postfix</vt:lpstr>
      <vt:lpstr>supraincarcarea +=,*=, etc.</vt:lpstr>
      <vt:lpstr>Restrictii</vt:lpstr>
      <vt:lpstr>PowerPoint Presentation</vt:lpstr>
      <vt:lpstr>Supraincarcarea operatorilor ca functii prieten</vt:lpstr>
      <vt:lpstr>PowerPoint Presentation</vt:lpstr>
      <vt:lpstr>Restrictii pentru operatorii definiti ca prieten</vt:lpstr>
      <vt:lpstr>functii prieten pentru operatori unari</vt:lpstr>
      <vt:lpstr>PowerPoint Presentation</vt:lpstr>
      <vt:lpstr>pentru varianta postfix ++ --</vt:lpstr>
      <vt:lpstr>Diferente supraincarcarea prin membri sau prieteni</vt:lpstr>
      <vt:lpstr>PowerPoint Presentation</vt:lpstr>
      <vt:lpstr>PowerPoint Presentation</vt:lpstr>
      <vt:lpstr>supraincarcarea new si delete</vt:lpstr>
      <vt:lpstr>PowerPoint Presentation</vt:lpstr>
      <vt:lpstr>PowerPoint Presentation</vt:lpstr>
      <vt:lpstr>PowerPoint Presentation</vt:lpstr>
      <vt:lpstr>new si delete pentru array-uri</vt:lpstr>
      <vt:lpstr>supraincarcarea []</vt:lpstr>
      <vt:lpstr>PowerPoint Presentation</vt:lpstr>
      <vt:lpstr>PowerPoint Presentation</vt:lpstr>
      <vt:lpstr>PowerPoint Presentation</vt:lpstr>
      <vt:lpstr>PowerPoint Presentation</vt:lpstr>
      <vt:lpstr>supraincarcarea ()</vt:lpstr>
      <vt:lpstr>PowerPoint Presentation</vt:lpstr>
      <vt:lpstr>overload pe -&gt;</vt:lpstr>
      <vt:lpstr>PowerPoint Presentation</vt:lpstr>
      <vt:lpstr>supraincarcarea operatorului ,</vt:lpstr>
      <vt:lpstr>PowerPoint Presentation</vt:lpstr>
      <vt:lpstr>Perspective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andrei</dc:creator>
  <cp:lastModifiedBy>Admin</cp:lastModifiedBy>
  <cp:revision>288</cp:revision>
  <dcterms:created xsi:type="dcterms:W3CDTF">1601-01-01T00:00:00Z</dcterms:created>
  <dcterms:modified xsi:type="dcterms:W3CDTF">2022-03-06T19:27:22Z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0x010100D807F29F2D810C43A8C5D638FE35D2A8</vt:lpwstr>
  </property>
</Properties>
</file>