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53"/>
  </p:notesMasterIdLst>
  <p:sldIdLst>
    <p:sldId id="256" r:id="rId5"/>
    <p:sldId id="257" r:id="rId6"/>
    <p:sldId id="322" r:id="rId7"/>
    <p:sldId id="328" r:id="rId8"/>
    <p:sldId id="262" r:id="rId9"/>
    <p:sldId id="325" r:id="rId10"/>
    <p:sldId id="267" r:id="rId11"/>
    <p:sldId id="269" r:id="rId12"/>
    <p:sldId id="276" r:id="rId13"/>
    <p:sldId id="277" r:id="rId14"/>
    <p:sldId id="278" r:id="rId15"/>
    <p:sldId id="279" r:id="rId16"/>
    <p:sldId id="330" r:id="rId17"/>
    <p:sldId id="281" r:id="rId18"/>
    <p:sldId id="282" r:id="rId19"/>
    <p:sldId id="283" r:id="rId20"/>
    <p:sldId id="284" r:id="rId21"/>
    <p:sldId id="285" r:id="rId22"/>
    <p:sldId id="286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31" r:id="rId32"/>
    <p:sldId id="335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788BD-B869-7010-27D5-8B6E2658F883}" v="5" dt="2022-04-01T09:27:10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431788BD-B869-7010-27D5-8B6E2658F883}"/>
    <pc:docChg chg="modSld">
      <pc:chgData name="ANCA MADALINA DOBROVAT" userId="S::anca.dobrovat@unibuc.ro::418a3c67-18b7-4c53-a114-ddac729b7caa" providerId="AD" clId="Web-{431788BD-B869-7010-27D5-8B6E2658F883}" dt="2022-04-01T09:27:10.891" v="4" actId="20577"/>
      <pc:docMkLst>
        <pc:docMk/>
      </pc:docMkLst>
      <pc:sldChg chg="modSp">
        <pc:chgData name="ANCA MADALINA DOBROVAT" userId="S::anca.dobrovat@unibuc.ro::418a3c67-18b7-4c53-a114-ddac729b7caa" providerId="AD" clId="Web-{431788BD-B869-7010-27D5-8B6E2658F883}" dt="2022-04-01T09:27:10.891" v="4" actId="20577"/>
        <pc:sldMkLst>
          <pc:docMk/>
          <pc:sldMk cId="0" sldId="284"/>
        </pc:sldMkLst>
        <pc:spChg chg="mod">
          <ac:chgData name="ANCA MADALINA DOBROVAT" userId="S::anca.dobrovat@unibuc.ro::418a3c67-18b7-4c53-a114-ddac729b7caa" providerId="AD" clId="Web-{431788BD-B869-7010-27D5-8B6E2658F883}" dt="2022-04-01T09:27:10.891" v="4" actId="20577"/>
          <ac:spMkLst>
            <pc:docMk/>
            <pc:sldMk cId="0" sldId="284"/>
            <ac:spMk id="297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6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18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8BD1C9-409F-4481-9E06-AEF3B3F886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90115" name="Google Shape;319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753EC4-24DB-4DD4-945A-7520A636C84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90116" name="Google Shape;320;g50e229d72d_0_3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321;g50e229d72d_0_3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0118" name="Google Shape;322;g50e229d72d_0_3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330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1FB74-F3F5-4770-91B4-07B3923A5E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91139" name="Google Shape;331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7B52D4-8C50-4D36-A05A-8A1737D420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91140" name="Google Shape;332;g50e229d72d_0_36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333;g50e229d72d_0_36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1142" name="Google Shape;334;g50e229d72d_0_3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F53FC3-BA14-4391-B94A-C477517D25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2163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131260-F313-4288-A566-506B9AAA5E1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2164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2166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698AF4-A911-4B02-8932-8E0BEEB7883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93187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30E3C4-AEC9-451F-9304-868FDB9206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93188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3190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369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19906B-940E-42D1-A911-565136FCCB5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94211" name="Google Shape;370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6D07AC5-1EF0-438A-A3B9-ACFB0768E0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94212" name="Google Shape;371;g50e229d72d_0_4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372;g50e229d72d_0_4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4214" name="Google Shape;373;g50e229d72d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381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58D79DC-E394-44E7-A570-4BEEE891D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95235" name="Google Shape;382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E8815E-E1E6-40D8-BF01-00CEAE4238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95236" name="Google Shape;383;g50e229d72d_0_4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384;g50e229d72d_0_4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5238" name="Google Shape;385;g50e229d72d_0_4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393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145DF1-1F5D-4420-858B-C146D531EC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96259" name="Google Shape;394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F18D63-8B04-4688-A3E8-8C6BCE3388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96260" name="Google Shape;395;g50e229d72d_0_32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396;g50e229d72d_0_3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6262" name="Google Shape;397;g50e229d72d_0_3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05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2CB6C0-375E-42F9-AC3E-EBFA8622397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97283" name="Google Shape;406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642711-33EB-4006-AF08-792A92100F6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97284" name="Google Shape;407;g50e229d72d_0_4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08;g50e229d72d_0_4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7286" name="Google Shape;409;g50e229d72d_0_4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17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ACC2340-91C3-4587-946F-925B25E2F6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98307" name="Google Shape;418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7C1A9-AC00-474A-A7A3-577E61E7F7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98308" name="Google Shape;419;g50e229d72d_0_4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20;g50e229d72d_0_4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8310" name="Google Shape;421;g50e229d72d_0_4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429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C1FE9D-B4DD-4810-8FE9-5690584AF8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99331" name="Google Shape;430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BFFCA0-96F4-494B-BADA-F20CBD36260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99332" name="Google Shape;431;g50e229d72d_0_3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432;g50e229d72d_0_3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9334" name="Google Shape;433;g50e229d72d_0_3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516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99DAB44-08E1-44DD-B1B0-0976E207B8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07523" name="Google Shape;517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7C1D4-01EA-4511-98F4-02B03EF0575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07524" name="Google Shape;518;g50e229d72d_0_4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519;g50e229d72d_0_4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7526" name="Google Shape;520;g50e229d72d_0_4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528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3567F1-47EC-4FBB-A798-24A701FF47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08547" name="Google Shape;529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930342-A646-43E7-AE1A-ABD39D93477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08548" name="Google Shape;530;g50e229d72d_0_5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531;g50e229d72d_0_5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8550" name="Google Shape;532;g50e229d72d_0_5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540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B0AE3B2-7E2C-4E96-8058-0847B7010A0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09571" name="Google Shape;541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A94E29-EDF8-4202-9476-B998DA3A2D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09572" name="Google Shape;542;g50e229d72d_0_55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543;g50e229d72d_0_55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9574" name="Google Shape;544;g50e229d72d_0_5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EA24532-E8ED-40CD-AAD7-E9BF6EE6F9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F50A34-36EB-40DB-A755-86AF595E16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A9ADE-3FA7-4DFD-966F-CB118514F5F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13667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FAD66-EBE2-4A5A-9A27-A6DA394AA3F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13668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3670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2F9602-709D-4605-8CBB-BFA470BE98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15715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909CF8A-932E-42B4-A4AA-01BD3E0C03B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15716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5718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243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B9DE1D84-D7A4-436D-8556-BB30CE52BC2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3" name="Google Shape;244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A826EDB6-AE65-40FC-A06E-F23E66D5529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4" name="Google Shape;245;g6ad14e0c7f_0_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1685" name="Google Shape;246;g6ad14e0c7f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1686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673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DA7A8B-9A4D-489D-B4F9-61FCCC7D95B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19811" name="Google Shape;674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0D79C1-D421-46D3-82D1-2EE04AF25D1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19812" name="Google Shape;675;g50e229d72d_0_7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676;g50e229d72d_0_7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9814" name="Google Shape;677;g50e229d72d_0_7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09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0D25-9D95-47B7-8C0C-D5FE1B2498B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22883" name="Google Shape;710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100DD75-544A-44D8-9B44-BFA07465EE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22884" name="Google Shape;711;g56345b4d2e_0_1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12;g56345b4d2e_0_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2886" name="Google Shape;713;g56345b4d2e_0_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23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50DDCFB-0803-4179-817F-4A05F535C17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23907" name="Google Shape;724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8BC14-99D1-4FFB-8BB5-16456B03EC5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23908" name="Google Shape;725;g50fc3a0ed1_1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26;g50fc3a0ed1_1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3910" name="Google Shape;727;g50fc3a0ed1_1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735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66462-21E9-4350-9B26-24EFEE40AB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24931" name="Google Shape;736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2E2FD8E-9BC6-43A6-9E98-42199627492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24932" name="Google Shape;737;g56345b4d2e_0_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738;g56345b4d2e_0_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4934" name="Google Shape;739;g56345b4d2e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749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4C410B-C074-44E8-93CF-F9CD2D16509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25955" name="Google Shape;750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CBED3B-1976-4DE0-A2F0-E27665C88C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25956" name="Google Shape;751;g56345b4d2e_0_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752;g56345b4d2e_0_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5958" name="Google Shape;753;g56345b4d2e_0_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00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D93ABEFC-CD0F-4A55-96CF-92A942ED0459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4</a:t>
            </a:fld>
            <a:endParaRPr lang="en-US" sz="1800"/>
          </a:p>
        </p:txBody>
      </p:sp>
      <p:sp>
        <p:nvSpPr>
          <p:cNvPr id="80899" name="Google Shape;401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9F1036CE-6270-4DFA-A3DE-88CF882F84E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4</a:t>
            </a:fld>
            <a:endParaRPr lang="en-US" sz="1800"/>
          </a:p>
        </p:txBody>
      </p:sp>
      <p:sp>
        <p:nvSpPr>
          <p:cNvPr id="80900" name="Google Shape;402;g6ad14e0c7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80901" name="Google Shape;403;g6ad14e0c7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0902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35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27428-0C9A-4017-8F37-52DB1B13AA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5779" name="Google Shape;136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F4C502-B941-4E9A-80FC-3EB36B42E9F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5780" name="Google Shape;137;g50e229d72d_0_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38;g50e229d72d_0_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5782" name="Google Shape;139;g50e229d72d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FFDB8DF-1151-4F31-8902-DC7FAC40DE3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6</a:t>
            </a:fld>
            <a:endParaRPr lang="en-US" sz="1800"/>
          </a:p>
        </p:txBody>
      </p:sp>
      <p:sp>
        <p:nvSpPr>
          <p:cNvPr id="77827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1C26524-2A6E-41D5-A2AB-1A987AD2A2A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6</a:t>
            </a:fld>
            <a:endParaRPr lang="en-US" sz="1800"/>
          </a:p>
        </p:txBody>
      </p:sp>
      <p:sp>
        <p:nvSpPr>
          <p:cNvPr id="77828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7829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7830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196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E2B1FE8-5ED0-40C2-BB0E-75F159E3769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23" name="Google Shape;197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FA1532-6398-4A85-A736-B314890BFA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24" name="Google Shape;198;g50e229d72d_0_2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199;g50e229d72d_0_2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1926" name="Google Shape;200;g50e229d72d_0_2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20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8C58D9-1C9A-4032-B2A6-05B660AC71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2947" name="Google Shape;221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E6AB91A-6A2E-4510-8917-E9DD17953DE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2948" name="Google Shape;222;g50e229d72d_0_2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23;g50e229d72d_0_2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2950" name="Google Shape;224;g50e229d72d_0_2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06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FA1252-9AAF-4881-8006-60934F5C6FC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9091" name="Google Shape;307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40BA88-A567-4E92-8741-78870C0F6B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9092" name="Google Shape;308;g50e229d72d_0_34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09;g50e229d72d_0_34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9094" name="Google Shape;310;g50e229d72d_0_3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altLang="ro-RO" sz="2600" b="1" dirty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2021 – 20</a:t>
              </a:r>
              <a:r>
                <a:rPr lang="en-US" sz="2000" b="1" dirty="0">
                  <a:latin typeface="+mn-lt"/>
                  <a:cs typeface="Arial" pitchFamily="34" charset="0"/>
                </a:rPr>
                <a:t>22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13, 14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 dirty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7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24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A23FA4-DB06-4266-A844-DB8DFA350B9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22531" name="Google Shape;325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326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327;p3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2534" name="Google Shape;328;p35"/>
          <p:cNvSpPr txBox="1">
            <a:spLocks noChangeArrowheads="1"/>
          </p:cNvSpPr>
          <p:nvPr/>
        </p:nvSpPr>
        <p:spPr bwMode="auto">
          <a:xfrm>
            <a:off x="274638" y="1189038"/>
            <a:ext cx="8931275" cy="1306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grpSp>
        <p:nvGrpSpPr>
          <p:cNvPr id="22535" name="Group 9"/>
          <p:cNvGrpSpPr>
            <a:grpSpLocks/>
          </p:cNvGrpSpPr>
          <p:nvPr/>
        </p:nvGrpSpPr>
        <p:grpSpPr bwMode="auto">
          <a:xfrm>
            <a:off x="1230313" y="2427288"/>
            <a:ext cx="7772400" cy="4400550"/>
            <a:chOff x="1230312" y="2360850"/>
            <a:chExt cx="7772400" cy="4401205"/>
          </a:xfrm>
        </p:grpSpPr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1230312" y="2360850"/>
              <a:ext cx="7772400" cy="440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 b="1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it-IT" sz="2000">
                  <a:latin typeface="Times New Roman" pitchFamily="18" charset="0"/>
                </a:rPr>
                <a:t>d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it-IT" sz="2000">
                  <a:latin typeface="Times New Roman" pitchFamily="18" charset="0"/>
                </a:rPr>
                <a:t>afis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it-IT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696969"/>
                  </a:solidFill>
                  <a:latin typeface="Times New Roman" pitchFamily="18" charset="0"/>
                </a:rPr>
                <a:t>// se afiseaza “Baza si Derivata”</a:t>
              </a:r>
              <a:endParaRPr lang="it-IT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8912" y="3018173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8912" y="4542400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36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49C7FC-95D2-43BD-ADAD-0A2027DD276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23555" name="Google Shape;337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38;p3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39;p3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3558" name="Google Shape;340;p36"/>
          <p:cNvSpPr txBox="1">
            <a:spLocks noChangeArrowheads="1"/>
          </p:cNvSpPr>
          <p:nvPr/>
        </p:nvSpPr>
        <p:spPr bwMode="auto">
          <a:xfrm>
            <a:off x="274638" y="1112838"/>
            <a:ext cx="6342062" cy="773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nepastrarea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sp>
        <p:nvSpPr>
          <p:cNvPr id="23559" name="Google Shape;340;p36"/>
          <p:cNvSpPr txBox="1">
            <a:spLocks noChangeArrowheads="1"/>
          </p:cNvSpPr>
          <p:nvPr/>
        </p:nvSpPr>
        <p:spPr bwMode="auto">
          <a:xfrm>
            <a:off x="6335713" y="3235325"/>
            <a:ext cx="3581400" cy="191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Obs: la redefinirea unei funcţii din clasa de baza, toate celelalte versiuni sunt automat ascunse!</a:t>
            </a:r>
          </a:p>
        </p:txBody>
      </p:sp>
      <p:grpSp>
        <p:nvGrpSpPr>
          <p:cNvPr id="23560" name="Group 11"/>
          <p:cNvGrpSpPr>
            <a:grpSpLocks/>
          </p:cNvGrpSpPr>
          <p:nvPr/>
        </p:nvGrpSpPr>
        <p:grpSpPr bwMode="auto">
          <a:xfrm>
            <a:off x="468313" y="2144713"/>
            <a:ext cx="5038725" cy="5018087"/>
            <a:chOff x="468312" y="2145407"/>
            <a:chExt cx="5038725" cy="5016758"/>
          </a:xfrm>
        </p:grpSpPr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468312" y="2145407"/>
              <a:ext cx="5038725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Derivata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x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//nu exista Derivata::afis( 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</a:rPr>
                <a:t>3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6912" y="2789761"/>
              <a:ext cx="1371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112" y="4313358"/>
              <a:ext cx="1752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C86C09-9859-4442-A5F3-B2AF6D2258D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24579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4582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39713" y="2103438"/>
            <a:ext cx="5715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Redefinition: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868988" y="2438400"/>
            <a:ext cx="38957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dirty="0">
                <a:latin typeface="Times New Roman" pitchFamily="18" charset="0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Derived1 d1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d1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&lt;&lt;d1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Derived2 d2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d2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BFAFEA2-4D9D-4D6A-9D3A-A4F218431D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25603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5606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39713" y="2027238"/>
            <a:ext cx="5038725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Derived3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return type: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Derived3::f()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Derived4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5040313" y="2749550"/>
            <a:ext cx="45053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Derived3 d3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d3.f(); // return int version hidden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75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9D698EE-0EDA-416D-998B-ECC26560427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26627" name="Google Shape;376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377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378;p3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79" name="Google Shape;379;p39"/>
          <p:cNvSpPr txBox="1"/>
          <p:nvPr/>
        </p:nvSpPr>
        <p:spPr>
          <a:xfrm>
            <a:off x="274638" y="1254125"/>
            <a:ext cx="9566275" cy="4964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funcţiilor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lang="en-US" sz="2000" b="1" i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interfeței clasei de bază prin modificarea tipului returnat sau a signaturii unei funcții, înseamnă, de fapt, utilizarea clasei în alt mod.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Scopul principal al moştenirii: polimorfismul.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signaturii sau a tipului returnat = schimbarea interfeței = contravine exact polimorfismului (un aspect esențial este păstrarea interfeței clasei de bază).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87;p40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0D3A74-56D7-4926-8199-DCEF827297A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27651" name="Google Shape;388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389;p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390;p4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7654" name="Google Shape;391;p40"/>
          <p:cNvSpPr txBox="1">
            <a:spLocks noChangeArrowheads="1"/>
          </p:cNvSpPr>
          <p:nvPr/>
        </p:nvSpPr>
        <p:spPr bwMode="auto">
          <a:xfrm>
            <a:off x="274638" y="1406525"/>
            <a:ext cx="9531350" cy="538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 b="1" i="1">
                <a:latin typeface="Times New Roman" pitchFamily="18" charset="0"/>
                <a:cs typeface="Times New Roman" pitchFamily="18" charset="0"/>
              </a:rPr>
              <a:t>Particularități la funcții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constructorii și destructorii nu sunt moșteniți (se redefiniesc noi constr. și destr. pentru clasa derivată)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similar operatorul = (un fel de constructor)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99;p41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B027865-D622-4740-B585-5C99EA0FF6D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28675" name="Google Shape;400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01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02;p4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8678" name="Google Shape;403;p41"/>
          <p:cNvSpPr txBox="1">
            <a:spLocks noChangeArrowheads="1"/>
          </p:cNvSpPr>
          <p:nvPr/>
        </p:nvSpPr>
        <p:spPr bwMode="auto">
          <a:xfrm>
            <a:off x="274638" y="1112838"/>
            <a:ext cx="5222875" cy="6969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care nu se moştenesc automat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/>
              <a:t>Operatorul=</a:t>
            </a:r>
          </a:p>
        </p:txBody>
      </p:sp>
      <p:grpSp>
        <p:nvGrpSpPr>
          <p:cNvPr id="28679" name="Group 8"/>
          <p:cNvGrpSpPr>
            <a:grpSpLocks/>
          </p:cNvGrpSpPr>
          <p:nvPr/>
        </p:nvGrpSpPr>
        <p:grpSpPr bwMode="auto">
          <a:xfrm>
            <a:off x="696913" y="2039938"/>
            <a:ext cx="8305800" cy="5016500"/>
            <a:chOff x="696912" y="2039679"/>
            <a:chExt cx="8305800" cy="5016758"/>
          </a:xfrm>
        </p:grpSpPr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696912" y="2039679"/>
              <a:ext cx="8305800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Forma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h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Forma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raza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-&gt;</a:t>
              </a:r>
              <a:r>
                <a:rPr lang="en-US" sz="2000">
                  <a:latin typeface="Times New Roman" pitchFamily="18" charset="0"/>
                </a:rPr>
                <a:t>Forma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8312" y="5989582"/>
              <a:ext cx="3124200" cy="45722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11;p42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869FCF-9873-4AC4-BBC6-573290FEE9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29699" name="Google Shape;412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13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14;p4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9702" name="Google Shape;415;p42"/>
          <p:cNvSpPr txBox="1">
            <a:spLocks noChangeArrowheads="1"/>
          </p:cNvSpPr>
          <p:nvPr/>
        </p:nvSpPr>
        <p:spPr bwMode="auto">
          <a:xfrm>
            <a:off x="274638" y="1406525"/>
            <a:ext cx="9531350" cy="4930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Arial" charset="0"/>
                <a:cs typeface="Times New Roman"/>
              </a:rPr>
              <a:t>Moştenirea</a:t>
            </a:r>
            <a:r>
              <a:rPr lang="en-US" sz="2400" b="1" i="1" dirty="0">
                <a:solidFill>
                  <a:srgbClr val="0000FF"/>
                </a:solidFill>
                <a:latin typeface="Times New Roman"/>
                <a:ea typeface="Arial" charset="0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Arial" charset="0"/>
                <a:cs typeface="Times New Roman"/>
              </a:rPr>
              <a:t>si</a:t>
            </a:r>
            <a:r>
              <a:rPr lang="en-US" sz="2400" b="1" i="1" dirty="0">
                <a:solidFill>
                  <a:srgbClr val="0000FF"/>
                </a:solidFill>
                <a:latin typeface="Times New Roman"/>
                <a:ea typeface="Arial" charset="0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Arial" charset="0"/>
                <a:cs typeface="Times New Roman"/>
              </a:rPr>
              <a:t>funcţiile</a:t>
            </a:r>
            <a:r>
              <a:rPr lang="en-US" sz="2400" b="1" i="1" dirty="0">
                <a:solidFill>
                  <a:srgbClr val="0000FF"/>
                </a:solidFill>
                <a:latin typeface="Times New Roman"/>
                <a:ea typeface="Arial" charset="0"/>
                <a:cs typeface="Times New Roman"/>
              </a:rPr>
              <a:t> statice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Funcțiile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membre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statice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se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comportă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exact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ca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și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funcțiile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nestatice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dirty="0">
                <a:latin typeface="Times New Roman"/>
                <a:ea typeface="Arial" charset="0"/>
                <a:cs typeface="Times New Roman"/>
              </a:rPr>
              <a:t>Se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moștenesc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în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clasa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derivată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Redefinirea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unei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funcții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membre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statice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duce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la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ascunderea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celorlalte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supraîncărcări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Schimbarea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signaturii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unei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funcții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din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clasa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de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bază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duce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la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ascunderea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celorlalte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versiuni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ale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dirty="0" err="1">
                <a:latin typeface="Times New Roman"/>
                <a:ea typeface="Arial" charset="0"/>
                <a:cs typeface="Times New Roman"/>
              </a:rPr>
              <a:t>funcției</a:t>
            </a:r>
            <a:r>
              <a:rPr lang="vi-VN" sz="2400" dirty="0">
                <a:latin typeface="Times New Roman"/>
                <a:ea typeface="Arial" charset="0"/>
                <a:cs typeface="Times New Roman"/>
              </a:rPr>
              <a:t>.</a:t>
            </a:r>
            <a:endParaRPr lang="en-US" sz="2400" dirty="0">
              <a:latin typeface="Times New Roman"/>
              <a:ea typeface="Arial" charset="0"/>
              <a:cs typeface="Times New Roman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 dirty="0" err="1">
                <a:latin typeface="Times New Roman"/>
                <a:ea typeface="Arial" charset="0"/>
                <a:cs typeface="Times New Roman"/>
              </a:rPr>
              <a:t>Dar</a:t>
            </a:r>
            <a:r>
              <a:rPr lang="vi-VN" sz="2400" b="1" dirty="0">
                <a:latin typeface="Times New Roman"/>
                <a:ea typeface="Arial" charset="0"/>
                <a:cs typeface="Times New Roman"/>
              </a:rPr>
              <a:t>: O </a:t>
            </a:r>
            <a:r>
              <a:rPr lang="vi-VN" sz="2400" b="1" dirty="0" err="1">
                <a:latin typeface="Times New Roman"/>
                <a:ea typeface="Arial" charset="0"/>
                <a:cs typeface="Times New Roman"/>
              </a:rPr>
              <a:t>funcție</a:t>
            </a:r>
            <a:r>
              <a:rPr lang="vi-VN" sz="2400" b="1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b="1" dirty="0" err="1">
                <a:latin typeface="Times New Roman"/>
                <a:ea typeface="Arial" charset="0"/>
                <a:cs typeface="Times New Roman"/>
              </a:rPr>
              <a:t>membră</a:t>
            </a:r>
            <a:r>
              <a:rPr lang="vi-VN" sz="2400" b="1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b="1" dirty="0" err="1">
                <a:latin typeface="Times New Roman"/>
                <a:ea typeface="Arial" charset="0"/>
                <a:cs typeface="Times New Roman"/>
              </a:rPr>
              <a:t>statică</a:t>
            </a:r>
            <a:r>
              <a:rPr lang="vi-VN" sz="2400" b="1" dirty="0">
                <a:latin typeface="Times New Roman"/>
                <a:ea typeface="Arial" charset="0"/>
                <a:cs typeface="Times New Roman"/>
              </a:rPr>
              <a:t> nu </a:t>
            </a:r>
            <a:r>
              <a:rPr lang="vi-VN" sz="2400" b="1" dirty="0" err="1">
                <a:latin typeface="Times New Roman"/>
                <a:ea typeface="Arial" charset="0"/>
                <a:cs typeface="Times New Roman"/>
              </a:rPr>
              <a:t>poate</a:t>
            </a:r>
            <a:r>
              <a:rPr lang="vi-VN" sz="2400" b="1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b="1" dirty="0" err="1">
                <a:latin typeface="Times New Roman"/>
                <a:ea typeface="Arial" charset="0"/>
                <a:cs typeface="Times New Roman"/>
              </a:rPr>
              <a:t>fi</a:t>
            </a:r>
            <a:r>
              <a:rPr lang="vi-VN" sz="2400" b="1" dirty="0">
                <a:latin typeface="Times New Roman"/>
                <a:ea typeface="Arial" charset="0"/>
                <a:cs typeface="Times New Roman"/>
              </a:rPr>
              <a:t> </a:t>
            </a:r>
            <a:r>
              <a:rPr lang="vi-VN" sz="2400" b="1" dirty="0" err="1">
                <a:latin typeface="Times New Roman"/>
                <a:ea typeface="Arial" charset="0"/>
                <a:cs typeface="Times New Roman"/>
              </a:rPr>
              <a:t>virtuală</a:t>
            </a:r>
            <a:r>
              <a:rPr lang="vi-VN" sz="2400" b="1" dirty="0">
                <a:latin typeface="Times New Roman"/>
                <a:ea typeface="Arial" charset="0"/>
                <a:cs typeface="Times New Roman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23;p43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F6D1254-F78F-4133-86BD-90B089A78F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30723" name="Google Shape;424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25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26;p4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0726" name="Google Shape;427;p43"/>
          <p:cNvSpPr txBox="1">
            <a:spLocks noChangeArrowheads="1"/>
          </p:cNvSpPr>
          <p:nvPr/>
        </p:nvSpPr>
        <p:spPr bwMode="auto">
          <a:xfrm>
            <a:off x="274638" y="1177925"/>
            <a:ext cx="9531350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Moştenirea si funcţiile statice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1535113" y="1798638"/>
            <a:ext cx="655796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x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Derived::f(x)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ascunsa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de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supradefinirea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f(x)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5;p44"/>
          <p:cNvSpPr>
            <a:spLocks noChangeArrowheads="1"/>
          </p:cNvSpPr>
          <p:nvPr/>
        </p:nvSpPr>
        <p:spPr bwMode="auto">
          <a:xfrm>
            <a:off x="9359900" y="7062788"/>
            <a:ext cx="5730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BC63F6-1F3C-42F3-8C7D-6831CFC0EA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31747" name="Google Shape;436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37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38;p4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1750" name="Google Shape;439;p44"/>
          <p:cNvSpPr txBox="1">
            <a:spLocks noChangeArrowheads="1"/>
          </p:cNvSpPr>
          <p:nvPr/>
        </p:nvSpPr>
        <p:spPr bwMode="auto">
          <a:xfrm>
            <a:off x="274638" y="1406525"/>
            <a:ext cx="9531350" cy="5468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Modificatorii de acces la moştenire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public</a:t>
            </a:r>
            <a:r>
              <a:rPr lang="vi-VN" sz="2000"/>
              <a:t>, membrii din clasa de bază își păstrează tipul de acces și în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private</a:t>
            </a:r>
            <a:r>
              <a:rPr lang="vi-VN" sz="2000"/>
              <a:t>, toți membrii din clasa de bază vor avea tipul de acces “private” în derivată, indiferent de tipul avut în bază.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protected</a:t>
            </a:r>
            <a:r>
              <a:rPr lang="vi-VN" sz="2000"/>
              <a:t>, membrii “publici” din clasa de bază devin “protected” în clasa derivată, restul nu se modifică.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Proiectarea descendentă a claselor. Moștenirea în C++ (recapitulare și completări 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cursul 6)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Controlul accesului la clasa de bază.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Constructori, destructori şi moştenire.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 membrilor unei clase de bază într-o clasă derivată.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Declaraţii de acces.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2.   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Polimorfims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Parametrizarea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metodelor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 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Overloading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Destructori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și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virtualizare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2;p5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2D4ACB-E0C1-4E16-BAAE-F70FA936242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39939" name="Google Shape;52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2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25;p5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26" name="Google Shape;526;p51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putine limbaje au MM;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 multiplă e complicată: ambiguitate</a:t>
            </a:r>
            <a:r>
              <a:rPr lang="en-US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MOSTENIREA IN ROMB / IN DIAMANT</a:t>
            </a: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e nevoie de MM (se simulează cu moştenire simplă);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 moşteneste in acelaşi timp din mai multe clase;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lang="en-US" sz="2400" b="1" i="1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lass Clasa_Derivată : [modificatori de acces] Clasa_de_Bază1, [modificatori de acces] Clasa_de_Bază2, [modificatori de acces] Clasa_de_Bază3 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kern="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34;p5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F52CC-B301-4CA0-8778-462AFDDD70E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40963" name="Google Shape;53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3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37;p5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38" name="Google Shape;538;p52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  <a:endParaRPr lang="vi-VN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1" kern="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Multifuncţionala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probleme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cazul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urmator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1" i="1" kern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avem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46;p5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D6F2E5-C9F2-4E99-913B-AA64DAE1869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41987" name="Google Shape;54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54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9" name="Google Shape;549;p53"/>
          <p:cNvSpPr txBox="1"/>
          <p:nvPr/>
        </p:nvSpPr>
        <p:spPr>
          <a:xfrm>
            <a:off x="273925" y="1253350"/>
            <a:ext cx="9034200" cy="57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: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diamantului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4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 ob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this is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???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// 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expl</a:t>
            </a:r>
            <a:r>
              <a:rPr lang="en-US" sz="2000" b="1" kern="0" dirty="0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ob.derived1::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endParaRPr lang="en-US" sz="2000" b="1" kern="0" dirty="0">
              <a:solidFill>
                <a:srgbClr val="0070C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30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ambiguous here, too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also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return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90" name="Google Shape;550;p5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05E3A1A-B149-4444-B1FA-55C629D37A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43011" name="Google Shape;559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560;p5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274638" y="1254125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2400" b="1" i="1" kern="0" dirty="0" err="1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Moştenire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vi-VN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multiplă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(MM)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dac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avem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nevoie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doar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de o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copie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lui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nu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vrem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s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consum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spaţiu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în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memorie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folosim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moştenire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virtual</a:t>
              </a:r>
              <a:r>
                <a:rPr lang="vi-VN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j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k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derived3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solidFill>
                    <a:srgbClr val="80803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,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sum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sz="2000" kern="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Dacă avem moştenire de două sau mai multe ori dintr-o clasă de bază (fiecare moştenire trebuie să fie virtuală) atunci compilatorul alocă spaţiu pentru o singură copie;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În clasele derived1 şi 2 moştenirea e la fel ca mai înainte (niciun efect pentru virtual în acel caz)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1852" y="4084271"/>
              <a:ext cx="838323" cy="60968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7E83594-7B5F-4634-A17F-34D262A636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46083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597;p57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enum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Csharp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Eflat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Etc.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Instrument::play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Wind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Redefine interface function: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Wind::play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tune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dirty="0" err="1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</a:rPr>
              <a:t>play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Wind flute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tune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flute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Upcasting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===&gt; se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afiseaza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Instrument::play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6086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E2DA89F-19E3-4E30-BA3F-1E0AB82D648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48131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48134" name="Group 7"/>
          <p:cNvGrpSpPr>
            <a:grpSpLocks/>
          </p:cNvGrpSpPr>
          <p:nvPr/>
        </p:nvGrpSpPr>
        <p:grpSpPr bwMode="auto">
          <a:xfrm>
            <a:off x="274638" y="1254125"/>
            <a:ext cx="9032875" cy="6210300"/>
            <a:chOff x="273925" y="1253350"/>
            <a:chExt cx="9034200" cy="6210300"/>
          </a:xfrm>
        </p:grpSpPr>
        <p:sp>
          <p:nvSpPr>
            <p:cNvPr id="48135" name="Google Shape;597;p57"/>
            <p:cNvSpPr txBox="1">
              <a:spLocks noChangeArrowheads="1"/>
            </p:cNvSpPr>
            <p:nvPr/>
          </p:nvSpPr>
          <p:spPr bwMode="auto">
            <a:xfrm>
              <a:off x="273925" y="1253350"/>
              <a:ext cx="9034200" cy="6210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enum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Csharp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Eflat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Etc.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 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Instrument::play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Wind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Redefine interface </a:t>
              </a:r>
              <a:r>
                <a:rPr lang="en-US" sz="2000" b="1" dirty="0" err="1">
                  <a:solidFill>
                    <a:srgbClr val="696969"/>
                  </a:solidFill>
                  <a:latin typeface="Times New Roman" pitchFamily="18" charset="0"/>
                </a:rPr>
                <a:t>funcţion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Wind::play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tune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dirty="0" err="1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 dirty="0" err="1">
                  <a:latin typeface="Times New Roman" pitchFamily="18" charset="0"/>
                </a:rPr>
                <a:t>play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Wind flute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tune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flute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se </a:t>
              </a:r>
              <a:r>
                <a:rPr lang="en-US" sz="2000" dirty="0" err="1">
                  <a:solidFill>
                    <a:srgbClr val="696969"/>
                  </a:solidFill>
                  <a:latin typeface="Times New Roman" pitchFamily="18" charset="0"/>
                </a:rPr>
                <a:t>afiseaza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 Wind::play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417" y="2255063"/>
              <a:ext cx="914534" cy="3048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0" y="1"/>
            <a:ext cx="5040313" cy="7242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#include &lt;</a:t>
            </a:r>
            <a:r>
              <a:rPr lang="en-US" altLang="en-US" sz="1800" dirty="0" err="1"/>
              <a:t>iostream</a:t>
            </a:r>
            <a:r>
              <a:rPr lang="en-US" altLang="en-US" sz="1800" dirty="0"/>
              <a:t>&gt;</a:t>
            </a:r>
          </a:p>
          <a:p>
            <a:pPr marL="377979" indent="-377979"/>
            <a:r>
              <a:rPr lang="en-US" altLang="en-US" sz="1800" dirty="0"/>
              <a:t>using namespace std;</a:t>
            </a:r>
          </a:p>
          <a:p>
            <a:pPr marL="377979" indent="-377979"/>
            <a:r>
              <a:rPr lang="en-US" altLang="en-US" sz="1800" dirty="0" err="1"/>
              <a:t>enum</a:t>
            </a:r>
            <a:r>
              <a:rPr lang="en-US" altLang="en-US" sz="1800" dirty="0"/>
              <a:t> note { 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Csharp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Eflat</a:t>
            </a:r>
            <a:r>
              <a:rPr lang="en-US" altLang="en-US" sz="1800" dirty="0"/>
              <a:t> }; // Etc.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class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F0000"/>
                </a:solidFill>
              </a:rPr>
              <a:t>virtual</a:t>
            </a:r>
            <a:r>
              <a:rPr lang="en-US" altLang="en-US" sz="1800" dirty="0"/>
              <a:t>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"Instrument::play"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// Wind objects are Instruments</a:t>
            </a:r>
          </a:p>
          <a:p>
            <a:pPr marL="377979" indent="-377979"/>
            <a:r>
              <a:rPr lang="en-US" altLang="en-US" sz="1800" dirty="0"/>
              <a:t>// because they have the same interface:</a:t>
            </a:r>
          </a:p>
          <a:p>
            <a:pPr marL="377979" indent="-377979"/>
            <a:r>
              <a:rPr lang="en-US" altLang="en-US" sz="1800" dirty="0"/>
              <a:t>class Wind : public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// Override interface function:</a:t>
            </a:r>
          </a:p>
          <a:p>
            <a:pPr marL="377979" indent="-377979"/>
            <a:r>
              <a:rPr lang="en-US" altLang="en-US" sz="1800" dirty="0"/>
              <a:t> 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void tune(Instrument&amp;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 {</a:t>
            </a:r>
          </a:p>
          <a:p>
            <a:pPr marL="377979" indent="-377979"/>
            <a:r>
              <a:rPr lang="en-US" altLang="en-US" sz="1800" dirty="0"/>
              <a:t>  // ...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 err="1"/>
              <a:t>i.play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);</a:t>
            </a:r>
          </a:p>
          <a:p>
            <a:pPr marL="377979" indent="-377979"/>
            <a:r>
              <a:rPr lang="en-US" altLang="en-US" sz="1800" dirty="0"/>
              <a:t>}</a:t>
            </a:r>
          </a:p>
          <a:p>
            <a:pPr marL="377979" indent="-377979"/>
            <a:endParaRPr lang="en-US" altLang="en-US" dirty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5040312" y="167993"/>
            <a:ext cx="5040313" cy="730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class Percussion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void play(note) const {</a:t>
            </a:r>
          </a:p>
          <a:p>
            <a:pPr marL="377979" indent="-377979"/>
            <a:r>
              <a:rPr lang="en-US" altLang="en-US" sz="1800" dirty="0"/>
              <a:t>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"Percussion::play"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Stringed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void play(note) const { </a:t>
            </a:r>
          </a:p>
          <a:p>
            <a:pPr marL="377979" indent="-377979"/>
            <a:r>
              <a:rPr lang="en-US" altLang="en-US" sz="1800" dirty="0"/>
              <a:t>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"Stringed::play"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Brass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void play(note) const { </a:t>
            </a:r>
          </a:p>
          <a:p>
            <a:pPr marL="377979" indent="-377979"/>
            <a:r>
              <a:rPr lang="en-US" altLang="en-US" sz="1800" dirty="0"/>
              <a:t> 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"Brass::play"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}}; </a:t>
            </a:r>
          </a:p>
          <a:p>
            <a:pPr marL="377979" indent="-377979"/>
            <a:r>
              <a:rPr lang="en-US" altLang="en-US" sz="1800" dirty="0"/>
              <a:t>class Woodwind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 void play(note) const { </a:t>
            </a:r>
          </a:p>
          <a:p>
            <a:pPr marL="377979" indent="-377979"/>
            <a:r>
              <a:rPr lang="en-US" altLang="en-US" sz="1800" dirty="0"/>
              <a:t>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"Woodwind::play"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  <a:br>
              <a:rPr lang="en-US" altLang="en-US" sz="1800" dirty="0"/>
            </a:br>
            <a:endParaRPr lang="en-US" altLang="en-US" sz="1800" dirty="0"/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 err="1"/>
              <a:t>int</a:t>
            </a:r>
            <a:r>
              <a:rPr lang="en-US" altLang="en-US" sz="1800" dirty="0"/>
              <a:t> main() {</a:t>
            </a:r>
          </a:p>
          <a:p>
            <a:pPr marL="377979" indent="-377979"/>
            <a:r>
              <a:rPr lang="en-US" altLang="en-US" sz="1800" dirty="0"/>
              <a:t>   Wind flute; </a:t>
            </a:r>
          </a:p>
          <a:p>
            <a:pPr marL="377979" indent="-377979"/>
            <a:r>
              <a:rPr lang="en-US" altLang="en-US" sz="1800" dirty="0"/>
              <a:t>   Percussion drum; </a:t>
            </a:r>
          </a:p>
          <a:p>
            <a:pPr marL="377979" indent="-377979"/>
            <a:r>
              <a:rPr lang="en-US" altLang="en-US" sz="1800" dirty="0"/>
              <a:t>   Stringed violin; </a:t>
            </a:r>
          </a:p>
          <a:p>
            <a:pPr marL="377979" indent="-377979"/>
            <a:r>
              <a:rPr lang="en-US" altLang="en-US" sz="1800" dirty="0"/>
              <a:t>   Brass flugelhorn; </a:t>
            </a:r>
          </a:p>
          <a:p>
            <a:pPr marL="377979" indent="-377979"/>
            <a:r>
              <a:rPr lang="en-US" altLang="en-US" sz="1800" dirty="0"/>
              <a:t>   Woodwind recorder;</a:t>
            </a:r>
          </a:p>
          <a:p>
            <a:pPr marL="377979" indent="-377979"/>
            <a:r>
              <a:rPr lang="en-US" altLang="en-US" sz="1800" dirty="0"/>
              <a:t>  tune(flute); tune(</a:t>
            </a:r>
            <a:r>
              <a:rPr lang="en-US" altLang="en-US" sz="1800" dirty="0" err="1"/>
              <a:t>flugehorn</a:t>
            </a:r>
            <a:r>
              <a:rPr lang="en-US" altLang="en-US" sz="1800" dirty="0"/>
              <a:t>); tune(violin); </a:t>
            </a:r>
          </a:p>
          <a:p>
            <a:pPr marL="377979" indent="-377979"/>
            <a:r>
              <a:rPr lang="en-US" altLang="en-US" sz="1800" dirty="0"/>
              <a:t>}</a:t>
            </a:r>
          </a:p>
        </p:txBody>
      </p:sp>
      <p:pic>
        <p:nvPicPr>
          <p:cNvPr id="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96387" y="0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Google Shape;251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" name="Google Shape;253;p29"/>
          <p:cNvSpPr txBox="1"/>
          <p:nvPr/>
        </p:nvSpPr>
        <p:spPr>
          <a:xfrm>
            <a:off x="274638" y="1404938"/>
            <a:ext cx="9531350" cy="480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16" tIns="91416" rIns="91416" bIns="91416"/>
          <a:lstStyle/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 in C++ - 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(nu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doreşte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la zero);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modalit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ţi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este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din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reprezentând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instanţe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ale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claselor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create;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creeaz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un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tip al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unei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existente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101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4102" name="Google Shape;107;p1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679;p6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AC670DC-F5E3-4E97-89C5-0FCD9E8EE49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52227" name="Google Shape;680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681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2" name="Google Shape;682;p64"/>
          <p:cNvSpPr txBox="1"/>
          <p:nvPr/>
        </p:nvSpPr>
        <p:spPr>
          <a:xfrm>
            <a:off x="152400" y="1625600"/>
            <a:ext cx="9764713" cy="3373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aşa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(din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oficiu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)?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Deoarece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“cost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viteza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“default”,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lent.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putem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avea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inline (ne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trebuie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adresa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vptr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52230" name="Google Shape;683;p6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15;p6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CFBACD2-DF08-4E72-A110-4A25A55A963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55299" name="Google Shape;716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17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" name="Google Shape;718;p67"/>
          <p:cNvSpPr txBox="1"/>
          <p:nvPr/>
        </p:nvSpPr>
        <p:spPr>
          <a:xfrm>
            <a:off x="274638" y="1254125"/>
            <a:ext cx="5037137" cy="54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pure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02" name="Google Shape;719;p6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5303" name="Google Shape;720;p67"/>
          <p:cNvSpPr txBox="1">
            <a:spLocks noChangeArrowheads="1"/>
          </p:cNvSpPr>
          <p:nvPr/>
        </p:nvSpPr>
        <p:spPr bwMode="auto">
          <a:xfrm>
            <a:off x="274638" y="1725613"/>
            <a:ext cx="6170612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This is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Dog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),</a:t>
            </a:r>
            <a:r>
              <a:rPr lang="en-US" sz="2000">
                <a:latin typeface="Times New Roman" pitchFamily="18" charset="0"/>
              </a:rPr>
              <a:t> favoriteActivity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 likes to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5304" name="Google Shape;721;p67"/>
          <p:cNvSpPr txBox="1">
            <a:spLocks noChangeArrowheads="1"/>
          </p:cNvSpPr>
          <p:nvPr/>
        </p:nvSpPr>
        <p:spPr bwMode="auto">
          <a:xfrm>
            <a:off x="6119813" y="1576388"/>
            <a:ext cx="3719512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Slicing 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Alfred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Fluffy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8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800">
                <a:latin typeface="Times New Roman" pitchFamily="18" charset="0"/>
              </a:rPr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29;p6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6111D91-B3CA-4CC4-B551-73955B4668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56323" name="Google Shape;730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31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32;p68"/>
          <p:cNvSpPr txBox="1">
            <a:spLocks noChangeArrowheads="1"/>
          </p:cNvSpPr>
          <p:nvPr/>
        </p:nvSpPr>
        <p:spPr bwMode="auto">
          <a:xfrm>
            <a:off x="274638" y="1254125"/>
            <a:ext cx="9032875" cy="3973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Obs. Nu e posibil overload prin schimbarea tipului param. de întoarcere (e posibil pentru ne-virtuale)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De ce. Pentru că se vrea să se garanteze că se poate chema baza prin apelul respectiv.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Excepție: pointer către bază întors în bază, pointer către derivată în derivată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326" name="Google Shape;733;p6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41;p6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4E147D6-8CA5-4965-85E2-84E3C53253D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57347" name="Google Shape;742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43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44;p69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7350" name="Google Shape;745;p69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7351" name="Google Shape;746;p69"/>
          <p:cNvSpPr txBox="1">
            <a:spLocks noChangeArrowheads="1"/>
          </p:cNvSpPr>
          <p:nvPr/>
        </p:nvSpPr>
        <p:spPr bwMode="auto">
          <a:xfrm>
            <a:off x="274638" y="1782763"/>
            <a:ext cx="47482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Overriding a virtual funcţion: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7352" name="Google Shape;747;p69"/>
          <p:cNvSpPr txBox="1">
            <a:spLocks noChangeArrowheads="1"/>
          </p:cNvSpPr>
          <p:nvPr/>
        </p:nvSpPr>
        <p:spPr bwMode="auto">
          <a:xfrm>
            <a:off x="5948363" y="1271588"/>
            <a:ext cx="38227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Derived1 d1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Derived2 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755;p70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8D459A-3152-4729-95AD-76A1C87BEF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58371" name="Google Shape;756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757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758;p70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8374" name="Google Shape;759;p70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8375" name="Google Shape;760;p70"/>
          <p:cNvSpPr txBox="1">
            <a:spLocks noChangeArrowheads="1"/>
          </p:cNvSpPr>
          <p:nvPr/>
        </p:nvSpPr>
        <p:spPr bwMode="auto">
          <a:xfrm>
            <a:off x="274638" y="1782763"/>
            <a:ext cx="51419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Derived3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void f() const{ cout &lt;&lt; "Derived3::f()\n";}};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Derived4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        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“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8376" name="Google Shape;761;p70"/>
          <p:cNvSpPr txBox="1">
            <a:spLocks noChangeArrowheads="1"/>
          </p:cNvSpPr>
          <p:nvPr/>
        </p:nvSpPr>
        <p:spPr bwMode="auto">
          <a:xfrm>
            <a:off x="5726113" y="1271588"/>
            <a:ext cx="4044950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d4.f(s);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 br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br.f(1); // Derived version unavailable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Base version 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408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336550" y="1314450"/>
            <a:ext cx="504031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Exemple: compoziţie şi moştenire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87375" y="2095500"/>
            <a:ext cx="3613150" cy="45037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35488" y="1941513"/>
            <a:ext cx="5124450" cy="48101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C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    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Calls ~A() and ~B()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Redefinition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 err="1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B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400000"/>
                </a:solidFill>
                <a:latin typeface="+mn-lt"/>
                <a:ea typeface="Arial"/>
                <a:cs typeface="Arial"/>
                <a:sym typeface="Arial"/>
              </a:rPr>
              <a:t>main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47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318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3319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Base1()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 this-&gt;f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8: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Operatorii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 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Downcasting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Upcasting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Tratarea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exceptiilor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Google Shape;142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3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4;p2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8198" name="Google Shape;145;p20"/>
          <p:cNvSpPr txBox="1">
            <a:spLocks noChangeArrowheads="1"/>
          </p:cNvSpPr>
          <p:nvPr/>
        </p:nvSpPr>
        <p:spPr bwMode="auto">
          <a:xfrm>
            <a:off x="274638" y="1330325"/>
            <a:ext cx="9050337" cy="5497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Inițializare de obiecte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Foarte important în C++: garantarea inițializării corecte =&gt; trebuie să fie asigurată și la compoziție și moștenire.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La crearea unui obiect, compilatorul trebuie să garanteze apelul TUTUROR subobiectelor.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cazul subobiectelor care nu au constructori impliciți sau schimbarea valorii unui argument default în constructor.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De ce?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- constructorul noii clase nu are permisiunea să acceseze datele private ale subobiectelor, deci nu le pot inițializa direct.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o sintaxă specială: </a:t>
            </a: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listă de inițializare pentru constructori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372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252413" y="1390650"/>
            <a:ext cx="6216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/>
              <a:t>Exemple: lista de iniţializare pentru constructori</a:t>
            </a:r>
          </a:p>
        </p:txBody>
      </p:sp>
      <p:grpSp>
        <p:nvGrpSpPr>
          <p:cNvPr id="10244" name="Group 11"/>
          <p:cNvGrpSpPr>
            <a:grpSpLocks/>
          </p:cNvGrpSpPr>
          <p:nvPr/>
        </p:nvGrpSpPr>
        <p:grpSpPr bwMode="auto">
          <a:xfrm>
            <a:off x="392113" y="1951038"/>
            <a:ext cx="9220200" cy="5334000"/>
            <a:chOff x="1066799" y="1538164"/>
            <a:chExt cx="7652399" cy="483826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799" y="1538164"/>
              <a:ext cx="7652399" cy="48296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a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x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Bar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x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MyType2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it-IT" sz="2000" b="1" i="1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Alta_clasa m;</a:t>
              </a:r>
              <a:r>
                <a:rPr lang="it-IT" sz="2000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// obiect m = subobiect in cadrul clasei MyType2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MyType2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};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MyType2 :: MyType2 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(</a:t>
              </a:r>
              <a:r>
                <a:rPr lang="en-US" sz="3200" b="1" kern="0" dirty="0" err="1">
                  <a:solidFill>
                    <a:srgbClr val="80000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int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: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Bar (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), m(i+1)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{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…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}</a:t>
              </a:r>
              <a:endParaRPr lang="en-US" sz="3200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8875" y="5614689"/>
              <a:ext cx="3054108" cy="76173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245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0246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02;p25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00976FB-0119-442B-AF17-9E729B643A0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4339" name="Google Shape;203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04;p2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05;p2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4342" name="Google Shape;206;p25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>
                <a:solidFill>
                  <a:srgbClr val="0000FF"/>
                </a:solidFill>
              </a:rPr>
              <a:t>Constructorii clasei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Pentru crearea unui obiect al unei clase derivate,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se creează iniţial un obiect al clasei de bază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prin apelul constructorului acesteia, apoi se adaugă elementele specifice clasei derivate prin apelul constructorului clasei derivate.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Declaraţia obiectului derivat trebuie să conţină valorile de iniţializare,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atât pentru elementele specifice, cât şi pentru obiectul clasei de bază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Această specificare se ataşează la antetul funcţiei constructor a clasei derivate.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În situaţia în care clasele de bază au definit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implicit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cu parametri impliciţi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nu se impune specificarea parametrilor care se transferă către obiectul clasei de bază.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26;p27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8B6C5-B84E-4231-BCC1-DC4F9AA51F2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5363" name="Google Shape;227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28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29;p2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5366" name="Google Shape;230;p27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copiere</a:t>
            </a:r>
            <a:endParaRPr lang="en-US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 pot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distinge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nu au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implicit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nu,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constructor implicit care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considerata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particular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al primei situații, deoarece și partea de bază poate fi privită ca un fel de membru, iar la copiere se apelează cc pentru fiecare 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revine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totalitate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sarcina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transferării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valorilor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aparţin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12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C347C1-B4E0-4C94-A8E7-C241B9AB51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21507" name="Google Shape;313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314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315;p3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1510" name="Google Shape;316;p34"/>
          <p:cNvSpPr txBox="1">
            <a:spLocks noChangeArrowheads="1"/>
          </p:cNvSpPr>
          <p:nvPr/>
        </p:nvSpPr>
        <p:spPr bwMode="auto">
          <a:xfrm>
            <a:off x="274638" y="1406525"/>
            <a:ext cx="8931275" cy="581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  <a:endParaRPr lang="vi-VN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Clasa derivată are acces la toţi membrii cu acces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ai clasei de bază.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Este permisă supradefinirea funcţiilor membre clasei de bază cu funcţii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membre ale clasei derivate.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2 modalităţi de a redefini o funcţie membră: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acelasi antet ca în clasa de baz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ă (“redefining” - în cazul funcţiilor oarecare / “overloading” - în cazul funcţiilor virtuale);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schimbarea listei de argumente sau a tipului returnat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7F29F2D810C43A8C5D638FE35D2A8" ma:contentTypeVersion="2" ma:contentTypeDescription="Creați un document nou." ma:contentTypeScope="" ma:versionID="adc9af14bf15ba2c38dd83936c1ccd99">
  <xsd:schema xmlns:xsd="http://www.w3.org/2001/XMLSchema" xmlns:xs="http://www.w3.org/2001/XMLSchema" xmlns:p="http://schemas.microsoft.com/office/2006/metadata/properties" xmlns:ns2="e0076565-018d-4586-a0b4-529f01564969" targetNamespace="http://schemas.microsoft.com/office/2006/metadata/properties" ma:root="true" ma:fieldsID="74ab803c66d82f54d07031e7627bbef9" ns2:_="">
    <xsd:import namespace="e0076565-018d-4586-a0b4-529f015649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076565-018d-4586-a0b4-529f01564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0E2845-C64D-4EF9-AED4-B6723654E2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076565-018d-4586-a0b4-529f015649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5688</Words>
  <Application>Microsoft Office PowerPoint</Application>
  <PresentationFormat>Particularizare</PresentationFormat>
  <Paragraphs>1020</Paragraphs>
  <Slides>48</Slides>
  <Notes>48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48</vt:i4>
      </vt:variant>
    </vt:vector>
  </HeadingPairs>
  <TitlesOfParts>
    <vt:vector size="49" baseType="lpstr">
      <vt:lpstr>Office Theme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175</cp:revision>
  <dcterms:modified xsi:type="dcterms:W3CDTF">2022-04-01T09:27:12Z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0x010100D807F29F2D810C43A8C5D638FE35D2A8</vt:lpwstr>
  </property>
</Properties>
</file>