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436" r:id="rId5"/>
    <p:sldId id="257" r:id="rId6"/>
    <p:sldId id="258" r:id="rId7"/>
    <p:sldId id="264" r:id="rId8"/>
    <p:sldId id="265" r:id="rId9"/>
    <p:sldId id="266" r:id="rId10"/>
    <p:sldId id="262" r:id="rId11"/>
    <p:sldId id="267" r:id="rId12"/>
    <p:sldId id="268" r:id="rId13"/>
    <p:sldId id="428" r:id="rId14"/>
    <p:sldId id="420" r:id="rId15"/>
    <p:sldId id="422" r:id="rId16"/>
    <p:sldId id="423" r:id="rId17"/>
    <p:sldId id="424" r:id="rId18"/>
    <p:sldId id="425" r:id="rId19"/>
    <p:sldId id="426" r:id="rId20"/>
    <p:sldId id="427" r:id="rId21"/>
    <p:sldId id="429" r:id="rId22"/>
    <p:sldId id="430" r:id="rId23"/>
    <p:sldId id="432" r:id="rId24"/>
    <p:sldId id="431" r:id="rId25"/>
    <p:sldId id="433" r:id="rId26"/>
    <p:sldId id="434" r:id="rId27"/>
    <p:sldId id="43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210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2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B5CC21-39D3-2A46-A1B5-DE7F1FF41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3C2680-E380-494A-8BAC-8FC1910A35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7544D3-9FC4-4C46-A0D3-4E3062417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7E591-8EE3-F545-BD59-CE4731B1A99E}" type="slidenum">
              <a:rPr lang="en-GB" altLang="en-RO"/>
              <a:pPr/>
              <a:t>‹#›</a:t>
            </a:fld>
            <a:endParaRPr lang="en-GB" altLang="en-RO"/>
          </a:p>
        </p:txBody>
      </p:sp>
    </p:spTree>
    <p:extLst>
      <p:ext uri="{BB962C8B-B14F-4D97-AF65-F5344CB8AC3E}">
        <p14:creationId xmlns:p14="http://schemas.microsoft.com/office/powerpoint/2010/main" val="226338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0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5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E9BF-D977-E04D-8B32-F59B5CDF605B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6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formale</a:t>
            </a:r>
            <a:r>
              <a:rPr lang="en-US" dirty="0"/>
              <a:t> in </a:t>
            </a:r>
            <a:r>
              <a:rPr lang="en-US" dirty="0" err="1"/>
              <a:t>ingineria</a:t>
            </a:r>
            <a:r>
              <a:rPr lang="en-US" dirty="0"/>
              <a:t>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Florentin Ipate</a:t>
            </a:r>
          </a:p>
        </p:txBody>
      </p:sp>
    </p:spTree>
    <p:extLst>
      <p:ext uri="{BB962C8B-B14F-4D97-AF65-F5344CB8AC3E}">
        <p14:creationId xmlns:p14="http://schemas.microsoft.com/office/powerpoint/2010/main" val="36678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BB5A-6702-4043-AB23-D508443B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Main Test Generation Strategies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1634-CE38-EF4D-88DD-3755171F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White box </a:t>
            </a:r>
            <a:r>
              <a:rPr lang="en-GB" dirty="0"/>
              <a:t>(</a:t>
            </a:r>
            <a:r>
              <a:rPr lang="en-GB" b="1" dirty="0"/>
              <a:t>structural</a:t>
            </a:r>
            <a:r>
              <a:rPr lang="en-GB" dirty="0"/>
              <a:t>): test values are derived from the implementation (code). </a:t>
            </a:r>
          </a:p>
          <a:p>
            <a:r>
              <a:rPr lang="en-GB" b="1" dirty="0"/>
              <a:t>Black box</a:t>
            </a:r>
            <a:r>
              <a:rPr lang="en-GB" dirty="0"/>
              <a:t> (</a:t>
            </a:r>
            <a:r>
              <a:rPr lang="en-GB" b="1" dirty="0"/>
              <a:t>functional</a:t>
            </a:r>
            <a:r>
              <a:rPr lang="en-GB" dirty="0"/>
              <a:t>): test values are derived from requirements (specification)</a:t>
            </a:r>
          </a:p>
          <a:p>
            <a:r>
              <a:rPr lang="en-GB" dirty="0"/>
              <a:t>Grey box strategies </a:t>
            </a:r>
            <a:r>
              <a:rPr lang="en-GB"/>
              <a:t>also exist.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04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42DC-7815-4947-ABAB-52FE162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The Triangle Program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F3C5-2A8B-5046-90CC-FD7B7EB5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latin typeface="Times New Roman" pitchFamily="18" charset="0"/>
              </a:rPr>
              <a:t>The aim</a:t>
            </a:r>
            <a:r>
              <a:rPr lang="en-GB" dirty="0">
                <a:latin typeface="Times New Roman" pitchFamily="18" charset="0"/>
              </a:rPr>
              <a:t> of this program is to classify triangles. The program accepts three positive integers as lengths of the sides of a triangle. The program classifies the triangle into one of the following groups: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Equilateral:</a:t>
            </a:r>
            <a:r>
              <a:rPr lang="en-GB" dirty="0">
                <a:latin typeface="Times New Roman" pitchFamily="18" charset="0"/>
              </a:rPr>
              <a:t> all the sides have equal lengths (return 1)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Isosceles:</a:t>
            </a:r>
            <a:r>
              <a:rPr lang="en-GB" dirty="0">
                <a:latin typeface="Times New Roman" pitchFamily="18" charset="0"/>
              </a:rPr>
              <a:t> two sides have equal length, but not all three (return 2)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Scalene:</a:t>
            </a:r>
            <a:r>
              <a:rPr lang="en-GB" dirty="0">
                <a:latin typeface="Times New Roman" pitchFamily="18" charset="0"/>
              </a:rPr>
              <a:t> all the lengths are unequal (return 3)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Impossible:</a:t>
            </a:r>
            <a:r>
              <a:rPr lang="en-GB" dirty="0">
                <a:latin typeface="Times New Roman" pitchFamily="18" charset="0"/>
              </a:rPr>
              <a:t> the three lengths cannot be used to form a triangle, or form only a flat line (return 4)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GB" dirty="0">
              <a:latin typeface="Times New Roman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GB" dirty="0">
                <a:latin typeface="Times New Roman" pitchFamily="18" charset="0"/>
              </a:rPr>
              <a:t>Adapted from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GB" dirty="0">
                <a:latin typeface="Times New Roman" pitchFamily="18" charset="0"/>
              </a:rPr>
              <a:t>http://</a:t>
            </a:r>
            <a:r>
              <a:rPr lang="en-GB" dirty="0" err="1">
                <a:latin typeface="Times New Roman" pitchFamily="18" charset="0"/>
              </a:rPr>
              <a:t>www.cs.bris.ac.uk</a:t>
            </a:r>
            <a:r>
              <a:rPr lang="en-GB" dirty="0">
                <a:latin typeface="Times New Roman" pitchFamily="18" charset="0"/>
              </a:rPr>
              <a:t>/Teaching/Resources/COMS12100/reports/</a:t>
            </a:r>
            <a:r>
              <a:rPr lang="en-GB" dirty="0" err="1">
                <a:latin typeface="Times New Roman" pitchFamily="18" charset="0"/>
              </a:rPr>
              <a:t>triangle.html</a:t>
            </a:r>
            <a:r>
              <a:rPr lang="en-GB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GB" dirty="0">
                <a:latin typeface="Times New Roman" pitchFamily="18" charset="0"/>
                <a:ea typeface="Times New Roman" pitchFamily="18" charset="0"/>
                <a:cs typeface="Arial" charset="0"/>
              </a:rPr>
              <a:t>(appears in Myers’ book)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11588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DD94-CAD3-484B-87A0-DB8C34AF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Testing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4070-6AE8-774B-B3DF-CB4F9CF0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Divide the domain into equivalence classes and choose at least one value for each equivalence class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In the case of the triangle classification problem, the choice of classes is straightforward:</a:t>
            </a:r>
            <a:endParaRPr lang="en-GB" dirty="0">
              <a:latin typeface="Times New Roman" pitchFamily="18" charset="0"/>
            </a:endParaRP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Equilateral:</a:t>
            </a:r>
            <a:r>
              <a:rPr lang="en-GB" dirty="0">
                <a:latin typeface="Times New Roman" pitchFamily="18" charset="0"/>
              </a:rPr>
              <a:t> all the sides have equal lengths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Isosceles:</a:t>
            </a:r>
            <a:r>
              <a:rPr lang="en-GB" dirty="0">
                <a:latin typeface="Times New Roman" pitchFamily="18" charset="0"/>
              </a:rPr>
              <a:t> two sides have equal length, but not all three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Scalene:</a:t>
            </a:r>
            <a:r>
              <a:rPr lang="en-GB" dirty="0">
                <a:latin typeface="Times New Roman" pitchFamily="18" charset="0"/>
              </a:rPr>
              <a:t> all the lengths are unequal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Impossible:</a:t>
            </a:r>
            <a:r>
              <a:rPr lang="en-GB" dirty="0">
                <a:latin typeface="Times New Roman" pitchFamily="18" charset="0"/>
              </a:rPr>
              <a:t> the three lengths cannot be used to form a triangle, or form only a flat line </a:t>
            </a:r>
          </a:p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dirty="0">
                <a:latin typeface="Times New Roman" pitchFamily="18" charset="0"/>
              </a:rPr>
              <a:t>Boundary value analysis: choose the values near the boundaries (errors tend to lurk near boundaries)</a:t>
            </a:r>
            <a:endParaRPr lang="en-GB" dirty="0"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87649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8585-1161-1244-8284-72B93F6F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Structural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AF19-0986-874A-9E27-2DF5978E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program as a directed graph and select test values to cover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odes (statements)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ranches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from a statement to another statement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 complex structures (sequences of statements, conditions, etc.)</a:t>
            </a:r>
          </a:p>
          <a:p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6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F611A1E-3710-774B-A4F2-97B3FFE51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</a:t>
            </a:r>
            <a:r>
              <a:rPr lang="en-GB" altLang="en-RO" sz="3200" dirty="0" err="1"/>
              <a:t>Implemantation</a:t>
            </a:r>
            <a:endParaRPr lang="en-US" altLang="en-RO" sz="3200" dirty="0"/>
          </a:p>
        </p:txBody>
      </p:sp>
      <p:graphicFrame>
        <p:nvGraphicFramePr>
          <p:cNvPr id="241667" name="Group 3">
            <a:extLst>
              <a:ext uri="{FF2B5EF4-FFF2-40B4-BE49-F238E27FC236}">
                <a16:creationId xmlns:a16="http://schemas.microsoft.com/office/drawing/2014/main" id="{17381FB1-0379-BB43-9EA6-1E105E64476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2" name="Line 12">
            <a:extLst>
              <a:ext uri="{FF2B5EF4-FFF2-40B4-BE49-F238E27FC236}">
                <a16:creationId xmlns:a16="http://schemas.microsoft.com/office/drawing/2014/main" id="{46DD0320-7C4A-5C43-A2FE-97C1352A9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896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4B7C12-9C10-CB45-8428-1D86F7E4B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3715" name="Group 3">
            <a:extLst>
              <a:ext uri="{FF2B5EF4-FFF2-40B4-BE49-F238E27FC236}">
                <a16:creationId xmlns:a16="http://schemas.microsoft.com/office/drawing/2014/main" id="{E0F424FA-C93D-C040-A4F0-FF4FEC2D2BA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6" name="Line 12">
            <a:extLst>
              <a:ext uri="{FF2B5EF4-FFF2-40B4-BE49-F238E27FC236}">
                <a16:creationId xmlns:a16="http://schemas.microsoft.com/office/drawing/2014/main" id="{F6F41FF3-62EB-EF4C-B26E-A17EEC94E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7177" name="AutoShape 13">
            <a:extLst>
              <a:ext uri="{FF2B5EF4-FFF2-40B4-BE49-F238E27FC236}">
                <a16:creationId xmlns:a16="http://schemas.microsoft.com/office/drawing/2014/main" id="{B7F9CC3F-45C5-474E-9B5C-1DF71BB5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7178" name="Text Box 14">
            <a:extLst>
              <a:ext uri="{FF2B5EF4-FFF2-40B4-BE49-F238E27FC236}">
                <a16:creationId xmlns:a16="http://schemas.microsoft.com/office/drawing/2014/main" id="{D3EB9CB7-CB3F-2942-B1F7-4EFFB3D5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190776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0B584E-1628-B34D-AEA1-3F4C86CFD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4739" name="Group 3">
            <a:extLst>
              <a:ext uri="{FF2B5EF4-FFF2-40B4-BE49-F238E27FC236}">
                <a16:creationId xmlns:a16="http://schemas.microsoft.com/office/drawing/2014/main" id="{0CFE9CC4-7594-6D47-A8AD-F467C875E65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mx = a; x = b; y = c;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00" name="Line 12">
            <a:extLst>
              <a:ext uri="{FF2B5EF4-FFF2-40B4-BE49-F238E27FC236}">
                <a16:creationId xmlns:a16="http://schemas.microsoft.com/office/drawing/2014/main" id="{C59A35D4-26F6-0946-8793-43D4269E5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8201" name="AutoShape 13">
            <a:extLst>
              <a:ext uri="{FF2B5EF4-FFF2-40B4-BE49-F238E27FC236}">
                <a16:creationId xmlns:a16="http://schemas.microsoft.com/office/drawing/2014/main" id="{DA8C22B0-382B-2145-8E37-5FEAADC0B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8202" name="Text Box 14">
            <a:extLst>
              <a:ext uri="{FF2B5EF4-FFF2-40B4-BE49-F238E27FC236}">
                <a16:creationId xmlns:a16="http://schemas.microsoft.com/office/drawing/2014/main" id="{9A8097D4-4D99-2047-8F02-FF0FDA0C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207847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F9D7729-FAFD-5C44-906A-8BC3BCA3D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5763" name="Group 3">
            <a:extLst>
              <a:ext uri="{FF2B5EF4-FFF2-40B4-BE49-F238E27FC236}">
                <a16:creationId xmlns:a16="http://schemas.microsoft.com/office/drawing/2014/main" id="{3B2BDCB5-55EC-A44E-A114-925B2E332E5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(mx &lt; c)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{y = mx; mx = c;}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24" name="Line 12">
            <a:extLst>
              <a:ext uri="{FF2B5EF4-FFF2-40B4-BE49-F238E27FC236}">
                <a16:creationId xmlns:a16="http://schemas.microsoft.com/office/drawing/2014/main" id="{241117E0-3CDA-7E4B-928C-6973FF231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9225" name="AutoShape 13">
            <a:extLst>
              <a:ext uri="{FF2B5EF4-FFF2-40B4-BE49-F238E27FC236}">
                <a16:creationId xmlns:a16="http://schemas.microsoft.com/office/drawing/2014/main" id="{946EF4FD-A3E4-5940-9E27-FB64E296C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9226" name="Text Box 14">
            <a:extLst>
              <a:ext uri="{FF2B5EF4-FFF2-40B4-BE49-F238E27FC236}">
                <a16:creationId xmlns:a16="http://schemas.microsoft.com/office/drawing/2014/main" id="{C9FE9BA7-0EB6-BB4C-ADF1-8F5B8A908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339141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1DB3426-80C6-424F-85EA-9FE21701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5F205287-6E73-D74F-9643-3D6B189C8D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(mx &gt;= x + y)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{return 4; // impossible}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48" name="Line 12">
            <a:extLst>
              <a:ext uri="{FF2B5EF4-FFF2-40B4-BE49-F238E27FC236}">
                <a16:creationId xmlns:a16="http://schemas.microsoft.com/office/drawing/2014/main" id="{05DB70B8-7E54-2A44-9CF7-E84420693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10249" name="AutoShape 13">
            <a:extLst>
              <a:ext uri="{FF2B5EF4-FFF2-40B4-BE49-F238E27FC236}">
                <a16:creationId xmlns:a16="http://schemas.microsoft.com/office/drawing/2014/main" id="{7FDB19A8-D66D-4945-AC8B-353BDD79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10250" name="Text Box 14">
            <a:extLst>
              <a:ext uri="{FF2B5EF4-FFF2-40B4-BE49-F238E27FC236}">
                <a16:creationId xmlns:a16="http://schemas.microsoft.com/office/drawing/2014/main" id="{A343748E-D57C-7846-87FA-5004BE66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116987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57F3A96-3118-6A48-8C9E-7ACF7732F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7811" name="Group 3">
            <a:extLst>
              <a:ext uri="{FF2B5EF4-FFF2-40B4-BE49-F238E27FC236}">
                <a16:creationId xmlns:a16="http://schemas.microsoft.com/office/drawing/2014/main" id="{6A29D148-152E-2544-B834-C2193C2291A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== b &amp;&amp; b == c)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{return 1; // equilateral}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72" name="Line 12">
            <a:extLst>
              <a:ext uri="{FF2B5EF4-FFF2-40B4-BE49-F238E27FC236}">
                <a16:creationId xmlns:a16="http://schemas.microsoft.com/office/drawing/2014/main" id="{97C088AE-FB25-D948-B3C7-F785121AA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11273" name="AutoShape 13">
            <a:extLst>
              <a:ext uri="{FF2B5EF4-FFF2-40B4-BE49-F238E27FC236}">
                <a16:creationId xmlns:a16="http://schemas.microsoft.com/office/drawing/2014/main" id="{D48E4F44-D9FD-864B-84A9-1765861E8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11274" name="Text Box 14">
            <a:extLst>
              <a:ext uri="{FF2B5EF4-FFF2-40B4-BE49-F238E27FC236}">
                <a16:creationId xmlns:a16="http://schemas.microsoft.com/office/drawing/2014/main" id="{2EF8E6FD-E7C6-BD4C-B259-502B81FE9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111115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7DDD-B705-DD43-8D53-98295405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Methods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E6D3-F053-2D46-897D-30CB29F8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Mathematically rigorous techniques for the specification, development and verification of software and hardware systems.</a:t>
            </a:r>
          </a:p>
          <a:p>
            <a:endParaRPr lang="en-GB" dirty="0"/>
          </a:p>
          <a:p>
            <a:r>
              <a:rPr lang="en-GB" dirty="0"/>
              <a:t>Specification/Modelling</a:t>
            </a:r>
          </a:p>
          <a:p>
            <a:pPr lvl="1"/>
            <a:r>
              <a:rPr lang="en-GB" dirty="0"/>
              <a:t>Finite State Machines (FSM)</a:t>
            </a:r>
          </a:p>
          <a:p>
            <a:pPr lvl="1"/>
            <a:r>
              <a:rPr lang="en-GB" dirty="0"/>
              <a:t>Extended FSM (EFSM)</a:t>
            </a:r>
          </a:p>
          <a:p>
            <a:pPr lvl="1"/>
            <a:r>
              <a:rPr lang="en-GB" dirty="0"/>
              <a:t>Natural computing models (membrane systems)</a:t>
            </a:r>
          </a:p>
          <a:p>
            <a:r>
              <a:rPr lang="en-GB" dirty="0"/>
              <a:t>Formal verification</a:t>
            </a:r>
          </a:p>
          <a:p>
            <a:pPr lvl="1"/>
            <a:r>
              <a:rPr lang="en-GB" dirty="0"/>
              <a:t>Proofs</a:t>
            </a:r>
          </a:p>
          <a:p>
            <a:pPr lvl="1"/>
            <a:r>
              <a:rPr lang="en-GB" dirty="0"/>
              <a:t>Model checking</a:t>
            </a:r>
          </a:p>
          <a:p>
            <a:r>
              <a:rPr lang="en-GB" dirty="0"/>
              <a:t>Testing </a:t>
            </a:r>
          </a:p>
          <a:p>
            <a:pPr lvl="1"/>
            <a:r>
              <a:rPr lang="en-GB" dirty="0"/>
              <a:t>Model-based testing</a:t>
            </a:r>
          </a:p>
        </p:txBody>
      </p:sp>
    </p:spTree>
    <p:extLst>
      <p:ext uri="{BB962C8B-B14F-4D97-AF65-F5344CB8AC3E}">
        <p14:creationId xmlns:p14="http://schemas.microsoft.com/office/powerpoint/2010/main" val="1203210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4AA6E17-6C3D-0944-83ED-AFD891391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8835" name="Group 3">
            <a:extLst>
              <a:ext uri="{FF2B5EF4-FFF2-40B4-BE49-F238E27FC236}">
                <a16:creationId xmlns:a16="http://schemas.microsoft.com/office/drawing/2014/main" id="{2DB28F11-8DD3-E84C-929F-CB9A87B318E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96" name="Line 12">
            <a:extLst>
              <a:ext uri="{FF2B5EF4-FFF2-40B4-BE49-F238E27FC236}">
                <a16:creationId xmlns:a16="http://schemas.microsoft.com/office/drawing/2014/main" id="{1DD99F75-0584-C547-AA42-DA3734C3A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12297" name="AutoShape 13">
            <a:extLst>
              <a:ext uri="{FF2B5EF4-FFF2-40B4-BE49-F238E27FC236}">
                <a16:creationId xmlns:a16="http://schemas.microsoft.com/office/drawing/2014/main" id="{970D40AA-6243-1447-B25E-C3312E5A5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12298" name="Text Box 14">
            <a:extLst>
              <a:ext uri="{FF2B5EF4-FFF2-40B4-BE49-F238E27FC236}">
                <a16:creationId xmlns:a16="http://schemas.microsoft.com/office/drawing/2014/main" id="{1025E606-BEAF-A945-8FCE-F8CA5B3C0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4131841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2786-0963-E844-9240-D5846AFD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 value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462F-7108-B24E-87AD-726F75A8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Structural testing: paths through the program (directed graph) are selected</a:t>
            </a:r>
          </a:p>
          <a:p>
            <a:r>
              <a:rPr lang="en-RO" dirty="0"/>
              <a:t>How to select actual test values to exercise these paths?</a:t>
            </a:r>
          </a:p>
          <a:p>
            <a:r>
              <a:rPr lang="en-RO" dirty="0"/>
              <a:t>Constraint satisfaction problem</a:t>
            </a:r>
          </a:p>
          <a:p>
            <a:r>
              <a:rPr lang="en-RO" dirty="0"/>
              <a:t>When the system of constraints is complex: Search Based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22173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FF9-8E4E-D145-BDD9-AE123A5E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Mutation testing (mutation analysis)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6EDD-3439-5642-8CD8-F1586615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Primarily a method of assessing the quality of the (already generated) test data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Method of </a:t>
            </a:r>
            <a:r>
              <a:rPr lang="en-US" sz="2400" i="1" dirty="0">
                <a:latin typeface="Times New Roman" pitchFamily="18" charset="0"/>
                <a:ea typeface="Times New Roman" pitchFamily="18" charset="0"/>
                <a:cs typeface="Arial" charset="0"/>
              </a:rPr>
              <a:t>structural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software testing, which involves modifying program's source code in small ways. </a:t>
            </a:r>
            <a:r>
              <a:rPr lang="en-GB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The modified source code is called a </a:t>
            </a:r>
            <a:r>
              <a:rPr lang="en-GB" sz="2400" i="1" dirty="0">
                <a:latin typeface="Times New Roman" pitchFamily="18" charset="0"/>
                <a:ea typeface="Times New Roman" pitchFamily="18" charset="0"/>
                <a:cs typeface="Arial" charset="0"/>
              </a:rPr>
              <a:t>mutant.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2400" i="1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  <a:r>
              <a:rPr lang="en-GB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Various mutation “operators” (ways of introducing errors into the correct code) have been defined and implemented.</a:t>
            </a:r>
          </a:p>
          <a:p>
            <a:pPr marL="45720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GB" sz="2000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Arial" charset="0"/>
              </a:rPr>
              <a:t>traditional mutants</a:t>
            </a:r>
          </a:p>
          <a:p>
            <a:pPr marL="45720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US" sz="2000" dirty="0">
                <a:latin typeface="Times New Roman" pitchFamily="18" charset="0"/>
                <a:ea typeface="Times New Roman" pitchFamily="18" charset="0"/>
                <a:cs typeface="Arial" charset="0"/>
              </a:rPr>
              <a:t> mutants for specialized programming environments, e.g. object-oriented languages (</a:t>
            </a:r>
            <a:r>
              <a:rPr lang="en-US" sz="2000" dirty="0" err="1">
                <a:latin typeface="Times New Roman" pitchFamily="18" charset="0"/>
              </a:rPr>
              <a:t>MuJava</a:t>
            </a:r>
            <a:r>
              <a:rPr lang="en-US" sz="2000" dirty="0">
                <a:latin typeface="Times New Roman" pitchFamily="18" charset="0"/>
              </a:rPr>
              <a:t>).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2630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C2D2503-EA04-AB42-A2ED-40705A8AA0F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GB" altLang="en-RO" sz="3200" dirty="0">
                <a:solidFill>
                  <a:schemeClr val="accent2"/>
                </a:solidFill>
              </a:rPr>
              <a:t>Mutant construction</a:t>
            </a:r>
            <a:endParaRPr lang="en-US" altLang="en-RO" sz="3200" dirty="0">
              <a:solidFill>
                <a:schemeClr val="accent2"/>
              </a:solidFill>
            </a:endParaRPr>
          </a:p>
        </p:txBody>
      </p:sp>
      <p:graphicFrame>
        <p:nvGraphicFramePr>
          <p:cNvPr id="251999" name="Group 95">
            <a:extLst>
              <a:ext uri="{FF2B5EF4-FFF2-40B4-BE49-F238E27FC236}">
                <a16:creationId xmlns:a16="http://schemas.microsoft.com/office/drawing/2014/main" id="{B524183C-ED4C-BE42-8170-815742A5208C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209801" y="1773238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Original program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&amp;&amp;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1;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1997" name="Group 93">
            <a:extLst>
              <a:ext uri="{FF2B5EF4-FFF2-40B4-BE49-F238E27FC236}">
                <a16:creationId xmlns:a16="http://schemas.microsoft.com/office/drawing/2014/main" id="{1859A1A2-ADDA-044D-B6C2-CD9625DB4D67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172201" y="1773238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Mutant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||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1;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1998" name="Group 94">
            <a:extLst>
              <a:ext uri="{FF2B5EF4-FFF2-40B4-BE49-F238E27FC236}">
                <a16:creationId xmlns:a16="http://schemas.microsoft.com/office/drawing/2014/main" id="{9C8BE637-7E56-004F-A1B9-D79E7C4E19CC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209801" y="4486275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Mutant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&amp;&amp;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1;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78" name="Line 12">
            <a:extLst>
              <a:ext uri="{FF2B5EF4-FFF2-40B4-BE49-F238E27FC236}">
                <a16:creationId xmlns:a16="http://schemas.microsoft.com/office/drawing/2014/main" id="{F8B2D4B6-D9E4-7845-B9E2-1222A91C2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graphicFrame>
        <p:nvGraphicFramePr>
          <p:cNvPr id="252000" name="Group 96">
            <a:extLst>
              <a:ext uri="{FF2B5EF4-FFF2-40B4-BE49-F238E27FC236}">
                <a16:creationId xmlns:a16="http://schemas.microsoft.com/office/drawing/2014/main" id="{1CF883B4-29F3-F84A-9A6C-898096B8104B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1" y="4437063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Mutant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||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8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070E-D207-5440-9E10-6589ABB9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Quality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C9EA-F58E-EB43-924F-BD93A457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If the test suite is able to detect the change (i.e. one of the tests fails), then the mutant is said to be </a:t>
            </a:r>
            <a:r>
              <a:rPr lang="en-US" i="1" dirty="0">
                <a:latin typeface="Times New Roman" pitchFamily="18" charset="0"/>
                <a:ea typeface="Times New Roman" pitchFamily="18" charset="0"/>
                <a:cs typeface="Arial" charset="0"/>
              </a:rPr>
              <a:t>killed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Mutation score: MS = D/(L+D)</a:t>
            </a:r>
          </a:p>
          <a:p>
            <a:pPr lvl="1"/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D – dead mutants</a:t>
            </a:r>
          </a:p>
          <a:p>
            <a:pPr lvl="1"/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L – live mutants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Main problem: equivalent mutants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Equivalent mutants – functionally equivalent to the original program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Equivalent mutant detection – manual, very complex, task</a:t>
            </a:r>
          </a:p>
          <a:p>
            <a:endParaRPr lang="en-GB" dirty="0"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133242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C204-5183-724F-89E0-345ECEDC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Model Based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3016-7E1A-2046-B980-0FF052C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Tipically state-transition models are used (FSM, EFSM, Sttecharts)</a:t>
            </a:r>
          </a:p>
          <a:p>
            <a:r>
              <a:rPr lang="en-GB" dirty="0"/>
              <a:t>T</a:t>
            </a:r>
            <a:r>
              <a:rPr lang="en-RO" dirty="0"/>
              <a:t>est generation can be automated</a:t>
            </a:r>
          </a:p>
          <a:p>
            <a:r>
              <a:rPr lang="en-RO" dirty="0"/>
              <a:t>Various coverage criteria are used</a:t>
            </a:r>
          </a:p>
          <a:p>
            <a:r>
              <a:rPr lang="en-RO" dirty="0"/>
              <a:t>More powerful FSM based methods (e.g. W-method_ can even guarantee some kind of fault detection</a:t>
            </a:r>
          </a:p>
        </p:txBody>
      </p:sp>
    </p:spTree>
    <p:extLst>
      <p:ext uri="{BB962C8B-B14F-4D97-AF65-F5344CB8AC3E}">
        <p14:creationId xmlns:p14="http://schemas.microsoft.com/office/powerpoint/2010/main" val="1397734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F92D-D140-DF4C-9A89-C7C13C36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Search Based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4BCD-8CBC-7E40-B5F5-4C2BC4F6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use of a meta-heuristic optimizing search technique to automate a testing task, e.g. the automatic generation of test data. </a:t>
            </a:r>
          </a:p>
          <a:p>
            <a:r>
              <a:rPr lang="en-GB" dirty="0"/>
              <a:t>Used when the search space is very large and the problem to be solved is complex.</a:t>
            </a:r>
          </a:p>
          <a:p>
            <a:r>
              <a:rPr lang="en-GB" dirty="0"/>
              <a:t>Optimizing search technique:</a:t>
            </a:r>
          </a:p>
          <a:p>
            <a:r>
              <a:rPr lang="en-GB" dirty="0"/>
              <a:t>Local, e.g. hill-climbing, simulated annealing</a:t>
            </a:r>
          </a:p>
          <a:p>
            <a:r>
              <a:rPr lang="en-GB" dirty="0"/>
              <a:t>Global, e.g. genetic algorithms</a:t>
            </a:r>
          </a:p>
          <a:p>
            <a:r>
              <a:rPr lang="en-GB" dirty="0"/>
              <a:t>Key to the optimization process is a problem-specific fitness function - guides the search to good solutions within a practical time limit. 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241389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5CFC-6F23-E246-B556-772E4930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D26-3F51-C747-8BE9-5216A982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checking whether a design satisfies some requirements (properties).</a:t>
            </a:r>
          </a:p>
          <a:p>
            <a:r>
              <a:rPr lang="en-GB" dirty="0"/>
              <a:t>Hoare logic</a:t>
            </a:r>
          </a:p>
          <a:p>
            <a:r>
              <a:rPr lang="en-GB" dirty="0"/>
              <a:t>Refinement-based</a:t>
            </a:r>
          </a:p>
          <a:p>
            <a:r>
              <a:rPr lang="en-GB" dirty="0"/>
              <a:t>Model checking - checks whether a finite-state model of a system meets a given specification (</a:t>
            </a:r>
            <a:r>
              <a:rPr lang="en-GB"/>
              <a:t>typically LTL </a:t>
            </a:r>
            <a:r>
              <a:rPr lang="en-GB" dirty="0"/>
              <a:t>or CTL formulae).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82043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Modelare</a:t>
            </a:r>
            <a:r>
              <a:rPr lang="en-US" dirty="0"/>
              <a:t>,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model checking cu Event-B, Rodin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ProB</a:t>
            </a:r>
            <a:endParaRPr lang="en-US" dirty="0"/>
          </a:p>
          <a:p>
            <a:r>
              <a:rPr lang="en-US" dirty="0"/>
              <a:t>Model-based testing (extended FSM/ stream X-machine based)</a:t>
            </a:r>
          </a:p>
          <a:p>
            <a:r>
              <a:rPr lang="en-US" dirty="0"/>
              <a:t>Membrane Systems (P Systems)</a:t>
            </a:r>
          </a:p>
          <a:p>
            <a:r>
              <a:rPr lang="en-US" dirty="0"/>
              <a:t>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55622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FE49-BB59-F24A-9F66-B88C6C93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Testing vs. 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D9F8-B988-1740-BBA0-BDD0677A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Techniques for software validation</a:t>
            </a:r>
          </a:p>
          <a:p>
            <a:r>
              <a:rPr lang="en-GB" i="1" dirty="0"/>
              <a:t>Testing</a:t>
            </a:r>
            <a:r>
              <a:rPr lang="en-GB" dirty="0"/>
              <a:t> - makes sure the code actually works the way it's supposed to work.</a:t>
            </a:r>
          </a:p>
          <a:p>
            <a:r>
              <a:rPr lang="en-GB" i="1" dirty="0"/>
              <a:t>Formal verification</a:t>
            </a:r>
            <a:r>
              <a:rPr lang="en-GB" dirty="0"/>
              <a:t> - mathematically proves that the underlying algorithm is correct.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5051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2786-0963-E844-9240-D5846AFD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462F-7108-B24E-87AD-726F75A8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testing refers to the process of executing an application or program with the intent of detecting potential software bugs. </a:t>
            </a:r>
          </a:p>
          <a:p>
            <a:r>
              <a:rPr lang="en-GB" dirty="0"/>
              <a:t>It also has the objective of helping the developers to find out whether the software is working according to the intended purpose. </a:t>
            </a:r>
          </a:p>
          <a:p>
            <a:r>
              <a:rPr lang="en-GB" dirty="0"/>
              <a:t>During the testing process, the end user’s area of application will be considered and the software will be subjected to a series of tests to ensure it satisfies the needs of the end users.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14620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C319-5FDA-5549-9AF7-6C817FB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B305-B21D-5C40-AD5F-166CDE58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mathematically checking that the behaviour of a system, described using a formal model, satisfies a given property, also described using a formal model.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71996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5373-6232-6C4D-8B63-DFA7E740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Testing vs. 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AAF3-AA6E-9B4A-9F24-A74F7B85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Dijkstra: “Program testing can be used to show the presence of bugs, but never to show their absence!”</a:t>
            </a:r>
          </a:p>
          <a:p>
            <a:r>
              <a:rPr lang="en-GB" dirty="0"/>
              <a:t>However, testing does not require a formal specification (model).</a:t>
            </a:r>
          </a:p>
          <a:p>
            <a:r>
              <a:rPr lang="en-GB" dirty="0"/>
              <a:t>Formal verification – used in particular for safety critical systems</a:t>
            </a:r>
          </a:p>
          <a:p>
            <a:r>
              <a:rPr lang="en-GB" dirty="0"/>
              <a:t>When a model exists =&gt; Model Based Testing</a:t>
            </a:r>
          </a:p>
          <a:p>
            <a:r>
              <a:rPr lang="en-GB" dirty="0"/>
              <a:t>Model Based Testing =&gt; Test automation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86074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6A4E-44C8-2441-8633-F08930C6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techniques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3BBC-8DCC-7149-B7D6-F905C715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testing </a:t>
            </a:r>
          </a:p>
          <a:p>
            <a:r>
              <a:rPr lang="en-GB" dirty="0"/>
              <a:t>Integration testing</a:t>
            </a:r>
          </a:p>
          <a:p>
            <a:r>
              <a:rPr lang="en-GB" dirty="0"/>
              <a:t>System testing</a:t>
            </a:r>
          </a:p>
          <a:p>
            <a:r>
              <a:rPr lang="en-GB" dirty="0"/>
              <a:t>Acceptance testing.</a:t>
            </a:r>
          </a:p>
          <a:p>
            <a:r>
              <a:rPr lang="en-GB" dirty="0"/>
              <a:t>Manual testing vs. automated testing.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7018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972A-50FC-9443-877C-841ACED9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CC00-EACA-C345-B989-FE64EC202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Exhaustive testing is usually not possible</a:t>
            </a:r>
          </a:p>
          <a:p>
            <a:r>
              <a:rPr lang="en-GB" dirty="0"/>
              <a:t>Test generation is a (the) major part of software testing</a:t>
            </a:r>
          </a:p>
          <a:p>
            <a:r>
              <a:rPr lang="en-GB" dirty="0"/>
              <a:t>Test cases: scenarios to be checked</a:t>
            </a:r>
          </a:p>
          <a:p>
            <a:r>
              <a:rPr lang="en-GB" dirty="0"/>
              <a:t>Test data (suites): actual values used in testing</a:t>
            </a:r>
          </a:p>
          <a:p>
            <a:r>
              <a:rPr lang="en-GB" dirty="0"/>
              <a:t>Test generation: difficult problem</a:t>
            </a:r>
          </a:p>
          <a:p>
            <a:r>
              <a:rPr lang="en-GB" dirty="0"/>
              <a:t>Automated test execution is relatively easy</a:t>
            </a:r>
          </a:p>
          <a:p>
            <a:r>
              <a:rPr lang="en-GB" dirty="0"/>
              <a:t>Automated test generation is much more complicated</a:t>
            </a:r>
          </a:p>
          <a:p>
            <a:r>
              <a:rPr lang="en-GB" dirty="0"/>
              <a:t>The existence of a formal model helps a great deal</a:t>
            </a:r>
          </a:p>
          <a:p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42861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5368CB7BC2B4692BAC1742C275205" ma:contentTypeVersion="0" ma:contentTypeDescription="Create a new document." ma:contentTypeScope="" ma:versionID="339c0fa33d19a633f15397d48e15dd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36BCE0-AC70-48C3-AEE5-14B5A96DC1C5}"/>
</file>

<file path=customXml/itemProps2.xml><?xml version="1.0" encoding="utf-8"?>
<ds:datastoreItem xmlns:ds="http://schemas.openxmlformats.org/officeDocument/2006/customXml" ds:itemID="{31B147D6-6144-4CE2-B553-6D212BBE369B}"/>
</file>

<file path=customXml/itemProps3.xml><?xml version="1.0" encoding="utf-8"?>
<ds:datastoreItem xmlns:ds="http://schemas.openxmlformats.org/officeDocument/2006/customXml" ds:itemID="{8091FE56-DF0D-416D-8534-CE0D9B2DE841}"/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2187</Words>
  <Application>Microsoft Macintosh PowerPoint</Application>
  <PresentationFormat>Widescreen</PresentationFormat>
  <Paragraphs>269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Office Theme</vt:lpstr>
      <vt:lpstr>Metode formale in ingineria software</vt:lpstr>
      <vt:lpstr>Formal Methods</vt:lpstr>
      <vt:lpstr>Cuprins</vt:lpstr>
      <vt:lpstr>Testing vs. Formal Verification</vt:lpstr>
      <vt:lpstr>Software Testing</vt:lpstr>
      <vt:lpstr>Formal Verification</vt:lpstr>
      <vt:lpstr>Testing vs. Formal Verification</vt:lpstr>
      <vt:lpstr>Testing techniques</vt:lpstr>
      <vt:lpstr>Test generation</vt:lpstr>
      <vt:lpstr>Main Test Generation Strategies in Practice</vt:lpstr>
      <vt:lpstr>Example: The Triangle Program</vt:lpstr>
      <vt:lpstr>Functional Testing</vt:lpstr>
      <vt:lpstr>Structural testing</vt:lpstr>
      <vt:lpstr>Java Implemantation</vt:lpstr>
      <vt:lpstr>Java Implementation</vt:lpstr>
      <vt:lpstr>Java Implementation</vt:lpstr>
      <vt:lpstr>Java Implementation</vt:lpstr>
      <vt:lpstr>Java Implementation</vt:lpstr>
      <vt:lpstr>Java Implementation</vt:lpstr>
      <vt:lpstr>Java Implementation</vt:lpstr>
      <vt:lpstr>Test value selection</vt:lpstr>
      <vt:lpstr>Mutation testing (mutation analysis)</vt:lpstr>
      <vt:lpstr>Mutant construction</vt:lpstr>
      <vt:lpstr>Quality of tests</vt:lpstr>
      <vt:lpstr>Model Based Testing</vt:lpstr>
      <vt:lpstr>Search Based Software Testing</vt:lpstr>
      <vt:lpstr>Formal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Proiectarea bazelor de date</dc:title>
  <dc:creator>Florentin Ipate</dc:creator>
  <cp:lastModifiedBy>Florentin Ipate</cp:lastModifiedBy>
  <cp:revision>37</cp:revision>
  <dcterms:created xsi:type="dcterms:W3CDTF">2016-10-03T10:03:37Z</dcterms:created>
  <dcterms:modified xsi:type="dcterms:W3CDTF">2023-02-16T16:52:31Z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0x010100F335368CB7BC2B4692BAC1742C275205</vt:lpwstr>
  </property>
</Properties>
</file>