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435" r:id="rId7"/>
    <p:sldId id="436" r:id="rId8"/>
    <p:sldId id="437" r:id="rId9"/>
    <p:sldId id="261" r:id="rId10"/>
    <p:sldId id="438" r:id="rId11"/>
    <p:sldId id="439" r:id="rId12"/>
    <p:sldId id="440" r:id="rId13"/>
    <p:sldId id="441" r:id="rId14"/>
    <p:sldId id="263" r:id="rId15"/>
    <p:sldId id="446" r:id="rId16"/>
    <p:sldId id="445" r:id="rId17"/>
    <p:sldId id="443" r:id="rId18"/>
    <p:sldId id="444" r:id="rId19"/>
    <p:sldId id="265" r:id="rId20"/>
    <p:sldId id="264" r:id="rId21"/>
    <p:sldId id="266" r:id="rId22"/>
    <p:sldId id="268" r:id="rId23"/>
    <p:sldId id="269" r:id="rId24"/>
    <p:sldId id="270" r:id="rId25"/>
    <p:sldId id="271" r:id="rId26"/>
    <p:sldId id="26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29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page.psystems.eu/" TargetMode="External"/><Relationship Id="rId2" Type="http://schemas.openxmlformats.org/officeDocument/2006/relationships/hyperlink" Target="http://imcs.org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42E2-1F36-BC4C-A451-5BE681C0D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 systems – 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74A9A-D1C0-014A-B5D7-1CC99102C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Florentin</a:t>
            </a:r>
            <a:r>
              <a:rPr lang="en-GB" dirty="0"/>
              <a:t> </a:t>
            </a:r>
            <a:r>
              <a:rPr lang="en-GB" dirty="0" err="1"/>
              <a:t>Ipate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22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 system evolves from one configuration to the other by applying the rules according to a given strategy </a:t>
            </a:r>
          </a:p>
          <a:p>
            <a:pPr lvl="1"/>
            <a:r>
              <a:rPr lang="en-GB" dirty="0"/>
              <a:t>maximally parallel way – any rule that can be applied is applied</a:t>
            </a:r>
          </a:p>
          <a:p>
            <a:pPr lvl="1"/>
            <a:r>
              <a:rPr lang="en-GB" dirty="0"/>
              <a:t>other strategies </a:t>
            </a:r>
          </a:p>
          <a:p>
            <a:r>
              <a:rPr lang="en-GB" dirty="0"/>
              <a:t>Rules can </a:t>
            </a:r>
          </a:p>
          <a:p>
            <a:pPr lvl="1"/>
            <a:r>
              <a:rPr lang="en-GB" dirty="0"/>
              <a:t>transform objects, </a:t>
            </a:r>
          </a:p>
        </p:txBody>
      </p:sp>
    </p:spTree>
    <p:extLst>
      <p:ext uri="{BB962C8B-B14F-4D97-AF65-F5344CB8AC3E}">
        <p14:creationId xmlns:p14="http://schemas.microsoft.com/office/powerpoint/2010/main" val="4062071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 system evolves from one configuration to the other by applying the rules according to a given strategy </a:t>
            </a:r>
          </a:p>
          <a:p>
            <a:pPr lvl="1"/>
            <a:r>
              <a:rPr lang="en-GB" dirty="0"/>
              <a:t>maximally parallel way – any rule that can be applied is applied</a:t>
            </a:r>
          </a:p>
          <a:p>
            <a:pPr lvl="1"/>
            <a:r>
              <a:rPr lang="en-GB" dirty="0"/>
              <a:t>other strategies </a:t>
            </a:r>
          </a:p>
          <a:p>
            <a:r>
              <a:rPr lang="en-GB" dirty="0"/>
              <a:t>Rules can </a:t>
            </a:r>
          </a:p>
          <a:p>
            <a:pPr lvl="1"/>
            <a:r>
              <a:rPr lang="en-GB" dirty="0"/>
              <a:t>transform objects, </a:t>
            </a:r>
          </a:p>
          <a:p>
            <a:pPr lvl="1"/>
            <a:r>
              <a:rPr lang="en-GB" dirty="0"/>
              <a:t>move objects,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798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 system evolves from one configuration to the other by applying the rules according to a given strategy </a:t>
            </a:r>
          </a:p>
          <a:p>
            <a:pPr lvl="1"/>
            <a:r>
              <a:rPr lang="en-GB" dirty="0"/>
              <a:t>maximally parallel way – any rule that can be applied is applied</a:t>
            </a:r>
          </a:p>
          <a:p>
            <a:pPr lvl="1"/>
            <a:r>
              <a:rPr lang="en-GB" dirty="0"/>
              <a:t>other strategies </a:t>
            </a:r>
          </a:p>
          <a:p>
            <a:r>
              <a:rPr lang="en-GB" dirty="0"/>
              <a:t>Rules can </a:t>
            </a:r>
          </a:p>
          <a:p>
            <a:pPr lvl="1"/>
            <a:r>
              <a:rPr lang="en-GB" dirty="0"/>
              <a:t>transform objects, </a:t>
            </a:r>
          </a:p>
          <a:p>
            <a:pPr lvl="1"/>
            <a:r>
              <a:rPr lang="en-GB" dirty="0"/>
              <a:t>move objects, </a:t>
            </a:r>
          </a:p>
          <a:p>
            <a:pPr lvl="1"/>
            <a:r>
              <a:rPr lang="en-GB" dirty="0"/>
              <a:t>and even modify the membrane structure</a:t>
            </a:r>
          </a:p>
        </p:txBody>
      </p:sp>
    </p:spTree>
    <p:extLst>
      <p:ext uri="{BB962C8B-B14F-4D97-AF65-F5344CB8AC3E}">
        <p14:creationId xmlns:p14="http://schemas.microsoft.com/office/powerpoint/2010/main" val="4221301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 system evolves from one configuration to the other by applying the rules according to a given strategy </a:t>
            </a:r>
          </a:p>
          <a:p>
            <a:pPr lvl="1"/>
            <a:r>
              <a:rPr lang="en-GB" dirty="0"/>
              <a:t>maximally parallel way – any rule that can be applied is applied</a:t>
            </a:r>
          </a:p>
          <a:p>
            <a:pPr lvl="1"/>
            <a:r>
              <a:rPr lang="en-GB" dirty="0"/>
              <a:t>other strategies </a:t>
            </a:r>
          </a:p>
          <a:p>
            <a:r>
              <a:rPr lang="en-GB" dirty="0"/>
              <a:t>Rules can </a:t>
            </a:r>
          </a:p>
          <a:p>
            <a:pPr lvl="1"/>
            <a:r>
              <a:rPr lang="en-GB" dirty="0"/>
              <a:t>transform objects, </a:t>
            </a:r>
          </a:p>
          <a:p>
            <a:pPr lvl="1"/>
            <a:r>
              <a:rPr lang="en-GB" dirty="0"/>
              <a:t>move objects, </a:t>
            </a:r>
          </a:p>
          <a:p>
            <a:pPr lvl="1"/>
            <a:r>
              <a:rPr lang="en-GB" dirty="0"/>
              <a:t>and even modify the membrane structure</a:t>
            </a:r>
          </a:p>
          <a:p>
            <a:pPr lvl="2"/>
            <a:r>
              <a:rPr lang="en-GB" dirty="0"/>
              <a:t>creation</a:t>
            </a:r>
          </a:p>
          <a:p>
            <a:pPr lvl="2"/>
            <a:r>
              <a:rPr lang="en-GB" dirty="0"/>
              <a:t>division </a:t>
            </a:r>
          </a:p>
          <a:p>
            <a:pPr lvl="2"/>
            <a:r>
              <a:rPr lang="en-GB" dirty="0"/>
              <a:t>dissolution</a:t>
            </a:r>
          </a:p>
          <a:p>
            <a:pPr lvl="2"/>
            <a:r>
              <a:rPr lang="en-GB" dirty="0"/>
              <a:t>moving</a:t>
            </a:r>
          </a:p>
        </p:txBody>
      </p:sp>
    </p:spTree>
    <p:extLst>
      <p:ext uri="{BB962C8B-B14F-4D97-AF65-F5344CB8AC3E}">
        <p14:creationId xmlns:p14="http://schemas.microsoft.com/office/powerpoint/2010/main" val="2391972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C48A-368B-544D-A0AD-023A8D91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Cell-like P System with static membrane structure - basic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2895-474A-CD4B-9B66-71AC18EC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Π</a:t>
            </a:r>
            <a:r>
              <a:rPr kumimoji="0" lang="en-GB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(V, </a:t>
            </a:r>
            <a:r>
              <a:rPr kumimoji="0" lang="el-GR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μ</a:t>
            </a:r>
            <a:r>
              <a:rPr kumimoji="0" lang="en-GB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, w</a:t>
            </a:r>
            <a:r>
              <a:rPr kumimoji="0" lang="en-GB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1</a:t>
            </a:r>
            <a:r>
              <a:rPr kumimoji="0" lang="en-GB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, …, </a:t>
            </a:r>
            <a:r>
              <a:rPr kumimoji="0" lang="en-GB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w</a:t>
            </a:r>
            <a:r>
              <a:rPr kumimoji="0" lang="en-GB" sz="24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n</a:t>
            </a:r>
            <a:r>
              <a:rPr kumimoji="0" lang="en-GB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, R</a:t>
            </a:r>
            <a:r>
              <a:rPr kumimoji="0" lang="en-GB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1</a:t>
            </a:r>
            <a:r>
              <a:rPr kumimoji="0" lang="en-GB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, …, R</a:t>
            </a:r>
            <a:r>
              <a:rPr kumimoji="0" lang="en-GB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n</a:t>
            </a:r>
            <a:r>
              <a:rPr kumimoji="0" lang="en-GB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, i</a:t>
            </a:r>
            <a:r>
              <a:rPr kumimoji="0" lang="en-GB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0</a:t>
            </a:r>
            <a:r>
              <a:rPr kumimoji="0" lang="en-GB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i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1"/>
                </a:solidFill>
              </a:rPr>
              <a:t>where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an alphabet</a:t>
            </a:r>
          </a:p>
          <a:p>
            <a:pPr marL="400050" lvl="1" indent="0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l-GR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μ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 membrane structure with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membranes (regions)</a:t>
            </a:r>
          </a:p>
          <a:p>
            <a:pPr marL="400050" lvl="1" indent="0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w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1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, …, </a:t>
            </a:r>
            <a:r>
              <a:rPr kumimoji="0" lang="en-GB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w</a:t>
            </a:r>
            <a:r>
              <a:rPr kumimoji="0" lang="en-GB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n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multisets over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en-GB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</a:t>
            </a:r>
            <a:r>
              <a:rPr kumimoji="0" lang="en-GB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initial values</a:t>
            </a:r>
            <a:endParaRPr kumimoji="0" lang="en-GB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 fontAlgn="base"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R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1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, …, R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n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sets of rules</a:t>
            </a:r>
          </a:p>
          <a:p>
            <a:pPr marL="4000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R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i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evolution-communication rules: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a  (a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1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,t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1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)…(</a:t>
            </a:r>
            <a:r>
              <a:rPr kumimoji="0" lang="en-GB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kumimoji="0" lang="en-GB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,t</a:t>
            </a:r>
            <a:r>
              <a:rPr kumimoji="0" lang="en-GB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m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); A  V </a:t>
            </a:r>
            <a:r>
              <a:rPr kumimoji="0" lang="en-GB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*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, a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i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 V  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>
              <a:rPr kumimoji="0" lang="en-GB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  <a:r>
              <a:rPr kumimoji="0" lang="en-GB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charset="0"/>
                <a:sym typeface="Symbol" pitchFamily="18" charset="2"/>
              </a:rPr>
              <a:t>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{in, out, here}</a:t>
            </a:r>
          </a:p>
          <a:p>
            <a:pPr marL="4000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GB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i</a:t>
            </a:r>
            <a:r>
              <a:rPr kumimoji="0" lang="en-GB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rPr>
              <a:t>0</a:t>
            </a: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output cell</a:t>
            </a:r>
            <a:endParaRPr kumimoji="0" lang="en-GB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</a:endParaRPr>
          </a:p>
          <a:p>
            <a:pPr marL="4000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GB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Times New Roman" pitchFamily="18" charset="0"/>
              <a:sym typeface="Symbol" pitchFamily="18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657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751-6D3A-BA45-BDEB-6F351F1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19C7-D31D-3848-A97D-7E69D729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pPr marL="0" indent="0">
              <a:buNone/>
            </a:pP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 = ({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a,b,c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}, 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aa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l-GR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λ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in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, aa 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bcc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 </a:t>
            </a:r>
            <a:endParaRPr kumimoji="0" lang="en-GB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84C3326C-0FF6-C84E-A7D6-C384BC9E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57" y="522639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 i="1"/>
          </a:p>
        </p:txBody>
      </p:sp>
      <p:sp>
        <p:nvSpPr>
          <p:cNvPr id="5" name="Oval 18">
            <a:extLst>
              <a:ext uri="{FF2B5EF4-FFF2-40B4-BE49-F238E27FC236}">
                <a16:creationId xmlns:a16="http://schemas.microsoft.com/office/drawing/2014/main" id="{3EB51E21-97ED-7247-BC4C-45326306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07" y="2829271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6274B19E-25F6-7C4F-B9A8-89A9227C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70" y="4126259"/>
            <a:ext cx="720725" cy="1296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2926E50D-A0F2-FF43-98FB-5047946C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5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CC94CC9C-3579-D744-88DD-2212CA07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307" y="470252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RO" sz="2000" i="1"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4E1C8F6D-527C-D34D-8EF1-4CB03168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D1C1BF22-F245-374C-BAEA-D394E057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70" y="4197696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2617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751-6D3A-BA45-BDEB-6F351F1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19C7-D31D-3848-A97D-7E69D729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pPr marL="0" indent="0">
              <a:buNone/>
            </a:pP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 = ({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a,b,c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}, 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aa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l-GR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λ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in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, aa 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bcc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 </a:t>
            </a:r>
            <a:endParaRPr kumimoji="0" lang="en-GB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84C3326C-0FF6-C84E-A7D6-C384BC9E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57" y="522639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 i="1"/>
          </a:p>
        </p:txBody>
      </p:sp>
      <p:sp>
        <p:nvSpPr>
          <p:cNvPr id="5" name="Oval 18">
            <a:extLst>
              <a:ext uri="{FF2B5EF4-FFF2-40B4-BE49-F238E27FC236}">
                <a16:creationId xmlns:a16="http://schemas.microsoft.com/office/drawing/2014/main" id="{3EB51E21-97ED-7247-BC4C-45326306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07" y="2829271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6274B19E-25F6-7C4F-B9A8-89A9227C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70" y="4126259"/>
            <a:ext cx="720725" cy="1296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2926E50D-A0F2-FF43-98FB-5047946C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5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CC94CC9C-3579-D744-88DD-2212CA07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307" y="470252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RO" sz="2000" i="1"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4E1C8F6D-527C-D34D-8EF1-4CB03168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D1C1BF22-F245-374C-BAEA-D394E057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70" y="4197696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6FDC208C-C3EB-6642-93C3-4AED0463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270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53C93BF2-C842-7647-84E5-DBA8CE54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170" y="4197696"/>
            <a:ext cx="720725" cy="1368425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B086FECD-5A6C-8D4F-859B-28DAF30CF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45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54FDE46C-0FF8-F44E-80D7-98C8DFD0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432" y="427072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0BD5320E-068D-044F-953B-90728E42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195" y="340553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26E5DA5-1470-CF45-A70A-8D6D2D43D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170" y="46294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7C852573-B17E-6644-B762-3ED3F3FA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232" y="3334096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aa</a:t>
            </a:r>
            <a:r>
              <a:rPr lang="en-GB" altLang="en-RO" sz="1800" i="1" baseline="-25000">
                <a:sym typeface="Symbol" pitchFamily="2" charset="2"/>
              </a:rPr>
              <a:t>in</a:t>
            </a:r>
            <a:endParaRPr lang="en-GB" altLang="en-RO" sz="1800" i="1">
              <a:sym typeface="Symbol" pitchFamily="2" charset="2"/>
            </a:endParaRPr>
          </a:p>
        </p:txBody>
      </p:sp>
      <p:sp>
        <p:nvSpPr>
          <p:cNvPr id="21" name="Text Box 34">
            <a:extLst>
              <a:ext uri="{FF2B5EF4-FFF2-40B4-BE49-F238E27FC236}">
                <a16:creationId xmlns:a16="http://schemas.microsoft.com/office/drawing/2014/main" id="{15B4BBD4-6427-C24E-BAFD-FEB81C71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670" y="5134321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</a:p>
        </p:txBody>
      </p:sp>
    </p:spTree>
    <p:extLst>
      <p:ext uri="{BB962C8B-B14F-4D97-AF65-F5344CB8AC3E}">
        <p14:creationId xmlns:p14="http://schemas.microsoft.com/office/powerpoint/2010/main" val="73651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751-6D3A-BA45-BDEB-6F351F1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19C7-D31D-3848-A97D-7E69D729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pPr marL="0" indent="0">
              <a:buNone/>
            </a:pP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 = ({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a,b,c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}, 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aa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l-GR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λ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in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, aa 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bcc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 </a:t>
            </a:r>
            <a:endParaRPr kumimoji="0" lang="en-GB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84C3326C-0FF6-C84E-A7D6-C384BC9E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57" y="522639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 i="1"/>
          </a:p>
        </p:txBody>
      </p:sp>
      <p:sp>
        <p:nvSpPr>
          <p:cNvPr id="5" name="Oval 18">
            <a:extLst>
              <a:ext uri="{FF2B5EF4-FFF2-40B4-BE49-F238E27FC236}">
                <a16:creationId xmlns:a16="http://schemas.microsoft.com/office/drawing/2014/main" id="{3EB51E21-97ED-7247-BC4C-45326306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07" y="2829271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6274B19E-25F6-7C4F-B9A8-89A9227C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70" y="4126259"/>
            <a:ext cx="720725" cy="1296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2926E50D-A0F2-FF43-98FB-5047946C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5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CC94CC9C-3579-D744-88DD-2212CA07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307" y="470252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RO" sz="2000" i="1"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4E1C8F6D-527C-D34D-8EF1-4CB03168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D1C1BF22-F245-374C-BAEA-D394E057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70" y="4197696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6FDC208C-C3EB-6642-93C3-4AED0463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270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53C93BF2-C842-7647-84E5-DBA8CE54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170" y="4197696"/>
            <a:ext cx="720725" cy="1368425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B086FECD-5A6C-8D4F-859B-28DAF30CF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45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BF663BF2-A752-774C-B6AE-3F522677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120" y="2829271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54FDE46C-0FF8-F44E-80D7-98C8DFD0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432" y="427072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0BD5320E-068D-044F-953B-90728E42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195" y="340553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26E5DA5-1470-CF45-A70A-8D6D2D43D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170" y="46294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601118E-3775-1D43-BEE9-AF7EA59F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20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CCAD4B8-8A8F-254B-80B0-3AE845F1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395" y="4126259"/>
            <a:ext cx="792162" cy="1441450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7C852573-B17E-6644-B762-3ED3F3FA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232" y="3334096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aa</a:t>
            </a:r>
            <a:r>
              <a:rPr lang="en-GB" altLang="en-RO" sz="1800" i="1" baseline="-25000">
                <a:sym typeface="Symbol" pitchFamily="2" charset="2"/>
              </a:rPr>
              <a:t>in</a:t>
            </a:r>
            <a:endParaRPr lang="en-GB" altLang="en-RO" sz="1800" i="1">
              <a:sym typeface="Symbol" pitchFamily="2" charset="2"/>
            </a:endParaRPr>
          </a:p>
        </p:txBody>
      </p:sp>
      <p:sp>
        <p:nvSpPr>
          <p:cNvPr id="21" name="Text Box 34">
            <a:extLst>
              <a:ext uri="{FF2B5EF4-FFF2-40B4-BE49-F238E27FC236}">
                <a16:creationId xmlns:a16="http://schemas.microsoft.com/office/drawing/2014/main" id="{15B4BBD4-6427-C24E-BAFD-FEB81C71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670" y="5134321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FA24F846-69CC-3349-A3F7-4D7D0428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682" y="4126259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ED278192-C761-2C4A-9407-E6904022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420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770F864E-1FF4-CB45-B629-EE9B31B1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857" y="4197696"/>
            <a:ext cx="5762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bcc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bcc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8F0CBC26-7E0D-0548-9233-D76A11FE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357" y="5205759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0724FC3E-8FEC-2246-A12E-71097B4C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357" y="2973734"/>
            <a:ext cx="12239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aa</a:t>
            </a:r>
            <a:r>
              <a:rPr lang="en-GB" altLang="en-RO" sz="1800" i="1" baseline="-25000">
                <a:sym typeface="Symbol" pitchFamily="2" charset="2"/>
              </a:rPr>
              <a:t>in</a:t>
            </a:r>
            <a:endParaRPr lang="en-GB" altLang="en-RO" sz="1800" i="1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>
                <a:sym typeface="Symbol" pitchFamily="2" charset="2"/>
              </a:rPr>
              <a:t>abcc</a:t>
            </a:r>
          </a:p>
        </p:txBody>
      </p:sp>
    </p:spTree>
    <p:extLst>
      <p:ext uri="{BB962C8B-B14F-4D97-AF65-F5344CB8AC3E}">
        <p14:creationId xmlns:p14="http://schemas.microsoft.com/office/powerpoint/2010/main" val="1700258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751-6D3A-BA45-BDEB-6F351F1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19C7-D31D-3848-A97D-7E69D729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pPr marL="0" indent="0">
              <a:buNone/>
            </a:pP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 = ({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a,b,c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}, 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aa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l-GR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λ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in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, aa 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bcc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 </a:t>
            </a:r>
            <a:endParaRPr kumimoji="0" lang="en-GB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84C3326C-0FF6-C84E-A7D6-C384BC9E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57" y="522639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 i="1"/>
          </a:p>
        </p:txBody>
      </p:sp>
      <p:sp>
        <p:nvSpPr>
          <p:cNvPr id="5" name="Oval 18">
            <a:extLst>
              <a:ext uri="{FF2B5EF4-FFF2-40B4-BE49-F238E27FC236}">
                <a16:creationId xmlns:a16="http://schemas.microsoft.com/office/drawing/2014/main" id="{3EB51E21-97ED-7247-BC4C-45326306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07" y="2829271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6274B19E-25F6-7C4F-B9A8-89A9227C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70" y="4126259"/>
            <a:ext cx="720725" cy="1296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2926E50D-A0F2-FF43-98FB-5047946C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5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CC94CC9C-3579-D744-88DD-2212CA07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307" y="470252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RO" sz="2000" i="1"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4E1C8F6D-527C-D34D-8EF1-4CB03168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D1C1BF22-F245-374C-BAEA-D394E057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70" y="4197696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6FDC208C-C3EB-6642-93C3-4AED0463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270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53C93BF2-C842-7647-84E5-DBA8CE54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170" y="4197696"/>
            <a:ext cx="720725" cy="1368425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B086FECD-5A6C-8D4F-859B-28DAF30CF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45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BF663BF2-A752-774C-B6AE-3F522677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120" y="2829271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54FDE46C-0FF8-F44E-80D7-98C8DFD0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432" y="427072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0BD5320E-068D-044F-953B-90728E42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195" y="340553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26E5DA5-1470-CF45-A70A-8D6D2D43D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170" y="46294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601118E-3775-1D43-BEE9-AF7EA59F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20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CCAD4B8-8A8F-254B-80B0-3AE845F1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395" y="4126259"/>
            <a:ext cx="792162" cy="1441450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7C852573-B17E-6644-B762-3ED3F3FA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232" y="3334096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aa</a:t>
            </a:r>
            <a:r>
              <a:rPr lang="en-GB" altLang="en-RO" sz="1800" i="1" baseline="-25000">
                <a:sym typeface="Symbol" pitchFamily="2" charset="2"/>
              </a:rPr>
              <a:t>in</a:t>
            </a:r>
            <a:endParaRPr lang="en-GB" altLang="en-RO" sz="1800" i="1">
              <a:sym typeface="Symbol" pitchFamily="2" charset="2"/>
            </a:endParaRPr>
          </a:p>
        </p:txBody>
      </p:sp>
      <p:sp>
        <p:nvSpPr>
          <p:cNvPr id="21" name="Text Box 34">
            <a:extLst>
              <a:ext uri="{FF2B5EF4-FFF2-40B4-BE49-F238E27FC236}">
                <a16:creationId xmlns:a16="http://schemas.microsoft.com/office/drawing/2014/main" id="{15B4BBD4-6427-C24E-BAFD-FEB81C71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670" y="5134321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FA24F846-69CC-3349-A3F7-4D7D0428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682" y="4126259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ED278192-C761-2C4A-9407-E6904022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420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770F864E-1FF4-CB45-B629-EE9B31B1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857" y="4197696"/>
            <a:ext cx="5762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bcc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bcc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8F0CBC26-7E0D-0548-9233-D76A11FE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357" y="5205759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0724FC3E-8FEC-2246-A12E-71097B4C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357" y="2973734"/>
            <a:ext cx="12239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aa</a:t>
            </a:r>
            <a:r>
              <a:rPr lang="en-GB" altLang="en-RO" sz="1800" i="1" baseline="-25000">
                <a:sym typeface="Symbol" pitchFamily="2" charset="2"/>
              </a:rPr>
              <a:t>in</a:t>
            </a:r>
            <a:endParaRPr lang="en-GB" altLang="en-RO" sz="1800" i="1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>
                <a:sym typeface="Symbol" pitchFamily="2" charset="2"/>
              </a:rPr>
              <a:t>abcc</a:t>
            </a: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16FF8553-24ED-CB4B-B21C-CB2351CD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882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28" name="Text Box 41">
            <a:extLst>
              <a:ext uri="{FF2B5EF4-FFF2-40B4-BE49-F238E27FC236}">
                <a16:creationId xmlns:a16="http://schemas.microsoft.com/office/drawing/2014/main" id="{5EAF1507-C30F-F948-A2C8-60083351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045" y="2829271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17264BF6-FBB7-6049-BBD9-93B0F50C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345" y="4126259"/>
            <a:ext cx="792162" cy="1441450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30" name="Text Box 43">
            <a:extLst>
              <a:ext uri="{FF2B5EF4-FFF2-40B4-BE49-F238E27FC236}">
                <a16:creationId xmlns:a16="http://schemas.microsoft.com/office/drawing/2014/main" id="{7124B751-3C65-454B-BB82-53BF99ED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045" y="4053234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31" name="Text Box 44">
            <a:extLst>
              <a:ext uri="{FF2B5EF4-FFF2-40B4-BE49-F238E27FC236}">
                <a16:creationId xmlns:a16="http://schemas.microsoft.com/office/drawing/2014/main" id="{78F42F67-CC1F-FA48-BA6C-B2F80339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807" y="4413596"/>
            <a:ext cx="504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</a:t>
            </a:r>
            <a:r>
              <a:rPr lang="en-GB" altLang="en-RO" sz="2000" i="1" baseline="30000"/>
              <a:t>2p</a:t>
            </a:r>
            <a:r>
              <a:rPr lang="en-GB" altLang="en-RO" sz="2000" i="1"/>
              <a:t>c</a:t>
            </a:r>
            <a:r>
              <a:rPr lang="en-GB" altLang="en-RO" sz="2000" i="1" baseline="30000"/>
              <a:t>4p</a:t>
            </a:r>
            <a:endParaRPr lang="en-GB" altLang="en-RO" sz="2000" i="1"/>
          </a:p>
        </p:txBody>
      </p:sp>
      <p:sp>
        <p:nvSpPr>
          <p:cNvPr id="32" name="Text Box 45">
            <a:extLst>
              <a:ext uri="{FF2B5EF4-FFF2-40B4-BE49-F238E27FC236}">
                <a16:creationId xmlns:a16="http://schemas.microsoft.com/office/drawing/2014/main" id="{30067A49-F09C-7F4B-87CA-EE953E9DC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845" y="3045171"/>
            <a:ext cx="122396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</a:t>
            </a:r>
            <a:r>
              <a:rPr lang="en-GB" altLang="en-RO" sz="1800" i="1" baseline="-25000">
                <a:sym typeface="Symbol" pitchFamily="2" charset="2"/>
              </a:rPr>
              <a:t>out</a:t>
            </a:r>
            <a:r>
              <a:rPr lang="en-GB" altLang="en-RO" sz="1800" i="1">
                <a:sym typeface="Symbol" pitchFamily="2" charset="2"/>
              </a:rPr>
              <a:t>a</a:t>
            </a:r>
            <a:r>
              <a:rPr lang="en-GB" altLang="en-RO" sz="1800" i="1" baseline="-25000">
                <a:sym typeface="Symbol" pitchFamily="2" charset="2"/>
              </a:rPr>
              <a:t>out</a:t>
            </a:r>
            <a:endParaRPr lang="en-GB" altLang="en-RO" sz="1800" i="1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>
                <a:sym typeface="Symbol" pitchFamily="2" charset="2"/>
              </a:rPr>
              <a:t>abcc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54FAEF2C-932C-2440-AE0B-6ECF16941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845" y="5205759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/>
              <a:t>… </a:t>
            </a: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endParaRPr lang="en-GB" altLang="en-RO" sz="2400" i="1"/>
          </a:p>
        </p:txBody>
      </p:sp>
      <p:sp>
        <p:nvSpPr>
          <p:cNvPr id="34" name="Text Box 47">
            <a:extLst>
              <a:ext uri="{FF2B5EF4-FFF2-40B4-BE49-F238E27FC236}">
                <a16:creationId xmlns:a16="http://schemas.microsoft.com/office/drawing/2014/main" id="{AEF7CF0B-9586-C342-B1D7-E091317C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582" y="2326034"/>
            <a:ext cx="576263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35" name="Line 48">
            <a:extLst>
              <a:ext uri="{FF2B5EF4-FFF2-40B4-BE49-F238E27FC236}">
                <a16:creationId xmlns:a16="http://schemas.microsoft.com/office/drawing/2014/main" id="{247BF4B8-05BC-D343-B02F-3E479495E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1607" y="2757834"/>
            <a:ext cx="71438" cy="1444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 Box 49">
            <a:extLst>
              <a:ext uri="{FF2B5EF4-FFF2-40B4-BE49-F238E27FC236}">
                <a16:creationId xmlns:a16="http://schemas.microsoft.com/office/drawing/2014/main" id="{A39CF321-D75B-B649-A105-7D65C047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620" y="5566121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w = b</a:t>
            </a:r>
            <a:r>
              <a:rPr lang="en-GB" altLang="en-RO" sz="2000" i="1" baseline="30000"/>
              <a:t>2p</a:t>
            </a:r>
            <a:r>
              <a:rPr lang="en-GB" altLang="en-RO" sz="2000" i="1"/>
              <a:t>c</a:t>
            </a:r>
            <a:r>
              <a:rPr lang="en-GB" altLang="en-RO" sz="2000" i="1" baseline="30000"/>
              <a:t>4p</a:t>
            </a:r>
            <a:r>
              <a:rPr lang="en-GB" altLang="en-RO" sz="2000" i="1"/>
              <a:t>, p</a:t>
            </a:r>
            <a:r>
              <a:rPr lang="en-GB" altLang="en-RO" sz="2000" i="1">
                <a:cs typeface="Times New Roman" panose="02020603050405020304" pitchFamily="18" charset="0"/>
              </a:rPr>
              <a:t>≥0</a:t>
            </a:r>
          </a:p>
        </p:txBody>
      </p:sp>
    </p:spTree>
    <p:extLst>
      <p:ext uri="{BB962C8B-B14F-4D97-AF65-F5344CB8AC3E}">
        <p14:creationId xmlns:p14="http://schemas.microsoft.com/office/powerpoint/2010/main" val="253815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0BB-9611-BE44-BB80-FB7221A4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System: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E82A-9534-5243-9EAC-949374C9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computation is a sequence of  configurations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0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…, 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p</a:t>
            </a:r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lvl="1"/>
            <a:r>
              <a:rPr kumimoji="0" lang="en-GB" altLang="en-R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GB" altLang="en-RO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GB" altLang="en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GB" altLang="en-R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GB" altLang="en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-tuple of multisets of symbols; </a:t>
            </a:r>
          </a:p>
          <a:p>
            <a:pPr lvl="1"/>
            <a:r>
              <a:rPr kumimoji="0" lang="en-GB" altLang="en-R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initial configuration is </a:t>
            </a:r>
            <a:r>
              <a:rPr kumimoji="0" lang="en-GB" altLang="en-R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GB" altLang="en-RO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GB" altLang="en-R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(</a:t>
            </a:r>
            <a:r>
              <a:rPr kumimoji="0" lang="en-GB" altLang="en-R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w</a:t>
            </a:r>
            <a:r>
              <a:rPr kumimoji="0" lang="en-GB" altLang="en-RO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GB" altLang="en-R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…, </a:t>
            </a:r>
            <a:r>
              <a:rPr kumimoji="0" lang="en-GB" altLang="en-RO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w</a:t>
            </a:r>
            <a:r>
              <a:rPr kumimoji="0" lang="en-GB" altLang="en-RO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</a:t>
            </a:r>
            <a:r>
              <a:rPr kumimoji="0" lang="en-GB" altLang="en-RO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i+1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obtained from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applying in (maximal parallel fashion) the rules available to all multisets of the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components</a:t>
            </a:r>
          </a:p>
        </p:txBody>
      </p:sp>
    </p:spTree>
    <p:extLst>
      <p:ext uri="{BB962C8B-B14F-4D97-AF65-F5344CB8AC3E}">
        <p14:creationId xmlns:p14="http://schemas.microsoft.com/office/powerpoint/2010/main" val="384775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0551-A066-2C43-8E3F-6FB091BF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F197-7429-3242-9535-CCEDF536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Membrane Computing – P systems</a:t>
            </a:r>
          </a:p>
          <a:p>
            <a:pPr lvl="1"/>
            <a:r>
              <a:rPr lang="en-GB" dirty="0"/>
              <a:t>origin </a:t>
            </a:r>
          </a:p>
          <a:p>
            <a:pPr lvl="1"/>
            <a:r>
              <a:rPr lang="en-GB" dirty="0"/>
              <a:t>variants </a:t>
            </a:r>
          </a:p>
          <a:p>
            <a:pPr lvl="1"/>
            <a:r>
              <a:rPr lang="en-GB" dirty="0"/>
              <a:t>research interests </a:t>
            </a:r>
          </a:p>
          <a:p>
            <a:pPr lvl="1"/>
            <a:r>
              <a:rPr lang="en-GB" dirty="0"/>
              <a:t>applications </a:t>
            </a:r>
          </a:p>
          <a:p>
            <a:pPr lvl="1"/>
            <a:r>
              <a:rPr lang="en-GB"/>
              <a:t>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893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751-6D3A-BA45-BDEB-6F351F1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019C7-D31D-3848-A97D-7E69D729B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8169"/>
            <a:ext cx="8596668" cy="4453194"/>
          </a:xfrm>
        </p:spPr>
        <p:txBody>
          <a:bodyPr/>
          <a:lstStyle/>
          <a:p>
            <a:pPr marL="0" indent="0">
              <a:buNone/>
            </a:pP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 = ({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a,b,c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}, 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[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]</a:t>
            </a:r>
            <a:r>
              <a:rPr kumimoji="0" lang="en-GB" sz="240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1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aa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0" lang="el-GR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λ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in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, aa  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a</a:t>
            </a:r>
            <a:r>
              <a:rPr kumimoji="0" lang="en-GB" sz="240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charset="0"/>
                <a:sym typeface="Symbol" pitchFamily="18" charset="2"/>
              </a:rPr>
              <a:t>out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{a 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bcc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}, 2</a:t>
            </a:r>
            <a:r>
              <a:rPr kumimoji="0" lang="en-GB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 </a:t>
            </a:r>
            <a:endParaRPr kumimoji="0" lang="en-GB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84C3326C-0FF6-C84E-A7D6-C384BC9E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5257" y="522639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 i="1"/>
          </a:p>
        </p:txBody>
      </p:sp>
      <p:sp>
        <p:nvSpPr>
          <p:cNvPr id="5" name="Oval 18">
            <a:extLst>
              <a:ext uri="{FF2B5EF4-FFF2-40B4-BE49-F238E27FC236}">
                <a16:creationId xmlns:a16="http://schemas.microsoft.com/office/drawing/2014/main" id="{3EB51E21-97ED-7247-BC4C-453263067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07" y="2829271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6" name="Oval 19">
            <a:extLst>
              <a:ext uri="{FF2B5EF4-FFF2-40B4-BE49-F238E27FC236}">
                <a16:creationId xmlns:a16="http://schemas.microsoft.com/office/drawing/2014/main" id="{6274B19E-25F6-7C4F-B9A8-89A9227CC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70" y="4126259"/>
            <a:ext cx="720725" cy="1296987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7" name="Text Box 20">
            <a:extLst>
              <a:ext uri="{FF2B5EF4-FFF2-40B4-BE49-F238E27FC236}">
                <a16:creationId xmlns:a16="http://schemas.microsoft.com/office/drawing/2014/main" id="{2926E50D-A0F2-FF43-98FB-5047946C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45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CC94CC9C-3579-D744-88DD-2212CA071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3307" y="4702521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RO" sz="2000" i="1">
                <a:cs typeface="Times New Roman" panose="02020603050405020304" pitchFamily="18" charset="0"/>
              </a:rPr>
              <a:t>λ</a:t>
            </a:r>
          </a:p>
        </p:txBody>
      </p:sp>
      <p:sp>
        <p:nvSpPr>
          <p:cNvPr id="9" name="Text Box 22">
            <a:extLst>
              <a:ext uri="{FF2B5EF4-FFF2-40B4-BE49-F238E27FC236}">
                <a16:creationId xmlns:a16="http://schemas.microsoft.com/office/drawing/2014/main" id="{4E1C8F6D-527C-D34D-8EF1-4CB031680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30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D1C1BF22-F245-374C-BAEA-D394E0573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870" y="4197696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6FDC208C-C3EB-6642-93C3-4AED0463E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270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53C93BF2-C842-7647-84E5-DBA8CE54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4170" y="4197696"/>
            <a:ext cx="720725" cy="1368425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3" name="Text Box 26">
            <a:extLst>
              <a:ext uri="{FF2B5EF4-FFF2-40B4-BE49-F238E27FC236}">
                <a16:creationId xmlns:a16="http://schemas.microsoft.com/office/drawing/2014/main" id="{B086FECD-5A6C-8D4F-859B-28DAF30CF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3457" y="282927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4" name="Text Box 27">
            <a:extLst>
              <a:ext uri="{FF2B5EF4-FFF2-40B4-BE49-F238E27FC236}">
                <a16:creationId xmlns:a16="http://schemas.microsoft.com/office/drawing/2014/main" id="{BF663BF2-A752-774C-B6AE-3F522677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120" y="2829271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54FDE46C-0FF8-F44E-80D7-98C8DFD02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432" y="4270721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0BD5320E-068D-044F-953B-90728E42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195" y="340553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26E5DA5-1470-CF45-A70A-8D6D2D43D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170" y="46294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601118E-3775-1D43-BEE9-AF7EA59F5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520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CCAD4B8-8A8F-254B-80B0-3AE845F15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395" y="4126259"/>
            <a:ext cx="792162" cy="1441450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7C852573-B17E-6644-B762-3ED3F3FA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3232" y="3334096"/>
            <a:ext cx="1223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 dirty="0"/>
              <a:t>a</a:t>
            </a:r>
            <a:r>
              <a:rPr lang="en-GB" altLang="en-RO" sz="1800" i="1" dirty="0">
                <a:sym typeface="Symbol" pitchFamily="2" charset="2"/>
              </a:rPr>
              <a:t> </a:t>
            </a:r>
            <a:r>
              <a:rPr lang="en-GB" altLang="en-RO" sz="1800" i="1" dirty="0" err="1">
                <a:sym typeface="Symbol" pitchFamily="2" charset="2"/>
              </a:rPr>
              <a:t>aa</a:t>
            </a:r>
            <a:r>
              <a:rPr lang="en-GB" altLang="en-RO" sz="1800" i="1" baseline="-25000" dirty="0" err="1">
                <a:sym typeface="Symbol" pitchFamily="2" charset="2"/>
              </a:rPr>
              <a:t>in</a:t>
            </a:r>
            <a:endParaRPr lang="en-GB" altLang="en-RO" sz="1800" i="1" dirty="0">
              <a:sym typeface="Symbol" pitchFamily="2" charset="2"/>
            </a:endParaRPr>
          </a:p>
        </p:txBody>
      </p:sp>
      <p:sp>
        <p:nvSpPr>
          <p:cNvPr id="21" name="Text Box 34">
            <a:extLst>
              <a:ext uri="{FF2B5EF4-FFF2-40B4-BE49-F238E27FC236}">
                <a16:creationId xmlns:a16="http://schemas.microsoft.com/office/drawing/2014/main" id="{15B4BBD4-6427-C24E-BAFD-FEB81C71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670" y="5134321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FA24F846-69CC-3349-A3F7-4D7D04281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682" y="4126259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ED278192-C761-2C4A-9407-E6904022E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420" y="333409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24" name="Text Box 37">
            <a:extLst>
              <a:ext uri="{FF2B5EF4-FFF2-40B4-BE49-F238E27FC236}">
                <a16:creationId xmlns:a16="http://schemas.microsoft.com/office/drawing/2014/main" id="{770F864E-1FF4-CB45-B629-EE9B31B1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857" y="4197696"/>
            <a:ext cx="5762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bcc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bcc</a:t>
            </a:r>
          </a:p>
        </p:txBody>
      </p:sp>
      <p:sp>
        <p:nvSpPr>
          <p:cNvPr id="25" name="Text Box 38">
            <a:extLst>
              <a:ext uri="{FF2B5EF4-FFF2-40B4-BE49-F238E27FC236}">
                <a16:creationId xmlns:a16="http://schemas.microsoft.com/office/drawing/2014/main" id="{8F0CBC26-7E0D-0548-9233-D76A11FE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357" y="5205759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0724FC3E-8FEC-2246-A12E-71097B4C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9357" y="2973734"/>
            <a:ext cx="1223963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aa</a:t>
            </a:r>
            <a:r>
              <a:rPr lang="en-GB" altLang="en-RO" sz="1800" i="1" baseline="-25000">
                <a:sym typeface="Symbol" pitchFamily="2" charset="2"/>
              </a:rPr>
              <a:t>in</a:t>
            </a:r>
            <a:endParaRPr lang="en-GB" altLang="en-RO" sz="1800" i="1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>
                <a:sym typeface="Symbol" pitchFamily="2" charset="2"/>
              </a:rPr>
              <a:t>abcc</a:t>
            </a:r>
          </a:p>
        </p:txBody>
      </p:sp>
      <p:sp>
        <p:nvSpPr>
          <p:cNvPr id="27" name="Oval 40">
            <a:extLst>
              <a:ext uri="{FF2B5EF4-FFF2-40B4-BE49-F238E27FC236}">
                <a16:creationId xmlns:a16="http://schemas.microsoft.com/office/drawing/2014/main" id="{16FF8553-24ED-CB4B-B21C-CB2351CD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882" y="2902296"/>
            <a:ext cx="1152525" cy="273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28" name="Text Box 41">
            <a:extLst>
              <a:ext uri="{FF2B5EF4-FFF2-40B4-BE49-F238E27FC236}">
                <a16:creationId xmlns:a16="http://schemas.microsoft.com/office/drawing/2014/main" id="{5EAF1507-C30F-F948-A2C8-60083351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045" y="2829271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1</a:t>
            </a:r>
          </a:p>
        </p:txBody>
      </p:sp>
      <p:sp>
        <p:nvSpPr>
          <p:cNvPr id="29" name="Oval 42">
            <a:extLst>
              <a:ext uri="{FF2B5EF4-FFF2-40B4-BE49-F238E27FC236}">
                <a16:creationId xmlns:a16="http://schemas.microsoft.com/office/drawing/2014/main" id="{17264BF6-FBB7-6049-BBD9-93B0F50C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345" y="4126259"/>
            <a:ext cx="792162" cy="1441450"/>
          </a:xfrm>
          <a:prstGeom prst="ellipse">
            <a:avLst/>
          </a:prstGeom>
          <a:solidFill>
            <a:schemeClr val="bg1"/>
          </a:solidFill>
          <a:ln w="9525">
            <a:solidFill>
              <a:srgbClr val="CC33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30" name="Text Box 43">
            <a:extLst>
              <a:ext uri="{FF2B5EF4-FFF2-40B4-BE49-F238E27FC236}">
                <a16:creationId xmlns:a16="http://schemas.microsoft.com/office/drawing/2014/main" id="{7124B751-3C65-454B-BB82-53BF99EDE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045" y="4053234"/>
            <a:ext cx="360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2</a:t>
            </a:r>
          </a:p>
        </p:txBody>
      </p:sp>
      <p:sp>
        <p:nvSpPr>
          <p:cNvPr id="31" name="Text Box 44">
            <a:extLst>
              <a:ext uri="{FF2B5EF4-FFF2-40B4-BE49-F238E27FC236}">
                <a16:creationId xmlns:a16="http://schemas.microsoft.com/office/drawing/2014/main" id="{78F42F67-CC1F-FA48-BA6C-B2F803393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807" y="4413596"/>
            <a:ext cx="504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b</a:t>
            </a:r>
            <a:r>
              <a:rPr lang="en-GB" altLang="en-RO" sz="2000" i="1" baseline="30000"/>
              <a:t>2p</a:t>
            </a:r>
            <a:r>
              <a:rPr lang="en-GB" altLang="en-RO" sz="2000" i="1"/>
              <a:t>c</a:t>
            </a:r>
            <a:r>
              <a:rPr lang="en-GB" altLang="en-RO" sz="2000" i="1" baseline="30000"/>
              <a:t>4p</a:t>
            </a:r>
            <a:endParaRPr lang="en-GB" altLang="en-RO" sz="2000" i="1"/>
          </a:p>
        </p:txBody>
      </p:sp>
      <p:sp>
        <p:nvSpPr>
          <p:cNvPr id="32" name="Text Box 45">
            <a:extLst>
              <a:ext uri="{FF2B5EF4-FFF2-40B4-BE49-F238E27FC236}">
                <a16:creationId xmlns:a16="http://schemas.microsoft.com/office/drawing/2014/main" id="{30067A49-F09C-7F4B-87CA-EE953E9DC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845" y="3045171"/>
            <a:ext cx="122396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/>
              <a:t>a</a:t>
            </a:r>
            <a:r>
              <a:rPr lang="en-GB" altLang="en-RO" sz="1800" i="1">
                <a:sym typeface="Symbol" pitchFamily="2" charset="2"/>
              </a:rPr>
              <a:t> a</a:t>
            </a:r>
            <a:r>
              <a:rPr lang="en-GB" altLang="en-RO" sz="1800" i="1" baseline="-25000">
                <a:sym typeface="Symbol" pitchFamily="2" charset="2"/>
              </a:rPr>
              <a:t>out</a:t>
            </a:r>
            <a:r>
              <a:rPr lang="en-GB" altLang="en-RO" sz="1800" i="1">
                <a:sym typeface="Symbol" pitchFamily="2" charset="2"/>
              </a:rPr>
              <a:t>a</a:t>
            </a:r>
            <a:r>
              <a:rPr lang="en-GB" altLang="en-RO" sz="1800" i="1" baseline="-25000">
                <a:sym typeface="Symbol" pitchFamily="2" charset="2"/>
              </a:rPr>
              <a:t>out</a:t>
            </a:r>
            <a:endParaRPr lang="en-GB" altLang="en-RO" sz="1800" i="1"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1800" i="1">
                <a:sym typeface="Symbol" pitchFamily="2" charset="2"/>
              </a:rPr>
              <a:t>abcc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54FAEF2C-932C-2440-AE0B-6ECF16941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845" y="5205759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/>
              <a:t>… </a:t>
            </a:r>
            <a:r>
              <a:rPr lang="en-GB" altLang="en-RO" sz="2400" i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⇒</a:t>
            </a:r>
            <a:endParaRPr lang="en-GB" altLang="en-RO" sz="2400" i="1"/>
          </a:p>
        </p:txBody>
      </p:sp>
      <p:sp>
        <p:nvSpPr>
          <p:cNvPr id="34" name="Text Box 47">
            <a:extLst>
              <a:ext uri="{FF2B5EF4-FFF2-40B4-BE49-F238E27FC236}">
                <a16:creationId xmlns:a16="http://schemas.microsoft.com/office/drawing/2014/main" id="{AEF7CF0B-9586-C342-B1D7-E091317C3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8582" y="2326034"/>
            <a:ext cx="576263" cy="406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aa</a:t>
            </a:r>
          </a:p>
        </p:txBody>
      </p:sp>
      <p:sp>
        <p:nvSpPr>
          <p:cNvPr id="35" name="Line 48">
            <a:extLst>
              <a:ext uri="{FF2B5EF4-FFF2-40B4-BE49-F238E27FC236}">
                <a16:creationId xmlns:a16="http://schemas.microsoft.com/office/drawing/2014/main" id="{247BF4B8-05BC-D343-B02F-3E479495E1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01607" y="2757834"/>
            <a:ext cx="71438" cy="1444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6" name="Text Box 49">
            <a:extLst>
              <a:ext uri="{FF2B5EF4-FFF2-40B4-BE49-F238E27FC236}">
                <a16:creationId xmlns:a16="http://schemas.microsoft.com/office/drawing/2014/main" id="{A39CF321-D75B-B649-A105-7D65C047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620" y="5566121"/>
            <a:ext cx="208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i="1"/>
              <a:t>w = b</a:t>
            </a:r>
            <a:r>
              <a:rPr lang="en-GB" altLang="en-RO" sz="2000" i="1" baseline="30000"/>
              <a:t>2p</a:t>
            </a:r>
            <a:r>
              <a:rPr lang="en-GB" altLang="en-RO" sz="2000" i="1"/>
              <a:t>c</a:t>
            </a:r>
            <a:r>
              <a:rPr lang="en-GB" altLang="en-RO" sz="2000" i="1" baseline="30000"/>
              <a:t>4p</a:t>
            </a:r>
            <a:r>
              <a:rPr lang="en-GB" altLang="en-RO" sz="2000" i="1"/>
              <a:t>, p</a:t>
            </a:r>
            <a:r>
              <a:rPr lang="en-GB" altLang="en-RO" sz="2000" i="1">
                <a:cs typeface="Times New Roman" panose="02020603050405020304" pitchFamily="18" charset="0"/>
              </a:rPr>
              <a:t>≥0</a:t>
            </a:r>
          </a:p>
        </p:txBody>
      </p:sp>
    </p:spTree>
    <p:extLst>
      <p:ext uri="{BB962C8B-B14F-4D97-AF65-F5344CB8AC3E}">
        <p14:creationId xmlns:p14="http://schemas.microsoft.com/office/powerpoint/2010/main" val="2117336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0BB-9611-BE44-BB80-FB7221A4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Computation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E82A-9534-5243-9EAC-949374C92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0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=(aa,</a:t>
            </a:r>
            <a:r>
              <a:rPr kumimoji="0" lang="el-GR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λ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), 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1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=(</a:t>
            </a:r>
            <a:r>
              <a:rPr kumimoji="0" lang="en-GB" altLang="en-RO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aa,aa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), 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=(</a:t>
            </a:r>
            <a:r>
              <a:rPr kumimoji="0" lang="en-GB" altLang="en-RO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aa,aabccbcc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), …C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p+1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=(</a:t>
            </a:r>
            <a:r>
              <a:rPr kumimoji="0" lang="el-GR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λ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,b</a:t>
            </a:r>
            <a:r>
              <a:rPr kumimoji="0" lang="en-GB" altLang="en-RO" sz="18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2p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kumimoji="0" lang="en-GB" altLang="en-RO" sz="18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4p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)</a:t>
            </a:r>
          </a:p>
          <a:p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Notation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 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0</a:t>
            </a:r>
            <a:r>
              <a:rPr kumimoji="0" lang="en-GB" altLang="en-RO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 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GB" altLang="en-RO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  … 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</a:t>
            </a:r>
            <a:r>
              <a:rPr kumimoji="0" lang="en-GB" altLang="en-RO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 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p+1</a:t>
            </a:r>
            <a:r>
              <a:rPr kumimoji="0" lang="en-GB" altLang="en-RO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GB" altLang="en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;</a:t>
            </a:r>
            <a:r>
              <a:rPr kumimoji="0" lang="en-GB" altLang="en-RO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0</a:t>
            </a:r>
            <a:r>
              <a:rPr kumimoji="0" lang="en-GB" altLang="en-RO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 </a:t>
            </a:r>
            <a:r>
              <a:rPr kumimoji="0" lang="en-GB" altLang="en-RO" sz="20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*</a:t>
            </a:r>
            <a:r>
              <a:rPr kumimoji="0" lang="en-GB" altLang="en-RO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p+1</a:t>
            </a:r>
            <a:r>
              <a:rPr kumimoji="0" lang="en-GB" altLang="en-R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  <a:sym typeface="Symbol" pitchFamily="2" charset="2"/>
              </a:rPr>
              <a:t> </a:t>
            </a:r>
          </a:p>
          <a:p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result is read from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</a:t>
            </a:r>
            <a:r>
              <a:rPr kumimoji="0" lang="en-GB" altLang="en-RO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0</a:t>
            </a:r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en-GB" altLang="en-RO" dirty="0">
                <a:solidFill>
                  <a:schemeClr val="tx1"/>
                </a:solidFill>
              </a:rPr>
              <a:t>; </a:t>
            </a:r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 interpretation: number of symbols (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{6p|p</a:t>
            </a:r>
            <a:r>
              <a:rPr kumimoji="0" lang="en-GB" altLang="en-RO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≥0}</a:t>
            </a:r>
            <a:r>
              <a:rPr kumimoji="0" lang="en-GB" altLang="en-R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165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DFED-3FA1-E745-B1F2-A19CDAAC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cell to tissue, population, colony…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6237-C413-7641-8544-B3B2C046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community of  individuals (units: social insects, cells, bacteria etc.) performing different tasks </a:t>
            </a:r>
          </a:p>
          <a:p>
            <a:r>
              <a:rPr lang="en-GB" dirty="0"/>
              <a:t>The units evolve (transform, move etc) </a:t>
            </a:r>
          </a:p>
          <a:p>
            <a:r>
              <a:rPr lang="en-GB" dirty="0"/>
              <a:t>Interact with(in) an environment </a:t>
            </a:r>
          </a:p>
          <a:p>
            <a:r>
              <a:rPr lang="en-GB" dirty="0"/>
              <a:t>Dynamic system (individuals coming in and going out) with dynamic structure</a:t>
            </a:r>
          </a:p>
          <a:p>
            <a:r>
              <a:rPr lang="en-GB" dirty="0"/>
              <a:t>May self-assemble into specific patterns </a:t>
            </a:r>
          </a:p>
          <a:p>
            <a:r>
              <a:rPr lang="en-GB" dirty="0"/>
              <a:t>May self-organize to achieve some goals</a:t>
            </a:r>
          </a:p>
        </p:txBody>
      </p:sp>
    </p:spTree>
    <p:extLst>
      <p:ext uri="{BB962C8B-B14F-4D97-AF65-F5344CB8AC3E}">
        <p14:creationId xmlns:p14="http://schemas.microsoft.com/office/powerpoint/2010/main" val="90847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131D8-170E-354E-8BBB-BA3D8C51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of 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F5D00-0CB6-BB45-A627-88E394A1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Cell-like P systems</a:t>
            </a:r>
          </a:p>
          <a:p>
            <a:r>
              <a:rPr lang="en-GB" dirty="0"/>
              <a:t>Tissue P </a:t>
            </a:r>
            <a:r>
              <a:rPr lang="en-GB" dirty="0" err="1"/>
              <a:t>sytems</a:t>
            </a:r>
            <a:endParaRPr lang="en-GB" dirty="0"/>
          </a:p>
          <a:p>
            <a:r>
              <a:rPr lang="en-GB" dirty="0"/>
              <a:t>Population P systems</a:t>
            </a:r>
          </a:p>
          <a:p>
            <a:r>
              <a:rPr lang="en-GB" dirty="0"/>
              <a:t>Spiking Neural P systems – inspired by the brain activity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Kernel P systems – integrates many features of existing P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16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1A6A-E710-3E4C-9885-06781AA3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wide range of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9295-20E9-EB43-AA05-00AB8245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Biology</a:t>
            </a:r>
          </a:p>
          <a:p>
            <a:r>
              <a:rPr lang="en-GB" dirty="0"/>
              <a:t>Economics</a:t>
            </a:r>
          </a:p>
          <a:p>
            <a:r>
              <a:rPr lang="en-GB" dirty="0"/>
              <a:t>Graphics, </a:t>
            </a:r>
          </a:p>
          <a:p>
            <a:r>
              <a:rPr lang="en-GB" dirty="0"/>
              <a:t>Networking </a:t>
            </a:r>
          </a:p>
          <a:p>
            <a:r>
              <a:rPr lang="en-GB" dirty="0"/>
              <a:t>Linguistics</a:t>
            </a:r>
          </a:p>
          <a:p>
            <a:r>
              <a:rPr lang="en-GB" dirty="0"/>
              <a:t>Solving NP-complete problems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Machine Learning applications </a:t>
            </a:r>
          </a:p>
          <a:p>
            <a:r>
              <a:rPr lang="en-GB" dirty="0"/>
              <a:t>Cryptography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415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9A7D-C93E-654A-AB86-A3139878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E7FD-96BF-D74F-968C-B92EDD1BA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P-Lingua - programming language for Membrane Computing (University of Seville)</a:t>
            </a:r>
          </a:p>
          <a:p>
            <a:pPr lvl="1"/>
            <a:r>
              <a:rPr lang="en-GB" dirty="0" err="1"/>
              <a:t>pLinguaCore</a:t>
            </a:r>
            <a:r>
              <a:rPr lang="en-GB" dirty="0"/>
              <a:t> - software framework for cell-like, tissue-like and spiking neural-like P system simulator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kPWorkbench</a:t>
            </a:r>
            <a:r>
              <a:rPr lang="en-GB" dirty="0"/>
              <a:t> - software framework that supports support the computational analysis of kernel P systems. T</a:t>
            </a:r>
          </a:p>
          <a:p>
            <a:pPr lvl="1"/>
            <a:r>
              <a:rPr lang="en-GB" dirty="0" err="1"/>
              <a:t>kP</a:t>
            </a:r>
            <a:r>
              <a:rPr lang="en-GB" dirty="0"/>
              <a:t> system models, written in </a:t>
            </a:r>
            <a:r>
              <a:rPr lang="en-GB" dirty="0" err="1"/>
              <a:t>kP</a:t>
            </a:r>
            <a:r>
              <a:rPr lang="en-GB" dirty="0"/>
              <a:t>-Lingua. </a:t>
            </a:r>
          </a:p>
          <a:p>
            <a:pPr lvl="1"/>
            <a:r>
              <a:rPr lang="en-GB" dirty="0"/>
              <a:t>simulation and formal verification of </a:t>
            </a:r>
            <a:r>
              <a:rPr lang="en-GB" dirty="0" err="1"/>
              <a:t>kP</a:t>
            </a:r>
            <a:r>
              <a:rPr lang="en-GB" dirty="0"/>
              <a:t> system models using several simulation and verification methodologies and tools. </a:t>
            </a:r>
          </a:p>
          <a:p>
            <a:pPr lvl="1"/>
            <a:r>
              <a:rPr lang="en-GB" dirty="0" err="1"/>
              <a:t>kP</a:t>
            </a:r>
            <a:r>
              <a:rPr lang="en-GB" dirty="0"/>
              <a:t> Queries - property language comprising a list of natural language statements representing formal property patterns, from which the formal syntax of the SPIN and NUSMV formulas are automatically generated.</a:t>
            </a:r>
          </a:p>
        </p:txBody>
      </p:sp>
    </p:spTree>
    <p:extLst>
      <p:ext uri="{BB962C8B-B14F-4D97-AF65-F5344CB8AC3E}">
        <p14:creationId xmlns:p14="http://schemas.microsoft.com/office/powerpoint/2010/main" val="4289949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A628-F20C-CE4E-AEAE-D46F2DA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Membrane computing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5C17-8A78-064F-BBEB-5BBA89F18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“fast growing area”, Thomson ISI 2003 </a:t>
            </a:r>
          </a:p>
          <a:p>
            <a:r>
              <a:rPr lang="en-GB" dirty="0"/>
              <a:t>Many books on MC published</a:t>
            </a:r>
          </a:p>
          <a:p>
            <a:r>
              <a:rPr lang="en-GB" dirty="0"/>
              <a:t>Regular collective volumes are annually edited</a:t>
            </a:r>
          </a:p>
          <a:p>
            <a:r>
              <a:rPr lang="en-GB" dirty="0"/>
              <a:t>Conference on Membrane Computing /Asian Conference on Membrane Computing</a:t>
            </a:r>
          </a:p>
          <a:p>
            <a:r>
              <a:rPr lang="en-GB" dirty="0"/>
              <a:t>Journal of Membrane Computing, Springer</a:t>
            </a:r>
          </a:p>
          <a:p>
            <a:r>
              <a:rPr lang="en-GB" dirty="0"/>
              <a:t>International Membrane Computing Society </a:t>
            </a:r>
            <a:r>
              <a:rPr lang="en-GB" dirty="0">
                <a:hlinkClick r:id="rId2"/>
              </a:rPr>
              <a:t>http://imcs.org.cn/</a:t>
            </a:r>
            <a:endParaRPr lang="en-GB" dirty="0"/>
          </a:p>
          <a:p>
            <a:pPr lvl="1"/>
            <a:r>
              <a:rPr lang="en-GB" dirty="0"/>
              <a:t>Bulletin of the IMCS</a:t>
            </a:r>
          </a:p>
          <a:p>
            <a:r>
              <a:rPr lang="en-GB" dirty="0"/>
              <a:t>P system web page </a:t>
            </a:r>
            <a:r>
              <a:rPr lang="en-GB" dirty="0">
                <a:hlinkClick r:id="rId3"/>
              </a:rPr>
              <a:t>http://ppage.psystems.eu/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69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CB24-BA6E-FD46-B591-99D14124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RO" sz="3600" dirty="0">
                <a:solidFill>
                  <a:schemeClr val="accent2"/>
                </a:solidFill>
              </a:rPr>
              <a:t>Membrane computing – inspired from biology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7A82-B6AE-DE43-A444-9258B79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RO" sz="1800" dirty="0"/>
              <a:t>All cells are enclosed by </a:t>
            </a:r>
            <a:r>
              <a:rPr lang="en-GB" altLang="en-RO" sz="1800" b="1" dirty="0">
                <a:solidFill>
                  <a:srgbClr val="C00000"/>
                </a:solidFill>
              </a:rPr>
              <a:t>membranes</a:t>
            </a:r>
            <a:r>
              <a:rPr lang="en-GB" altLang="en-RO" dirty="0"/>
              <a:t>.</a:t>
            </a:r>
            <a:r>
              <a:rPr lang="en-GB" altLang="en-RO" sz="1800" dirty="0"/>
              <a:t> </a:t>
            </a:r>
          </a:p>
          <a:p>
            <a:r>
              <a:rPr lang="en-GB" altLang="en-RO" dirty="0"/>
              <a:t>T</a:t>
            </a:r>
            <a:r>
              <a:rPr lang="en-GB" altLang="en-RO" sz="1800" dirty="0"/>
              <a:t>he cell membrane acts as the defining principle of what constitutes a cell and the rest of the world. </a:t>
            </a:r>
          </a:p>
          <a:p>
            <a:r>
              <a:rPr lang="en-GB" altLang="en-RO" sz="1800" dirty="0"/>
              <a:t>Cells need to be able to </a:t>
            </a:r>
            <a:r>
              <a:rPr lang="en-GB" altLang="en-RO" sz="1800" dirty="0">
                <a:solidFill>
                  <a:srgbClr val="0070C0"/>
                </a:solidFill>
              </a:rPr>
              <a:t>transport</a:t>
            </a:r>
            <a:r>
              <a:rPr lang="en-GB" altLang="en-RO" sz="1800" dirty="0"/>
              <a:t> proteins, DNA, and ions across the membranes.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78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50E5-FA1C-8343-8320-C274BED8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Cell-like 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4F9B-B95A-484C-8A3B-D5E10818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FB3955A6-AAC4-3C40-BE2E-3947A1E6025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11" y="3384038"/>
            <a:ext cx="23812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6">
            <a:extLst>
              <a:ext uri="{FF2B5EF4-FFF2-40B4-BE49-F238E27FC236}">
                <a16:creationId xmlns:a16="http://schemas.microsoft.com/office/drawing/2014/main" id="{5D974537-6E96-FD49-99B7-69C31B377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323" y="2807776"/>
            <a:ext cx="2878138" cy="3094037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RO" sz="1800" b="1" i="1">
              <a:latin typeface="Arial" panose="020B0604020202020204" pitchFamily="34" charset="0"/>
            </a:endParaRP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28EE1E1E-2110-6940-9481-3BF8D3A48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223" y="4104763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7EDF26D7-C5CC-8246-BDD8-FF2C65648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361" y="5473188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175C7C80-0C79-CC41-AE3A-0DE270662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823" y="3457063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9" name="Oval 20">
            <a:extLst>
              <a:ext uri="{FF2B5EF4-FFF2-40B4-BE49-F238E27FC236}">
                <a16:creationId xmlns:a16="http://schemas.microsoft.com/office/drawing/2014/main" id="{5FEE1604-A4E6-2247-9A15-8ABFB196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5223" y="3528501"/>
            <a:ext cx="682625" cy="17494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BBEFD030-ABFF-8449-904C-BE61120B5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123" y="3960301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15E000AE-9DBF-314D-A752-C964A9464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098" y="4823901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75290053-4BF1-9546-8BA5-81D00D8CB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723" y="3457063"/>
            <a:ext cx="1042988" cy="22066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GB" altLang="en-RO" sz="1800" b="1" i="1">
              <a:latin typeface="Arial" panose="020B0604020202020204" pitchFamily="34" charset="0"/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7E17A6A6-10EA-B540-AB93-D82DA245C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361" y="40317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06A8968A-1A7F-1042-A165-3128A0977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5086" y="4968363"/>
            <a:ext cx="287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000" b="1"/>
              <a:t>c</a:t>
            </a:r>
          </a:p>
        </p:txBody>
      </p:sp>
      <p:sp>
        <p:nvSpPr>
          <p:cNvPr id="15" name="Oval 26">
            <a:extLst>
              <a:ext uri="{FF2B5EF4-FFF2-40B4-BE49-F238E27FC236}">
                <a16:creationId xmlns:a16="http://schemas.microsoft.com/office/drawing/2014/main" id="{889C0089-4AC8-244F-8F27-409F95409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2211" y="4682613"/>
            <a:ext cx="225425" cy="606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RO" sz="1800" b="1">
                <a:latin typeface="Arial" panose="020B0604020202020204" pitchFamily="34" charset="0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GB" altLang="en-RO" sz="1800" b="1" i="1">
              <a:latin typeface="Arial" panose="020B0604020202020204" pitchFamily="34" charset="0"/>
            </a:endParaRPr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8E27F845-CC9D-B247-94FC-7F1DA3E79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523" y="3599938"/>
            <a:ext cx="225425" cy="6064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GB" altLang="en-RO" sz="1800" b="1" i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GB" altLang="en-RO" sz="1800" b="1" i="1">
              <a:latin typeface="Arial" panose="020B0604020202020204" pitchFamily="34" charset="0"/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C0454F22-8D7F-BA4B-B6CA-A16B67192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336" y="2952238"/>
            <a:ext cx="143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400" b="1">
                <a:latin typeface="Arial" panose="020B0604020202020204" pitchFamily="34" charset="0"/>
              </a:rPr>
              <a:t>Membranes</a:t>
            </a: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3851DD59-717F-8A48-93DF-173A47C4B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6298" y="3096701"/>
            <a:ext cx="15843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335EDD38-356D-B648-8F54-6A19E611C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6298" y="3096701"/>
            <a:ext cx="2159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1741541D-F1F9-5F47-BCB4-2719C1BB6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336" y="3672963"/>
            <a:ext cx="833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400" b="1">
                <a:latin typeface="Arial" panose="020B0604020202020204" pitchFamily="34" charset="0"/>
              </a:rPr>
              <a:t>Objects</a:t>
            </a:r>
          </a:p>
        </p:txBody>
      </p:sp>
      <p:sp>
        <p:nvSpPr>
          <p:cNvPr id="21" name="AutoShape 32">
            <a:extLst>
              <a:ext uri="{FF2B5EF4-FFF2-40B4-BE49-F238E27FC236}">
                <a16:creationId xmlns:a16="http://schemas.microsoft.com/office/drawing/2014/main" id="{1791CE2E-64BF-964F-850A-1DD0FC28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436" y="4247638"/>
            <a:ext cx="860425" cy="573088"/>
          </a:xfrm>
          <a:prstGeom prst="rightArrow">
            <a:avLst>
              <a:gd name="adj1" fmla="val 50000"/>
              <a:gd name="adj2" fmla="val 37548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RO" sz="2400"/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B796BBE2-3BEA-A74E-80AE-86A81895B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4498" y="3599938"/>
            <a:ext cx="15843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34">
            <a:extLst>
              <a:ext uri="{FF2B5EF4-FFF2-40B4-BE49-F238E27FC236}">
                <a16:creationId xmlns:a16="http://schemas.microsoft.com/office/drawing/2014/main" id="{5D50FD8F-A573-7B41-8B90-13270135C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498" y="3815838"/>
            <a:ext cx="1008063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090B7B7C-A9B1-D842-B140-78D9B4E81D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4498" y="3815838"/>
            <a:ext cx="936625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CCFD66E5-C753-F040-B65A-D7C7AA377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611" y="5400163"/>
            <a:ext cx="882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RO" sz="1400" b="1">
                <a:latin typeface="Arial" panose="020B0604020202020204" pitchFamily="34" charset="0"/>
              </a:rPr>
              <a:t>Regions</a:t>
            </a:r>
          </a:p>
        </p:txBody>
      </p:sp>
      <p:sp>
        <p:nvSpPr>
          <p:cNvPr id="26" name="Line 37">
            <a:extLst>
              <a:ext uri="{FF2B5EF4-FFF2-40B4-BE49-F238E27FC236}">
                <a16:creationId xmlns:a16="http://schemas.microsoft.com/office/drawing/2014/main" id="{73CAFA03-19E3-614C-87F5-D3FEA69D9F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9548" y="3960301"/>
            <a:ext cx="86360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939E0BEE-A42C-D74D-A4DB-C5514783F4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2423" y="5112826"/>
            <a:ext cx="7207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8" name="Text Box 41">
            <a:extLst>
              <a:ext uri="{FF2B5EF4-FFF2-40B4-BE49-F238E27FC236}">
                <a16:creationId xmlns:a16="http://schemas.microsoft.com/office/drawing/2014/main" id="{B09B686B-9624-734C-AD20-26E0B997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848" y="2375976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/>
              <a:t>cell</a:t>
            </a:r>
          </a:p>
        </p:txBody>
      </p:sp>
      <p:sp>
        <p:nvSpPr>
          <p:cNvPr id="29" name="Text Box 42">
            <a:extLst>
              <a:ext uri="{FF2B5EF4-FFF2-40B4-BE49-F238E27FC236}">
                <a16:creationId xmlns:a16="http://schemas.microsoft.com/office/drawing/2014/main" id="{CD476359-FB8D-9B41-BDD3-EFFBE619C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223" y="2231513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RO" sz="2400" i="1"/>
              <a:t>P system</a:t>
            </a:r>
          </a:p>
        </p:txBody>
      </p:sp>
    </p:spTree>
    <p:extLst>
      <p:ext uri="{BB962C8B-B14F-4D97-AF65-F5344CB8AC3E}">
        <p14:creationId xmlns:p14="http://schemas.microsoft.com/office/powerpoint/2010/main" val="119013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model of computing which abstracts from the functioning and structure of living cells (P systems) – </a:t>
            </a:r>
            <a:r>
              <a:rPr lang="en-GB" dirty="0" err="1"/>
              <a:t>Gh</a:t>
            </a:r>
            <a:r>
              <a:rPr lang="en-GB" dirty="0"/>
              <a:t>. </a:t>
            </a:r>
            <a:r>
              <a:rPr lang="en-GB" dirty="0" err="1"/>
              <a:t>Păun</a:t>
            </a:r>
            <a:r>
              <a:rPr lang="en-GB" dirty="0"/>
              <a:t>, 2000, JCSS </a:t>
            </a:r>
          </a:p>
        </p:txBody>
      </p:sp>
    </p:spTree>
    <p:extLst>
      <p:ext uri="{BB962C8B-B14F-4D97-AF65-F5344CB8AC3E}">
        <p14:creationId xmlns:p14="http://schemas.microsoft.com/office/powerpoint/2010/main" val="23546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model of computing which abstracts from the functioning and structure of living cells (P systems) – </a:t>
            </a:r>
            <a:r>
              <a:rPr lang="en-GB" dirty="0" err="1"/>
              <a:t>Gh</a:t>
            </a:r>
            <a:r>
              <a:rPr lang="en-GB" dirty="0"/>
              <a:t>. </a:t>
            </a:r>
            <a:r>
              <a:rPr lang="en-GB" dirty="0" err="1"/>
              <a:t>Păun</a:t>
            </a:r>
            <a:r>
              <a:rPr lang="en-GB" dirty="0"/>
              <a:t>, 2000, JCSS </a:t>
            </a:r>
          </a:p>
          <a:p>
            <a:r>
              <a:rPr lang="en-GB" dirty="0"/>
              <a:t>Three essential features: </a:t>
            </a:r>
          </a:p>
          <a:p>
            <a:pPr lvl="1"/>
            <a:r>
              <a:rPr lang="en-GB" dirty="0"/>
              <a:t>(1) a hierarchical arrangement of membranes delimiting regions (membrane structure) – tree structure, </a:t>
            </a:r>
          </a:p>
        </p:txBody>
      </p:sp>
    </p:spTree>
    <p:extLst>
      <p:ext uri="{BB962C8B-B14F-4D97-AF65-F5344CB8AC3E}">
        <p14:creationId xmlns:p14="http://schemas.microsoft.com/office/powerpoint/2010/main" val="316369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model of computing which abstracts from the functioning and structure of living cells (P systems) – </a:t>
            </a:r>
            <a:r>
              <a:rPr lang="en-GB" dirty="0" err="1"/>
              <a:t>Gh</a:t>
            </a:r>
            <a:r>
              <a:rPr lang="en-GB" dirty="0"/>
              <a:t>. </a:t>
            </a:r>
            <a:r>
              <a:rPr lang="en-GB" dirty="0" err="1"/>
              <a:t>Păun</a:t>
            </a:r>
            <a:r>
              <a:rPr lang="en-GB" dirty="0"/>
              <a:t>, 2000, JCSS </a:t>
            </a:r>
          </a:p>
          <a:p>
            <a:r>
              <a:rPr lang="en-GB" dirty="0"/>
              <a:t>Three essential features: </a:t>
            </a:r>
          </a:p>
          <a:p>
            <a:pPr lvl="1"/>
            <a:r>
              <a:rPr lang="en-GB" dirty="0"/>
              <a:t>(1) a hierarchical arrangement of membranes delimiting regions (membrane structure) – tree structure, </a:t>
            </a:r>
          </a:p>
          <a:p>
            <a:pPr lvl="1"/>
            <a:r>
              <a:rPr lang="en-GB" dirty="0"/>
              <a:t>(2) some multisets of objects and </a:t>
            </a:r>
          </a:p>
        </p:txBody>
      </p:sp>
    </p:spTree>
    <p:extLst>
      <p:ext uri="{BB962C8B-B14F-4D97-AF65-F5344CB8AC3E}">
        <p14:creationId xmlns:p14="http://schemas.microsoft.com/office/powerpoint/2010/main" val="289419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model of computing which abstracts from the functioning and structure of living cells (P systems) – </a:t>
            </a:r>
            <a:r>
              <a:rPr lang="en-GB" dirty="0" err="1"/>
              <a:t>Gh</a:t>
            </a:r>
            <a:r>
              <a:rPr lang="en-GB" dirty="0"/>
              <a:t>. </a:t>
            </a:r>
            <a:r>
              <a:rPr lang="en-GB" dirty="0" err="1"/>
              <a:t>Păun</a:t>
            </a:r>
            <a:r>
              <a:rPr lang="en-GB" dirty="0"/>
              <a:t>, 2000, JCSS </a:t>
            </a:r>
          </a:p>
          <a:p>
            <a:r>
              <a:rPr lang="en-GB" dirty="0"/>
              <a:t>Three essential features: </a:t>
            </a:r>
          </a:p>
          <a:p>
            <a:pPr lvl="1"/>
            <a:r>
              <a:rPr lang="en-GB" dirty="0"/>
              <a:t>(1) a hierarchical arrangement of membranes delimiting regions (membrane structure) – tree structure, </a:t>
            </a:r>
          </a:p>
          <a:p>
            <a:pPr lvl="1"/>
            <a:r>
              <a:rPr lang="en-GB" dirty="0"/>
              <a:t>(2) some multisets of objects and </a:t>
            </a:r>
          </a:p>
          <a:p>
            <a:pPr lvl="1"/>
            <a:r>
              <a:rPr lang="en-GB" dirty="0"/>
              <a:t>(3) finite sets of rules associated to regions</a:t>
            </a:r>
          </a:p>
        </p:txBody>
      </p:sp>
    </p:spTree>
    <p:extLst>
      <p:ext uri="{BB962C8B-B14F-4D97-AF65-F5344CB8AC3E}">
        <p14:creationId xmlns:p14="http://schemas.microsoft.com/office/powerpoint/2010/main" val="387465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D4CB-A058-CC46-86CD-BB5E50AA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8C92-2528-F348-93C1-B28F7D7E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P system evolves from one configuration to the other by applying the rules according to a given strategy </a:t>
            </a:r>
          </a:p>
          <a:p>
            <a:pPr lvl="1"/>
            <a:r>
              <a:rPr lang="en-GB" dirty="0"/>
              <a:t>maximally parallel way – any rule that can be applied is applied</a:t>
            </a:r>
          </a:p>
          <a:p>
            <a:pPr lvl="1"/>
            <a:r>
              <a:rPr lang="en-GB" dirty="0"/>
              <a:t>other strategies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6878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5368CB7BC2B4692BAC1742C275205" ma:contentTypeVersion="0" ma:contentTypeDescription="Create a new document." ma:contentTypeScope="" ma:versionID="339c0fa33d19a633f15397d48e15dd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24210A-2037-4091-9A88-1E710D912A1C}"/>
</file>

<file path=customXml/itemProps2.xml><?xml version="1.0" encoding="utf-8"?>
<ds:datastoreItem xmlns:ds="http://schemas.openxmlformats.org/officeDocument/2006/customXml" ds:itemID="{D984BB36-0571-4C8F-837C-EEB76D24418D}"/>
</file>

<file path=customXml/itemProps3.xml><?xml version="1.0" encoding="utf-8"?>
<ds:datastoreItem xmlns:ds="http://schemas.openxmlformats.org/officeDocument/2006/customXml" ds:itemID="{1A4D3022-82EE-461E-BA64-B6DCDFA0AF0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494</TotalTime>
  <Words>1338</Words>
  <Application>Microsoft Macintosh PowerPoint</Application>
  <PresentationFormat>Widescreen</PresentationFormat>
  <Paragraphs>242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Times New Roman</vt:lpstr>
      <vt:lpstr>Trebuchet MS</vt:lpstr>
      <vt:lpstr>Wingdings 3</vt:lpstr>
      <vt:lpstr>Facet</vt:lpstr>
      <vt:lpstr>P systems – introduction </vt:lpstr>
      <vt:lpstr>Summary</vt:lpstr>
      <vt:lpstr>Membrane computing – inspired from biology</vt:lpstr>
      <vt:lpstr>Cell-like P Systems</vt:lpstr>
      <vt:lpstr>P Systems</vt:lpstr>
      <vt:lpstr>P Systems</vt:lpstr>
      <vt:lpstr>P Systems</vt:lpstr>
      <vt:lpstr>P Systems</vt:lpstr>
      <vt:lpstr>P Systems</vt:lpstr>
      <vt:lpstr>P Systems</vt:lpstr>
      <vt:lpstr>P Systems</vt:lpstr>
      <vt:lpstr>P Systems</vt:lpstr>
      <vt:lpstr>P Systems</vt:lpstr>
      <vt:lpstr>Cell-like P System with static membrane structure - basic definition</vt:lpstr>
      <vt:lpstr>A simple example</vt:lpstr>
      <vt:lpstr>A simple example</vt:lpstr>
      <vt:lpstr>A simple example</vt:lpstr>
      <vt:lpstr>A simple example</vt:lpstr>
      <vt:lpstr>P System: Computation</vt:lpstr>
      <vt:lpstr>A simple example</vt:lpstr>
      <vt:lpstr>Computation - Example</vt:lpstr>
      <vt:lpstr>From cell to tissue, population, colony…</vt:lpstr>
      <vt:lpstr>Classes of P systems</vt:lpstr>
      <vt:lpstr>A wide range of applications</vt:lpstr>
      <vt:lpstr>Tools</vt:lpstr>
      <vt:lpstr>Membrane computing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Florentin Ipate</dc:creator>
  <cp:lastModifiedBy>Florentin Ipate</cp:lastModifiedBy>
  <cp:revision>60</cp:revision>
  <dcterms:created xsi:type="dcterms:W3CDTF">2024-02-19T13:32:42Z</dcterms:created>
  <dcterms:modified xsi:type="dcterms:W3CDTF">2024-02-27T14:10:02Z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0x010100F335368CB7BC2B4692BAC1742C275205</vt:lpwstr>
  </property>
</Properties>
</file>