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6"/>
  </p:notesMasterIdLst>
  <p:handoutMasterIdLst>
    <p:handoutMasterId r:id="rId47"/>
  </p:handoutMasterIdLst>
  <p:sldIdLst>
    <p:sldId id="256" r:id="rId5"/>
    <p:sldId id="257" r:id="rId6"/>
    <p:sldId id="289" r:id="rId7"/>
    <p:sldId id="294" r:id="rId8"/>
    <p:sldId id="295" r:id="rId9"/>
    <p:sldId id="296" r:id="rId10"/>
    <p:sldId id="297" r:id="rId11"/>
    <p:sldId id="309" r:id="rId12"/>
    <p:sldId id="310" r:id="rId13"/>
    <p:sldId id="313" r:id="rId14"/>
    <p:sldId id="275" r:id="rId15"/>
    <p:sldId id="276" r:id="rId16"/>
    <p:sldId id="318" r:id="rId17"/>
    <p:sldId id="321" r:id="rId18"/>
    <p:sldId id="319" r:id="rId19"/>
    <p:sldId id="364" r:id="rId20"/>
    <p:sldId id="350" r:id="rId21"/>
    <p:sldId id="359" r:id="rId22"/>
    <p:sldId id="351" r:id="rId23"/>
    <p:sldId id="357" r:id="rId24"/>
    <p:sldId id="352" r:id="rId25"/>
    <p:sldId id="360" r:id="rId26"/>
    <p:sldId id="361" r:id="rId27"/>
    <p:sldId id="328" r:id="rId28"/>
    <p:sldId id="342" r:id="rId29"/>
    <p:sldId id="363" r:id="rId30"/>
    <p:sldId id="272" r:id="rId31"/>
    <p:sldId id="320" r:id="rId32"/>
    <p:sldId id="312" r:id="rId33"/>
    <p:sldId id="365" r:id="rId34"/>
    <p:sldId id="311" r:id="rId35"/>
    <p:sldId id="366" r:id="rId36"/>
    <p:sldId id="367" r:id="rId37"/>
    <p:sldId id="368" r:id="rId38"/>
    <p:sldId id="270" r:id="rId39"/>
    <p:sldId id="271" r:id="rId40"/>
    <p:sldId id="347" r:id="rId41"/>
    <p:sldId id="348" r:id="rId42"/>
    <p:sldId id="362" r:id="rId43"/>
    <p:sldId id="259" r:id="rId44"/>
    <p:sldId id="369" r:id="rId45"/>
  </p:sldIdLst>
  <p:sldSz cx="12192000" cy="6858000"/>
  <p:notesSz cx="6858000" cy="9144000"/>
  <p:defaultTextStyle>
    <a:defPPr rtl="0"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2" d="100"/>
          <a:sy n="82" d="100"/>
        </p:scale>
        <p:origin x="387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o-RO"/>
          </a:p>
        </p:txBody>
      </p:sp>
      <p:sp>
        <p:nvSpPr>
          <p:cNvPr id="3" name="Substituent dată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0EE0752-5176-4532-977D-29C9029F99D6}" type="datetime1">
              <a:rPr lang="ro-RO" smtClean="0"/>
              <a:t>29.02.2024</a:t>
            </a:fld>
            <a:endParaRPr lang="ro-RO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o-RO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6834459-7356-44BF-850D-8B30C4FB3B6B}" type="slidenum">
              <a:rPr lang="ro-RO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69016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o-RO" noProof="0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B32BE9A-0B27-4905-8419-4A04B8F2759A}" type="datetime1">
              <a:rPr lang="ro-RO" noProof="0" smtClean="0"/>
              <a:t>29.02.2024</a:t>
            </a:fld>
            <a:endParaRPr lang="ro-RO" noProof="0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o-RO" noProof="0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o-RO" noProof="0"/>
              <a:t>Faceți clic pentru a edita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o-RO" noProof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A3C37BE-C303-496D-B5CD-85F2937540FC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33508422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r>
              <a:rPr lang="ro-RO" b="1" i="1">
                <a:latin typeface="Arial" pitchFamily="34" charset="0"/>
                <a:cs typeface="Arial" pitchFamily="34" charset="0"/>
              </a:rPr>
              <a:t>NOTĂ:</a:t>
            </a:r>
          </a:p>
          <a:p>
            <a:pPr rtl="0"/>
            <a:r>
              <a:rPr lang="ro-RO" i="1">
                <a:latin typeface="Arial" pitchFamily="34" charset="0"/>
                <a:cs typeface="Arial" pitchFamily="34" charset="0"/>
              </a:rPr>
              <a:t>Pentru a modifica imaginea de pe acest diapozitiv, selectați-o și ștergeți-o. Apoi faceți clic pe pictograma Imagini din substituent pentru a insera propria imagine.</a:t>
            </a:r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33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897844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34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016559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35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250823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36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8522286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37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54300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38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677638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39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293030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40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28917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443239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739473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27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970267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28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53513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29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5043110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30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814199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31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012321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0A3C37BE-C303-496D-B5CD-85F2937540FC}" type="slidenum">
              <a:rPr lang="ro-RO" smtClean="0"/>
              <a:t>32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37729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reptunghi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/>
          </a:p>
        </p:txBody>
      </p:sp>
      <p:pic>
        <p:nvPicPr>
          <p:cNvPr id="11" name="Imagine 10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4445" y="0"/>
            <a:ext cx="1747524" cy="2292094"/>
          </a:xfrm>
          <a:prstGeom prst="rect">
            <a:avLst/>
          </a:prstGeom>
        </p:spPr>
      </p:pic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10096500" cy="2219691"/>
          </a:xfrm>
        </p:spPr>
        <p:txBody>
          <a:bodyPr rtlCol="0" anchor="ctr">
            <a:normAutofit/>
          </a:bodyPr>
          <a:lstStyle>
            <a:lvl1pPr algn="l">
              <a:defRPr sz="4400" cap="all" baseline="0"/>
            </a:lvl1pPr>
          </a:lstStyle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104898" y="4511784"/>
            <a:ext cx="10096501" cy="95556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o-RO" noProof="0"/>
              <a:t>Faceți clic pentru a edita stilul de subtitlu coordonator</a:t>
            </a:r>
          </a:p>
        </p:txBody>
      </p:sp>
      <p:sp>
        <p:nvSpPr>
          <p:cNvPr id="7" name="Dreptunghi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/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6BAA7E3D-6D18-41D6-8AA8-CBD641C86608}" type="datetime1">
              <a:rPr lang="ro-RO" noProof="0" smtClean="0"/>
              <a:t>29.02.2024</a:t>
            </a:fld>
            <a:endParaRPr lang="ro-RO" noProof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endParaRPr lang="ro-RO" noProof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baseline="0">
                <a:solidFill>
                  <a:schemeClr val="tx1">
                    <a:lumMod val="20000"/>
                    <a:lumOff val="80000"/>
                  </a:schemeClr>
                </a:solidFill>
              </a:defRPr>
            </a:lvl1pPr>
          </a:lstStyle>
          <a:p>
            <a:pPr rtl="0"/>
            <a:fld id="{0FF54DE5-C571-48E8-A5BC-B369434E2F44}" type="slidenum">
              <a:rPr lang="ro-RO" noProof="0" smtClean="0"/>
              <a:pPr rtl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1659756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 hasCustomPrompt="1"/>
          </p:nvPr>
        </p:nvSpPr>
        <p:spPr>
          <a:xfrm>
            <a:off x="1104900" y="1600200"/>
            <a:ext cx="3396996" cy="45720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o-RO" noProof="0" dirty="0"/>
              <a:t>Faceți clic pentru a edita stilurile de text coordonator</a:t>
            </a:r>
          </a:p>
        </p:txBody>
      </p:sp>
      <p:sp>
        <p:nvSpPr>
          <p:cNvPr id="3" name="Substituent imagine 2" descr="Un substituent gol pentru a adăuga o imagine. Faceți clic pe substituent și selectați imaginea pe care doriți s-o adăugați."/>
          <p:cNvSpPr>
            <a:spLocks noGrp="1"/>
          </p:cNvSpPr>
          <p:nvPr>
            <p:ph type="pic" idx="1"/>
          </p:nvPr>
        </p:nvSpPr>
        <p:spPr>
          <a:xfrm>
            <a:off x="4654671" y="1600199"/>
            <a:ext cx="6430912" cy="4572001"/>
          </a:xfrm>
        </p:spPr>
        <p:txBody>
          <a:bodyPr tIns="1188720" rtlCol="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ro-RO" noProof="0"/>
              <a:t>Faceți clic pe pictogramă pentru a adăuga o imagine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892B81-ED36-448B-A927-0FC0851CEF47}" type="datetime1">
              <a:rPr lang="ro-RO" noProof="0" smtClean="0"/>
              <a:t>29.02.2024</a:t>
            </a:fld>
            <a:endParaRPr lang="ro-RO" noProof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76963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u și tex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/>
          <a:lstStyle>
            <a:lvl1pPr>
              <a:buNone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ro-RO" noProof="0" dirty="0"/>
              <a:t>Faceți clic pentru a edita stilurile de text coordonator</a:t>
            </a:r>
          </a:p>
          <a:p>
            <a:pPr lvl="1" rtl="0"/>
            <a:r>
              <a:rPr lang="ro-RO" noProof="0" dirty="0"/>
              <a:t>Al doilea nivel</a:t>
            </a:r>
          </a:p>
          <a:p>
            <a:pPr lvl="2" rtl="0"/>
            <a:r>
              <a:rPr lang="ro-RO" noProof="0" dirty="0"/>
              <a:t>Al treilea nivel</a:t>
            </a:r>
          </a:p>
          <a:p>
            <a:pPr lvl="3" rtl="0"/>
            <a:r>
              <a:rPr lang="ro-RO" noProof="0" dirty="0"/>
              <a:t>Al patrulea nivel</a:t>
            </a:r>
          </a:p>
          <a:p>
            <a:pPr lvl="4" rtl="0"/>
            <a:r>
              <a:rPr lang="ro-RO" noProof="0" dirty="0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418832-094B-4921-98ED-0FA3845EC1C4}" type="datetime1">
              <a:rPr lang="ro-RO" noProof="0" smtClean="0"/>
              <a:t>29.02.2024</a:t>
            </a:fld>
            <a:endParaRPr lang="ro-RO" noProof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201207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372600" y="365125"/>
            <a:ext cx="1714500" cy="5811838"/>
          </a:xfrm>
        </p:spPr>
        <p:txBody>
          <a:bodyPr vert="eaVert" rtlCol="0"/>
          <a:lstStyle/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3" name="Substituent text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04900" y="365125"/>
            <a:ext cx="8098896" cy="5811838"/>
          </a:xfrm>
        </p:spPr>
        <p:txBody>
          <a:bodyPr vert="eaVert" rtlCol="0"/>
          <a:lstStyle>
            <a:lvl1pPr>
              <a:buNone/>
              <a:defRPr/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ro-RO" noProof="0" dirty="0"/>
              <a:t>Faceți clic pentru a edita stilurile de text coordonator</a:t>
            </a:r>
          </a:p>
          <a:p>
            <a:pPr lvl="1" rtl="0"/>
            <a:r>
              <a:rPr lang="ro-RO" noProof="0" dirty="0"/>
              <a:t>Al doilea nivel</a:t>
            </a:r>
          </a:p>
          <a:p>
            <a:pPr lvl="2" rtl="0"/>
            <a:r>
              <a:rPr lang="ro-RO" noProof="0" dirty="0"/>
              <a:t>Al treilea nivel</a:t>
            </a:r>
          </a:p>
          <a:p>
            <a:pPr lvl="3" rtl="0"/>
            <a:r>
              <a:rPr lang="ro-RO" noProof="0" dirty="0"/>
              <a:t>Al patrulea nivel</a:t>
            </a:r>
          </a:p>
          <a:p>
            <a:pPr lvl="4" rtl="0"/>
            <a:r>
              <a:rPr lang="ro-RO" noProof="0" dirty="0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9AD37F-871B-45B3-886D-A374B3280DF8}" type="datetime1">
              <a:rPr lang="ro-RO" noProof="0" smtClean="0"/>
              <a:t>29.02.2024</a:t>
            </a:fld>
            <a:endParaRPr lang="ro-RO" noProof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  <p:grpSp>
        <p:nvGrpSpPr>
          <p:cNvPr id="7" name="Grup 6"/>
          <p:cNvGrpSpPr/>
          <p:nvPr/>
        </p:nvGrpSpPr>
        <p:grpSpPr>
          <a:xfrm rot="5400000">
            <a:off x="6514047" y="3228843"/>
            <a:ext cx="5632704" cy="84403"/>
            <a:chOff x="1073150" y="1219201"/>
            <a:chExt cx="10058400" cy="63125"/>
          </a:xfrm>
        </p:grpSpPr>
        <p:cxnSp>
          <p:nvCxnSpPr>
            <p:cNvPr id="8" name="Conector drept 7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drept 8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592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ro-RO" noProof="0"/>
              <a:t>Faceți clic pentru a edita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AF4EF84-A321-401E-A17B-C62A720BFED0}" type="datetime1">
              <a:rPr lang="ro-RO" noProof="0" smtClean="0"/>
              <a:t>29.02.2024</a:t>
            </a:fld>
            <a:endParaRPr lang="ro-RO" noProof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378687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zitiv titlu cu i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>
            <a:normAutofit/>
          </a:bodyPr>
          <a:lstStyle>
            <a:lvl1pPr algn="l">
              <a:defRPr sz="4400" cap="all" baseline="0"/>
            </a:lvl1pPr>
          </a:lstStyle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ro-RO" noProof="0"/>
              <a:t>Faceți clic pentru a edita stilul de subtitlu coordonator</a:t>
            </a:r>
          </a:p>
        </p:txBody>
      </p:sp>
      <p:sp>
        <p:nvSpPr>
          <p:cNvPr id="11" name="Substituent imagine 10" descr="Un substituent gol pentru a adăuga o imagine. Faceți clic pe substituent și selectați imaginea pe care doriți s-o adăugați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ro-RO" noProof="0"/>
              <a:t>Faceți clic pe pictogramă pentru a adăuga o imagine</a:t>
            </a:r>
          </a:p>
        </p:txBody>
      </p:sp>
      <p:sp>
        <p:nvSpPr>
          <p:cNvPr id="8" name="Dreptunghi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/>
          </a:p>
        </p:txBody>
      </p:sp>
      <p:grpSp>
        <p:nvGrpSpPr>
          <p:cNvPr id="14" name="Gr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Conector drept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rept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Imagin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Conector drept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drept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Dreptunghi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267394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 7"/>
          <p:cNvGrpSpPr/>
          <p:nvPr/>
        </p:nvGrpSpPr>
        <p:grpSpPr>
          <a:xfrm>
            <a:off x="0" y="2514600"/>
            <a:ext cx="12192000" cy="3194035"/>
            <a:chOff x="647402" y="2514600"/>
            <a:chExt cx="10838688" cy="3194035"/>
          </a:xfrm>
        </p:grpSpPr>
        <p:grpSp>
          <p:nvGrpSpPr>
            <p:cNvPr id="9" name="Grup 8"/>
            <p:cNvGrpSpPr/>
            <p:nvPr/>
          </p:nvGrpSpPr>
          <p:grpSpPr>
            <a:xfrm>
              <a:off x="647402" y="2514600"/>
              <a:ext cx="10838688" cy="63125"/>
              <a:chOff x="507492" y="1501519"/>
              <a:chExt cx="8129016" cy="63125"/>
            </a:xfrm>
          </p:grpSpPr>
          <p:cxnSp>
            <p:nvCxnSpPr>
              <p:cNvPr id="14" name="Conector drept 13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ector drept 14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Dreptunghi 9"/>
            <p:cNvSpPr/>
            <p:nvPr/>
          </p:nvSpPr>
          <p:spPr>
            <a:xfrm>
              <a:off x="647402" y="2640850"/>
              <a:ext cx="10838688" cy="294153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ro-RO" noProof="0"/>
            </a:p>
          </p:txBody>
        </p:sp>
        <p:grpSp>
          <p:nvGrpSpPr>
            <p:cNvPr id="11" name="Grup 10"/>
            <p:cNvGrpSpPr/>
            <p:nvPr/>
          </p:nvGrpSpPr>
          <p:grpSpPr>
            <a:xfrm rot="10800000">
              <a:off x="647402" y="5645510"/>
              <a:ext cx="10838688" cy="63125"/>
              <a:chOff x="507492" y="1501519"/>
              <a:chExt cx="8129016" cy="63125"/>
            </a:xfrm>
          </p:grpSpPr>
          <p:cxnSp>
            <p:nvCxnSpPr>
              <p:cNvPr id="12" name="Conector drept 11"/>
              <p:cNvCxnSpPr/>
              <p:nvPr/>
            </p:nvCxnSpPr>
            <p:spPr>
              <a:xfrm>
                <a:off x="507492" y="1564644"/>
                <a:ext cx="8129016" cy="0"/>
              </a:xfrm>
              <a:prstGeom prst="line">
                <a:avLst/>
              </a:prstGeom>
              <a:ln w="381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 drept 12"/>
              <p:cNvCxnSpPr/>
              <p:nvPr/>
            </p:nvCxnSpPr>
            <p:spPr>
              <a:xfrm>
                <a:off x="507492" y="1501519"/>
                <a:ext cx="8129016" cy="0"/>
              </a:xfrm>
              <a:prstGeom prst="line">
                <a:avLst/>
              </a:prstGeom>
              <a:ln w="12700" cap="flat">
                <a:solidFill>
                  <a:schemeClr val="tx1"/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Imagine 6"/>
          <p:cNvPicPr>
            <a:picLocks noChangeAspect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880" y="0"/>
            <a:ext cx="1783188" cy="2971806"/>
          </a:xfrm>
          <a:prstGeom prst="rect">
            <a:avLst/>
          </a:prstGeom>
        </p:spPr>
      </p:pic>
      <p:sp>
        <p:nvSpPr>
          <p:cNvPr id="2" name="Titlu 1"/>
          <p:cNvSpPr>
            <a:spLocks noGrp="1"/>
          </p:cNvSpPr>
          <p:nvPr>
            <p:ph type="title"/>
          </p:nvPr>
        </p:nvSpPr>
        <p:spPr>
          <a:xfrm>
            <a:off x="1104899" y="2971806"/>
            <a:ext cx="10071099" cy="1684150"/>
          </a:xfrm>
        </p:spPr>
        <p:txBody>
          <a:bodyPr rtlCol="0" anchor="ctr">
            <a:normAutofit/>
          </a:bodyPr>
          <a:lstStyle>
            <a:lvl1pPr>
              <a:defRPr sz="44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 hasCustomPrompt="1"/>
          </p:nvPr>
        </p:nvSpPr>
        <p:spPr>
          <a:xfrm>
            <a:off x="1104899" y="4655956"/>
            <a:ext cx="10071099" cy="509750"/>
          </a:xfrm>
        </p:spPr>
        <p:txBody>
          <a:bodyPr rtlCol="0"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o-RO" noProof="0"/>
              <a:t>Faceți clic pentru a edita stilurile de text coordonator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8C90F6F-A873-408C-9616-8249541C37E4}" type="datetime1">
              <a:rPr lang="ro-RO" noProof="0" smtClean="0"/>
              <a:t>29.02.2024</a:t>
            </a:fld>
            <a:endParaRPr lang="ro-RO" noProof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360267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sz="half" idx="1" hasCustomPrompt="1"/>
          </p:nvPr>
        </p:nvSpPr>
        <p:spPr>
          <a:xfrm>
            <a:off x="1104900" y="1600200"/>
            <a:ext cx="4914900" cy="4571999"/>
          </a:xfrm>
        </p:spPr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 rtl="0"/>
            <a:r>
              <a:rPr lang="ro-RO" noProof="0"/>
              <a:t>Faceți clic pentru a edita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 hasCustomPrompt="1"/>
          </p:nvPr>
        </p:nvSpPr>
        <p:spPr>
          <a:xfrm>
            <a:off x="6172200" y="1600200"/>
            <a:ext cx="4914900" cy="4571999"/>
          </a:xfrm>
        </p:spPr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</a:lstStyle>
          <a:p>
            <a:pPr lvl="0" rtl="0"/>
            <a:r>
              <a:rPr lang="ro-RO" noProof="0"/>
              <a:t>Faceți clic pentru a edita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92CBC0-D519-47C6-B2A2-3CEBBD88DA44}" type="datetime1">
              <a:rPr lang="ro-RO" noProof="0" smtClean="0"/>
              <a:t>29.02.2024</a:t>
            </a:fld>
            <a:endParaRPr lang="ro-RO" noProof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35277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 hasCustomPrompt="1"/>
          </p:nvPr>
        </p:nvSpPr>
        <p:spPr>
          <a:xfrm>
            <a:off x="1104900" y="1600200"/>
            <a:ext cx="4919472" cy="823912"/>
          </a:xfrm>
        </p:spPr>
        <p:txBody>
          <a:bodyPr rtlCol="0"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o-RO" noProof="0"/>
              <a:t>Faceți clic pentru a edita stilurile de text coordonator</a:t>
            </a:r>
          </a:p>
        </p:txBody>
      </p:sp>
      <p:sp>
        <p:nvSpPr>
          <p:cNvPr id="4" name="Substituent conținut 3"/>
          <p:cNvSpPr>
            <a:spLocks noGrp="1"/>
          </p:cNvSpPr>
          <p:nvPr>
            <p:ph sz="half" idx="2" hasCustomPrompt="1"/>
          </p:nvPr>
        </p:nvSpPr>
        <p:spPr>
          <a:xfrm>
            <a:off x="1104900" y="2424112"/>
            <a:ext cx="4919472" cy="3748088"/>
          </a:xfrm>
        </p:spPr>
        <p:txBody>
          <a:bodyPr rtlCol="0"/>
          <a:lstStyle/>
          <a:p>
            <a:pPr lvl="0" rtl="0"/>
            <a:r>
              <a:rPr lang="ro-RO" noProof="0"/>
              <a:t>Faceți clic pentru a edita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5" name="Substituent text 4"/>
          <p:cNvSpPr>
            <a:spLocks noGrp="1"/>
          </p:cNvSpPr>
          <p:nvPr>
            <p:ph type="body" sz="quarter" idx="3" hasCustomPrompt="1"/>
          </p:nvPr>
        </p:nvSpPr>
        <p:spPr>
          <a:xfrm>
            <a:off x="6166110" y="1600200"/>
            <a:ext cx="4919472" cy="823912"/>
          </a:xfrm>
        </p:spPr>
        <p:txBody>
          <a:bodyPr rtlCol="0"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o-RO" noProof="0"/>
              <a:t>Faceți clic pentru a edita stilurile de text coordonator</a:t>
            </a:r>
          </a:p>
        </p:txBody>
      </p:sp>
      <p:sp>
        <p:nvSpPr>
          <p:cNvPr id="6" name="Substituent conținut 5"/>
          <p:cNvSpPr>
            <a:spLocks noGrp="1"/>
          </p:cNvSpPr>
          <p:nvPr>
            <p:ph sz="quarter" idx="4" hasCustomPrompt="1"/>
          </p:nvPr>
        </p:nvSpPr>
        <p:spPr>
          <a:xfrm>
            <a:off x="6166110" y="2424112"/>
            <a:ext cx="4919472" cy="3748088"/>
          </a:xfrm>
        </p:spPr>
        <p:txBody>
          <a:bodyPr rtlCol="0"/>
          <a:lstStyle/>
          <a:p>
            <a:pPr lvl="0" rtl="0"/>
            <a:r>
              <a:rPr lang="ro-RO" noProof="0"/>
              <a:t>Faceți clic pentru a edita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7" name="Substituent dată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3E43E9-5450-4CF6-9321-9FBC4696493E}" type="datetime1">
              <a:rPr lang="ro-RO" noProof="0" smtClean="0"/>
              <a:t>29.02.2024</a:t>
            </a:fld>
            <a:endParaRPr lang="ro-RO" noProof="0"/>
          </a:p>
        </p:txBody>
      </p:sp>
      <p:sp>
        <p:nvSpPr>
          <p:cNvPr id="8" name="Substituent subsol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9" name="Substituent număr diapozitiv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3971016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3" name="Substituent dată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8D964B-2029-4D93-9486-E067FADDAB9A}" type="datetime1">
              <a:rPr lang="ro-RO" noProof="0" smtClean="0"/>
              <a:t>29.02.2024</a:t>
            </a:fld>
            <a:endParaRPr lang="ro-RO" noProof="0"/>
          </a:p>
        </p:txBody>
      </p:sp>
      <p:sp>
        <p:nvSpPr>
          <p:cNvPr id="4" name="Substituent subsol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5" name="Substituent număr diapozitiv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175811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666E9E-A582-43A7-BD4C-BCFD766EA91F}" type="datetime1">
              <a:rPr lang="ro-RO" noProof="0" smtClean="0"/>
              <a:t>29.02.2024</a:t>
            </a:fld>
            <a:endParaRPr lang="ro-RO" noProof="0"/>
          </a:p>
        </p:txBody>
      </p:sp>
      <p:sp>
        <p:nvSpPr>
          <p:cNvPr id="3" name="Substituent subsol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30241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ro-RO" noProof="0"/>
              <a:t>Faceți clic pentru a edita stilul de titlu coordonator</a:t>
            </a:r>
          </a:p>
        </p:txBody>
      </p:sp>
      <p:sp>
        <p:nvSpPr>
          <p:cNvPr id="4" name="Substituent text 3"/>
          <p:cNvSpPr>
            <a:spLocks noGrp="1"/>
          </p:cNvSpPr>
          <p:nvPr>
            <p:ph type="body" sz="half" idx="2" hasCustomPrompt="1"/>
          </p:nvPr>
        </p:nvSpPr>
        <p:spPr>
          <a:xfrm>
            <a:off x="1104900" y="1600200"/>
            <a:ext cx="4384548" cy="4572000"/>
          </a:xfrm>
        </p:spPr>
        <p:txBody>
          <a:bodyPr rtlCol="0">
            <a:norm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ro-RO" noProof="0"/>
              <a:t>Faceți clic pentru a edita stilurile de text coordonator</a:t>
            </a:r>
          </a:p>
        </p:txBody>
      </p:sp>
      <p:sp>
        <p:nvSpPr>
          <p:cNvPr id="3" name="Substituent conținut 2"/>
          <p:cNvSpPr>
            <a:spLocks noGrp="1"/>
          </p:cNvSpPr>
          <p:nvPr>
            <p:ph idx="1" hasCustomPrompt="1"/>
          </p:nvPr>
        </p:nvSpPr>
        <p:spPr>
          <a:xfrm>
            <a:off x="5641848" y="1600199"/>
            <a:ext cx="5445252" cy="4572001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o-RO" noProof="0"/>
              <a:t>Faceți clic pentru a edita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</p:txBody>
      </p:sp>
      <p:sp>
        <p:nvSpPr>
          <p:cNvPr id="5" name="Substituent dată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F42B096-261B-454B-A5C0-8C607729FE30}" type="datetime1">
              <a:rPr lang="ro-RO" noProof="0" smtClean="0"/>
              <a:t>29.02.2024</a:t>
            </a:fld>
            <a:endParaRPr lang="ro-RO" noProof="0"/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o-RO" noProof="0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FF54DE5-C571-48E8-A5BC-B369434E2F44}" type="slidenum">
              <a:rPr lang="ro-RO" noProof="0"/>
              <a:t>‹#›</a:t>
            </a:fld>
            <a:endParaRPr lang="ro-RO" noProof="0"/>
          </a:p>
        </p:txBody>
      </p:sp>
    </p:spTree>
    <p:extLst>
      <p:ext uri="{BB962C8B-B14F-4D97-AF65-F5344CB8AC3E}">
        <p14:creationId xmlns:p14="http://schemas.microsoft.com/office/powerpoint/2010/main" val="37697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/>
          <p:cNvSpPr>
            <a:spLocks noGrp="1"/>
          </p:cNvSpPr>
          <p:nvPr>
            <p:ph type="title"/>
          </p:nvPr>
        </p:nvSpPr>
        <p:spPr>
          <a:xfrm>
            <a:off x="1104900" y="76200"/>
            <a:ext cx="9980682" cy="1096962"/>
          </a:xfrm>
          <a:prstGeom prst="rect">
            <a:avLst/>
          </a:prstGeom>
        </p:spPr>
        <p:txBody>
          <a:bodyPr vert="horz" lIns="0" tIns="45720" rIns="0" bIns="45720" rtlCol="0" anchor="b">
            <a:normAutofit/>
          </a:bodyPr>
          <a:lstStyle/>
          <a:p>
            <a:pPr rtl="0"/>
            <a:r>
              <a:rPr lang="ro-RO" noProof="0"/>
              <a:t>Clic pentru editare stil titlu Coordonator</a:t>
            </a:r>
          </a:p>
        </p:txBody>
      </p:sp>
      <p:sp>
        <p:nvSpPr>
          <p:cNvPr id="3" name="Substituent text 2"/>
          <p:cNvSpPr>
            <a:spLocks noGrp="1"/>
          </p:cNvSpPr>
          <p:nvPr>
            <p:ph type="body" idx="1"/>
          </p:nvPr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ro-RO" noProof="0"/>
              <a:t>Faceți clic pentru a edita stilurile de text coordonator</a:t>
            </a:r>
          </a:p>
          <a:p>
            <a:pPr lvl="1" rtl="0"/>
            <a:r>
              <a:rPr lang="ro-RO" noProof="0"/>
              <a:t>Al doilea nivel</a:t>
            </a:r>
          </a:p>
          <a:p>
            <a:pPr lvl="2" rtl="0"/>
            <a:r>
              <a:rPr lang="ro-RO" noProof="0"/>
              <a:t>Al treilea nivel</a:t>
            </a:r>
          </a:p>
          <a:p>
            <a:pPr lvl="3" rtl="0"/>
            <a:r>
              <a:rPr lang="ro-RO" noProof="0"/>
              <a:t>Al patrulea nivel</a:t>
            </a:r>
          </a:p>
          <a:p>
            <a:pPr lvl="4" rtl="0"/>
            <a:r>
              <a:rPr lang="ro-RO" noProof="0"/>
              <a:t>Al cincilea nivel</a:t>
            </a:r>
          </a:p>
          <a:p>
            <a:pPr lvl="5" rtl="0"/>
            <a:r>
              <a:rPr lang="ro-RO" noProof="0"/>
              <a:t>Al șaselea nivel</a:t>
            </a:r>
          </a:p>
          <a:p>
            <a:pPr lvl="6" rtl="0"/>
            <a:r>
              <a:rPr lang="ro-RO" noProof="0"/>
              <a:t>Al șaptelea nivel</a:t>
            </a:r>
          </a:p>
          <a:p>
            <a:pPr lvl="7" rtl="0"/>
            <a:r>
              <a:rPr lang="ro-RO" noProof="0"/>
              <a:t>Al optulea nivel</a:t>
            </a:r>
          </a:p>
          <a:p>
            <a:pPr lvl="8" rtl="0"/>
            <a:r>
              <a:rPr lang="ro-RO" noProof="0"/>
              <a:t>Al nouălea nivel</a:t>
            </a:r>
          </a:p>
        </p:txBody>
      </p:sp>
      <p:sp>
        <p:nvSpPr>
          <p:cNvPr id="4" name="Substituent dată 3"/>
          <p:cNvSpPr>
            <a:spLocks noGrp="1"/>
          </p:cNvSpPr>
          <p:nvPr>
            <p:ph type="dt" sz="half" idx="2"/>
          </p:nvPr>
        </p:nvSpPr>
        <p:spPr>
          <a:xfrm>
            <a:off x="1104899" y="6356351"/>
            <a:ext cx="1829559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fld id="{BE257FC5-6C56-4796-A180-1780A0A6DBB8}" type="datetime1">
              <a:rPr lang="ro-RO" noProof="0" smtClean="0"/>
              <a:t>29.02.2024</a:t>
            </a:fld>
            <a:endParaRPr lang="ro-RO" noProof="0"/>
          </a:p>
        </p:txBody>
      </p:sp>
      <p:sp>
        <p:nvSpPr>
          <p:cNvPr id="5" name="Substituent subsol 4"/>
          <p:cNvSpPr>
            <a:spLocks noGrp="1"/>
          </p:cNvSpPr>
          <p:nvPr>
            <p:ph type="ftr" sz="quarter" idx="3"/>
          </p:nvPr>
        </p:nvSpPr>
        <p:spPr>
          <a:xfrm>
            <a:off x="2934459" y="6356350"/>
            <a:ext cx="6323082" cy="365126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ct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endParaRPr lang="ro-RO" noProof="0"/>
          </a:p>
        </p:txBody>
      </p:sp>
      <p:sp>
        <p:nvSpPr>
          <p:cNvPr id="6" name="Substituent număr diapozitiv 5"/>
          <p:cNvSpPr>
            <a:spLocks noGrp="1"/>
          </p:cNvSpPr>
          <p:nvPr>
            <p:ph type="sldNum" sz="quarter" idx="4"/>
          </p:nvPr>
        </p:nvSpPr>
        <p:spPr>
          <a:xfrm>
            <a:off x="9256782" y="6356351"/>
            <a:ext cx="1828800" cy="365125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1200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rtl="0"/>
            <a:fld id="{0FF54DE5-C571-48E8-A5BC-B369434E2F44}" type="slidenum">
              <a:rPr lang="ro-RO" noProof="0" smtClean="0"/>
              <a:pPr rtl="0"/>
              <a:t>‹#›</a:t>
            </a:fld>
            <a:endParaRPr lang="ro-RO" noProof="0"/>
          </a:p>
        </p:txBody>
      </p:sp>
      <p:grpSp>
        <p:nvGrpSpPr>
          <p:cNvPr id="15" name="Grup 14"/>
          <p:cNvGrpSpPr/>
          <p:nvPr/>
        </p:nvGrpSpPr>
        <p:grpSpPr>
          <a:xfrm>
            <a:off x="1103376" y="1219201"/>
            <a:ext cx="9985248" cy="84403"/>
            <a:chOff x="1073150" y="1219201"/>
            <a:chExt cx="10058400" cy="63125"/>
          </a:xfrm>
        </p:grpSpPr>
        <p:cxnSp>
          <p:nvCxnSpPr>
            <p:cNvPr id="13" name="Conector drept 12"/>
            <p:cNvCxnSpPr/>
            <p:nvPr/>
          </p:nvCxnSpPr>
          <p:spPr>
            <a:xfrm rot="10800000">
              <a:off x="1073150" y="1219201"/>
              <a:ext cx="10058400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rept 13"/>
            <p:cNvCxnSpPr/>
            <p:nvPr/>
          </p:nvCxnSpPr>
          <p:spPr>
            <a:xfrm rot="10800000">
              <a:off x="1073150" y="1282326"/>
              <a:ext cx="10058400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6251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6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96">
          <p15:clr>
            <a:srgbClr val="F26B43"/>
          </p15:clr>
        </p15:guide>
        <p15:guide id="2" pos="6984">
          <p15:clr>
            <a:srgbClr val="F26B43"/>
          </p15:clr>
        </p15:guide>
        <p15:guide id="3" orient="horz" pos="1008">
          <p15:clr>
            <a:srgbClr val="F26B43"/>
          </p15:clr>
        </p15:guide>
        <p15:guide id="4" orient="horz" pos="38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u 5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rtlCol="0" anchor="ctr"/>
          <a:lstStyle/>
          <a:p>
            <a:pPr rtl="0"/>
            <a:r>
              <a:rPr lang="en-US" dirty="0"/>
              <a:t>INTRODUCTION, Blockchain TECHNLOGIES</a:t>
            </a:r>
          </a:p>
        </p:txBody>
      </p:sp>
      <p:sp>
        <p:nvSpPr>
          <p:cNvPr id="7" name="Subtitlu 6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en-US" b="1" dirty="0"/>
              <a:t>lecture 1</a:t>
            </a:r>
            <a:endParaRPr lang="ro-RO" b="1" dirty="0"/>
          </a:p>
        </p:txBody>
      </p:sp>
      <p:pic>
        <p:nvPicPr>
          <p:cNvPr id="4" name="Substituent imagine 3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10" r="7510"/>
          <a:stretch/>
        </p:blipFill>
        <p:spPr>
          <a:xfrm>
            <a:off x="6981063" y="1310656"/>
            <a:ext cx="5210937" cy="4208604"/>
          </a:xfrm>
        </p:spPr>
      </p:pic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AE3CAF-361E-AA5E-9949-0171B8EB5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AF6D0009-6BF6-3273-99E0-90B14399C8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39" y="900820"/>
            <a:ext cx="7812257" cy="5062878"/>
          </a:xfrm>
          <a:prstGeom prst="rect">
            <a:avLst/>
          </a:prstGeom>
        </p:spPr>
      </p:pic>
      <p:sp>
        <p:nvSpPr>
          <p:cNvPr id="4" name="CasetăText 3">
            <a:extLst>
              <a:ext uri="{FF2B5EF4-FFF2-40B4-BE49-F238E27FC236}">
                <a16:creationId xmlns:a16="http://schemas.microsoft.com/office/drawing/2014/main" id="{09111426-A9D4-D22D-B9F8-29A2A8279026}"/>
              </a:ext>
            </a:extLst>
          </p:cNvPr>
          <p:cNvSpPr txBox="1"/>
          <p:nvPr/>
        </p:nvSpPr>
        <p:spPr>
          <a:xfrm>
            <a:off x="9108861" y="900820"/>
            <a:ext cx="298935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Blockchain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Sender signs transaction </a:t>
            </a:r>
            <a:r>
              <a:rPr lang="en-US" dirty="0">
                <a:sym typeface="Wingdings" panose="05000000000000000000" pitchFamily="2" charset="2"/>
              </a:rPr>
              <a:t> 	</a:t>
            </a:r>
            <a:r>
              <a:rPr lang="en-US" b="1" dirty="0">
                <a:sym typeface="Wingdings" panose="05000000000000000000" pitchFamily="2" charset="2"/>
              </a:rPr>
              <a:t>cryptography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Nodes exchange messages about transactions. </a:t>
            </a:r>
            <a:r>
              <a:rPr lang="en-US" dirty="0">
                <a:sym typeface="Wingdings" panose="05000000000000000000" pitchFamily="2" charset="2"/>
              </a:rPr>
              <a:t></a:t>
            </a:r>
          </a:p>
          <a:p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b="1" dirty="0">
                <a:sym typeface="Wingdings" panose="05000000000000000000" pitchFamily="2" charset="2"/>
              </a:rPr>
              <a:t>P2P network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nodes store all transactions.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  <a:p>
            <a:pPr lvl="1"/>
            <a:r>
              <a:rPr lang="en-US" dirty="0"/>
              <a:t>	</a:t>
            </a:r>
            <a:r>
              <a:rPr lang="en-US" b="1" dirty="0"/>
              <a:t>consensus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Dreptunghi 8">
            <a:extLst>
              <a:ext uri="{FF2B5EF4-FFF2-40B4-BE49-F238E27FC236}">
                <a16:creationId xmlns:a16="http://schemas.microsoft.com/office/drawing/2014/main" id="{580851F6-9D3A-40D9-751E-72C09BD87014}"/>
              </a:ext>
            </a:extLst>
          </p:cNvPr>
          <p:cNvSpPr/>
          <p:nvPr/>
        </p:nvSpPr>
        <p:spPr>
          <a:xfrm>
            <a:off x="3010253" y="3586390"/>
            <a:ext cx="3299146" cy="239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fic 1" descr="Laptop">
            <a:extLst>
              <a:ext uri="{FF2B5EF4-FFF2-40B4-BE49-F238E27FC236}">
                <a16:creationId xmlns:a16="http://schemas.microsoft.com/office/drawing/2014/main" id="{28878E88-2F35-0772-5540-FB52266308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61797" y="2488340"/>
            <a:ext cx="914400" cy="914400"/>
          </a:xfrm>
          <a:prstGeom prst="rect">
            <a:avLst/>
          </a:prstGeom>
        </p:spPr>
      </p:pic>
      <p:pic>
        <p:nvPicPr>
          <p:cNvPr id="5" name="Grafic 4" descr="Laptop">
            <a:extLst>
              <a:ext uri="{FF2B5EF4-FFF2-40B4-BE49-F238E27FC236}">
                <a16:creationId xmlns:a16="http://schemas.microsoft.com/office/drawing/2014/main" id="{665E5524-12A8-0051-C90A-442BDC34E7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00288" y="3402740"/>
            <a:ext cx="914400" cy="914400"/>
          </a:xfrm>
          <a:prstGeom prst="rect">
            <a:avLst/>
          </a:prstGeom>
        </p:spPr>
      </p:pic>
      <p:pic>
        <p:nvPicPr>
          <p:cNvPr id="6" name="Grafic 5" descr="Laptop">
            <a:extLst>
              <a:ext uri="{FF2B5EF4-FFF2-40B4-BE49-F238E27FC236}">
                <a16:creationId xmlns:a16="http://schemas.microsoft.com/office/drawing/2014/main" id="{BFCF33CE-A3B0-F069-A8BD-6577021CFD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78767" y="2488340"/>
            <a:ext cx="914400" cy="914400"/>
          </a:xfrm>
          <a:prstGeom prst="rect">
            <a:avLst/>
          </a:prstGeom>
        </p:spPr>
      </p:pic>
      <p:pic>
        <p:nvPicPr>
          <p:cNvPr id="7" name="Grafic 6" descr="Laptop">
            <a:extLst>
              <a:ext uri="{FF2B5EF4-FFF2-40B4-BE49-F238E27FC236}">
                <a16:creationId xmlns:a16="http://schemas.microsoft.com/office/drawing/2014/main" id="{83BFAFDF-DA6C-8560-D02C-E7961C6C84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35313" y="3402740"/>
            <a:ext cx="914400" cy="914400"/>
          </a:xfrm>
          <a:prstGeom prst="rect">
            <a:avLst/>
          </a:prstGeom>
        </p:spPr>
      </p:pic>
      <p:pic>
        <p:nvPicPr>
          <p:cNvPr id="8" name="Grafic 7" descr="Laptop">
            <a:extLst>
              <a:ext uri="{FF2B5EF4-FFF2-40B4-BE49-F238E27FC236}">
                <a16:creationId xmlns:a16="http://schemas.microsoft.com/office/drawing/2014/main" id="{D8154123-71CD-644A-E080-100E1C7971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95853" y="4500790"/>
            <a:ext cx="914400" cy="914400"/>
          </a:xfrm>
          <a:prstGeom prst="rect">
            <a:avLst/>
          </a:prstGeom>
        </p:spPr>
      </p:pic>
      <p:pic>
        <p:nvPicPr>
          <p:cNvPr id="11" name="Grafic 10" descr="Laptop">
            <a:extLst>
              <a:ext uri="{FF2B5EF4-FFF2-40B4-BE49-F238E27FC236}">
                <a16:creationId xmlns:a16="http://schemas.microsoft.com/office/drawing/2014/main" id="{51BE2B39-EBB3-AA9C-866C-CDD3429481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09585" y="4500790"/>
            <a:ext cx="914400" cy="914400"/>
          </a:xfrm>
          <a:prstGeom prst="rect">
            <a:avLst/>
          </a:prstGeom>
        </p:spPr>
      </p:pic>
      <p:pic>
        <p:nvPicPr>
          <p:cNvPr id="12" name="Grafic 11" descr="Laptop">
            <a:extLst>
              <a:ext uri="{FF2B5EF4-FFF2-40B4-BE49-F238E27FC236}">
                <a16:creationId xmlns:a16="http://schemas.microsoft.com/office/drawing/2014/main" id="{202A1A94-4D7A-4C25-AA49-5C68678C58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81600" y="4500790"/>
            <a:ext cx="914400" cy="914400"/>
          </a:xfrm>
          <a:prstGeom prst="rect">
            <a:avLst/>
          </a:prstGeom>
        </p:spPr>
      </p:pic>
      <p:cxnSp>
        <p:nvCxnSpPr>
          <p:cNvPr id="13" name="Conector drept cu săgeată 12">
            <a:extLst>
              <a:ext uri="{FF2B5EF4-FFF2-40B4-BE49-F238E27FC236}">
                <a16:creationId xmlns:a16="http://schemas.microsoft.com/office/drawing/2014/main" id="{4A7EE2E2-66E0-B34D-4458-C829A9A4D674}"/>
              </a:ext>
            </a:extLst>
          </p:cNvPr>
          <p:cNvCxnSpPr/>
          <p:nvPr/>
        </p:nvCxnSpPr>
        <p:spPr>
          <a:xfrm>
            <a:off x="2330256" y="2401556"/>
            <a:ext cx="4250453" cy="0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setăText 13">
            <a:extLst>
              <a:ext uri="{FF2B5EF4-FFF2-40B4-BE49-F238E27FC236}">
                <a16:creationId xmlns:a16="http://schemas.microsoft.com/office/drawing/2014/main" id="{E1AB4301-5342-CF57-1DEC-7659C1B45DB1}"/>
              </a:ext>
            </a:extLst>
          </p:cNvPr>
          <p:cNvSpPr txBox="1"/>
          <p:nvPr/>
        </p:nvSpPr>
        <p:spPr>
          <a:xfrm>
            <a:off x="2274210" y="1571410"/>
            <a:ext cx="433049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 sends coins to Bob </a:t>
            </a:r>
          </a:p>
          <a:p>
            <a:r>
              <a:rPr lang="en-US" sz="1600" b="1" dirty="0" err="1"/>
              <a:t>tx</a:t>
            </a:r>
            <a:r>
              <a:rPr lang="en-US" sz="1600" b="1" dirty="0"/>
              <a:t>(</a:t>
            </a:r>
            <a:r>
              <a:rPr lang="en-US" sz="1600" b="1" dirty="0" err="1"/>
              <a:t>private_key_Alice</a:t>
            </a:r>
            <a:r>
              <a:rPr lang="en-US" sz="1600" b="1" dirty="0"/>
              <a:t>, </a:t>
            </a:r>
            <a:r>
              <a:rPr lang="en-US" sz="1600" b="1" dirty="0" err="1"/>
              <a:t>public_key_Bob</a:t>
            </a:r>
            <a:r>
              <a:rPr lang="en-US" sz="1600" b="1" dirty="0"/>
              <a:t>, coin)</a:t>
            </a:r>
          </a:p>
        </p:txBody>
      </p:sp>
      <p:cxnSp>
        <p:nvCxnSpPr>
          <p:cNvPr id="15" name="Conector drept cu săgeată 14">
            <a:extLst>
              <a:ext uri="{FF2B5EF4-FFF2-40B4-BE49-F238E27FC236}">
                <a16:creationId xmlns:a16="http://schemas.microsoft.com/office/drawing/2014/main" id="{5402751B-722E-C035-85D0-D576A8C031B9}"/>
              </a:ext>
            </a:extLst>
          </p:cNvPr>
          <p:cNvCxnSpPr>
            <a:cxnSpLocks/>
          </p:cNvCxnSpPr>
          <p:nvPr/>
        </p:nvCxnSpPr>
        <p:spPr>
          <a:xfrm>
            <a:off x="2330256" y="2470686"/>
            <a:ext cx="487002" cy="543102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asetăText 17">
            <a:extLst>
              <a:ext uri="{FF2B5EF4-FFF2-40B4-BE49-F238E27FC236}">
                <a16:creationId xmlns:a16="http://schemas.microsoft.com/office/drawing/2014/main" id="{D4A2624F-B7F0-3023-A5C4-43265C461ABF}"/>
              </a:ext>
            </a:extLst>
          </p:cNvPr>
          <p:cNvSpPr txBox="1"/>
          <p:nvPr/>
        </p:nvSpPr>
        <p:spPr>
          <a:xfrm>
            <a:off x="2259227" y="2591060"/>
            <a:ext cx="366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/>
              <a:t>tx</a:t>
            </a:r>
            <a:endParaRPr lang="en-US" dirty="0"/>
          </a:p>
        </p:txBody>
      </p:sp>
      <p:cxnSp>
        <p:nvCxnSpPr>
          <p:cNvPr id="19" name="Conector drept cu săgeată 18">
            <a:extLst>
              <a:ext uri="{FF2B5EF4-FFF2-40B4-BE49-F238E27FC236}">
                <a16:creationId xmlns:a16="http://schemas.microsoft.com/office/drawing/2014/main" id="{927EDC65-3929-65A5-EC0E-1A38FC9F86DB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>
            <a:off x="3776197" y="2945540"/>
            <a:ext cx="602570" cy="0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tăText 21">
            <a:extLst>
              <a:ext uri="{FF2B5EF4-FFF2-40B4-BE49-F238E27FC236}">
                <a16:creationId xmlns:a16="http://schemas.microsoft.com/office/drawing/2014/main" id="{78EDEE68-1076-A359-2369-BE84FF4BD3D1}"/>
              </a:ext>
            </a:extLst>
          </p:cNvPr>
          <p:cNvSpPr txBox="1"/>
          <p:nvPr/>
        </p:nvSpPr>
        <p:spPr>
          <a:xfrm>
            <a:off x="3820736" y="2971439"/>
            <a:ext cx="366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/>
              <a:t>tx</a:t>
            </a:r>
            <a:endParaRPr lang="en-US" dirty="0"/>
          </a:p>
        </p:txBody>
      </p:sp>
      <p:cxnSp>
        <p:nvCxnSpPr>
          <p:cNvPr id="23" name="Conector drept cu săgeată 22">
            <a:extLst>
              <a:ext uri="{FF2B5EF4-FFF2-40B4-BE49-F238E27FC236}">
                <a16:creationId xmlns:a16="http://schemas.microsoft.com/office/drawing/2014/main" id="{7B106800-836B-F16E-E911-D93FD1E19327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2553053" y="3402740"/>
            <a:ext cx="706351" cy="1098050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asetăText 25">
            <a:extLst>
              <a:ext uri="{FF2B5EF4-FFF2-40B4-BE49-F238E27FC236}">
                <a16:creationId xmlns:a16="http://schemas.microsoft.com/office/drawing/2014/main" id="{C93BB2F6-806E-6281-082E-06B7B735F81C}"/>
              </a:ext>
            </a:extLst>
          </p:cNvPr>
          <p:cNvSpPr txBox="1"/>
          <p:nvPr/>
        </p:nvSpPr>
        <p:spPr>
          <a:xfrm>
            <a:off x="2059498" y="4058922"/>
            <a:ext cx="366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/>
              <a:t>tx</a:t>
            </a:r>
            <a:endParaRPr lang="en-US" dirty="0"/>
          </a:p>
        </p:txBody>
      </p:sp>
      <p:cxnSp>
        <p:nvCxnSpPr>
          <p:cNvPr id="27" name="Conector drept cu săgeată 26">
            <a:extLst>
              <a:ext uri="{FF2B5EF4-FFF2-40B4-BE49-F238E27FC236}">
                <a16:creationId xmlns:a16="http://schemas.microsoft.com/office/drawing/2014/main" id="{DFC3EFD6-7467-626B-01A8-8F26FD3C29B8}"/>
              </a:ext>
            </a:extLst>
          </p:cNvPr>
          <p:cNvCxnSpPr>
            <a:cxnSpLocks/>
            <a:stCxn id="6" idx="2"/>
            <a:endCxn id="7" idx="1"/>
          </p:cNvCxnSpPr>
          <p:nvPr/>
        </p:nvCxnSpPr>
        <p:spPr>
          <a:xfrm>
            <a:off x="4835967" y="3402740"/>
            <a:ext cx="899346" cy="457200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tăText 27">
            <a:extLst>
              <a:ext uri="{FF2B5EF4-FFF2-40B4-BE49-F238E27FC236}">
                <a16:creationId xmlns:a16="http://schemas.microsoft.com/office/drawing/2014/main" id="{67474433-B2C5-5532-A8FE-EA7BB4FBF9F7}"/>
              </a:ext>
            </a:extLst>
          </p:cNvPr>
          <p:cNvSpPr txBox="1"/>
          <p:nvPr/>
        </p:nvSpPr>
        <p:spPr>
          <a:xfrm>
            <a:off x="4973592" y="3603307"/>
            <a:ext cx="366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/>
              <a:t>tx</a:t>
            </a:r>
            <a:endParaRPr lang="en-US" dirty="0"/>
          </a:p>
        </p:txBody>
      </p:sp>
      <p:cxnSp>
        <p:nvCxnSpPr>
          <p:cNvPr id="31" name="Conector drept cu săgeată 30">
            <a:extLst>
              <a:ext uri="{FF2B5EF4-FFF2-40B4-BE49-F238E27FC236}">
                <a16:creationId xmlns:a16="http://schemas.microsoft.com/office/drawing/2014/main" id="{2A7855CD-2E1D-EF3E-60DD-AD94479FBDA3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5638800" y="4317140"/>
            <a:ext cx="494295" cy="183650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tăText 33">
            <a:extLst>
              <a:ext uri="{FF2B5EF4-FFF2-40B4-BE49-F238E27FC236}">
                <a16:creationId xmlns:a16="http://schemas.microsoft.com/office/drawing/2014/main" id="{483D68A0-B4DF-78ED-A941-5B36FBC2C691}"/>
              </a:ext>
            </a:extLst>
          </p:cNvPr>
          <p:cNvSpPr txBox="1"/>
          <p:nvPr/>
        </p:nvSpPr>
        <p:spPr>
          <a:xfrm>
            <a:off x="5840223" y="4341554"/>
            <a:ext cx="366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/>
              <a:t>tx</a:t>
            </a:r>
            <a:endParaRPr lang="en-US" dirty="0"/>
          </a:p>
        </p:txBody>
      </p:sp>
      <p:cxnSp>
        <p:nvCxnSpPr>
          <p:cNvPr id="35" name="Conector drept cu săgeată 34">
            <a:extLst>
              <a:ext uri="{FF2B5EF4-FFF2-40B4-BE49-F238E27FC236}">
                <a16:creationId xmlns:a16="http://schemas.microsoft.com/office/drawing/2014/main" id="{6DF683B9-6F87-5851-7C87-56B738ECAFEA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 flipH="1">
            <a:off x="4166785" y="3402740"/>
            <a:ext cx="669182" cy="1098050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rept cu săgeată 39">
            <a:extLst>
              <a:ext uri="{FF2B5EF4-FFF2-40B4-BE49-F238E27FC236}">
                <a16:creationId xmlns:a16="http://schemas.microsoft.com/office/drawing/2014/main" id="{5A343CDF-3160-719D-8FFA-B52DDCABF6A7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1757488" y="4317140"/>
            <a:ext cx="795565" cy="173840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asetăText 40">
            <a:extLst>
              <a:ext uri="{FF2B5EF4-FFF2-40B4-BE49-F238E27FC236}">
                <a16:creationId xmlns:a16="http://schemas.microsoft.com/office/drawing/2014/main" id="{61821F7F-A4D1-01BE-B3CC-A247D4900079}"/>
              </a:ext>
            </a:extLst>
          </p:cNvPr>
          <p:cNvSpPr txBox="1"/>
          <p:nvPr/>
        </p:nvSpPr>
        <p:spPr>
          <a:xfrm>
            <a:off x="4108349" y="3718193"/>
            <a:ext cx="366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/>
              <a:t>tx</a:t>
            </a:r>
            <a:endParaRPr lang="en-US" dirty="0"/>
          </a:p>
        </p:txBody>
      </p:sp>
      <p:sp>
        <p:nvSpPr>
          <p:cNvPr id="42" name="CasetăText 41">
            <a:extLst>
              <a:ext uri="{FF2B5EF4-FFF2-40B4-BE49-F238E27FC236}">
                <a16:creationId xmlns:a16="http://schemas.microsoft.com/office/drawing/2014/main" id="{23B687CC-CBB3-DD00-7907-6CB23F6678C4}"/>
              </a:ext>
            </a:extLst>
          </p:cNvPr>
          <p:cNvSpPr txBox="1"/>
          <p:nvPr/>
        </p:nvSpPr>
        <p:spPr>
          <a:xfrm>
            <a:off x="2945975" y="3787973"/>
            <a:ext cx="3662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 err="1"/>
              <a:t>tx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296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1FC6B15-73D6-4CE7-B34C-8F56F1C18290}"/>
              </a:ext>
            </a:extLst>
          </p:cNvPr>
          <p:cNvSpPr>
            <a:spLocks noChangeAspect="1"/>
          </p:cNvSpPr>
          <p:nvPr/>
        </p:nvSpPr>
        <p:spPr>
          <a:xfrm>
            <a:off x="5123920" y="2668527"/>
            <a:ext cx="5483790" cy="3652576"/>
          </a:xfrm>
          <a:prstGeom prst="ellipse">
            <a:avLst/>
          </a:prstGeom>
          <a:solidFill>
            <a:srgbClr val="00B0F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Consensus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Protocols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A20646E-C2DF-4A0D-8F66-E5FC4C836B83}"/>
              </a:ext>
            </a:extLst>
          </p:cNvPr>
          <p:cNvSpPr>
            <a:spLocks noChangeAspect="1"/>
          </p:cNvSpPr>
          <p:nvPr/>
        </p:nvSpPr>
        <p:spPr>
          <a:xfrm>
            <a:off x="3389275" y="460606"/>
            <a:ext cx="5483790" cy="3652576"/>
          </a:xfrm>
          <a:prstGeom prst="ellipse">
            <a:avLst/>
          </a:prstGeom>
          <a:solidFill>
            <a:srgbClr val="FF0000">
              <a:alpha val="4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Cryptography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7060773-BFDA-4BBE-97A2-D364E26BDF7E}"/>
              </a:ext>
            </a:extLst>
          </p:cNvPr>
          <p:cNvSpPr>
            <a:spLocks noChangeAspect="1"/>
          </p:cNvSpPr>
          <p:nvPr/>
        </p:nvSpPr>
        <p:spPr>
          <a:xfrm>
            <a:off x="1654629" y="2668527"/>
            <a:ext cx="5483790" cy="3652576"/>
          </a:xfrm>
          <a:prstGeom prst="ellipse">
            <a:avLst/>
          </a:prstGeom>
          <a:solidFill>
            <a:srgbClr val="92D050">
              <a:alpha val="4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P2P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Networks</a:t>
            </a:r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id="{A3D1EC79-1092-49C9-BC72-2C441201625D}"/>
              </a:ext>
            </a:extLst>
          </p:cNvPr>
          <p:cNvSpPr txBox="1"/>
          <p:nvPr/>
        </p:nvSpPr>
        <p:spPr>
          <a:xfrm>
            <a:off x="5523951" y="3466851"/>
            <a:ext cx="13986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</a:rPr>
              <a:t>Blockchain </a:t>
            </a:r>
          </a:p>
          <a:p>
            <a:r>
              <a:rPr lang="en-US" b="1" dirty="0" err="1">
                <a:solidFill>
                  <a:schemeClr val="bg2"/>
                </a:solidFill>
              </a:rPr>
              <a:t>techlogies</a:t>
            </a:r>
            <a:endParaRPr lang="en-US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02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3A4B77-6D2D-2EE1-3389-85F0D15C0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6F335BA-3989-163D-C547-794EC7B37A14}"/>
              </a:ext>
            </a:extLst>
          </p:cNvPr>
          <p:cNvSpPr>
            <a:spLocks noChangeAspect="1"/>
          </p:cNvSpPr>
          <p:nvPr/>
        </p:nvSpPr>
        <p:spPr>
          <a:xfrm>
            <a:off x="3807587" y="3102223"/>
            <a:ext cx="4180854" cy="31987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Consensus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Protocols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D004E4B-F68C-5A24-2E7D-C17D0C6B4A5F}"/>
              </a:ext>
            </a:extLst>
          </p:cNvPr>
          <p:cNvSpPr>
            <a:spLocks noChangeAspect="1"/>
          </p:cNvSpPr>
          <p:nvPr/>
        </p:nvSpPr>
        <p:spPr>
          <a:xfrm>
            <a:off x="2072942" y="894302"/>
            <a:ext cx="4180854" cy="3198783"/>
          </a:xfrm>
          <a:prstGeom prst="ellipse">
            <a:avLst/>
          </a:prstGeom>
          <a:solidFill>
            <a:srgbClr val="FF0000">
              <a:alpha val="4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Cryptography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6DC07DD-1703-A187-39AA-43E3136A3CAB}"/>
              </a:ext>
            </a:extLst>
          </p:cNvPr>
          <p:cNvSpPr>
            <a:spLocks noChangeAspect="1"/>
          </p:cNvSpPr>
          <p:nvPr/>
        </p:nvSpPr>
        <p:spPr>
          <a:xfrm>
            <a:off x="338296" y="3102223"/>
            <a:ext cx="4180854" cy="31987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P2P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Networks</a:t>
            </a:r>
          </a:p>
        </p:txBody>
      </p:sp>
      <p:sp>
        <p:nvSpPr>
          <p:cNvPr id="6" name="CasetăText 5">
            <a:extLst>
              <a:ext uri="{FF2B5EF4-FFF2-40B4-BE49-F238E27FC236}">
                <a16:creationId xmlns:a16="http://schemas.microsoft.com/office/drawing/2014/main" id="{F1F5587F-6398-9B9E-607C-F7A7819D1408}"/>
              </a:ext>
            </a:extLst>
          </p:cNvPr>
          <p:cNvSpPr txBox="1"/>
          <p:nvPr/>
        </p:nvSpPr>
        <p:spPr>
          <a:xfrm>
            <a:off x="8284896" y="894302"/>
            <a:ext cx="356880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public key cryptography </a:t>
            </a:r>
          </a:p>
          <a:p>
            <a:r>
              <a:rPr lang="en-US" dirty="0">
                <a:solidFill>
                  <a:schemeClr val="bg1"/>
                </a:solidFill>
              </a:rPr>
              <a:t>and</a:t>
            </a:r>
          </a:p>
          <a:p>
            <a:r>
              <a:rPr lang="en-US" b="1" dirty="0">
                <a:solidFill>
                  <a:schemeClr val="bg1"/>
                </a:solidFill>
              </a:rPr>
              <a:t>cryptographic hash function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users encode/</a:t>
            </a:r>
            <a:r>
              <a:rPr lang="en-US" dirty="0" err="1"/>
              <a:t>deocde</a:t>
            </a:r>
            <a:r>
              <a:rPr lang="en-US" dirty="0"/>
              <a:t> transactions using a pair of keys: private key/public key.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signature sig=</a:t>
            </a:r>
            <a:r>
              <a:rPr lang="en-US" b="1" dirty="0">
                <a:solidFill>
                  <a:srgbClr val="FF0000"/>
                </a:solidFill>
              </a:rPr>
              <a:t>sign</a:t>
            </a:r>
            <a:r>
              <a:rPr lang="en-US" dirty="0"/>
              <a:t>(</a:t>
            </a:r>
            <a:r>
              <a:rPr lang="en-US" dirty="0" err="1"/>
              <a:t>private_key</a:t>
            </a:r>
            <a:r>
              <a:rPr lang="en-US" dirty="0"/>
              <a:t>, message) </a:t>
            </a:r>
          </a:p>
          <a:p>
            <a:endParaRPr lang="en-US" dirty="0"/>
          </a:p>
          <a:p>
            <a:r>
              <a:rPr lang="en-US" dirty="0" err="1"/>
              <a:t>boolean</a:t>
            </a:r>
            <a:r>
              <a:rPr lang="en-US" dirty="0"/>
              <a:t> ok=</a:t>
            </a:r>
            <a:r>
              <a:rPr lang="en-US" b="1" dirty="0">
                <a:solidFill>
                  <a:srgbClr val="FF0000"/>
                </a:solidFill>
              </a:rPr>
              <a:t>verify</a:t>
            </a:r>
            <a:r>
              <a:rPr lang="en-US" dirty="0"/>
              <a:t>(</a:t>
            </a:r>
            <a:r>
              <a:rPr lang="en-US" dirty="0" err="1"/>
              <a:t>public_key</a:t>
            </a:r>
            <a:r>
              <a:rPr lang="en-US" dirty="0"/>
              <a:t>, signature, message)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plain text is encrypted using a cipher to generate a hash value of fixed length.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72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30457-3CCF-7C96-4EE3-0ED07C24F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B4E5020-AA0C-E955-9A51-CD75DC84F710}"/>
              </a:ext>
            </a:extLst>
          </p:cNvPr>
          <p:cNvSpPr>
            <a:spLocks noChangeAspect="1"/>
          </p:cNvSpPr>
          <p:nvPr/>
        </p:nvSpPr>
        <p:spPr>
          <a:xfrm>
            <a:off x="3807587" y="3102223"/>
            <a:ext cx="4180854" cy="31987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Consensus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Protocols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C746D4B-DF29-E62E-5732-30A5A5F57A01}"/>
              </a:ext>
            </a:extLst>
          </p:cNvPr>
          <p:cNvSpPr>
            <a:spLocks noChangeAspect="1"/>
          </p:cNvSpPr>
          <p:nvPr/>
        </p:nvSpPr>
        <p:spPr>
          <a:xfrm>
            <a:off x="2072942" y="894302"/>
            <a:ext cx="4180854" cy="3198783"/>
          </a:xfrm>
          <a:prstGeom prst="ellipse">
            <a:avLst/>
          </a:prstGeom>
          <a:solidFill>
            <a:srgbClr val="FF0000">
              <a:alpha val="41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Cryptography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41756A7-D419-3002-F904-FD6BD103964D}"/>
              </a:ext>
            </a:extLst>
          </p:cNvPr>
          <p:cNvSpPr>
            <a:spLocks noChangeAspect="1"/>
          </p:cNvSpPr>
          <p:nvPr/>
        </p:nvSpPr>
        <p:spPr>
          <a:xfrm>
            <a:off x="338296" y="3102223"/>
            <a:ext cx="4180854" cy="31987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P2P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Networks</a:t>
            </a:r>
          </a:p>
        </p:txBody>
      </p:sp>
      <p:sp>
        <p:nvSpPr>
          <p:cNvPr id="6" name="CasetăText 5">
            <a:extLst>
              <a:ext uri="{FF2B5EF4-FFF2-40B4-BE49-F238E27FC236}">
                <a16:creationId xmlns:a16="http://schemas.microsoft.com/office/drawing/2014/main" id="{EFB5837A-2500-C52C-4689-BFFF4CDC8A31}"/>
              </a:ext>
            </a:extLst>
          </p:cNvPr>
          <p:cNvSpPr txBox="1"/>
          <p:nvPr/>
        </p:nvSpPr>
        <p:spPr>
          <a:xfrm>
            <a:off x="8284896" y="894302"/>
            <a:ext cx="3568808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public key cryptography </a:t>
            </a:r>
          </a:p>
          <a:p>
            <a:r>
              <a:rPr lang="en-US" dirty="0"/>
              <a:t>and</a:t>
            </a:r>
          </a:p>
          <a:p>
            <a:r>
              <a:rPr lang="en-US" b="1" dirty="0"/>
              <a:t>cryptographic hash function</a:t>
            </a:r>
          </a:p>
          <a:p>
            <a:r>
              <a:rPr lang="en-US" dirty="0">
                <a:solidFill>
                  <a:schemeClr val="bg1"/>
                </a:solidFill>
              </a:rPr>
              <a:t>and</a:t>
            </a:r>
          </a:p>
          <a:p>
            <a:r>
              <a:rPr lang="en-US" b="1" dirty="0">
                <a:solidFill>
                  <a:schemeClr val="bg1"/>
                </a:solidFill>
              </a:rPr>
              <a:t>cryptographic hash function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plain text is encrypted using a cipher to generate a hash value of fixed length. </a:t>
            </a:r>
          </a:p>
          <a:p>
            <a:endParaRPr lang="en-US" dirty="0"/>
          </a:p>
          <a:p>
            <a:r>
              <a:rPr lang="en-US" dirty="0"/>
              <a:t>hash(message)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preimage resistance,</a:t>
            </a:r>
          </a:p>
          <a:p>
            <a:r>
              <a:rPr lang="en-US" dirty="0"/>
              <a:t>collision resistance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stored in hash-trees</a:t>
            </a:r>
          </a:p>
          <a:p>
            <a:r>
              <a:rPr lang="en-US" dirty="0"/>
              <a:t>used as commit-reveal scheme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99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6602A-D13F-1D1B-5EAE-8A618CAB7A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B84B8F3B-96B3-2EAF-6060-B92AD75DA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213526"/>
            <a:ext cx="11430000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tăText 1">
            <a:extLst>
              <a:ext uri="{FF2B5EF4-FFF2-40B4-BE49-F238E27FC236}">
                <a16:creationId xmlns:a16="http://schemas.microsoft.com/office/drawing/2014/main" id="{2651F7EF-267E-1C26-746C-3BEFE57BB0D4}"/>
              </a:ext>
            </a:extLst>
          </p:cNvPr>
          <p:cNvSpPr txBox="1"/>
          <p:nvPr/>
        </p:nvSpPr>
        <p:spPr>
          <a:xfrm>
            <a:off x="381000" y="506896"/>
            <a:ext cx="58298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Transactions are gathered in blocks. </a:t>
            </a:r>
          </a:p>
          <a:p>
            <a:r>
              <a:rPr lang="en-US" dirty="0"/>
              <a:t>Each block has a header and a body.</a:t>
            </a:r>
          </a:p>
          <a:p>
            <a:r>
              <a:rPr lang="en-US" dirty="0"/>
              <a:t>Block is identified by its hash value.</a:t>
            </a:r>
          </a:p>
          <a:p>
            <a:r>
              <a:rPr lang="en-US" b="1" dirty="0"/>
              <a:t>Block header contains the hash of the previous block</a:t>
            </a:r>
            <a:r>
              <a:rPr lang="en-US" dirty="0"/>
              <a:t>.</a:t>
            </a:r>
          </a:p>
          <a:p>
            <a:r>
              <a:rPr lang="en-US" dirty="0"/>
              <a:t>Each block has a timestamp.</a:t>
            </a:r>
          </a:p>
        </p:txBody>
      </p:sp>
    </p:spTree>
    <p:extLst>
      <p:ext uri="{BB962C8B-B14F-4D97-AF65-F5344CB8AC3E}">
        <p14:creationId xmlns:p14="http://schemas.microsoft.com/office/powerpoint/2010/main" val="390157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58C368-9DE7-79FC-AF4C-56A5FBC70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931A647-CBDE-C5BD-8E79-CD4220E7F9FC}"/>
              </a:ext>
            </a:extLst>
          </p:cNvPr>
          <p:cNvSpPr>
            <a:spLocks noChangeAspect="1"/>
          </p:cNvSpPr>
          <p:nvPr/>
        </p:nvSpPr>
        <p:spPr>
          <a:xfrm>
            <a:off x="3807587" y="3102223"/>
            <a:ext cx="4180854" cy="31987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Consensus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Protocols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15FDA3D-7B42-429B-5930-48C6497F96F4}"/>
              </a:ext>
            </a:extLst>
          </p:cNvPr>
          <p:cNvSpPr>
            <a:spLocks noChangeAspect="1"/>
          </p:cNvSpPr>
          <p:nvPr/>
        </p:nvSpPr>
        <p:spPr>
          <a:xfrm>
            <a:off x="2072942" y="894302"/>
            <a:ext cx="4180854" cy="31987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Cryptography</a:t>
            </a:r>
          </a:p>
        </p:txBody>
      </p:sp>
      <p:sp>
        <p:nvSpPr>
          <p:cNvPr id="6" name="CasetăText 5">
            <a:extLst>
              <a:ext uri="{FF2B5EF4-FFF2-40B4-BE49-F238E27FC236}">
                <a16:creationId xmlns:a16="http://schemas.microsoft.com/office/drawing/2014/main" id="{585BC9CA-6AA3-E86D-4C75-3BD911088BD1}"/>
              </a:ext>
            </a:extLst>
          </p:cNvPr>
          <p:cNvSpPr txBox="1"/>
          <p:nvPr/>
        </p:nvSpPr>
        <p:spPr>
          <a:xfrm>
            <a:off x="8284896" y="894302"/>
            <a:ext cx="356880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P2P architecture</a:t>
            </a:r>
          </a:p>
          <a:p>
            <a:r>
              <a:rPr lang="en-US" dirty="0">
                <a:solidFill>
                  <a:schemeClr val="bg1"/>
                </a:solidFill>
              </a:rPr>
              <a:t>and</a:t>
            </a:r>
          </a:p>
          <a:p>
            <a:r>
              <a:rPr lang="en-US" b="1" dirty="0">
                <a:solidFill>
                  <a:schemeClr val="bg1"/>
                </a:solidFill>
              </a:rPr>
              <a:t>cryptographic hash function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endParaRPr lang="en-US" dirty="0"/>
          </a:p>
          <a:p>
            <a:r>
              <a:rPr lang="en-US" dirty="0"/>
              <a:t>Full nodes download and verify all block blocks.</a:t>
            </a:r>
          </a:p>
          <a:p>
            <a:endParaRPr lang="en-US" dirty="0"/>
          </a:p>
          <a:p>
            <a:r>
              <a:rPr lang="en-US" dirty="0"/>
              <a:t>Newly joined nodes query </a:t>
            </a:r>
            <a:r>
              <a:rPr lang="en-US" b="1" dirty="0"/>
              <a:t>DNS seeds</a:t>
            </a:r>
            <a:r>
              <a:rPr lang="en-US" dirty="0"/>
              <a:t> to discover full nodes that accept connections.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D1059CF-0941-8650-50CE-13DCE34AA886}"/>
              </a:ext>
            </a:extLst>
          </p:cNvPr>
          <p:cNvSpPr>
            <a:spLocks noChangeAspect="1"/>
          </p:cNvSpPr>
          <p:nvPr/>
        </p:nvSpPr>
        <p:spPr>
          <a:xfrm>
            <a:off x="338296" y="3102223"/>
            <a:ext cx="4180854" cy="3198783"/>
          </a:xfrm>
          <a:prstGeom prst="ellipse">
            <a:avLst/>
          </a:prstGeom>
          <a:solidFill>
            <a:srgbClr val="92D050">
              <a:alpha val="4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P2P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Networks</a:t>
            </a:r>
          </a:p>
        </p:txBody>
      </p:sp>
    </p:spTree>
    <p:extLst>
      <p:ext uri="{BB962C8B-B14F-4D97-AF65-F5344CB8AC3E}">
        <p14:creationId xmlns:p14="http://schemas.microsoft.com/office/powerpoint/2010/main" val="3527582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DCEA50-603F-D352-BD9C-6340874B8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3AB3CF4-4853-A1BE-E698-2A534E154B8C}"/>
              </a:ext>
            </a:extLst>
          </p:cNvPr>
          <p:cNvSpPr>
            <a:spLocks noChangeAspect="1"/>
          </p:cNvSpPr>
          <p:nvPr/>
        </p:nvSpPr>
        <p:spPr>
          <a:xfrm>
            <a:off x="3807587" y="3102223"/>
            <a:ext cx="4180854" cy="31987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Consensus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Protocols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BAA85BC-EF3F-6905-3826-D70ADEECD442}"/>
              </a:ext>
            </a:extLst>
          </p:cNvPr>
          <p:cNvSpPr>
            <a:spLocks noChangeAspect="1"/>
          </p:cNvSpPr>
          <p:nvPr/>
        </p:nvSpPr>
        <p:spPr>
          <a:xfrm>
            <a:off x="2072942" y="894302"/>
            <a:ext cx="4180854" cy="31987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Cryptography</a:t>
            </a:r>
          </a:p>
        </p:txBody>
      </p:sp>
      <p:sp>
        <p:nvSpPr>
          <p:cNvPr id="6" name="CasetăText 5">
            <a:extLst>
              <a:ext uri="{FF2B5EF4-FFF2-40B4-BE49-F238E27FC236}">
                <a16:creationId xmlns:a16="http://schemas.microsoft.com/office/drawing/2014/main" id="{76E66C40-2097-23D2-0D11-8F3711904D25}"/>
              </a:ext>
            </a:extLst>
          </p:cNvPr>
          <p:cNvSpPr txBox="1"/>
          <p:nvPr/>
        </p:nvSpPr>
        <p:spPr>
          <a:xfrm>
            <a:off x="8284896" y="894302"/>
            <a:ext cx="35688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P2P architecture</a:t>
            </a:r>
          </a:p>
          <a:p>
            <a:r>
              <a:rPr lang="en-US" dirty="0">
                <a:solidFill>
                  <a:schemeClr val="bg1"/>
                </a:solidFill>
              </a:rPr>
              <a:t>and</a:t>
            </a:r>
          </a:p>
          <a:p>
            <a:r>
              <a:rPr lang="en-US" b="1" dirty="0">
                <a:solidFill>
                  <a:schemeClr val="bg1"/>
                </a:solidFill>
              </a:rPr>
              <a:t>cryptographic hash function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endParaRPr lang="en-US" dirty="0"/>
          </a:p>
          <a:p>
            <a:r>
              <a:rPr lang="en-US" b="1" dirty="0"/>
              <a:t>Initial Block Download</a:t>
            </a:r>
            <a:r>
              <a:rPr lang="en-US" dirty="0"/>
              <a:t>: Before a full node can validate transactions, it must download and validate all blocks from block 1 (genesis block). </a:t>
            </a:r>
          </a:p>
          <a:p>
            <a:endParaRPr lang="en-US" dirty="0"/>
          </a:p>
          <a:p>
            <a:pPr algn="l"/>
            <a:r>
              <a:rPr lang="en-US" b="1" i="0" dirty="0">
                <a:solidFill>
                  <a:srgbClr val="212529"/>
                </a:solidFill>
                <a:effectLst/>
              </a:rPr>
              <a:t>Block Broadcasting </a:t>
            </a:r>
            <a:r>
              <a:rPr lang="en-US" b="0" i="0" dirty="0">
                <a:solidFill>
                  <a:srgbClr val="212529"/>
                </a:solidFill>
                <a:effectLst/>
              </a:rPr>
              <a:t>when a miner discovers a new block, it broadcasts the new block to its peers </a:t>
            </a:r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7F0A49F-91C2-B52B-45CD-627B4D562E8D}"/>
              </a:ext>
            </a:extLst>
          </p:cNvPr>
          <p:cNvSpPr>
            <a:spLocks noChangeAspect="1"/>
          </p:cNvSpPr>
          <p:nvPr/>
        </p:nvSpPr>
        <p:spPr>
          <a:xfrm>
            <a:off x="338296" y="3102223"/>
            <a:ext cx="4180854" cy="3198783"/>
          </a:xfrm>
          <a:prstGeom prst="ellipse">
            <a:avLst/>
          </a:prstGeom>
          <a:solidFill>
            <a:srgbClr val="92D050">
              <a:alpha val="4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P2P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Networks</a:t>
            </a:r>
          </a:p>
        </p:txBody>
      </p:sp>
    </p:spTree>
    <p:extLst>
      <p:ext uri="{BB962C8B-B14F-4D97-AF65-F5344CB8AC3E}">
        <p14:creationId xmlns:p14="http://schemas.microsoft.com/office/powerpoint/2010/main" val="410448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setăText 78">
            <a:extLst>
              <a:ext uri="{FF2B5EF4-FFF2-40B4-BE49-F238E27FC236}">
                <a16:creationId xmlns:a16="http://schemas.microsoft.com/office/drawing/2014/main" id="{18034057-B83E-1E37-4BA4-EA32BF2028B6}"/>
              </a:ext>
            </a:extLst>
          </p:cNvPr>
          <p:cNvSpPr txBox="1"/>
          <p:nvPr/>
        </p:nvSpPr>
        <p:spPr>
          <a:xfrm>
            <a:off x="3280198" y="325629"/>
            <a:ext cx="29893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solve </a:t>
            </a:r>
            <a:r>
              <a:rPr lang="en-US" b="1" dirty="0" err="1"/>
              <a:t>PoW</a:t>
            </a:r>
            <a:r>
              <a:rPr lang="en-US" b="1" dirty="0"/>
              <a:t> puzzle, prove that some computational power has been spent to create the block. </a:t>
            </a:r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Grafic 1" descr="Laptop">
            <a:extLst>
              <a:ext uri="{FF2B5EF4-FFF2-40B4-BE49-F238E27FC236}">
                <a16:creationId xmlns:a16="http://schemas.microsoft.com/office/drawing/2014/main" id="{612F9E62-A9DA-337E-E751-57CAB163A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55270" y="715524"/>
            <a:ext cx="914400" cy="914400"/>
          </a:xfrm>
          <a:prstGeom prst="rect">
            <a:avLst/>
          </a:prstGeom>
        </p:spPr>
      </p:pic>
      <p:pic>
        <p:nvPicPr>
          <p:cNvPr id="3" name="Grafic 2" descr="Laptop">
            <a:extLst>
              <a:ext uri="{FF2B5EF4-FFF2-40B4-BE49-F238E27FC236}">
                <a16:creationId xmlns:a16="http://schemas.microsoft.com/office/drawing/2014/main" id="{6C1B209D-992E-8977-1EA2-49DFFFFE0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210" y="2665622"/>
            <a:ext cx="914400" cy="914400"/>
          </a:xfrm>
          <a:prstGeom prst="rect">
            <a:avLst/>
          </a:prstGeom>
        </p:spPr>
      </p:pic>
      <p:pic>
        <p:nvPicPr>
          <p:cNvPr id="4" name="Grafic 3" descr="Laptop">
            <a:extLst>
              <a:ext uri="{FF2B5EF4-FFF2-40B4-BE49-F238E27FC236}">
                <a16:creationId xmlns:a16="http://schemas.microsoft.com/office/drawing/2014/main" id="{70A253A1-D537-6904-8114-E496DC69C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1079418"/>
            <a:ext cx="914400" cy="914400"/>
          </a:xfrm>
          <a:prstGeom prst="rect">
            <a:avLst/>
          </a:prstGeom>
        </p:spPr>
      </p:pic>
      <p:pic>
        <p:nvPicPr>
          <p:cNvPr id="5" name="Grafic 4" descr="Laptop">
            <a:extLst>
              <a:ext uri="{FF2B5EF4-FFF2-40B4-BE49-F238E27FC236}">
                <a16:creationId xmlns:a16="http://schemas.microsoft.com/office/drawing/2014/main" id="{CBCC9610-48A1-1849-51B7-A4688EA53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6056" y="2208422"/>
            <a:ext cx="914400" cy="914400"/>
          </a:xfrm>
          <a:prstGeom prst="rect">
            <a:avLst/>
          </a:prstGeom>
        </p:spPr>
      </p:pic>
      <p:pic>
        <p:nvPicPr>
          <p:cNvPr id="6" name="Grafic 5" descr="Laptop">
            <a:extLst>
              <a:ext uri="{FF2B5EF4-FFF2-40B4-BE49-F238E27FC236}">
                <a16:creationId xmlns:a16="http://schemas.microsoft.com/office/drawing/2014/main" id="{18B495D5-CB5B-A1B8-6149-AA020BE51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34603" y="5415190"/>
            <a:ext cx="914400" cy="914400"/>
          </a:xfrm>
          <a:prstGeom prst="rect">
            <a:avLst/>
          </a:prstGeom>
        </p:spPr>
      </p:pic>
      <p:pic>
        <p:nvPicPr>
          <p:cNvPr id="7" name="Grafic 6" descr="Laptop">
            <a:extLst>
              <a:ext uri="{FF2B5EF4-FFF2-40B4-BE49-F238E27FC236}">
                <a16:creationId xmlns:a16="http://schemas.microsoft.com/office/drawing/2014/main" id="{12A2451E-FC70-9BBE-15DE-F0DA56333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87259" y="4500790"/>
            <a:ext cx="914400" cy="914400"/>
          </a:xfrm>
          <a:prstGeom prst="rect">
            <a:avLst/>
          </a:prstGeom>
        </p:spPr>
      </p:pic>
      <p:pic>
        <p:nvPicPr>
          <p:cNvPr id="8" name="Grafic 7" descr="Laptop">
            <a:extLst>
              <a:ext uri="{FF2B5EF4-FFF2-40B4-BE49-F238E27FC236}">
                <a16:creationId xmlns:a16="http://schemas.microsoft.com/office/drawing/2014/main" id="{2DE17DBC-625F-0867-4C8C-C08BBAB87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55224" y="5051296"/>
            <a:ext cx="914400" cy="914400"/>
          </a:xfrm>
          <a:prstGeom prst="rect">
            <a:avLst/>
          </a:prstGeom>
        </p:spPr>
      </p:pic>
      <p:sp>
        <p:nvSpPr>
          <p:cNvPr id="29" name="Dreptunghi 28">
            <a:extLst>
              <a:ext uri="{FF2B5EF4-FFF2-40B4-BE49-F238E27FC236}">
                <a16:creationId xmlns:a16="http://schemas.microsoft.com/office/drawing/2014/main" id="{68AADDBC-20F1-E5D0-8DD9-722F6CA2F1A0}"/>
              </a:ext>
            </a:extLst>
          </p:cNvPr>
          <p:cNvSpPr/>
          <p:nvPr/>
        </p:nvSpPr>
        <p:spPr>
          <a:xfrm>
            <a:off x="933970" y="1711274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BLOCK_1</a:t>
            </a:r>
            <a:endParaRPr lang="ro-RO" sz="1000" dirty="0"/>
          </a:p>
        </p:txBody>
      </p:sp>
      <p:sp>
        <p:nvSpPr>
          <p:cNvPr id="30" name="Dreptunghi 29">
            <a:extLst>
              <a:ext uri="{FF2B5EF4-FFF2-40B4-BE49-F238E27FC236}">
                <a16:creationId xmlns:a16="http://schemas.microsoft.com/office/drawing/2014/main" id="{0A31212E-496D-2791-2B05-7982DAA1BC1E}"/>
              </a:ext>
            </a:extLst>
          </p:cNvPr>
          <p:cNvSpPr/>
          <p:nvPr/>
        </p:nvSpPr>
        <p:spPr>
          <a:xfrm>
            <a:off x="2248903" y="1711274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050" dirty="0"/>
              <a:t>BLOCK_N-1</a:t>
            </a:r>
            <a:endParaRPr lang="ro-RO" sz="1050" dirty="0"/>
          </a:p>
          <a:p>
            <a:pPr algn="ctr"/>
            <a:endParaRPr lang="ro-RO" dirty="0"/>
          </a:p>
        </p:txBody>
      </p:sp>
      <p:cxnSp>
        <p:nvCxnSpPr>
          <p:cNvPr id="31" name="Conector drept cu săgeată 30">
            <a:extLst>
              <a:ext uri="{FF2B5EF4-FFF2-40B4-BE49-F238E27FC236}">
                <a16:creationId xmlns:a16="http://schemas.microsoft.com/office/drawing/2014/main" id="{5834C717-9422-F3BD-0D62-1D4A734C4AA2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1848370" y="1864363"/>
            <a:ext cx="400533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Dreptunghi 31">
            <a:extLst>
              <a:ext uri="{FF2B5EF4-FFF2-40B4-BE49-F238E27FC236}">
                <a16:creationId xmlns:a16="http://schemas.microsoft.com/office/drawing/2014/main" id="{7D428085-5EC0-B742-B2E3-BA68F507F3A5}"/>
              </a:ext>
            </a:extLst>
          </p:cNvPr>
          <p:cNvSpPr/>
          <p:nvPr/>
        </p:nvSpPr>
        <p:spPr>
          <a:xfrm>
            <a:off x="3563836" y="1697789"/>
            <a:ext cx="914400" cy="32154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BLOCK_N</a:t>
            </a:r>
            <a:endParaRPr lang="ro-RO" sz="1000" b="1" dirty="0"/>
          </a:p>
        </p:txBody>
      </p:sp>
      <p:cxnSp>
        <p:nvCxnSpPr>
          <p:cNvPr id="33" name="Conector drept cu săgeată 32">
            <a:extLst>
              <a:ext uri="{FF2B5EF4-FFF2-40B4-BE49-F238E27FC236}">
                <a16:creationId xmlns:a16="http://schemas.microsoft.com/office/drawing/2014/main" id="{10B0D0DA-AA41-19EE-376B-49728D5C48A7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3163303" y="1858563"/>
            <a:ext cx="400533" cy="580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Dreptunghi 47">
            <a:extLst>
              <a:ext uri="{FF2B5EF4-FFF2-40B4-BE49-F238E27FC236}">
                <a16:creationId xmlns:a16="http://schemas.microsoft.com/office/drawing/2014/main" id="{FE976ABC-DE53-D990-41ED-999D33722F34}"/>
              </a:ext>
            </a:extLst>
          </p:cNvPr>
          <p:cNvSpPr/>
          <p:nvPr/>
        </p:nvSpPr>
        <p:spPr>
          <a:xfrm>
            <a:off x="7103594" y="1512871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BLOCK_1</a:t>
            </a:r>
            <a:endParaRPr lang="ro-RO" sz="1000" dirty="0"/>
          </a:p>
        </p:txBody>
      </p:sp>
      <p:sp>
        <p:nvSpPr>
          <p:cNvPr id="49" name="Dreptunghi 48">
            <a:extLst>
              <a:ext uri="{FF2B5EF4-FFF2-40B4-BE49-F238E27FC236}">
                <a16:creationId xmlns:a16="http://schemas.microsoft.com/office/drawing/2014/main" id="{101FE3D9-D958-8DAA-EF72-38FFDC2A8FBE}"/>
              </a:ext>
            </a:extLst>
          </p:cNvPr>
          <p:cNvSpPr/>
          <p:nvPr/>
        </p:nvSpPr>
        <p:spPr>
          <a:xfrm>
            <a:off x="8418527" y="1512871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050" dirty="0"/>
              <a:t>BLOCK_N-1</a:t>
            </a:r>
            <a:endParaRPr lang="ro-RO" sz="1050" dirty="0"/>
          </a:p>
          <a:p>
            <a:pPr algn="ctr"/>
            <a:endParaRPr lang="ro-RO" dirty="0"/>
          </a:p>
        </p:txBody>
      </p:sp>
      <p:cxnSp>
        <p:nvCxnSpPr>
          <p:cNvPr id="50" name="Conector drept cu săgeată 49">
            <a:extLst>
              <a:ext uri="{FF2B5EF4-FFF2-40B4-BE49-F238E27FC236}">
                <a16:creationId xmlns:a16="http://schemas.microsoft.com/office/drawing/2014/main" id="{15A847C5-6056-5772-CBE1-15C2B4E97728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>
            <a:off x="8017994" y="1665960"/>
            <a:ext cx="400533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Dreptunghi 52">
            <a:extLst>
              <a:ext uri="{FF2B5EF4-FFF2-40B4-BE49-F238E27FC236}">
                <a16:creationId xmlns:a16="http://schemas.microsoft.com/office/drawing/2014/main" id="{AD9CEE24-65A5-4036-DAF3-385CD460FAF5}"/>
              </a:ext>
            </a:extLst>
          </p:cNvPr>
          <p:cNvSpPr/>
          <p:nvPr/>
        </p:nvSpPr>
        <p:spPr>
          <a:xfrm>
            <a:off x="8389065" y="3105627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BLOCK_1</a:t>
            </a:r>
            <a:endParaRPr lang="ro-RO" sz="1000" dirty="0"/>
          </a:p>
        </p:txBody>
      </p:sp>
      <p:sp>
        <p:nvSpPr>
          <p:cNvPr id="54" name="Dreptunghi 53">
            <a:extLst>
              <a:ext uri="{FF2B5EF4-FFF2-40B4-BE49-F238E27FC236}">
                <a16:creationId xmlns:a16="http://schemas.microsoft.com/office/drawing/2014/main" id="{20D2E24C-1646-FF86-BB32-EC7DE1D3B52D}"/>
              </a:ext>
            </a:extLst>
          </p:cNvPr>
          <p:cNvSpPr/>
          <p:nvPr/>
        </p:nvSpPr>
        <p:spPr>
          <a:xfrm>
            <a:off x="9703998" y="3105627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050" dirty="0"/>
              <a:t>BLOCK_N-1</a:t>
            </a:r>
            <a:endParaRPr lang="ro-RO" sz="1050" dirty="0"/>
          </a:p>
          <a:p>
            <a:pPr algn="ctr"/>
            <a:endParaRPr lang="ro-RO" dirty="0"/>
          </a:p>
        </p:txBody>
      </p:sp>
      <p:cxnSp>
        <p:nvCxnSpPr>
          <p:cNvPr id="55" name="Conector drept cu săgeată 54">
            <a:extLst>
              <a:ext uri="{FF2B5EF4-FFF2-40B4-BE49-F238E27FC236}">
                <a16:creationId xmlns:a16="http://schemas.microsoft.com/office/drawing/2014/main" id="{F9E0B63A-0CCF-3D45-72A4-5A673DD2A8A6}"/>
              </a:ext>
            </a:extLst>
          </p:cNvPr>
          <p:cNvCxnSpPr>
            <a:cxnSpLocks/>
            <a:stCxn id="53" idx="3"/>
            <a:endCxn id="54" idx="1"/>
          </p:cNvCxnSpPr>
          <p:nvPr/>
        </p:nvCxnSpPr>
        <p:spPr>
          <a:xfrm>
            <a:off x="9303465" y="3258716"/>
            <a:ext cx="400533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Dreptunghi 57">
            <a:extLst>
              <a:ext uri="{FF2B5EF4-FFF2-40B4-BE49-F238E27FC236}">
                <a16:creationId xmlns:a16="http://schemas.microsoft.com/office/drawing/2014/main" id="{5D0CD0A3-B305-FFDA-3E40-CAEE4E1B31BD}"/>
              </a:ext>
            </a:extLst>
          </p:cNvPr>
          <p:cNvSpPr/>
          <p:nvPr/>
        </p:nvSpPr>
        <p:spPr>
          <a:xfrm>
            <a:off x="7560794" y="5965696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BLOCK_1</a:t>
            </a:r>
            <a:endParaRPr lang="ro-RO" sz="1000" dirty="0"/>
          </a:p>
        </p:txBody>
      </p:sp>
      <p:sp>
        <p:nvSpPr>
          <p:cNvPr id="59" name="Dreptunghi 58">
            <a:extLst>
              <a:ext uri="{FF2B5EF4-FFF2-40B4-BE49-F238E27FC236}">
                <a16:creationId xmlns:a16="http://schemas.microsoft.com/office/drawing/2014/main" id="{094725B4-0F3D-007C-AD27-977B51DE6CCC}"/>
              </a:ext>
            </a:extLst>
          </p:cNvPr>
          <p:cNvSpPr/>
          <p:nvPr/>
        </p:nvSpPr>
        <p:spPr>
          <a:xfrm>
            <a:off x="8875727" y="5965696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050" dirty="0"/>
              <a:t>BLOCK_N-1</a:t>
            </a:r>
            <a:endParaRPr lang="ro-RO" sz="1050" dirty="0"/>
          </a:p>
          <a:p>
            <a:pPr algn="ctr"/>
            <a:endParaRPr lang="ro-RO" dirty="0"/>
          </a:p>
        </p:txBody>
      </p:sp>
      <p:cxnSp>
        <p:nvCxnSpPr>
          <p:cNvPr id="60" name="Conector drept cu săgeată 59">
            <a:extLst>
              <a:ext uri="{FF2B5EF4-FFF2-40B4-BE49-F238E27FC236}">
                <a16:creationId xmlns:a16="http://schemas.microsoft.com/office/drawing/2014/main" id="{A242FB7C-0FE2-CE16-4E12-D3D70A3F4F2C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>
            <a:off x="8475194" y="6118785"/>
            <a:ext cx="400533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Dreptunghi 62">
            <a:extLst>
              <a:ext uri="{FF2B5EF4-FFF2-40B4-BE49-F238E27FC236}">
                <a16:creationId xmlns:a16="http://schemas.microsoft.com/office/drawing/2014/main" id="{45C61BA3-C753-8149-7CC6-C9C79B45F1AA}"/>
              </a:ext>
            </a:extLst>
          </p:cNvPr>
          <p:cNvSpPr/>
          <p:nvPr/>
        </p:nvSpPr>
        <p:spPr>
          <a:xfrm>
            <a:off x="4040219" y="5330039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BLOCK_1</a:t>
            </a:r>
            <a:endParaRPr lang="ro-RO" sz="1000" dirty="0"/>
          </a:p>
        </p:txBody>
      </p:sp>
      <p:sp>
        <p:nvSpPr>
          <p:cNvPr id="64" name="Dreptunghi 63">
            <a:extLst>
              <a:ext uri="{FF2B5EF4-FFF2-40B4-BE49-F238E27FC236}">
                <a16:creationId xmlns:a16="http://schemas.microsoft.com/office/drawing/2014/main" id="{99EB4D89-8E60-791F-AAED-2B534B3B9C48}"/>
              </a:ext>
            </a:extLst>
          </p:cNvPr>
          <p:cNvSpPr/>
          <p:nvPr/>
        </p:nvSpPr>
        <p:spPr>
          <a:xfrm>
            <a:off x="5355152" y="5330039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050" dirty="0"/>
              <a:t>BLOCK_N-1</a:t>
            </a:r>
            <a:endParaRPr lang="ro-RO" sz="1050" dirty="0"/>
          </a:p>
          <a:p>
            <a:pPr algn="ctr"/>
            <a:endParaRPr lang="ro-RO" dirty="0"/>
          </a:p>
        </p:txBody>
      </p:sp>
      <p:cxnSp>
        <p:nvCxnSpPr>
          <p:cNvPr id="65" name="Conector drept cu săgeată 64">
            <a:extLst>
              <a:ext uri="{FF2B5EF4-FFF2-40B4-BE49-F238E27FC236}">
                <a16:creationId xmlns:a16="http://schemas.microsoft.com/office/drawing/2014/main" id="{0B58C3A8-FD4C-4040-2F0A-6E30B6182AD7}"/>
              </a:ext>
            </a:extLst>
          </p:cNvPr>
          <p:cNvCxnSpPr>
            <a:cxnSpLocks/>
            <a:stCxn id="63" idx="3"/>
            <a:endCxn id="64" idx="1"/>
          </p:cNvCxnSpPr>
          <p:nvPr/>
        </p:nvCxnSpPr>
        <p:spPr>
          <a:xfrm>
            <a:off x="4954619" y="5483128"/>
            <a:ext cx="400533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Dreptunghi 67">
            <a:extLst>
              <a:ext uri="{FF2B5EF4-FFF2-40B4-BE49-F238E27FC236}">
                <a16:creationId xmlns:a16="http://schemas.microsoft.com/office/drawing/2014/main" id="{47824912-0C2E-6B2A-366B-7FD0FCC3543B}"/>
              </a:ext>
            </a:extLst>
          </p:cNvPr>
          <p:cNvSpPr/>
          <p:nvPr/>
        </p:nvSpPr>
        <p:spPr>
          <a:xfrm>
            <a:off x="262032" y="5121971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BLOCK_1</a:t>
            </a:r>
            <a:endParaRPr lang="ro-RO" sz="1000" dirty="0"/>
          </a:p>
        </p:txBody>
      </p:sp>
      <p:sp>
        <p:nvSpPr>
          <p:cNvPr id="69" name="Dreptunghi 68">
            <a:extLst>
              <a:ext uri="{FF2B5EF4-FFF2-40B4-BE49-F238E27FC236}">
                <a16:creationId xmlns:a16="http://schemas.microsoft.com/office/drawing/2014/main" id="{E0ECFEDF-73A4-1B14-6FF5-7633122368DA}"/>
              </a:ext>
            </a:extLst>
          </p:cNvPr>
          <p:cNvSpPr/>
          <p:nvPr/>
        </p:nvSpPr>
        <p:spPr>
          <a:xfrm>
            <a:off x="1576965" y="5121971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050" dirty="0"/>
              <a:t>BLOCK_N-1</a:t>
            </a:r>
            <a:endParaRPr lang="ro-RO" sz="1050" dirty="0"/>
          </a:p>
          <a:p>
            <a:pPr algn="ctr"/>
            <a:endParaRPr lang="ro-RO" dirty="0"/>
          </a:p>
        </p:txBody>
      </p:sp>
      <p:cxnSp>
        <p:nvCxnSpPr>
          <p:cNvPr id="70" name="Conector drept cu săgeată 69">
            <a:extLst>
              <a:ext uri="{FF2B5EF4-FFF2-40B4-BE49-F238E27FC236}">
                <a16:creationId xmlns:a16="http://schemas.microsoft.com/office/drawing/2014/main" id="{3CC3D265-4285-B39F-90F8-24870CEE203F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1176432" y="5275060"/>
            <a:ext cx="400533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Dreptunghi 72">
            <a:extLst>
              <a:ext uri="{FF2B5EF4-FFF2-40B4-BE49-F238E27FC236}">
                <a16:creationId xmlns:a16="http://schemas.microsoft.com/office/drawing/2014/main" id="{8D7914E5-CDD3-1BBC-85BC-BB41FA060419}"/>
              </a:ext>
            </a:extLst>
          </p:cNvPr>
          <p:cNvSpPr/>
          <p:nvPr/>
        </p:nvSpPr>
        <p:spPr>
          <a:xfrm>
            <a:off x="1551383" y="3273642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BLOCK_1</a:t>
            </a:r>
            <a:endParaRPr lang="ro-RO" sz="1000" dirty="0"/>
          </a:p>
        </p:txBody>
      </p:sp>
      <p:sp>
        <p:nvSpPr>
          <p:cNvPr id="74" name="Dreptunghi 73">
            <a:extLst>
              <a:ext uri="{FF2B5EF4-FFF2-40B4-BE49-F238E27FC236}">
                <a16:creationId xmlns:a16="http://schemas.microsoft.com/office/drawing/2014/main" id="{C8E6C5E9-5871-00B4-73B3-75AA63AAE11F}"/>
              </a:ext>
            </a:extLst>
          </p:cNvPr>
          <p:cNvSpPr/>
          <p:nvPr/>
        </p:nvSpPr>
        <p:spPr>
          <a:xfrm>
            <a:off x="2866316" y="3273642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050" dirty="0"/>
              <a:t>BLOCK_N-1</a:t>
            </a:r>
            <a:endParaRPr lang="ro-RO" sz="1050" dirty="0"/>
          </a:p>
          <a:p>
            <a:pPr algn="ctr"/>
            <a:endParaRPr lang="ro-RO" dirty="0"/>
          </a:p>
        </p:txBody>
      </p:sp>
      <p:cxnSp>
        <p:nvCxnSpPr>
          <p:cNvPr id="75" name="Conector drept cu săgeată 74">
            <a:extLst>
              <a:ext uri="{FF2B5EF4-FFF2-40B4-BE49-F238E27FC236}">
                <a16:creationId xmlns:a16="http://schemas.microsoft.com/office/drawing/2014/main" id="{C9ED9CD3-E543-0AC0-5477-D9C6404482B9}"/>
              </a:ext>
            </a:extLst>
          </p:cNvPr>
          <p:cNvCxnSpPr>
            <a:cxnSpLocks/>
            <a:stCxn id="73" idx="3"/>
            <a:endCxn id="74" idx="1"/>
          </p:cNvCxnSpPr>
          <p:nvPr/>
        </p:nvCxnSpPr>
        <p:spPr>
          <a:xfrm>
            <a:off x="2465783" y="3426731"/>
            <a:ext cx="400533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CasetăText 77">
            <a:extLst>
              <a:ext uri="{FF2B5EF4-FFF2-40B4-BE49-F238E27FC236}">
                <a16:creationId xmlns:a16="http://schemas.microsoft.com/office/drawing/2014/main" id="{668DE2C9-6387-FF8B-344B-6CCF971422B6}"/>
              </a:ext>
            </a:extLst>
          </p:cNvPr>
          <p:cNvSpPr txBox="1"/>
          <p:nvPr/>
        </p:nvSpPr>
        <p:spPr>
          <a:xfrm>
            <a:off x="9108861" y="900820"/>
            <a:ext cx="29893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PoW</a:t>
            </a:r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036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c 1" descr="Laptop">
            <a:extLst>
              <a:ext uri="{FF2B5EF4-FFF2-40B4-BE49-F238E27FC236}">
                <a16:creationId xmlns:a16="http://schemas.microsoft.com/office/drawing/2014/main" id="{612F9E62-A9DA-337E-E751-57CAB163A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55270" y="715524"/>
            <a:ext cx="914400" cy="914400"/>
          </a:xfrm>
          <a:prstGeom prst="rect">
            <a:avLst/>
          </a:prstGeom>
        </p:spPr>
      </p:pic>
      <p:pic>
        <p:nvPicPr>
          <p:cNvPr id="3" name="Grafic 2" descr="Laptop">
            <a:extLst>
              <a:ext uri="{FF2B5EF4-FFF2-40B4-BE49-F238E27FC236}">
                <a16:creationId xmlns:a16="http://schemas.microsoft.com/office/drawing/2014/main" id="{6C1B209D-992E-8977-1EA2-49DFFFFE0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210" y="2665622"/>
            <a:ext cx="914400" cy="914400"/>
          </a:xfrm>
          <a:prstGeom prst="rect">
            <a:avLst/>
          </a:prstGeom>
        </p:spPr>
      </p:pic>
      <p:pic>
        <p:nvPicPr>
          <p:cNvPr id="4" name="Grafic 3" descr="Laptop">
            <a:extLst>
              <a:ext uri="{FF2B5EF4-FFF2-40B4-BE49-F238E27FC236}">
                <a16:creationId xmlns:a16="http://schemas.microsoft.com/office/drawing/2014/main" id="{70A253A1-D537-6904-8114-E496DC69C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1079418"/>
            <a:ext cx="914400" cy="914400"/>
          </a:xfrm>
          <a:prstGeom prst="rect">
            <a:avLst/>
          </a:prstGeom>
        </p:spPr>
      </p:pic>
      <p:pic>
        <p:nvPicPr>
          <p:cNvPr id="5" name="Grafic 4" descr="Laptop">
            <a:extLst>
              <a:ext uri="{FF2B5EF4-FFF2-40B4-BE49-F238E27FC236}">
                <a16:creationId xmlns:a16="http://schemas.microsoft.com/office/drawing/2014/main" id="{CBCC9610-48A1-1849-51B7-A4688EA53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6056" y="2208422"/>
            <a:ext cx="914400" cy="914400"/>
          </a:xfrm>
          <a:prstGeom prst="rect">
            <a:avLst/>
          </a:prstGeom>
        </p:spPr>
      </p:pic>
      <p:pic>
        <p:nvPicPr>
          <p:cNvPr id="6" name="Grafic 5" descr="Laptop">
            <a:extLst>
              <a:ext uri="{FF2B5EF4-FFF2-40B4-BE49-F238E27FC236}">
                <a16:creationId xmlns:a16="http://schemas.microsoft.com/office/drawing/2014/main" id="{18B495D5-CB5B-A1B8-6149-AA020BE51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34603" y="5415190"/>
            <a:ext cx="914400" cy="914400"/>
          </a:xfrm>
          <a:prstGeom prst="rect">
            <a:avLst/>
          </a:prstGeom>
        </p:spPr>
      </p:pic>
      <p:pic>
        <p:nvPicPr>
          <p:cNvPr id="7" name="Grafic 6" descr="Laptop">
            <a:extLst>
              <a:ext uri="{FF2B5EF4-FFF2-40B4-BE49-F238E27FC236}">
                <a16:creationId xmlns:a16="http://schemas.microsoft.com/office/drawing/2014/main" id="{12A2451E-FC70-9BBE-15DE-F0DA56333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87259" y="4500790"/>
            <a:ext cx="914400" cy="914400"/>
          </a:xfrm>
          <a:prstGeom prst="rect">
            <a:avLst/>
          </a:prstGeom>
        </p:spPr>
      </p:pic>
      <p:pic>
        <p:nvPicPr>
          <p:cNvPr id="8" name="Grafic 7" descr="Laptop">
            <a:extLst>
              <a:ext uri="{FF2B5EF4-FFF2-40B4-BE49-F238E27FC236}">
                <a16:creationId xmlns:a16="http://schemas.microsoft.com/office/drawing/2014/main" id="{2DE17DBC-625F-0867-4C8C-C08BBAB87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55224" y="5051296"/>
            <a:ext cx="914400" cy="914400"/>
          </a:xfrm>
          <a:prstGeom prst="rect">
            <a:avLst/>
          </a:prstGeom>
        </p:spPr>
      </p:pic>
      <p:cxnSp>
        <p:nvCxnSpPr>
          <p:cNvPr id="9" name="Conector drept cu săgeată 8">
            <a:extLst>
              <a:ext uri="{FF2B5EF4-FFF2-40B4-BE49-F238E27FC236}">
                <a16:creationId xmlns:a16="http://schemas.microsoft.com/office/drawing/2014/main" id="{5D97B0B1-7D32-66EC-0343-EF739B50DB3F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3069670" y="1172724"/>
            <a:ext cx="3026330" cy="363894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Dreptunghi 28">
            <a:extLst>
              <a:ext uri="{FF2B5EF4-FFF2-40B4-BE49-F238E27FC236}">
                <a16:creationId xmlns:a16="http://schemas.microsoft.com/office/drawing/2014/main" id="{68AADDBC-20F1-E5D0-8DD9-722F6CA2F1A0}"/>
              </a:ext>
            </a:extLst>
          </p:cNvPr>
          <p:cNvSpPr/>
          <p:nvPr/>
        </p:nvSpPr>
        <p:spPr>
          <a:xfrm>
            <a:off x="933970" y="1711274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BLOCK_1</a:t>
            </a:r>
            <a:endParaRPr lang="ro-RO" sz="1000" dirty="0"/>
          </a:p>
        </p:txBody>
      </p:sp>
      <p:sp>
        <p:nvSpPr>
          <p:cNvPr id="30" name="Dreptunghi 29">
            <a:extLst>
              <a:ext uri="{FF2B5EF4-FFF2-40B4-BE49-F238E27FC236}">
                <a16:creationId xmlns:a16="http://schemas.microsoft.com/office/drawing/2014/main" id="{0A31212E-496D-2791-2B05-7982DAA1BC1E}"/>
              </a:ext>
            </a:extLst>
          </p:cNvPr>
          <p:cNvSpPr/>
          <p:nvPr/>
        </p:nvSpPr>
        <p:spPr>
          <a:xfrm>
            <a:off x="2248903" y="1711274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050" dirty="0"/>
              <a:t>BLOCK_N-1</a:t>
            </a:r>
            <a:endParaRPr lang="ro-RO" sz="1050" dirty="0"/>
          </a:p>
          <a:p>
            <a:pPr algn="ctr"/>
            <a:endParaRPr lang="ro-RO" dirty="0"/>
          </a:p>
        </p:txBody>
      </p:sp>
      <p:cxnSp>
        <p:nvCxnSpPr>
          <p:cNvPr id="31" name="Conector drept cu săgeată 30">
            <a:extLst>
              <a:ext uri="{FF2B5EF4-FFF2-40B4-BE49-F238E27FC236}">
                <a16:creationId xmlns:a16="http://schemas.microsoft.com/office/drawing/2014/main" id="{5834C717-9422-F3BD-0D62-1D4A734C4AA2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1848370" y="1864363"/>
            <a:ext cx="400533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Dreptunghi 31">
            <a:extLst>
              <a:ext uri="{FF2B5EF4-FFF2-40B4-BE49-F238E27FC236}">
                <a16:creationId xmlns:a16="http://schemas.microsoft.com/office/drawing/2014/main" id="{7D428085-5EC0-B742-B2E3-BA68F507F3A5}"/>
              </a:ext>
            </a:extLst>
          </p:cNvPr>
          <p:cNvSpPr/>
          <p:nvPr/>
        </p:nvSpPr>
        <p:spPr>
          <a:xfrm>
            <a:off x="3563836" y="1697789"/>
            <a:ext cx="914400" cy="32154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/>
              <a:t>BLOCK_N</a:t>
            </a:r>
            <a:endParaRPr lang="ro-RO" sz="1000" b="1" dirty="0"/>
          </a:p>
        </p:txBody>
      </p:sp>
      <p:cxnSp>
        <p:nvCxnSpPr>
          <p:cNvPr id="33" name="Conector drept cu săgeată 32">
            <a:extLst>
              <a:ext uri="{FF2B5EF4-FFF2-40B4-BE49-F238E27FC236}">
                <a16:creationId xmlns:a16="http://schemas.microsoft.com/office/drawing/2014/main" id="{10B0D0DA-AA41-19EE-376B-49728D5C48A7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3163303" y="1858563"/>
            <a:ext cx="400533" cy="580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4" name="Grafic 33" descr="Router wireless">
            <a:extLst>
              <a:ext uri="{FF2B5EF4-FFF2-40B4-BE49-F238E27FC236}">
                <a16:creationId xmlns:a16="http://schemas.microsoft.com/office/drawing/2014/main" id="{2A9B2F8E-5D92-562C-5C92-A035F2489E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29757" y="855931"/>
            <a:ext cx="900916" cy="900916"/>
          </a:xfrm>
          <a:prstGeom prst="rect">
            <a:avLst/>
          </a:prstGeom>
        </p:spPr>
      </p:pic>
      <p:sp>
        <p:nvSpPr>
          <p:cNvPr id="48" name="Dreptunghi 47">
            <a:extLst>
              <a:ext uri="{FF2B5EF4-FFF2-40B4-BE49-F238E27FC236}">
                <a16:creationId xmlns:a16="http://schemas.microsoft.com/office/drawing/2014/main" id="{FE976ABC-DE53-D990-41ED-999D33722F34}"/>
              </a:ext>
            </a:extLst>
          </p:cNvPr>
          <p:cNvSpPr/>
          <p:nvPr/>
        </p:nvSpPr>
        <p:spPr>
          <a:xfrm>
            <a:off x="7103594" y="1512871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BLOCK_1</a:t>
            </a:r>
            <a:endParaRPr lang="ro-RO" sz="1000" dirty="0"/>
          </a:p>
        </p:txBody>
      </p:sp>
      <p:sp>
        <p:nvSpPr>
          <p:cNvPr id="49" name="Dreptunghi 48">
            <a:extLst>
              <a:ext uri="{FF2B5EF4-FFF2-40B4-BE49-F238E27FC236}">
                <a16:creationId xmlns:a16="http://schemas.microsoft.com/office/drawing/2014/main" id="{101FE3D9-D958-8DAA-EF72-38FFDC2A8FBE}"/>
              </a:ext>
            </a:extLst>
          </p:cNvPr>
          <p:cNvSpPr/>
          <p:nvPr/>
        </p:nvSpPr>
        <p:spPr>
          <a:xfrm>
            <a:off x="8418527" y="1512871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050" dirty="0"/>
              <a:t>BLOCK_N-1</a:t>
            </a:r>
            <a:endParaRPr lang="ro-RO" sz="1050" dirty="0"/>
          </a:p>
          <a:p>
            <a:pPr algn="ctr"/>
            <a:endParaRPr lang="ro-RO" dirty="0"/>
          </a:p>
        </p:txBody>
      </p:sp>
      <p:cxnSp>
        <p:nvCxnSpPr>
          <p:cNvPr id="50" name="Conector drept cu săgeată 49">
            <a:extLst>
              <a:ext uri="{FF2B5EF4-FFF2-40B4-BE49-F238E27FC236}">
                <a16:creationId xmlns:a16="http://schemas.microsoft.com/office/drawing/2014/main" id="{15A847C5-6056-5772-CBE1-15C2B4E97728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>
            <a:off x="8017994" y="1665960"/>
            <a:ext cx="400533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Dreptunghi 52">
            <a:extLst>
              <a:ext uri="{FF2B5EF4-FFF2-40B4-BE49-F238E27FC236}">
                <a16:creationId xmlns:a16="http://schemas.microsoft.com/office/drawing/2014/main" id="{AD9CEE24-65A5-4036-DAF3-385CD460FAF5}"/>
              </a:ext>
            </a:extLst>
          </p:cNvPr>
          <p:cNvSpPr/>
          <p:nvPr/>
        </p:nvSpPr>
        <p:spPr>
          <a:xfrm>
            <a:off x="8389065" y="3105627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BLOCK_1</a:t>
            </a:r>
            <a:endParaRPr lang="ro-RO" sz="1000" dirty="0"/>
          </a:p>
        </p:txBody>
      </p:sp>
      <p:sp>
        <p:nvSpPr>
          <p:cNvPr id="54" name="Dreptunghi 53">
            <a:extLst>
              <a:ext uri="{FF2B5EF4-FFF2-40B4-BE49-F238E27FC236}">
                <a16:creationId xmlns:a16="http://schemas.microsoft.com/office/drawing/2014/main" id="{20D2E24C-1646-FF86-BB32-EC7DE1D3B52D}"/>
              </a:ext>
            </a:extLst>
          </p:cNvPr>
          <p:cNvSpPr/>
          <p:nvPr/>
        </p:nvSpPr>
        <p:spPr>
          <a:xfrm>
            <a:off x="9703998" y="3105627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050" dirty="0"/>
              <a:t>BLOCK_N-1</a:t>
            </a:r>
            <a:endParaRPr lang="ro-RO" sz="1050" dirty="0"/>
          </a:p>
          <a:p>
            <a:pPr algn="ctr"/>
            <a:endParaRPr lang="ro-RO" dirty="0"/>
          </a:p>
        </p:txBody>
      </p:sp>
      <p:cxnSp>
        <p:nvCxnSpPr>
          <p:cNvPr id="55" name="Conector drept cu săgeată 54">
            <a:extLst>
              <a:ext uri="{FF2B5EF4-FFF2-40B4-BE49-F238E27FC236}">
                <a16:creationId xmlns:a16="http://schemas.microsoft.com/office/drawing/2014/main" id="{F9E0B63A-0CCF-3D45-72A4-5A673DD2A8A6}"/>
              </a:ext>
            </a:extLst>
          </p:cNvPr>
          <p:cNvCxnSpPr>
            <a:cxnSpLocks/>
            <a:stCxn id="53" idx="3"/>
            <a:endCxn id="54" idx="1"/>
          </p:cNvCxnSpPr>
          <p:nvPr/>
        </p:nvCxnSpPr>
        <p:spPr>
          <a:xfrm>
            <a:off x="9303465" y="3258716"/>
            <a:ext cx="400533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Dreptunghi 57">
            <a:extLst>
              <a:ext uri="{FF2B5EF4-FFF2-40B4-BE49-F238E27FC236}">
                <a16:creationId xmlns:a16="http://schemas.microsoft.com/office/drawing/2014/main" id="{5D0CD0A3-B305-FFDA-3E40-CAEE4E1B31BD}"/>
              </a:ext>
            </a:extLst>
          </p:cNvPr>
          <p:cNvSpPr/>
          <p:nvPr/>
        </p:nvSpPr>
        <p:spPr>
          <a:xfrm>
            <a:off x="7560794" y="5965696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BLOCK_1</a:t>
            </a:r>
            <a:endParaRPr lang="ro-RO" sz="1000" dirty="0"/>
          </a:p>
        </p:txBody>
      </p:sp>
      <p:sp>
        <p:nvSpPr>
          <p:cNvPr id="59" name="Dreptunghi 58">
            <a:extLst>
              <a:ext uri="{FF2B5EF4-FFF2-40B4-BE49-F238E27FC236}">
                <a16:creationId xmlns:a16="http://schemas.microsoft.com/office/drawing/2014/main" id="{094725B4-0F3D-007C-AD27-977B51DE6CCC}"/>
              </a:ext>
            </a:extLst>
          </p:cNvPr>
          <p:cNvSpPr/>
          <p:nvPr/>
        </p:nvSpPr>
        <p:spPr>
          <a:xfrm>
            <a:off x="8875727" y="5965696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050" dirty="0"/>
              <a:t>BLOCK_N-1</a:t>
            </a:r>
            <a:endParaRPr lang="ro-RO" sz="1050" dirty="0"/>
          </a:p>
          <a:p>
            <a:pPr algn="ctr"/>
            <a:endParaRPr lang="ro-RO" dirty="0"/>
          </a:p>
        </p:txBody>
      </p:sp>
      <p:cxnSp>
        <p:nvCxnSpPr>
          <p:cNvPr id="60" name="Conector drept cu săgeată 59">
            <a:extLst>
              <a:ext uri="{FF2B5EF4-FFF2-40B4-BE49-F238E27FC236}">
                <a16:creationId xmlns:a16="http://schemas.microsoft.com/office/drawing/2014/main" id="{A242FB7C-0FE2-CE16-4E12-D3D70A3F4F2C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>
            <a:off x="8475194" y="6118785"/>
            <a:ext cx="400533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Dreptunghi 62">
            <a:extLst>
              <a:ext uri="{FF2B5EF4-FFF2-40B4-BE49-F238E27FC236}">
                <a16:creationId xmlns:a16="http://schemas.microsoft.com/office/drawing/2014/main" id="{45C61BA3-C753-8149-7CC6-C9C79B45F1AA}"/>
              </a:ext>
            </a:extLst>
          </p:cNvPr>
          <p:cNvSpPr/>
          <p:nvPr/>
        </p:nvSpPr>
        <p:spPr>
          <a:xfrm>
            <a:off x="4040219" y="5330039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BLOCK_1</a:t>
            </a:r>
            <a:endParaRPr lang="ro-RO" sz="1000" dirty="0"/>
          </a:p>
        </p:txBody>
      </p:sp>
      <p:sp>
        <p:nvSpPr>
          <p:cNvPr id="64" name="Dreptunghi 63">
            <a:extLst>
              <a:ext uri="{FF2B5EF4-FFF2-40B4-BE49-F238E27FC236}">
                <a16:creationId xmlns:a16="http://schemas.microsoft.com/office/drawing/2014/main" id="{99EB4D89-8E60-791F-AAED-2B534B3B9C48}"/>
              </a:ext>
            </a:extLst>
          </p:cNvPr>
          <p:cNvSpPr/>
          <p:nvPr/>
        </p:nvSpPr>
        <p:spPr>
          <a:xfrm>
            <a:off x="5355152" y="5330039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050" dirty="0"/>
              <a:t>BLOCK_N-1</a:t>
            </a:r>
            <a:endParaRPr lang="ro-RO" sz="1050" dirty="0"/>
          </a:p>
          <a:p>
            <a:pPr algn="ctr"/>
            <a:endParaRPr lang="ro-RO" dirty="0"/>
          </a:p>
        </p:txBody>
      </p:sp>
      <p:cxnSp>
        <p:nvCxnSpPr>
          <p:cNvPr id="65" name="Conector drept cu săgeată 64">
            <a:extLst>
              <a:ext uri="{FF2B5EF4-FFF2-40B4-BE49-F238E27FC236}">
                <a16:creationId xmlns:a16="http://schemas.microsoft.com/office/drawing/2014/main" id="{0B58C3A8-FD4C-4040-2F0A-6E30B6182AD7}"/>
              </a:ext>
            </a:extLst>
          </p:cNvPr>
          <p:cNvCxnSpPr>
            <a:cxnSpLocks/>
            <a:stCxn id="63" idx="3"/>
            <a:endCxn id="64" idx="1"/>
          </p:cNvCxnSpPr>
          <p:nvPr/>
        </p:nvCxnSpPr>
        <p:spPr>
          <a:xfrm>
            <a:off x="4954619" y="5483128"/>
            <a:ext cx="400533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Dreptunghi 67">
            <a:extLst>
              <a:ext uri="{FF2B5EF4-FFF2-40B4-BE49-F238E27FC236}">
                <a16:creationId xmlns:a16="http://schemas.microsoft.com/office/drawing/2014/main" id="{47824912-0C2E-6B2A-366B-7FD0FCC3543B}"/>
              </a:ext>
            </a:extLst>
          </p:cNvPr>
          <p:cNvSpPr/>
          <p:nvPr/>
        </p:nvSpPr>
        <p:spPr>
          <a:xfrm>
            <a:off x="262032" y="5121971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BLOCK_1</a:t>
            </a:r>
            <a:endParaRPr lang="ro-RO" sz="1000" dirty="0"/>
          </a:p>
        </p:txBody>
      </p:sp>
      <p:sp>
        <p:nvSpPr>
          <p:cNvPr id="69" name="Dreptunghi 68">
            <a:extLst>
              <a:ext uri="{FF2B5EF4-FFF2-40B4-BE49-F238E27FC236}">
                <a16:creationId xmlns:a16="http://schemas.microsoft.com/office/drawing/2014/main" id="{E0ECFEDF-73A4-1B14-6FF5-7633122368DA}"/>
              </a:ext>
            </a:extLst>
          </p:cNvPr>
          <p:cNvSpPr/>
          <p:nvPr/>
        </p:nvSpPr>
        <p:spPr>
          <a:xfrm>
            <a:off x="1576965" y="5121971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050" dirty="0"/>
              <a:t>BLOCK_N-1</a:t>
            </a:r>
            <a:endParaRPr lang="ro-RO" sz="1050" dirty="0"/>
          </a:p>
          <a:p>
            <a:pPr algn="ctr"/>
            <a:endParaRPr lang="ro-RO" dirty="0"/>
          </a:p>
        </p:txBody>
      </p:sp>
      <p:cxnSp>
        <p:nvCxnSpPr>
          <p:cNvPr id="70" name="Conector drept cu săgeată 69">
            <a:extLst>
              <a:ext uri="{FF2B5EF4-FFF2-40B4-BE49-F238E27FC236}">
                <a16:creationId xmlns:a16="http://schemas.microsoft.com/office/drawing/2014/main" id="{3CC3D265-4285-B39F-90F8-24870CEE203F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1176432" y="5275060"/>
            <a:ext cx="400533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Dreptunghi 72">
            <a:extLst>
              <a:ext uri="{FF2B5EF4-FFF2-40B4-BE49-F238E27FC236}">
                <a16:creationId xmlns:a16="http://schemas.microsoft.com/office/drawing/2014/main" id="{8D7914E5-CDD3-1BBC-85BC-BB41FA060419}"/>
              </a:ext>
            </a:extLst>
          </p:cNvPr>
          <p:cNvSpPr/>
          <p:nvPr/>
        </p:nvSpPr>
        <p:spPr>
          <a:xfrm>
            <a:off x="1551383" y="3273642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BLOCK_1</a:t>
            </a:r>
            <a:endParaRPr lang="ro-RO" sz="1000" dirty="0"/>
          </a:p>
        </p:txBody>
      </p:sp>
      <p:sp>
        <p:nvSpPr>
          <p:cNvPr id="74" name="Dreptunghi 73">
            <a:extLst>
              <a:ext uri="{FF2B5EF4-FFF2-40B4-BE49-F238E27FC236}">
                <a16:creationId xmlns:a16="http://schemas.microsoft.com/office/drawing/2014/main" id="{C8E6C5E9-5871-00B4-73B3-75AA63AAE11F}"/>
              </a:ext>
            </a:extLst>
          </p:cNvPr>
          <p:cNvSpPr/>
          <p:nvPr/>
        </p:nvSpPr>
        <p:spPr>
          <a:xfrm>
            <a:off x="2866316" y="3273642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050" dirty="0"/>
              <a:t>BLOCK_N-1</a:t>
            </a:r>
            <a:endParaRPr lang="ro-RO" sz="1050" dirty="0"/>
          </a:p>
          <a:p>
            <a:pPr algn="ctr"/>
            <a:endParaRPr lang="ro-RO" dirty="0"/>
          </a:p>
        </p:txBody>
      </p:sp>
      <p:cxnSp>
        <p:nvCxnSpPr>
          <p:cNvPr id="75" name="Conector drept cu săgeată 74">
            <a:extLst>
              <a:ext uri="{FF2B5EF4-FFF2-40B4-BE49-F238E27FC236}">
                <a16:creationId xmlns:a16="http://schemas.microsoft.com/office/drawing/2014/main" id="{C9ED9CD3-E543-0AC0-5477-D9C6404482B9}"/>
              </a:ext>
            </a:extLst>
          </p:cNvPr>
          <p:cNvCxnSpPr>
            <a:cxnSpLocks/>
            <a:stCxn id="73" idx="3"/>
            <a:endCxn id="74" idx="1"/>
          </p:cNvCxnSpPr>
          <p:nvPr/>
        </p:nvCxnSpPr>
        <p:spPr>
          <a:xfrm>
            <a:off x="2465783" y="3426731"/>
            <a:ext cx="400533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CasetăText 77">
            <a:extLst>
              <a:ext uri="{FF2B5EF4-FFF2-40B4-BE49-F238E27FC236}">
                <a16:creationId xmlns:a16="http://schemas.microsoft.com/office/drawing/2014/main" id="{668DE2C9-6387-FF8B-344B-6CCF971422B6}"/>
              </a:ext>
            </a:extLst>
          </p:cNvPr>
          <p:cNvSpPr txBox="1"/>
          <p:nvPr/>
        </p:nvSpPr>
        <p:spPr>
          <a:xfrm>
            <a:off x="9108861" y="900820"/>
            <a:ext cx="29893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Gossip protocol</a:t>
            </a:r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49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c 1" descr="Laptop">
            <a:extLst>
              <a:ext uri="{FF2B5EF4-FFF2-40B4-BE49-F238E27FC236}">
                <a16:creationId xmlns:a16="http://schemas.microsoft.com/office/drawing/2014/main" id="{612F9E62-A9DA-337E-E751-57CAB163A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55270" y="715524"/>
            <a:ext cx="914400" cy="914400"/>
          </a:xfrm>
          <a:prstGeom prst="rect">
            <a:avLst/>
          </a:prstGeom>
        </p:spPr>
      </p:pic>
      <p:pic>
        <p:nvPicPr>
          <p:cNvPr id="3" name="Grafic 2" descr="Laptop">
            <a:extLst>
              <a:ext uri="{FF2B5EF4-FFF2-40B4-BE49-F238E27FC236}">
                <a16:creationId xmlns:a16="http://schemas.microsoft.com/office/drawing/2014/main" id="{6C1B209D-992E-8977-1EA2-49DFFFFE0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210" y="2665622"/>
            <a:ext cx="914400" cy="914400"/>
          </a:xfrm>
          <a:prstGeom prst="rect">
            <a:avLst/>
          </a:prstGeom>
        </p:spPr>
      </p:pic>
      <p:pic>
        <p:nvPicPr>
          <p:cNvPr id="4" name="Grafic 3" descr="Laptop">
            <a:extLst>
              <a:ext uri="{FF2B5EF4-FFF2-40B4-BE49-F238E27FC236}">
                <a16:creationId xmlns:a16="http://schemas.microsoft.com/office/drawing/2014/main" id="{70A253A1-D537-6904-8114-E496DC69C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1079418"/>
            <a:ext cx="914400" cy="914400"/>
          </a:xfrm>
          <a:prstGeom prst="rect">
            <a:avLst/>
          </a:prstGeom>
        </p:spPr>
      </p:pic>
      <p:pic>
        <p:nvPicPr>
          <p:cNvPr id="5" name="Grafic 4" descr="Laptop">
            <a:extLst>
              <a:ext uri="{FF2B5EF4-FFF2-40B4-BE49-F238E27FC236}">
                <a16:creationId xmlns:a16="http://schemas.microsoft.com/office/drawing/2014/main" id="{CBCC9610-48A1-1849-51B7-A4688EA53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6056" y="2208422"/>
            <a:ext cx="914400" cy="914400"/>
          </a:xfrm>
          <a:prstGeom prst="rect">
            <a:avLst/>
          </a:prstGeom>
        </p:spPr>
      </p:pic>
      <p:pic>
        <p:nvPicPr>
          <p:cNvPr id="6" name="Grafic 5" descr="Laptop">
            <a:extLst>
              <a:ext uri="{FF2B5EF4-FFF2-40B4-BE49-F238E27FC236}">
                <a16:creationId xmlns:a16="http://schemas.microsoft.com/office/drawing/2014/main" id="{18B495D5-CB5B-A1B8-6149-AA020BE51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34603" y="5415190"/>
            <a:ext cx="914400" cy="914400"/>
          </a:xfrm>
          <a:prstGeom prst="rect">
            <a:avLst/>
          </a:prstGeom>
        </p:spPr>
      </p:pic>
      <p:pic>
        <p:nvPicPr>
          <p:cNvPr id="7" name="Grafic 6" descr="Laptop">
            <a:extLst>
              <a:ext uri="{FF2B5EF4-FFF2-40B4-BE49-F238E27FC236}">
                <a16:creationId xmlns:a16="http://schemas.microsoft.com/office/drawing/2014/main" id="{12A2451E-FC70-9BBE-15DE-F0DA56333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87259" y="4500790"/>
            <a:ext cx="914400" cy="914400"/>
          </a:xfrm>
          <a:prstGeom prst="rect">
            <a:avLst/>
          </a:prstGeom>
        </p:spPr>
      </p:pic>
      <p:pic>
        <p:nvPicPr>
          <p:cNvPr id="8" name="Grafic 7" descr="Laptop">
            <a:extLst>
              <a:ext uri="{FF2B5EF4-FFF2-40B4-BE49-F238E27FC236}">
                <a16:creationId xmlns:a16="http://schemas.microsoft.com/office/drawing/2014/main" id="{2DE17DBC-625F-0867-4C8C-C08BBAB87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55224" y="5051296"/>
            <a:ext cx="914400" cy="914400"/>
          </a:xfrm>
          <a:prstGeom prst="rect">
            <a:avLst/>
          </a:prstGeom>
        </p:spPr>
      </p:pic>
      <p:cxnSp>
        <p:nvCxnSpPr>
          <p:cNvPr id="9" name="Conector drept cu săgeată 8">
            <a:extLst>
              <a:ext uri="{FF2B5EF4-FFF2-40B4-BE49-F238E27FC236}">
                <a16:creationId xmlns:a16="http://schemas.microsoft.com/office/drawing/2014/main" id="{5D97B0B1-7D32-66EC-0343-EF739B50DB3F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3069670" y="1172724"/>
            <a:ext cx="3026330" cy="363894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Dreptunghi 28">
            <a:extLst>
              <a:ext uri="{FF2B5EF4-FFF2-40B4-BE49-F238E27FC236}">
                <a16:creationId xmlns:a16="http://schemas.microsoft.com/office/drawing/2014/main" id="{68AADDBC-20F1-E5D0-8DD9-722F6CA2F1A0}"/>
              </a:ext>
            </a:extLst>
          </p:cNvPr>
          <p:cNvSpPr/>
          <p:nvPr/>
        </p:nvSpPr>
        <p:spPr>
          <a:xfrm>
            <a:off x="933970" y="1711274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BLOCK_1</a:t>
            </a:r>
            <a:endParaRPr lang="ro-RO" sz="1000" dirty="0"/>
          </a:p>
        </p:txBody>
      </p:sp>
      <p:sp>
        <p:nvSpPr>
          <p:cNvPr id="30" name="Dreptunghi 29">
            <a:extLst>
              <a:ext uri="{FF2B5EF4-FFF2-40B4-BE49-F238E27FC236}">
                <a16:creationId xmlns:a16="http://schemas.microsoft.com/office/drawing/2014/main" id="{0A31212E-496D-2791-2B05-7982DAA1BC1E}"/>
              </a:ext>
            </a:extLst>
          </p:cNvPr>
          <p:cNvSpPr/>
          <p:nvPr/>
        </p:nvSpPr>
        <p:spPr>
          <a:xfrm>
            <a:off x="2248903" y="1711274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050" dirty="0"/>
              <a:t>BLOCK_N-1</a:t>
            </a:r>
            <a:endParaRPr lang="ro-RO" sz="1050" dirty="0"/>
          </a:p>
          <a:p>
            <a:pPr algn="ctr"/>
            <a:endParaRPr lang="ro-RO" dirty="0"/>
          </a:p>
        </p:txBody>
      </p:sp>
      <p:cxnSp>
        <p:nvCxnSpPr>
          <p:cNvPr id="31" name="Conector drept cu săgeată 30">
            <a:extLst>
              <a:ext uri="{FF2B5EF4-FFF2-40B4-BE49-F238E27FC236}">
                <a16:creationId xmlns:a16="http://schemas.microsoft.com/office/drawing/2014/main" id="{5834C717-9422-F3BD-0D62-1D4A734C4AA2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1848370" y="1864363"/>
            <a:ext cx="400533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Dreptunghi 31">
            <a:extLst>
              <a:ext uri="{FF2B5EF4-FFF2-40B4-BE49-F238E27FC236}">
                <a16:creationId xmlns:a16="http://schemas.microsoft.com/office/drawing/2014/main" id="{7D428085-5EC0-B742-B2E3-BA68F507F3A5}"/>
              </a:ext>
            </a:extLst>
          </p:cNvPr>
          <p:cNvSpPr/>
          <p:nvPr/>
        </p:nvSpPr>
        <p:spPr>
          <a:xfrm>
            <a:off x="3563836" y="1697789"/>
            <a:ext cx="914400" cy="3215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BLOCK_N</a:t>
            </a:r>
            <a:endParaRPr lang="ro-RO" sz="1000" dirty="0"/>
          </a:p>
        </p:txBody>
      </p:sp>
      <p:cxnSp>
        <p:nvCxnSpPr>
          <p:cNvPr id="33" name="Conector drept cu săgeată 32">
            <a:extLst>
              <a:ext uri="{FF2B5EF4-FFF2-40B4-BE49-F238E27FC236}">
                <a16:creationId xmlns:a16="http://schemas.microsoft.com/office/drawing/2014/main" id="{10B0D0DA-AA41-19EE-376B-49728D5C48A7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3163303" y="1858563"/>
            <a:ext cx="400533" cy="580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Dreptunghi 47">
            <a:extLst>
              <a:ext uri="{FF2B5EF4-FFF2-40B4-BE49-F238E27FC236}">
                <a16:creationId xmlns:a16="http://schemas.microsoft.com/office/drawing/2014/main" id="{FE976ABC-DE53-D990-41ED-999D33722F34}"/>
              </a:ext>
            </a:extLst>
          </p:cNvPr>
          <p:cNvSpPr/>
          <p:nvPr/>
        </p:nvSpPr>
        <p:spPr>
          <a:xfrm>
            <a:off x="7103594" y="1512871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BLOCK_1</a:t>
            </a:r>
            <a:endParaRPr lang="ro-RO" sz="1000" dirty="0"/>
          </a:p>
        </p:txBody>
      </p:sp>
      <p:sp>
        <p:nvSpPr>
          <p:cNvPr id="49" name="Dreptunghi 48">
            <a:extLst>
              <a:ext uri="{FF2B5EF4-FFF2-40B4-BE49-F238E27FC236}">
                <a16:creationId xmlns:a16="http://schemas.microsoft.com/office/drawing/2014/main" id="{101FE3D9-D958-8DAA-EF72-38FFDC2A8FBE}"/>
              </a:ext>
            </a:extLst>
          </p:cNvPr>
          <p:cNvSpPr/>
          <p:nvPr/>
        </p:nvSpPr>
        <p:spPr>
          <a:xfrm>
            <a:off x="8418527" y="1512871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050" dirty="0"/>
              <a:t>BLOCK_N-1</a:t>
            </a:r>
            <a:endParaRPr lang="ro-RO" sz="1050" dirty="0"/>
          </a:p>
          <a:p>
            <a:pPr algn="ctr"/>
            <a:endParaRPr lang="ro-RO" dirty="0"/>
          </a:p>
        </p:txBody>
      </p:sp>
      <p:cxnSp>
        <p:nvCxnSpPr>
          <p:cNvPr id="50" name="Conector drept cu săgeată 49">
            <a:extLst>
              <a:ext uri="{FF2B5EF4-FFF2-40B4-BE49-F238E27FC236}">
                <a16:creationId xmlns:a16="http://schemas.microsoft.com/office/drawing/2014/main" id="{15A847C5-6056-5772-CBE1-15C2B4E97728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>
            <a:off x="8017994" y="1665960"/>
            <a:ext cx="400533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Dreptunghi 50">
            <a:extLst>
              <a:ext uri="{FF2B5EF4-FFF2-40B4-BE49-F238E27FC236}">
                <a16:creationId xmlns:a16="http://schemas.microsoft.com/office/drawing/2014/main" id="{E51A284A-BB18-498C-BCAB-B1CB178910EF}"/>
              </a:ext>
            </a:extLst>
          </p:cNvPr>
          <p:cNvSpPr/>
          <p:nvPr/>
        </p:nvSpPr>
        <p:spPr>
          <a:xfrm>
            <a:off x="9733460" y="1499386"/>
            <a:ext cx="914400" cy="32154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BLOCK_N</a:t>
            </a:r>
            <a:endParaRPr lang="ro-RO" sz="1000" dirty="0"/>
          </a:p>
        </p:txBody>
      </p:sp>
      <p:cxnSp>
        <p:nvCxnSpPr>
          <p:cNvPr id="52" name="Conector drept cu săgeată 51">
            <a:extLst>
              <a:ext uri="{FF2B5EF4-FFF2-40B4-BE49-F238E27FC236}">
                <a16:creationId xmlns:a16="http://schemas.microsoft.com/office/drawing/2014/main" id="{C3D9FE14-EA8D-411E-E210-BB91B8449039}"/>
              </a:ext>
            </a:extLst>
          </p:cNvPr>
          <p:cNvCxnSpPr>
            <a:cxnSpLocks/>
            <a:stCxn id="49" idx="3"/>
            <a:endCxn id="51" idx="1"/>
          </p:cNvCxnSpPr>
          <p:nvPr/>
        </p:nvCxnSpPr>
        <p:spPr>
          <a:xfrm flipV="1">
            <a:off x="9332927" y="1660160"/>
            <a:ext cx="400533" cy="580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Dreptunghi 52">
            <a:extLst>
              <a:ext uri="{FF2B5EF4-FFF2-40B4-BE49-F238E27FC236}">
                <a16:creationId xmlns:a16="http://schemas.microsoft.com/office/drawing/2014/main" id="{AD9CEE24-65A5-4036-DAF3-385CD460FAF5}"/>
              </a:ext>
            </a:extLst>
          </p:cNvPr>
          <p:cNvSpPr/>
          <p:nvPr/>
        </p:nvSpPr>
        <p:spPr>
          <a:xfrm>
            <a:off x="8389065" y="3105627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BLOCK_1</a:t>
            </a:r>
            <a:endParaRPr lang="ro-RO" sz="1000" dirty="0"/>
          </a:p>
        </p:txBody>
      </p:sp>
      <p:sp>
        <p:nvSpPr>
          <p:cNvPr id="54" name="Dreptunghi 53">
            <a:extLst>
              <a:ext uri="{FF2B5EF4-FFF2-40B4-BE49-F238E27FC236}">
                <a16:creationId xmlns:a16="http://schemas.microsoft.com/office/drawing/2014/main" id="{20D2E24C-1646-FF86-BB32-EC7DE1D3B52D}"/>
              </a:ext>
            </a:extLst>
          </p:cNvPr>
          <p:cNvSpPr/>
          <p:nvPr/>
        </p:nvSpPr>
        <p:spPr>
          <a:xfrm>
            <a:off x="9703998" y="3105627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050" dirty="0"/>
              <a:t>BLOCK_N-1</a:t>
            </a:r>
            <a:endParaRPr lang="ro-RO" sz="1050" dirty="0"/>
          </a:p>
          <a:p>
            <a:pPr algn="ctr"/>
            <a:endParaRPr lang="ro-RO" dirty="0"/>
          </a:p>
        </p:txBody>
      </p:sp>
      <p:cxnSp>
        <p:nvCxnSpPr>
          <p:cNvPr id="55" name="Conector drept cu săgeată 54">
            <a:extLst>
              <a:ext uri="{FF2B5EF4-FFF2-40B4-BE49-F238E27FC236}">
                <a16:creationId xmlns:a16="http://schemas.microsoft.com/office/drawing/2014/main" id="{F9E0B63A-0CCF-3D45-72A4-5A673DD2A8A6}"/>
              </a:ext>
            </a:extLst>
          </p:cNvPr>
          <p:cNvCxnSpPr>
            <a:cxnSpLocks/>
            <a:stCxn id="53" idx="3"/>
            <a:endCxn id="54" idx="1"/>
          </p:cNvCxnSpPr>
          <p:nvPr/>
        </p:nvCxnSpPr>
        <p:spPr>
          <a:xfrm>
            <a:off x="9303465" y="3258716"/>
            <a:ext cx="400533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Dreptunghi 57">
            <a:extLst>
              <a:ext uri="{FF2B5EF4-FFF2-40B4-BE49-F238E27FC236}">
                <a16:creationId xmlns:a16="http://schemas.microsoft.com/office/drawing/2014/main" id="{5D0CD0A3-B305-FFDA-3E40-CAEE4E1B31BD}"/>
              </a:ext>
            </a:extLst>
          </p:cNvPr>
          <p:cNvSpPr/>
          <p:nvPr/>
        </p:nvSpPr>
        <p:spPr>
          <a:xfrm>
            <a:off x="7560794" y="5965696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BLOCK_1</a:t>
            </a:r>
            <a:endParaRPr lang="ro-RO" sz="1000" dirty="0"/>
          </a:p>
        </p:txBody>
      </p:sp>
      <p:sp>
        <p:nvSpPr>
          <p:cNvPr id="59" name="Dreptunghi 58">
            <a:extLst>
              <a:ext uri="{FF2B5EF4-FFF2-40B4-BE49-F238E27FC236}">
                <a16:creationId xmlns:a16="http://schemas.microsoft.com/office/drawing/2014/main" id="{094725B4-0F3D-007C-AD27-977B51DE6CCC}"/>
              </a:ext>
            </a:extLst>
          </p:cNvPr>
          <p:cNvSpPr/>
          <p:nvPr/>
        </p:nvSpPr>
        <p:spPr>
          <a:xfrm>
            <a:off x="8875727" y="5965696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050" dirty="0"/>
              <a:t>BLOCK_N-1</a:t>
            </a:r>
            <a:endParaRPr lang="ro-RO" sz="1050" dirty="0"/>
          </a:p>
          <a:p>
            <a:pPr algn="ctr"/>
            <a:endParaRPr lang="ro-RO" dirty="0"/>
          </a:p>
        </p:txBody>
      </p:sp>
      <p:cxnSp>
        <p:nvCxnSpPr>
          <p:cNvPr id="60" name="Conector drept cu săgeată 59">
            <a:extLst>
              <a:ext uri="{FF2B5EF4-FFF2-40B4-BE49-F238E27FC236}">
                <a16:creationId xmlns:a16="http://schemas.microsoft.com/office/drawing/2014/main" id="{A242FB7C-0FE2-CE16-4E12-D3D70A3F4F2C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>
            <a:off x="8475194" y="6118785"/>
            <a:ext cx="400533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Dreptunghi 62">
            <a:extLst>
              <a:ext uri="{FF2B5EF4-FFF2-40B4-BE49-F238E27FC236}">
                <a16:creationId xmlns:a16="http://schemas.microsoft.com/office/drawing/2014/main" id="{45C61BA3-C753-8149-7CC6-C9C79B45F1AA}"/>
              </a:ext>
            </a:extLst>
          </p:cNvPr>
          <p:cNvSpPr/>
          <p:nvPr/>
        </p:nvSpPr>
        <p:spPr>
          <a:xfrm>
            <a:off x="4040219" y="5330039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BLOCK_1</a:t>
            </a:r>
            <a:endParaRPr lang="ro-RO" sz="1000" dirty="0"/>
          </a:p>
        </p:txBody>
      </p:sp>
      <p:sp>
        <p:nvSpPr>
          <p:cNvPr id="64" name="Dreptunghi 63">
            <a:extLst>
              <a:ext uri="{FF2B5EF4-FFF2-40B4-BE49-F238E27FC236}">
                <a16:creationId xmlns:a16="http://schemas.microsoft.com/office/drawing/2014/main" id="{99EB4D89-8E60-791F-AAED-2B534B3B9C48}"/>
              </a:ext>
            </a:extLst>
          </p:cNvPr>
          <p:cNvSpPr/>
          <p:nvPr/>
        </p:nvSpPr>
        <p:spPr>
          <a:xfrm>
            <a:off x="5355152" y="5330039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050" dirty="0"/>
              <a:t>BLOCK_N-1</a:t>
            </a:r>
            <a:endParaRPr lang="ro-RO" sz="1050" dirty="0"/>
          </a:p>
          <a:p>
            <a:pPr algn="ctr"/>
            <a:endParaRPr lang="ro-RO" dirty="0"/>
          </a:p>
        </p:txBody>
      </p:sp>
      <p:cxnSp>
        <p:nvCxnSpPr>
          <p:cNvPr id="65" name="Conector drept cu săgeată 64">
            <a:extLst>
              <a:ext uri="{FF2B5EF4-FFF2-40B4-BE49-F238E27FC236}">
                <a16:creationId xmlns:a16="http://schemas.microsoft.com/office/drawing/2014/main" id="{0B58C3A8-FD4C-4040-2F0A-6E30B6182AD7}"/>
              </a:ext>
            </a:extLst>
          </p:cNvPr>
          <p:cNvCxnSpPr>
            <a:cxnSpLocks/>
            <a:stCxn id="63" idx="3"/>
            <a:endCxn id="64" idx="1"/>
          </p:cNvCxnSpPr>
          <p:nvPr/>
        </p:nvCxnSpPr>
        <p:spPr>
          <a:xfrm>
            <a:off x="4954619" y="5483128"/>
            <a:ext cx="400533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Dreptunghi 72">
            <a:extLst>
              <a:ext uri="{FF2B5EF4-FFF2-40B4-BE49-F238E27FC236}">
                <a16:creationId xmlns:a16="http://schemas.microsoft.com/office/drawing/2014/main" id="{8D7914E5-CDD3-1BBC-85BC-BB41FA060419}"/>
              </a:ext>
            </a:extLst>
          </p:cNvPr>
          <p:cNvSpPr/>
          <p:nvPr/>
        </p:nvSpPr>
        <p:spPr>
          <a:xfrm>
            <a:off x="1551383" y="3273642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BLOCK_1</a:t>
            </a:r>
            <a:endParaRPr lang="ro-RO" sz="1000" dirty="0"/>
          </a:p>
        </p:txBody>
      </p:sp>
      <p:sp>
        <p:nvSpPr>
          <p:cNvPr id="74" name="Dreptunghi 73">
            <a:extLst>
              <a:ext uri="{FF2B5EF4-FFF2-40B4-BE49-F238E27FC236}">
                <a16:creationId xmlns:a16="http://schemas.microsoft.com/office/drawing/2014/main" id="{C8E6C5E9-5871-00B4-73B3-75AA63AAE11F}"/>
              </a:ext>
            </a:extLst>
          </p:cNvPr>
          <p:cNvSpPr/>
          <p:nvPr/>
        </p:nvSpPr>
        <p:spPr>
          <a:xfrm>
            <a:off x="2866316" y="3273642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050" dirty="0"/>
              <a:t>BLOCK_N-1</a:t>
            </a:r>
            <a:endParaRPr lang="ro-RO" sz="1050" dirty="0"/>
          </a:p>
          <a:p>
            <a:pPr algn="ctr"/>
            <a:endParaRPr lang="ro-RO" dirty="0"/>
          </a:p>
        </p:txBody>
      </p:sp>
      <p:cxnSp>
        <p:nvCxnSpPr>
          <p:cNvPr id="75" name="Conector drept cu săgeată 74">
            <a:extLst>
              <a:ext uri="{FF2B5EF4-FFF2-40B4-BE49-F238E27FC236}">
                <a16:creationId xmlns:a16="http://schemas.microsoft.com/office/drawing/2014/main" id="{C9ED9CD3-E543-0AC0-5477-D9C6404482B9}"/>
              </a:ext>
            </a:extLst>
          </p:cNvPr>
          <p:cNvCxnSpPr>
            <a:cxnSpLocks/>
            <a:stCxn id="73" idx="3"/>
            <a:endCxn id="74" idx="1"/>
          </p:cNvCxnSpPr>
          <p:nvPr/>
        </p:nvCxnSpPr>
        <p:spPr>
          <a:xfrm>
            <a:off x="2465783" y="3426731"/>
            <a:ext cx="400533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Dreptunghi 14">
            <a:extLst>
              <a:ext uri="{FF2B5EF4-FFF2-40B4-BE49-F238E27FC236}">
                <a16:creationId xmlns:a16="http://schemas.microsoft.com/office/drawing/2014/main" id="{EC20FE6A-F2A6-8C53-9E9F-09329D2D3BA9}"/>
              </a:ext>
            </a:extLst>
          </p:cNvPr>
          <p:cNvSpPr/>
          <p:nvPr/>
        </p:nvSpPr>
        <p:spPr>
          <a:xfrm>
            <a:off x="262032" y="5121971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BLOCK_1</a:t>
            </a:r>
            <a:endParaRPr lang="ro-RO" sz="1000" dirty="0"/>
          </a:p>
        </p:txBody>
      </p:sp>
      <p:sp>
        <p:nvSpPr>
          <p:cNvPr id="16" name="Dreptunghi 15">
            <a:extLst>
              <a:ext uri="{FF2B5EF4-FFF2-40B4-BE49-F238E27FC236}">
                <a16:creationId xmlns:a16="http://schemas.microsoft.com/office/drawing/2014/main" id="{A14EE3BB-0620-5B43-DDB6-8FE750FB3CC8}"/>
              </a:ext>
            </a:extLst>
          </p:cNvPr>
          <p:cNvSpPr/>
          <p:nvPr/>
        </p:nvSpPr>
        <p:spPr>
          <a:xfrm>
            <a:off x="1576965" y="5121971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050" dirty="0"/>
              <a:t>BLOCK_N-1</a:t>
            </a:r>
            <a:endParaRPr lang="ro-RO" sz="1050" dirty="0"/>
          </a:p>
          <a:p>
            <a:pPr algn="ctr"/>
            <a:endParaRPr lang="ro-RO" dirty="0"/>
          </a:p>
        </p:txBody>
      </p:sp>
      <p:cxnSp>
        <p:nvCxnSpPr>
          <p:cNvPr id="17" name="Conector drept cu săgeată 16">
            <a:extLst>
              <a:ext uri="{FF2B5EF4-FFF2-40B4-BE49-F238E27FC236}">
                <a16:creationId xmlns:a16="http://schemas.microsoft.com/office/drawing/2014/main" id="{1E26EC0A-5B59-315F-F733-D0767F32D0AB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1176432" y="5275060"/>
            <a:ext cx="400533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120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Course overview</a:t>
            </a:r>
            <a:endParaRPr lang="ro-RO" dirty="0"/>
          </a:p>
        </p:txBody>
      </p:sp>
      <p:sp>
        <p:nvSpPr>
          <p:cNvPr id="14" name="Substituent conținut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r>
              <a:rPr lang="en-US" dirty="0"/>
              <a:t>What is a blockchain and how it works.</a:t>
            </a:r>
          </a:p>
          <a:p>
            <a:pPr rtl="0"/>
            <a:r>
              <a:rPr lang="en-US" dirty="0"/>
              <a:t>Blockchain characteristics. </a:t>
            </a:r>
          </a:p>
          <a:p>
            <a:pPr rtl="0"/>
            <a:r>
              <a:rPr lang="en-US" dirty="0"/>
              <a:t>Applications of blockchain technologies -- </a:t>
            </a:r>
            <a:r>
              <a:rPr lang="en-US" i="1" dirty="0"/>
              <a:t>WEB3.</a:t>
            </a:r>
          </a:p>
          <a:p>
            <a:r>
              <a:rPr lang="en-US" dirty="0"/>
              <a:t>Types of blockchains.</a:t>
            </a:r>
          </a:p>
          <a:p>
            <a:pPr marL="0" indent="0" rtl="0">
              <a:buNone/>
            </a:pPr>
            <a:endParaRPr lang="en-US" i="1" dirty="0"/>
          </a:p>
          <a:p>
            <a:pPr rtl="0"/>
            <a:endParaRPr lang="en-US" dirty="0"/>
          </a:p>
          <a:p>
            <a:pPr rt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c 1" descr="Laptop">
            <a:extLst>
              <a:ext uri="{FF2B5EF4-FFF2-40B4-BE49-F238E27FC236}">
                <a16:creationId xmlns:a16="http://schemas.microsoft.com/office/drawing/2014/main" id="{612F9E62-A9DA-337E-E751-57CAB163A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55270" y="715524"/>
            <a:ext cx="914400" cy="914400"/>
          </a:xfrm>
          <a:prstGeom prst="rect">
            <a:avLst/>
          </a:prstGeom>
        </p:spPr>
      </p:pic>
      <p:pic>
        <p:nvPicPr>
          <p:cNvPr id="3" name="Grafic 2" descr="Laptop">
            <a:extLst>
              <a:ext uri="{FF2B5EF4-FFF2-40B4-BE49-F238E27FC236}">
                <a16:creationId xmlns:a16="http://schemas.microsoft.com/office/drawing/2014/main" id="{6C1B209D-992E-8977-1EA2-49DFFFFE0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210" y="2665622"/>
            <a:ext cx="914400" cy="914400"/>
          </a:xfrm>
          <a:prstGeom prst="rect">
            <a:avLst/>
          </a:prstGeom>
        </p:spPr>
      </p:pic>
      <p:pic>
        <p:nvPicPr>
          <p:cNvPr id="4" name="Grafic 3" descr="Laptop">
            <a:extLst>
              <a:ext uri="{FF2B5EF4-FFF2-40B4-BE49-F238E27FC236}">
                <a16:creationId xmlns:a16="http://schemas.microsoft.com/office/drawing/2014/main" id="{70A253A1-D537-6904-8114-E496DC69C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1079418"/>
            <a:ext cx="914400" cy="914400"/>
          </a:xfrm>
          <a:prstGeom prst="rect">
            <a:avLst/>
          </a:prstGeom>
        </p:spPr>
      </p:pic>
      <p:pic>
        <p:nvPicPr>
          <p:cNvPr id="5" name="Grafic 4" descr="Laptop">
            <a:extLst>
              <a:ext uri="{FF2B5EF4-FFF2-40B4-BE49-F238E27FC236}">
                <a16:creationId xmlns:a16="http://schemas.microsoft.com/office/drawing/2014/main" id="{CBCC9610-48A1-1849-51B7-A4688EA53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6056" y="2208422"/>
            <a:ext cx="914400" cy="914400"/>
          </a:xfrm>
          <a:prstGeom prst="rect">
            <a:avLst/>
          </a:prstGeom>
        </p:spPr>
      </p:pic>
      <p:pic>
        <p:nvPicPr>
          <p:cNvPr id="6" name="Grafic 5" descr="Laptop">
            <a:extLst>
              <a:ext uri="{FF2B5EF4-FFF2-40B4-BE49-F238E27FC236}">
                <a16:creationId xmlns:a16="http://schemas.microsoft.com/office/drawing/2014/main" id="{18B495D5-CB5B-A1B8-6149-AA020BE51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34603" y="5415190"/>
            <a:ext cx="914400" cy="914400"/>
          </a:xfrm>
          <a:prstGeom prst="rect">
            <a:avLst/>
          </a:prstGeom>
        </p:spPr>
      </p:pic>
      <p:pic>
        <p:nvPicPr>
          <p:cNvPr id="7" name="Grafic 6" descr="Laptop">
            <a:extLst>
              <a:ext uri="{FF2B5EF4-FFF2-40B4-BE49-F238E27FC236}">
                <a16:creationId xmlns:a16="http://schemas.microsoft.com/office/drawing/2014/main" id="{12A2451E-FC70-9BBE-15DE-F0DA56333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87259" y="4500790"/>
            <a:ext cx="914400" cy="914400"/>
          </a:xfrm>
          <a:prstGeom prst="rect">
            <a:avLst/>
          </a:prstGeom>
        </p:spPr>
      </p:pic>
      <p:pic>
        <p:nvPicPr>
          <p:cNvPr id="8" name="Grafic 7" descr="Laptop">
            <a:extLst>
              <a:ext uri="{FF2B5EF4-FFF2-40B4-BE49-F238E27FC236}">
                <a16:creationId xmlns:a16="http://schemas.microsoft.com/office/drawing/2014/main" id="{2DE17DBC-625F-0867-4C8C-C08BBAB87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55224" y="5051296"/>
            <a:ext cx="914400" cy="914400"/>
          </a:xfrm>
          <a:prstGeom prst="rect">
            <a:avLst/>
          </a:prstGeom>
        </p:spPr>
      </p:pic>
      <p:cxnSp>
        <p:nvCxnSpPr>
          <p:cNvPr id="9" name="Conector drept cu săgeată 8">
            <a:extLst>
              <a:ext uri="{FF2B5EF4-FFF2-40B4-BE49-F238E27FC236}">
                <a16:creationId xmlns:a16="http://schemas.microsoft.com/office/drawing/2014/main" id="{5D97B0B1-7D32-66EC-0343-EF739B50DB3F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3069670" y="1172724"/>
            <a:ext cx="3026330" cy="363894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cu săgeată 10">
            <a:extLst>
              <a:ext uri="{FF2B5EF4-FFF2-40B4-BE49-F238E27FC236}">
                <a16:creationId xmlns:a16="http://schemas.microsoft.com/office/drawing/2014/main" id="{945A2304-F0FA-FEF5-8AB4-2E4A2859E2A0}"/>
              </a:ext>
            </a:extLst>
          </p:cNvPr>
          <p:cNvCxnSpPr>
            <a:cxnSpLocks/>
            <a:stCxn id="4" idx="2"/>
            <a:endCxn id="5" idx="1"/>
          </p:cNvCxnSpPr>
          <p:nvPr/>
        </p:nvCxnSpPr>
        <p:spPr>
          <a:xfrm>
            <a:off x="6553200" y="1993818"/>
            <a:ext cx="3492856" cy="671804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rept cu săgeată 12">
            <a:extLst>
              <a:ext uri="{FF2B5EF4-FFF2-40B4-BE49-F238E27FC236}">
                <a16:creationId xmlns:a16="http://schemas.microsoft.com/office/drawing/2014/main" id="{382E71D0-3271-B035-5CBF-07E2637A2487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6144459" y="1993818"/>
            <a:ext cx="408741" cy="2506972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Dreptunghi 28">
            <a:extLst>
              <a:ext uri="{FF2B5EF4-FFF2-40B4-BE49-F238E27FC236}">
                <a16:creationId xmlns:a16="http://schemas.microsoft.com/office/drawing/2014/main" id="{68AADDBC-20F1-E5D0-8DD9-722F6CA2F1A0}"/>
              </a:ext>
            </a:extLst>
          </p:cNvPr>
          <p:cNvSpPr/>
          <p:nvPr/>
        </p:nvSpPr>
        <p:spPr>
          <a:xfrm>
            <a:off x="933970" y="1711274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BLOCK_1</a:t>
            </a:r>
            <a:endParaRPr lang="ro-RO" sz="1000" dirty="0"/>
          </a:p>
        </p:txBody>
      </p:sp>
      <p:sp>
        <p:nvSpPr>
          <p:cNvPr id="30" name="Dreptunghi 29">
            <a:extLst>
              <a:ext uri="{FF2B5EF4-FFF2-40B4-BE49-F238E27FC236}">
                <a16:creationId xmlns:a16="http://schemas.microsoft.com/office/drawing/2014/main" id="{0A31212E-496D-2791-2B05-7982DAA1BC1E}"/>
              </a:ext>
            </a:extLst>
          </p:cNvPr>
          <p:cNvSpPr/>
          <p:nvPr/>
        </p:nvSpPr>
        <p:spPr>
          <a:xfrm>
            <a:off x="2248903" y="1711274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050" dirty="0"/>
              <a:t>BLOCK_N-1</a:t>
            </a:r>
            <a:endParaRPr lang="ro-RO" sz="1050" dirty="0"/>
          </a:p>
          <a:p>
            <a:pPr algn="ctr"/>
            <a:endParaRPr lang="ro-RO" dirty="0"/>
          </a:p>
        </p:txBody>
      </p:sp>
      <p:cxnSp>
        <p:nvCxnSpPr>
          <p:cNvPr id="31" name="Conector drept cu săgeată 30">
            <a:extLst>
              <a:ext uri="{FF2B5EF4-FFF2-40B4-BE49-F238E27FC236}">
                <a16:creationId xmlns:a16="http://schemas.microsoft.com/office/drawing/2014/main" id="{5834C717-9422-F3BD-0D62-1D4A734C4AA2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1848370" y="1864363"/>
            <a:ext cx="400533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Dreptunghi 31">
            <a:extLst>
              <a:ext uri="{FF2B5EF4-FFF2-40B4-BE49-F238E27FC236}">
                <a16:creationId xmlns:a16="http://schemas.microsoft.com/office/drawing/2014/main" id="{7D428085-5EC0-B742-B2E3-BA68F507F3A5}"/>
              </a:ext>
            </a:extLst>
          </p:cNvPr>
          <p:cNvSpPr/>
          <p:nvPr/>
        </p:nvSpPr>
        <p:spPr>
          <a:xfrm>
            <a:off x="3563836" y="1697789"/>
            <a:ext cx="914400" cy="3215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BLOCK_N</a:t>
            </a:r>
            <a:endParaRPr lang="ro-RO" sz="1000" dirty="0"/>
          </a:p>
        </p:txBody>
      </p:sp>
      <p:cxnSp>
        <p:nvCxnSpPr>
          <p:cNvPr id="33" name="Conector drept cu săgeată 32">
            <a:extLst>
              <a:ext uri="{FF2B5EF4-FFF2-40B4-BE49-F238E27FC236}">
                <a16:creationId xmlns:a16="http://schemas.microsoft.com/office/drawing/2014/main" id="{10B0D0DA-AA41-19EE-376B-49728D5C48A7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3163303" y="1858563"/>
            <a:ext cx="400533" cy="580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Dreptunghi 47">
            <a:extLst>
              <a:ext uri="{FF2B5EF4-FFF2-40B4-BE49-F238E27FC236}">
                <a16:creationId xmlns:a16="http://schemas.microsoft.com/office/drawing/2014/main" id="{FE976ABC-DE53-D990-41ED-999D33722F34}"/>
              </a:ext>
            </a:extLst>
          </p:cNvPr>
          <p:cNvSpPr/>
          <p:nvPr/>
        </p:nvSpPr>
        <p:spPr>
          <a:xfrm>
            <a:off x="7103594" y="1512871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BLOCK_1</a:t>
            </a:r>
            <a:endParaRPr lang="ro-RO" sz="1000" dirty="0"/>
          </a:p>
        </p:txBody>
      </p:sp>
      <p:sp>
        <p:nvSpPr>
          <p:cNvPr id="49" name="Dreptunghi 48">
            <a:extLst>
              <a:ext uri="{FF2B5EF4-FFF2-40B4-BE49-F238E27FC236}">
                <a16:creationId xmlns:a16="http://schemas.microsoft.com/office/drawing/2014/main" id="{101FE3D9-D958-8DAA-EF72-38FFDC2A8FBE}"/>
              </a:ext>
            </a:extLst>
          </p:cNvPr>
          <p:cNvSpPr/>
          <p:nvPr/>
        </p:nvSpPr>
        <p:spPr>
          <a:xfrm>
            <a:off x="8418527" y="1512871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050" dirty="0"/>
              <a:t>BLOCK_N-1</a:t>
            </a:r>
            <a:endParaRPr lang="ro-RO" sz="1050" dirty="0"/>
          </a:p>
          <a:p>
            <a:pPr algn="ctr"/>
            <a:endParaRPr lang="ro-RO" dirty="0"/>
          </a:p>
        </p:txBody>
      </p:sp>
      <p:cxnSp>
        <p:nvCxnSpPr>
          <p:cNvPr id="50" name="Conector drept cu săgeată 49">
            <a:extLst>
              <a:ext uri="{FF2B5EF4-FFF2-40B4-BE49-F238E27FC236}">
                <a16:creationId xmlns:a16="http://schemas.microsoft.com/office/drawing/2014/main" id="{15A847C5-6056-5772-CBE1-15C2B4E97728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>
            <a:off x="8017994" y="1665960"/>
            <a:ext cx="400533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Dreptunghi 50">
            <a:extLst>
              <a:ext uri="{FF2B5EF4-FFF2-40B4-BE49-F238E27FC236}">
                <a16:creationId xmlns:a16="http://schemas.microsoft.com/office/drawing/2014/main" id="{E51A284A-BB18-498C-BCAB-B1CB178910EF}"/>
              </a:ext>
            </a:extLst>
          </p:cNvPr>
          <p:cNvSpPr/>
          <p:nvPr/>
        </p:nvSpPr>
        <p:spPr>
          <a:xfrm>
            <a:off x="9733460" y="1499386"/>
            <a:ext cx="914400" cy="3215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BLOCK_N</a:t>
            </a:r>
            <a:endParaRPr lang="ro-RO" sz="1000" dirty="0"/>
          </a:p>
        </p:txBody>
      </p:sp>
      <p:cxnSp>
        <p:nvCxnSpPr>
          <p:cNvPr id="52" name="Conector drept cu săgeată 51">
            <a:extLst>
              <a:ext uri="{FF2B5EF4-FFF2-40B4-BE49-F238E27FC236}">
                <a16:creationId xmlns:a16="http://schemas.microsoft.com/office/drawing/2014/main" id="{C3D9FE14-EA8D-411E-E210-BB91B8449039}"/>
              </a:ext>
            </a:extLst>
          </p:cNvPr>
          <p:cNvCxnSpPr>
            <a:cxnSpLocks/>
            <a:stCxn id="49" idx="3"/>
            <a:endCxn id="51" idx="1"/>
          </p:cNvCxnSpPr>
          <p:nvPr/>
        </p:nvCxnSpPr>
        <p:spPr>
          <a:xfrm flipV="1">
            <a:off x="9332927" y="1660160"/>
            <a:ext cx="400533" cy="580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Dreptunghi 52">
            <a:extLst>
              <a:ext uri="{FF2B5EF4-FFF2-40B4-BE49-F238E27FC236}">
                <a16:creationId xmlns:a16="http://schemas.microsoft.com/office/drawing/2014/main" id="{AD9CEE24-65A5-4036-DAF3-385CD460FAF5}"/>
              </a:ext>
            </a:extLst>
          </p:cNvPr>
          <p:cNvSpPr/>
          <p:nvPr/>
        </p:nvSpPr>
        <p:spPr>
          <a:xfrm>
            <a:off x="8389065" y="3105627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BLOCK_1</a:t>
            </a:r>
            <a:endParaRPr lang="ro-RO" sz="1000" dirty="0"/>
          </a:p>
        </p:txBody>
      </p:sp>
      <p:sp>
        <p:nvSpPr>
          <p:cNvPr id="54" name="Dreptunghi 53">
            <a:extLst>
              <a:ext uri="{FF2B5EF4-FFF2-40B4-BE49-F238E27FC236}">
                <a16:creationId xmlns:a16="http://schemas.microsoft.com/office/drawing/2014/main" id="{20D2E24C-1646-FF86-BB32-EC7DE1D3B52D}"/>
              </a:ext>
            </a:extLst>
          </p:cNvPr>
          <p:cNvSpPr/>
          <p:nvPr/>
        </p:nvSpPr>
        <p:spPr>
          <a:xfrm>
            <a:off x="9703998" y="3105627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050" dirty="0"/>
              <a:t>BLOCK_N-1</a:t>
            </a:r>
            <a:endParaRPr lang="ro-RO" sz="1050" dirty="0"/>
          </a:p>
          <a:p>
            <a:pPr algn="ctr"/>
            <a:endParaRPr lang="ro-RO" dirty="0"/>
          </a:p>
        </p:txBody>
      </p:sp>
      <p:cxnSp>
        <p:nvCxnSpPr>
          <p:cNvPr id="55" name="Conector drept cu săgeată 54">
            <a:extLst>
              <a:ext uri="{FF2B5EF4-FFF2-40B4-BE49-F238E27FC236}">
                <a16:creationId xmlns:a16="http://schemas.microsoft.com/office/drawing/2014/main" id="{F9E0B63A-0CCF-3D45-72A4-5A673DD2A8A6}"/>
              </a:ext>
            </a:extLst>
          </p:cNvPr>
          <p:cNvCxnSpPr>
            <a:cxnSpLocks/>
            <a:stCxn id="53" idx="3"/>
            <a:endCxn id="54" idx="1"/>
          </p:cNvCxnSpPr>
          <p:nvPr/>
        </p:nvCxnSpPr>
        <p:spPr>
          <a:xfrm>
            <a:off x="9303465" y="3258716"/>
            <a:ext cx="400533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Dreptunghi 55">
            <a:extLst>
              <a:ext uri="{FF2B5EF4-FFF2-40B4-BE49-F238E27FC236}">
                <a16:creationId xmlns:a16="http://schemas.microsoft.com/office/drawing/2014/main" id="{DFDC44FA-3962-AAAC-A60D-C9E70D2BFD26}"/>
              </a:ext>
            </a:extLst>
          </p:cNvPr>
          <p:cNvSpPr/>
          <p:nvPr/>
        </p:nvSpPr>
        <p:spPr>
          <a:xfrm>
            <a:off x="11018931" y="3092142"/>
            <a:ext cx="914400" cy="32154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BLOCK_N</a:t>
            </a:r>
            <a:endParaRPr lang="ro-RO" sz="1000" dirty="0"/>
          </a:p>
        </p:txBody>
      </p:sp>
      <p:cxnSp>
        <p:nvCxnSpPr>
          <p:cNvPr id="57" name="Conector drept cu săgeată 56">
            <a:extLst>
              <a:ext uri="{FF2B5EF4-FFF2-40B4-BE49-F238E27FC236}">
                <a16:creationId xmlns:a16="http://schemas.microsoft.com/office/drawing/2014/main" id="{08EFBFED-6062-4A6C-3D5C-7FB54A799378}"/>
              </a:ext>
            </a:extLst>
          </p:cNvPr>
          <p:cNvCxnSpPr>
            <a:cxnSpLocks/>
            <a:stCxn id="54" idx="3"/>
            <a:endCxn id="56" idx="1"/>
          </p:cNvCxnSpPr>
          <p:nvPr/>
        </p:nvCxnSpPr>
        <p:spPr>
          <a:xfrm flipV="1">
            <a:off x="10618398" y="3252916"/>
            <a:ext cx="400533" cy="580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Dreptunghi 57">
            <a:extLst>
              <a:ext uri="{FF2B5EF4-FFF2-40B4-BE49-F238E27FC236}">
                <a16:creationId xmlns:a16="http://schemas.microsoft.com/office/drawing/2014/main" id="{5D0CD0A3-B305-FFDA-3E40-CAEE4E1B31BD}"/>
              </a:ext>
            </a:extLst>
          </p:cNvPr>
          <p:cNvSpPr/>
          <p:nvPr/>
        </p:nvSpPr>
        <p:spPr>
          <a:xfrm>
            <a:off x="7560794" y="5965696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BLOCK_1</a:t>
            </a:r>
            <a:endParaRPr lang="ro-RO" sz="1000" dirty="0"/>
          </a:p>
        </p:txBody>
      </p:sp>
      <p:sp>
        <p:nvSpPr>
          <p:cNvPr id="59" name="Dreptunghi 58">
            <a:extLst>
              <a:ext uri="{FF2B5EF4-FFF2-40B4-BE49-F238E27FC236}">
                <a16:creationId xmlns:a16="http://schemas.microsoft.com/office/drawing/2014/main" id="{094725B4-0F3D-007C-AD27-977B51DE6CCC}"/>
              </a:ext>
            </a:extLst>
          </p:cNvPr>
          <p:cNvSpPr/>
          <p:nvPr/>
        </p:nvSpPr>
        <p:spPr>
          <a:xfrm>
            <a:off x="8875727" y="5965696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050" dirty="0"/>
              <a:t>BLOCK_N-1</a:t>
            </a:r>
            <a:endParaRPr lang="ro-RO" sz="1050" dirty="0"/>
          </a:p>
          <a:p>
            <a:pPr algn="ctr"/>
            <a:endParaRPr lang="ro-RO" dirty="0"/>
          </a:p>
        </p:txBody>
      </p:sp>
      <p:cxnSp>
        <p:nvCxnSpPr>
          <p:cNvPr id="60" name="Conector drept cu săgeată 59">
            <a:extLst>
              <a:ext uri="{FF2B5EF4-FFF2-40B4-BE49-F238E27FC236}">
                <a16:creationId xmlns:a16="http://schemas.microsoft.com/office/drawing/2014/main" id="{A242FB7C-0FE2-CE16-4E12-D3D70A3F4F2C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>
            <a:off x="8475194" y="6118785"/>
            <a:ext cx="400533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Dreptunghi 62">
            <a:extLst>
              <a:ext uri="{FF2B5EF4-FFF2-40B4-BE49-F238E27FC236}">
                <a16:creationId xmlns:a16="http://schemas.microsoft.com/office/drawing/2014/main" id="{45C61BA3-C753-8149-7CC6-C9C79B45F1AA}"/>
              </a:ext>
            </a:extLst>
          </p:cNvPr>
          <p:cNvSpPr/>
          <p:nvPr/>
        </p:nvSpPr>
        <p:spPr>
          <a:xfrm>
            <a:off x="4040219" y="5330039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BLOCK_1</a:t>
            </a:r>
            <a:endParaRPr lang="ro-RO" sz="1000" dirty="0"/>
          </a:p>
        </p:txBody>
      </p:sp>
      <p:sp>
        <p:nvSpPr>
          <p:cNvPr id="64" name="Dreptunghi 63">
            <a:extLst>
              <a:ext uri="{FF2B5EF4-FFF2-40B4-BE49-F238E27FC236}">
                <a16:creationId xmlns:a16="http://schemas.microsoft.com/office/drawing/2014/main" id="{99EB4D89-8E60-791F-AAED-2B534B3B9C48}"/>
              </a:ext>
            </a:extLst>
          </p:cNvPr>
          <p:cNvSpPr/>
          <p:nvPr/>
        </p:nvSpPr>
        <p:spPr>
          <a:xfrm>
            <a:off x="5355152" y="5330039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050" dirty="0"/>
              <a:t>BLOCK_N-1</a:t>
            </a:r>
            <a:endParaRPr lang="ro-RO" sz="1050" dirty="0"/>
          </a:p>
          <a:p>
            <a:pPr algn="ctr"/>
            <a:endParaRPr lang="ro-RO" dirty="0"/>
          </a:p>
        </p:txBody>
      </p:sp>
      <p:cxnSp>
        <p:nvCxnSpPr>
          <p:cNvPr id="65" name="Conector drept cu săgeată 64">
            <a:extLst>
              <a:ext uri="{FF2B5EF4-FFF2-40B4-BE49-F238E27FC236}">
                <a16:creationId xmlns:a16="http://schemas.microsoft.com/office/drawing/2014/main" id="{0B58C3A8-FD4C-4040-2F0A-6E30B6182AD7}"/>
              </a:ext>
            </a:extLst>
          </p:cNvPr>
          <p:cNvCxnSpPr>
            <a:cxnSpLocks/>
            <a:stCxn id="63" idx="3"/>
            <a:endCxn id="64" idx="1"/>
          </p:cNvCxnSpPr>
          <p:nvPr/>
        </p:nvCxnSpPr>
        <p:spPr>
          <a:xfrm>
            <a:off x="4954619" y="5483128"/>
            <a:ext cx="400533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Dreptunghi 65">
            <a:extLst>
              <a:ext uri="{FF2B5EF4-FFF2-40B4-BE49-F238E27FC236}">
                <a16:creationId xmlns:a16="http://schemas.microsoft.com/office/drawing/2014/main" id="{3E24C3B9-C6DA-DBE8-3519-200061201C8B}"/>
              </a:ext>
            </a:extLst>
          </p:cNvPr>
          <p:cNvSpPr/>
          <p:nvPr/>
        </p:nvSpPr>
        <p:spPr>
          <a:xfrm>
            <a:off x="6670085" y="5316554"/>
            <a:ext cx="914400" cy="32154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BLOCK_N</a:t>
            </a:r>
            <a:endParaRPr lang="ro-RO" sz="1000" dirty="0"/>
          </a:p>
        </p:txBody>
      </p:sp>
      <p:cxnSp>
        <p:nvCxnSpPr>
          <p:cNvPr id="67" name="Conector drept cu săgeată 66">
            <a:extLst>
              <a:ext uri="{FF2B5EF4-FFF2-40B4-BE49-F238E27FC236}">
                <a16:creationId xmlns:a16="http://schemas.microsoft.com/office/drawing/2014/main" id="{4285CCCB-F031-3646-2EAE-D255B5095338}"/>
              </a:ext>
            </a:extLst>
          </p:cNvPr>
          <p:cNvCxnSpPr>
            <a:cxnSpLocks/>
            <a:stCxn id="64" idx="3"/>
            <a:endCxn id="66" idx="1"/>
          </p:cNvCxnSpPr>
          <p:nvPr/>
        </p:nvCxnSpPr>
        <p:spPr>
          <a:xfrm flipV="1">
            <a:off x="6269552" y="5477328"/>
            <a:ext cx="400533" cy="580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Dreptunghi 72">
            <a:extLst>
              <a:ext uri="{FF2B5EF4-FFF2-40B4-BE49-F238E27FC236}">
                <a16:creationId xmlns:a16="http://schemas.microsoft.com/office/drawing/2014/main" id="{8D7914E5-CDD3-1BBC-85BC-BB41FA060419}"/>
              </a:ext>
            </a:extLst>
          </p:cNvPr>
          <p:cNvSpPr/>
          <p:nvPr/>
        </p:nvSpPr>
        <p:spPr>
          <a:xfrm>
            <a:off x="1551383" y="3273642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BLOCK_1</a:t>
            </a:r>
            <a:endParaRPr lang="ro-RO" sz="1000" dirty="0"/>
          </a:p>
        </p:txBody>
      </p:sp>
      <p:sp>
        <p:nvSpPr>
          <p:cNvPr id="74" name="Dreptunghi 73">
            <a:extLst>
              <a:ext uri="{FF2B5EF4-FFF2-40B4-BE49-F238E27FC236}">
                <a16:creationId xmlns:a16="http://schemas.microsoft.com/office/drawing/2014/main" id="{C8E6C5E9-5871-00B4-73B3-75AA63AAE11F}"/>
              </a:ext>
            </a:extLst>
          </p:cNvPr>
          <p:cNvSpPr/>
          <p:nvPr/>
        </p:nvSpPr>
        <p:spPr>
          <a:xfrm>
            <a:off x="2866316" y="3273642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050" dirty="0"/>
              <a:t>BLOCK_N-1</a:t>
            </a:r>
            <a:endParaRPr lang="ro-RO" sz="1050" dirty="0"/>
          </a:p>
          <a:p>
            <a:pPr algn="ctr"/>
            <a:endParaRPr lang="ro-RO" dirty="0"/>
          </a:p>
        </p:txBody>
      </p:sp>
      <p:cxnSp>
        <p:nvCxnSpPr>
          <p:cNvPr id="75" name="Conector drept cu săgeată 74">
            <a:extLst>
              <a:ext uri="{FF2B5EF4-FFF2-40B4-BE49-F238E27FC236}">
                <a16:creationId xmlns:a16="http://schemas.microsoft.com/office/drawing/2014/main" id="{C9ED9CD3-E543-0AC0-5477-D9C6404482B9}"/>
              </a:ext>
            </a:extLst>
          </p:cNvPr>
          <p:cNvCxnSpPr>
            <a:cxnSpLocks/>
            <a:stCxn id="73" idx="3"/>
            <a:endCxn id="74" idx="1"/>
          </p:cNvCxnSpPr>
          <p:nvPr/>
        </p:nvCxnSpPr>
        <p:spPr>
          <a:xfrm>
            <a:off x="2465783" y="3426731"/>
            <a:ext cx="400533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Dreptunghi 14">
            <a:extLst>
              <a:ext uri="{FF2B5EF4-FFF2-40B4-BE49-F238E27FC236}">
                <a16:creationId xmlns:a16="http://schemas.microsoft.com/office/drawing/2014/main" id="{EC20FE6A-F2A6-8C53-9E9F-09329D2D3BA9}"/>
              </a:ext>
            </a:extLst>
          </p:cNvPr>
          <p:cNvSpPr/>
          <p:nvPr/>
        </p:nvSpPr>
        <p:spPr>
          <a:xfrm>
            <a:off x="262032" y="5121971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BLOCK_1</a:t>
            </a:r>
            <a:endParaRPr lang="ro-RO" sz="1000" dirty="0"/>
          </a:p>
        </p:txBody>
      </p:sp>
      <p:sp>
        <p:nvSpPr>
          <p:cNvPr id="16" name="Dreptunghi 15">
            <a:extLst>
              <a:ext uri="{FF2B5EF4-FFF2-40B4-BE49-F238E27FC236}">
                <a16:creationId xmlns:a16="http://schemas.microsoft.com/office/drawing/2014/main" id="{A14EE3BB-0620-5B43-DDB6-8FE750FB3CC8}"/>
              </a:ext>
            </a:extLst>
          </p:cNvPr>
          <p:cNvSpPr/>
          <p:nvPr/>
        </p:nvSpPr>
        <p:spPr>
          <a:xfrm>
            <a:off x="1576965" y="5121971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050" dirty="0"/>
              <a:t>BLOCK_N-1</a:t>
            </a:r>
            <a:endParaRPr lang="ro-RO" sz="1050" dirty="0"/>
          </a:p>
          <a:p>
            <a:pPr algn="ctr"/>
            <a:endParaRPr lang="ro-RO" dirty="0"/>
          </a:p>
        </p:txBody>
      </p:sp>
      <p:cxnSp>
        <p:nvCxnSpPr>
          <p:cNvPr id="17" name="Conector drept cu săgeată 16">
            <a:extLst>
              <a:ext uri="{FF2B5EF4-FFF2-40B4-BE49-F238E27FC236}">
                <a16:creationId xmlns:a16="http://schemas.microsoft.com/office/drawing/2014/main" id="{1E26EC0A-5B59-315F-F733-D0767F32D0AB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1176432" y="5275060"/>
            <a:ext cx="400533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492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c 1" descr="Laptop">
            <a:extLst>
              <a:ext uri="{FF2B5EF4-FFF2-40B4-BE49-F238E27FC236}">
                <a16:creationId xmlns:a16="http://schemas.microsoft.com/office/drawing/2014/main" id="{612F9E62-A9DA-337E-E751-57CAB163A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55270" y="715524"/>
            <a:ext cx="914400" cy="914400"/>
          </a:xfrm>
          <a:prstGeom prst="rect">
            <a:avLst/>
          </a:prstGeom>
        </p:spPr>
      </p:pic>
      <p:pic>
        <p:nvPicPr>
          <p:cNvPr id="3" name="Grafic 2" descr="Laptop">
            <a:extLst>
              <a:ext uri="{FF2B5EF4-FFF2-40B4-BE49-F238E27FC236}">
                <a16:creationId xmlns:a16="http://schemas.microsoft.com/office/drawing/2014/main" id="{6C1B209D-992E-8977-1EA2-49DFFFFE0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210" y="2665622"/>
            <a:ext cx="914400" cy="914400"/>
          </a:xfrm>
          <a:prstGeom prst="rect">
            <a:avLst/>
          </a:prstGeom>
        </p:spPr>
      </p:pic>
      <p:pic>
        <p:nvPicPr>
          <p:cNvPr id="4" name="Grafic 3" descr="Laptop">
            <a:extLst>
              <a:ext uri="{FF2B5EF4-FFF2-40B4-BE49-F238E27FC236}">
                <a16:creationId xmlns:a16="http://schemas.microsoft.com/office/drawing/2014/main" id="{70A253A1-D537-6904-8114-E496DC69C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1079418"/>
            <a:ext cx="914400" cy="914400"/>
          </a:xfrm>
          <a:prstGeom prst="rect">
            <a:avLst/>
          </a:prstGeom>
        </p:spPr>
      </p:pic>
      <p:pic>
        <p:nvPicPr>
          <p:cNvPr id="5" name="Grafic 4" descr="Laptop">
            <a:extLst>
              <a:ext uri="{FF2B5EF4-FFF2-40B4-BE49-F238E27FC236}">
                <a16:creationId xmlns:a16="http://schemas.microsoft.com/office/drawing/2014/main" id="{CBCC9610-48A1-1849-51B7-A4688EA53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46056" y="2208422"/>
            <a:ext cx="914400" cy="914400"/>
          </a:xfrm>
          <a:prstGeom prst="rect">
            <a:avLst/>
          </a:prstGeom>
        </p:spPr>
      </p:pic>
      <p:pic>
        <p:nvPicPr>
          <p:cNvPr id="6" name="Grafic 5" descr="Laptop">
            <a:extLst>
              <a:ext uri="{FF2B5EF4-FFF2-40B4-BE49-F238E27FC236}">
                <a16:creationId xmlns:a16="http://schemas.microsoft.com/office/drawing/2014/main" id="{18B495D5-CB5B-A1B8-6149-AA020BE51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34603" y="5415190"/>
            <a:ext cx="914400" cy="914400"/>
          </a:xfrm>
          <a:prstGeom prst="rect">
            <a:avLst/>
          </a:prstGeom>
        </p:spPr>
      </p:pic>
      <p:pic>
        <p:nvPicPr>
          <p:cNvPr id="7" name="Grafic 6" descr="Laptop">
            <a:extLst>
              <a:ext uri="{FF2B5EF4-FFF2-40B4-BE49-F238E27FC236}">
                <a16:creationId xmlns:a16="http://schemas.microsoft.com/office/drawing/2014/main" id="{12A2451E-FC70-9BBE-15DE-F0DA56333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87259" y="4500790"/>
            <a:ext cx="914400" cy="914400"/>
          </a:xfrm>
          <a:prstGeom prst="rect">
            <a:avLst/>
          </a:prstGeom>
        </p:spPr>
      </p:pic>
      <p:pic>
        <p:nvPicPr>
          <p:cNvPr id="8" name="Grafic 7" descr="Laptop">
            <a:extLst>
              <a:ext uri="{FF2B5EF4-FFF2-40B4-BE49-F238E27FC236}">
                <a16:creationId xmlns:a16="http://schemas.microsoft.com/office/drawing/2014/main" id="{2DE17DBC-625F-0867-4C8C-C08BBAB87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55224" y="5051296"/>
            <a:ext cx="914400" cy="914400"/>
          </a:xfrm>
          <a:prstGeom prst="rect">
            <a:avLst/>
          </a:prstGeom>
        </p:spPr>
      </p:pic>
      <p:cxnSp>
        <p:nvCxnSpPr>
          <p:cNvPr id="9" name="Conector drept cu săgeată 8">
            <a:extLst>
              <a:ext uri="{FF2B5EF4-FFF2-40B4-BE49-F238E27FC236}">
                <a16:creationId xmlns:a16="http://schemas.microsoft.com/office/drawing/2014/main" id="{5D97B0B1-7D32-66EC-0343-EF739B50DB3F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3069670" y="1172724"/>
            <a:ext cx="3026330" cy="363894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rept cu săgeată 9">
            <a:extLst>
              <a:ext uri="{FF2B5EF4-FFF2-40B4-BE49-F238E27FC236}">
                <a16:creationId xmlns:a16="http://schemas.microsoft.com/office/drawing/2014/main" id="{06C04B8D-CC0F-92C1-6123-65E4D2E69E9B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>
          <a:xfrm flipH="1">
            <a:off x="2849003" y="4957990"/>
            <a:ext cx="2838256" cy="914400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rept cu săgeată 10">
            <a:extLst>
              <a:ext uri="{FF2B5EF4-FFF2-40B4-BE49-F238E27FC236}">
                <a16:creationId xmlns:a16="http://schemas.microsoft.com/office/drawing/2014/main" id="{945A2304-F0FA-FEF5-8AB4-2E4A2859E2A0}"/>
              </a:ext>
            </a:extLst>
          </p:cNvPr>
          <p:cNvCxnSpPr>
            <a:cxnSpLocks/>
            <a:stCxn id="4" idx="2"/>
            <a:endCxn id="5" idx="1"/>
          </p:cNvCxnSpPr>
          <p:nvPr/>
        </p:nvCxnSpPr>
        <p:spPr>
          <a:xfrm>
            <a:off x="6553200" y="1993818"/>
            <a:ext cx="3492856" cy="671804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rept cu săgeată 11">
            <a:extLst>
              <a:ext uri="{FF2B5EF4-FFF2-40B4-BE49-F238E27FC236}">
                <a16:creationId xmlns:a16="http://schemas.microsoft.com/office/drawing/2014/main" id="{BFF04360-CA14-383B-00AE-FE3B9BD983C3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9212424" y="3122822"/>
            <a:ext cx="1290832" cy="1928474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rept cu săgeată 12">
            <a:extLst>
              <a:ext uri="{FF2B5EF4-FFF2-40B4-BE49-F238E27FC236}">
                <a16:creationId xmlns:a16="http://schemas.microsoft.com/office/drawing/2014/main" id="{382E71D0-3271-B035-5CBF-07E2637A2487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6144459" y="1993818"/>
            <a:ext cx="408741" cy="2506972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rept cu săgeată 13">
            <a:extLst>
              <a:ext uri="{FF2B5EF4-FFF2-40B4-BE49-F238E27FC236}">
                <a16:creationId xmlns:a16="http://schemas.microsoft.com/office/drawing/2014/main" id="{30950E45-07BB-6018-5B9F-7C69345F37CB}"/>
              </a:ext>
            </a:extLst>
          </p:cNvPr>
          <p:cNvCxnSpPr>
            <a:cxnSpLocks/>
            <a:stCxn id="7" idx="1"/>
            <a:endCxn id="3" idx="2"/>
          </p:cNvCxnSpPr>
          <p:nvPr/>
        </p:nvCxnSpPr>
        <p:spPr>
          <a:xfrm flipH="1" flipV="1">
            <a:off x="998410" y="3580022"/>
            <a:ext cx="4688849" cy="1377968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Dreptunghi 28">
            <a:extLst>
              <a:ext uri="{FF2B5EF4-FFF2-40B4-BE49-F238E27FC236}">
                <a16:creationId xmlns:a16="http://schemas.microsoft.com/office/drawing/2014/main" id="{68AADDBC-20F1-E5D0-8DD9-722F6CA2F1A0}"/>
              </a:ext>
            </a:extLst>
          </p:cNvPr>
          <p:cNvSpPr/>
          <p:nvPr/>
        </p:nvSpPr>
        <p:spPr>
          <a:xfrm>
            <a:off x="933970" y="1711274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BLOCK_1</a:t>
            </a:r>
            <a:endParaRPr lang="ro-RO" sz="1000" dirty="0"/>
          </a:p>
        </p:txBody>
      </p:sp>
      <p:sp>
        <p:nvSpPr>
          <p:cNvPr id="30" name="Dreptunghi 29">
            <a:extLst>
              <a:ext uri="{FF2B5EF4-FFF2-40B4-BE49-F238E27FC236}">
                <a16:creationId xmlns:a16="http://schemas.microsoft.com/office/drawing/2014/main" id="{0A31212E-496D-2791-2B05-7982DAA1BC1E}"/>
              </a:ext>
            </a:extLst>
          </p:cNvPr>
          <p:cNvSpPr/>
          <p:nvPr/>
        </p:nvSpPr>
        <p:spPr>
          <a:xfrm>
            <a:off x="2248903" y="1711274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050" dirty="0"/>
              <a:t>BLOCK_N-1</a:t>
            </a:r>
            <a:endParaRPr lang="ro-RO" sz="1050" dirty="0"/>
          </a:p>
          <a:p>
            <a:pPr algn="ctr"/>
            <a:endParaRPr lang="ro-RO" dirty="0"/>
          </a:p>
        </p:txBody>
      </p:sp>
      <p:cxnSp>
        <p:nvCxnSpPr>
          <p:cNvPr id="31" name="Conector drept cu săgeată 30">
            <a:extLst>
              <a:ext uri="{FF2B5EF4-FFF2-40B4-BE49-F238E27FC236}">
                <a16:creationId xmlns:a16="http://schemas.microsoft.com/office/drawing/2014/main" id="{5834C717-9422-F3BD-0D62-1D4A734C4AA2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1848370" y="1864363"/>
            <a:ext cx="400533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Dreptunghi 31">
            <a:extLst>
              <a:ext uri="{FF2B5EF4-FFF2-40B4-BE49-F238E27FC236}">
                <a16:creationId xmlns:a16="http://schemas.microsoft.com/office/drawing/2014/main" id="{7D428085-5EC0-B742-B2E3-BA68F507F3A5}"/>
              </a:ext>
            </a:extLst>
          </p:cNvPr>
          <p:cNvSpPr/>
          <p:nvPr/>
        </p:nvSpPr>
        <p:spPr>
          <a:xfrm>
            <a:off x="3563836" y="1697789"/>
            <a:ext cx="914400" cy="3215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BLOCK_N</a:t>
            </a:r>
            <a:endParaRPr lang="ro-RO" sz="1000" dirty="0"/>
          </a:p>
        </p:txBody>
      </p:sp>
      <p:cxnSp>
        <p:nvCxnSpPr>
          <p:cNvPr id="33" name="Conector drept cu săgeată 32">
            <a:extLst>
              <a:ext uri="{FF2B5EF4-FFF2-40B4-BE49-F238E27FC236}">
                <a16:creationId xmlns:a16="http://schemas.microsoft.com/office/drawing/2014/main" id="{10B0D0DA-AA41-19EE-376B-49728D5C48A7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3163303" y="1858563"/>
            <a:ext cx="400533" cy="580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Dreptunghi 47">
            <a:extLst>
              <a:ext uri="{FF2B5EF4-FFF2-40B4-BE49-F238E27FC236}">
                <a16:creationId xmlns:a16="http://schemas.microsoft.com/office/drawing/2014/main" id="{FE976ABC-DE53-D990-41ED-999D33722F34}"/>
              </a:ext>
            </a:extLst>
          </p:cNvPr>
          <p:cNvSpPr/>
          <p:nvPr/>
        </p:nvSpPr>
        <p:spPr>
          <a:xfrm>
            <a:off x="7103594" y="1512871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BLOCK_1</a:t>
            </a:r>
            <a:endParaRPr lang="ro-RO" sz="1000" dirty="0"/>
          </a:p>
        </p:txBody>
      </p:sp>
      <p:sp>
        <p:nvSpPr>
          <p:cNvPr id="49" name="Dreptunghi 48">
            <a:extLst>
              <a:ext uri="{FF2B5EF4-FFF2-40B4-BE49-F238E27FC236}">
                <a16:creationId xmlns:a16="http://schemas.microsoft.com/office/drawing/2014/main" id="{101FE3D9-D958-8DAA-EF72-38FFDC2A8FBE}"/>
              </a:ext>
            </a:extLst>
          </p:cNvPr>
          <p:cNvSpPr/>
          <p:nvPr/>
        </p:nvSpPr>
        <p:spPr>
          <a:xfrm>
            <a:off x="8418527" y="1512871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050" dirty="0"/>
              <a:t>BLOCK_N-1</a:t>
            </a:r>
            <a:endParaRPr lang="ro-RO" sz="1050" dirty="0"/>
          </a:p>
          <a:p>
            <a:pPr algn="ctr"/>
            <a:endParaRPr lang="ro-RO" dirty="0"/>
          </a:p>
        </p:txBody>
      </p:sp>
      <p:cxnSp>
        <p:nvCxnSpPr>
          <p:cNvPr id="50" name="Conector drept cu săgeată 49">
            <a:extLst>
              <a:ext uri="{FF2B5EF4-FFF2-40B4-BE49-F238E27FC236}">
                <a16:creationId xmlns:a16="http://schemas.microsoft.com/office/drawing/2014/main" id="{15A847C5-6056-5772-CBE1-15C2B4E97728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>
            <a:off x="8017994" y="1665960"/>
            <a:ext cx="400533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Dreptunghi 50">
            <a:extLst>
              <a:ext uri="{FF2B5EF4-FFF2-40B4-BE49-F238E27FC236}">
                <a16:creationId xmlns:a16="http://schemas.microsoft.com/office/drawing/2014/main" id="{E51A284A-BB18-498C-BCAB-B1CB178910EF}"/>
              </a:ext>
            </a:extLst>
          </p:cNvPr>
          <p:cNvSpPr/>
          <p:nvPr/>
        </p:nvSpPr>
        <p:spPr>
          <a:xfrm>
            <a:off x="9733460" y="1499386"/>
            <a:ext cx="914400" cy="3215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BLOCK_N</a:t>
            </a:r>
            <a:endParaRPr lang="ro-RO" sz="1000" dirty="0"/>
          </a:p>
        </p:txBody>
      </p:sp>
      <p:cxnSp>
        <p:nvCxnSpPr>
          <p:cNvPr id="52" name="Conector drept cu săgeată 51">
            <a:extLst>
              <a:ext uri="{FF2B5EF4-FFF2-40B4-BE49-F238E27FC236}">
                <a16:creationId xmlns:a16="http://schemas.microsoft.com/office/drawing/2014/main" id="{C3D9FE14-EA8D-411E-E210-BB91B8449039}"/>
              </a:ext>
            </a:extLst>
          </p:cNvPr>
          <p:cNvCxnSpPr>
            <a:cxnSpLocks/>
            <a:stCxn id="49" idx="3"/>
            <a:endCxn id="51" idx="1"/>
          </p:cNvCxnSpPr>
          <p:nvPr/>
        </p:nvCxnSpPr>
        <p:spPr>
          <a:xfrm flipV="1">
            <a:off x="9332927" y="1660160"/>
            <a:ext cx="400533" cy="580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Dreptunghi 52">
            <a:extLst>
              <a:ext uri="{FF2B5EF4-FFF2-40B4-BE49-F238E27FC236}">
                <a16:creationId xmlns:a16="http://schemas.microsoft.com/office/drawing/2014/main" id="{AD9CEE24-65A5-4036-DAF3-385CD460FAF5}"/>
              </a:ext>
            </a:extLst>
          </p:cNvPr>
          <p:cNvSpPr/>
          <p:nvPr/>
        </p:nvSpPr>
        <p:spPr>
          <a:xfrm>
            <a:off x="8389065" y="3105627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BLOCK_1</a:t>
            </a:r>
            <a:endParaRPr lang="ro-RO" sz="1000" dirty="0"/>
          </a:p>
        </p:txBody>
      </p:sp>
      <p:sp>
        <p:nvSpPr>
          <p:cNvPr id="54" name="Dreptunghi 53">
            <a:extLst>
              <a:ext uri="{FF2B5EF4-FFF2-40B4-BE49-F238E27FC236}">
                <a16:creationId xmlns:a16="http://schemas.microsoft.com/office/drawing/2014/main" id="{20D2E24C-1646-FF86-BB32-EC7DE1D3B52D}"/>
              </a:ext>
            </a:extLst>
          </p:cNvPr>
          <p:cNvSpPr/>
          <p:nvPr/>
        </p:nvSpPr>
        <p:spPr>
          <a:xfrm>
            <a:off x="9703998" y="3105627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050" dirty="0"/>
              <a:t>BLOCK_N-1</a:t>
            </a:r>
            <a:endParaRPr lang="ro-RO" sz="1050" dirty="0"/>
          </a:p>
          <a:p>
            <a:pPr algn="ctr"/>
            <a:endParaRPr lang="ro-RO" dirty="0"/>
          </a:p>
        </p:txBody>
      </p:sp>
      <p:cxnSp>
        <p:nvCxnSpPr>
          <p:cNvPr id="55" name="Conector drept cu săgeată 54">
            <a:extLst>
              <a:ext uri="{FF2B5EF4-FFF2-40B4-BE49-F238E27FC236}">
                <a16:creationId xmlns:a16="http://schemas.microsoft.com/office/drawing/2014/main" id="{F9E0B63A-0CCF-3D45-72A4-5A673DD2A8A6}"/>
              </a:ext>
            </a:extLst>
          </p:cNvPr>
          <p:cNvCxnSpPr>
            <a:cxnSpLocks/>
            <a:stCxn id="53" idx="3"/>
            <a:endCxn id="54" idx="1"/>
          </p:cNvCxnSpPr>
          <p:nvPr/>
        </p:nvCxnSpPr>
        <p:spPr>
          <a:xfrm>
            <a:off x="9303465" y="3258716"/>
            <a:ext cx="400533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Dreptunghi 55">
            <a:extLst>
              <a:ext uri="{FF2B5EF4-FFF2-40B4-BE49-F238E27FC236}">
                <a16:creationId xmlns:a16="http://schemas.microsoft.com/office/drawing/2014/main" id="{DFDC44FA-3962-AAAC-A60D-C9E70D2BFD26}"/>
              </a:ext>
            </a:extLst>
          </p:cNvPr>
          <p:cNvSpPr/>
          <p:nvPr/>
        </p:nvSpPr>
        <p:spPr>
          <a:xfrm>
            <a:off x="11018931" y="3092142"/>
            <a:ext cx="914400" cy="3215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BLOCK_N</a:t>
            </a:r>
            <a:endParaRPr lang="ro-RO" sz="1000" dirty="0"/>
          </a:p>
        </p:txBody>
      </p:sp>
      <p:cxnSp>
        <p:nvCxnSpPr>
          <p:cNvPr id="57" name="Conector drept cu săgeată 56">
            <a:extLst>
              <a:ext uri="{FF2B5EF4-FFF2-40B4-BE49-F238E27FC236}">
                <a16:creationId xmlns:a16="http://schemas.microsoft.com/office/drawing/2014/main" id="{08EFBFED-6062-4A6C-3D5C-7FB54A799378}"/>
              </a:ext>
            </a:extLst>
          </p:cNvPr>
          <p:cNvCxnSpPr>
            <a:cxnSpLocks/>
            <a:stCxn id="54" idx="3"/>
            <a:endCxn id="56" idx="1"/>
          </p:cNvCxnSpPr>
          <p:nvPr/>
        </p:nvCxnSpPr>
        <p:spPr>
          <a:xfrm flipV="1">
            <a:off x="10618398" y="3252916"/>
            <a:ext cx="400533" cy="580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Dreptunghi 57">
            <a:extLst>
              <a:ext uri="{FF2B5EF4-FFF2-40B4-BE49-F238E27FC236}">
                <a16:creationId xmlns:a16="http://schemas.microsoft.com/office/drawing/2014/main" id="{5D0CD0A3-B305-FFDA-3E40-CAEE4E1B31BD}"/>
              </a:ext>
            </a:extLst>
          </p:cNvPr>
          <p:cNvSpPr/>
          <p:nvPr/>
        </p:nvSpPr>
        <p:spPr>
          <a:xfrm>
            <a:off x="7560794" y="5965696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BLOCK_1</a:t>
            </a:r>
            <a:endParaRPr lang="ro-RO" sz="1000" dirty="0"/>
          </a:p>
        </p:txBody>
      </p:sp>
      <p:sp>
        <p:nvSpPr>
          <p:cNvPr id="59" name="Dreptunghi 58">
            <a:extLst>
              <a:ext uri="{FF2B5EF4-FFF2-40B4-BE49-F238E27FC236}">
                <a16:creationId xmlns:a16="http://schemas.microsoft.com/office/drawing/2014/main" id="{094725B4-0F3D-007C-AD27-977B51DE6CCC}"/>
              </a:ext>
            </a:extLst>
          </p:cNvPr>
          <p:cNvSpPr/>
          <p:nvPr/>
        </p:nvSpPr>
        <p:spPr>
          <a:xfrm>
            <a:off x="8875727" y="5965696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050" dirty="0"/>
              <a:t>BLOCK_N-1</a:t>
            </a:r>
            <a:endParaRPr lang="ro-RO" sz="1050" dirty="0"/>
          </a:p>
          <a:p>
            <a:pPr algn="ctr"/>
            <a:endParaRPr lang="ro-RO" dirty="0"/>
          </a:p>
        </p:txBody>
      </p:sp>
      <p:cxnSp>
        <p:nvCxnSpPr>
          <p:cNvPr id="60" name="Conector drept cu săgeată 59">
            <a:extLst>
              <a:ext uri="{FF2B5EF4-FFF2-40B4-BE49-F238E27FC236}">
                <a16:creationId xmlns:a16="http://schemas.microsoft.com/office/drawing/2014/main" id="{A242FB7C-0FE2-CE16-4E12-D3D70A3F4F2C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>
            <a:off x="8475194" y="6118785"/>
            <a:ext cx="400533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Dreptunghi 60">
            <a:extLst>
              <a:ext uri="{FF2B5EF4-FFF2-40B4-BE49-F238E27FC236}">
                <a16:creationId xmlns:a16="http://schemas.microsoft.com/office/drawing/2014/main" id="{708F7497-AE52-5027-8DEC-686D6D69C712}"/>
              </a:ext>
            </a:extLst>
          </p:cNvPr>
          <p:cNvSpPr/>
          <p:nvPr/>
        </p:nvSpPr>
        <p:spPr>
          <a:xfrm>
            <a:off x="10190660" y="5952211"/>
            <a:ext cx="914400" cy="32154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BLOCK_N</a:t>
            </a:r>
            <a:endParaRPr lang="ro-RO" sz="1000" dirty="0"/>
          </a:p>
        </p:txBody>
      </p:sp>
      <p:cxnSp>
        <p:nvCxnSpPr>
          <p:cNvPr id="62" name="Conector drept cu săgeată 61">
            <a:extLst>
              <a:ext uri="{FF2B5EF4-FFF2-40B4-BE49-F238E27FC236}">
                <a16:creationId xmlns:a16="http://schemas.microsoft.com/office/drawing/2014/main" id="{B8496070-7E79-1EA9-36A1-01CAC4646997}"/>
              </a:ext>
            </a:extLst>
          </p:cNvPr>
          <p:cNvCxnSpPr>
            <a:cxnSpLocks/>
            <a:stCxn id="59" idx="3"/>
            <a:endCxn id="61" idx="1"/>
          </p:cNvCxnSpPr>
          <p:nvPr/>
        </p:nvCxnSpPr>
        <p:spPr>
          <a:xfrm flipV="1">
            <a:off x="9790127" y="6112985"/>
            <a:ext cx="400533" cy="580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Dreptunghi 62">
            <a:extLst>
              <a:ext uri="{FF2B5EF4-FFF2-40B4-BE49-F238E27FC236}">
                <a16:creationId xmlns:a16="http://schemas.microsoft.com/office/drawing/2014/main" id="{45C61BA3-C753-8149-7CC6-C9C79B45F1AA}"/>
              </a:ext>
            </a:extLst>
          </p:cNvPr>
          <p:cNvSpPr/>
          <p:nvPr/>
        </p:nvSpPr>
        <p:spPr>
          <a:xfrm>
            <a:off x="4040219" y="5330039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BLOCK_1</a:t>
            </a:r>
            <a:endParaRPr lang="ro-RO" sz="1000" dirty="0"/>
          </a:p>
        </p:txBody>
      </p:sp>
      <p:sp>
        <p:nvSpPr>
          <p:cNvPr id="64" name="Dreptunghi 63">
            <a:extLst>
              <a:ext uri="{FF2B5EF4-FFF2-40B4-BE49-F238E27FC236}">
                <a16:creationId xmlns:a16="http://schemas.microsoft.com/office/drawing/2014/main" id="{99EB4D89-8E60-791F-AAED-2B534B3B9C48}"/>
              </a:ext>
            </a:extLst>
          </p:cNvPr>
          <p:cNvSpPr/>
          <p:nvPr/>
        </p:nvSpPr>
        <p:spPr>
          <a:xfrm>
            <a:off x="5355152" y="5330039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050" dirty="0"/>
              <a:t>BLOCK_N-1</a:t>
            </a:r>
            <a:endParaRPr lang="ro-RO" sz="1050" dirty="0"/>
          </a:p>
          <a:p>
            <a:pPr algn="ctr"/>
            <a:endParaRPr lang="ro-RO" dirty="0"/>
          </a:p>
        </p:txBody>
      </p:sp>
      <p:cxnSp>
        <p:nvCxnSpPr>
          <p:cNvPr id="65" name="Conector drept cu săgeată 64">
            <a:extLst>
              <a:ext uri="{FF2B5EF4-FFF2-40B4-BE49-F238E27FC236}">
                <a16:creationId xmlns:a16="http://schemas.microsoft.com/office/drawing/2014/main" id="{0B58C3A8-FD4C-4040-2F0A-6E30B6182AD7}"/>
              </a:ext>
            </a:extLst>
          </p:cNvPr>
          <p:cNvCxnSpPr>
            <a:cxnSpLocks/>
            <a:stCxn id="63" idx="3"/>
            <a:endCxn id="64" idx="1"/>
          </p:cNvCxnSpPr>
          <p:nvPr/>
        </p:nvCxnSpPr>
        <p:spPr>
          <a:xfrm>
            <a:off x="4954619" y="5483128"/>
            <a:ext cx="400533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Dreptunghi 65">
            <a:extLst>
              <a:ext uri="{FF2B5EF4-FFF2-40B4-BE49-F238E27FC236}">
                <a16:creationId xmlns:a16="http://schemas.microsoft.com/office/drawing/2014/main" id="{3E24C3B9-C6DA-DBE8-3519-200061201C8B}"/>
              </a:ext>
            </a:extLst>
          </p:cNvPr>
          <p:cNvSpPr/>
          <p:nvPr/>
        </p:nvSpPr>
        <p:spPr>
          <a:xfrm>
            <a:off x="6670085" y="5316554"/>
            <a:ext cx="914400" cy="32154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BLOCK_N</a:t>
            </a:r>
            <a:endParaRPr lang="ro-RO" sz="1000" dirty="0"/>
          </a:p>
        </p:txBody>
      </p:sp>
      <p:cxnSp>
        <p:nvCxnSpPr>
          <p:cNvPr id="67" name="Conector drept cu săgeată 66">
            <a:extLst>
              <a:ext uri="{FF2B5EF4-FFF2-40B4-BE49-F238E27FC236}">
                <a16:creationId xmlns:a16="http://schemas.microsoft.com/office/drawing/2014/main" id="{4285CCCB-F031-3646-2EAE-D255B5095338}"/>
              </a:ext>
            </a:extLst>
          </p:cNvPr>
          <p:cNvCxnSpPr>
            <a:cxnSpLocks/>
            <a:stCxn id="64" idx="3"/>
            <a:endCxn id="66" idx="1"/>
          </p:cNvCxnSpPr>
          <p:nvPr/>
        </p:nvCxnSpPr>
        <p:spPr>
          <a:xfrm flipV="1">
            <a:off x="6269552" y="5477328"/>
            <a:ext cx="400533" cy="580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Dreptunghi 70">
            <a:extLst>
              <a:ext uri="{FF2B5EF4-FFF2-40B4-BE49-F238E27FC236}">
                <a16:creationId xmlns:a16="http://schemas.microsoft.com/office/drawing/2014/main" id="{C250A427-28D0-EBCE-8834-7609CF4E7F8D}"/>
              </a:ext>
            </a:extLst>
          </p:cNvPr>
          <p:cNvSpPr/>
          <p:nvPr/>
        </p:nvSpPr>
        <p:spPr>
          <a:xfrm>
            <a:off x="2897219" y="5106602"/>
            <a:ext cx="914400" cy="32154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BLOCK_N</a:t>
            </a:r>
            <a:endParaRPr lang="ro-RO" sz="1000" dirty="0"/>
          </a:p>
        </p:txBody>
      </p:sp>
      <p:cxnSp>
        <p:nvCxnSpPr>
          <p:cNvPr id="72" name="Conector drept cu săgeată 71">
            <a:extLst>
              <a:ext uri="{FF2B5EF4-FFF2-40B4-BE49-F238E27FC236}">
                <a16:creationId xmlns:a16="http://schemas.microsoft.com/office/drawing/2014/main" id="{5709822E-D381-A028-4E9C-BEB706E80D4D}"/>
              </a:ext>
            </a:extLst>
          </p:cNvPr>
          <p:cNvCxnSpPr>
            <a:cxnSpLocks/>
            <a:stCxn id="17" idx="3"/>
            <a:endCxn id="71" idx="1"/>
          </p:cNvCxnSpPr>
          <p:nvPr/>
        </p:nvCxnSpPr>
        <p:spPr>
          <a:xfrm flipV="1">
            <a:off x="2491365" y="5267376"/>
            <a:ext cx="405854" cy="7684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Dreptunghi 72">
            <a:extLst>
              <a:ext uri="{FF2B5EF4-FFF2-40B4-BE49-F238E27FC236}">
                <a16:creationId xmlns:a16="http://schemas.microsoft.com/office/drawing/2014/main" id="{8D7914E5-CDD3-1BBC-85BC-BB41FA060419}"/>
              </a:ext>
            </a:extLst>
          </p:cNvPr>
          <p:cNvSpPr/>
          <p:nvPr/>
        </p:nvSpPr>
        <p:spPr>
          <a:xfrm>
            <a:off x="1551383" y="3273642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BLOCK_1</a:t>
            </a:r>
            <a:endParaRPr lang="ro-RO" sz="1000" dirty="0"/>
          </a:p>
        </p:txBody>
      </p:sp>
      <p:sp>
        <p:nvSpPr>
          <p:cNvPr id="74" name="Dreptunghi 73">
            <a:extLst>
              <a:ext uri="{FF2B5EF4-FFF2-40B4-BE49-F238E27FC236}">
                <a16:creationId xmlns:a16="http://schemas.microsoft.com/office/drawing/2014/main" id="{C8E6C5E9-5871-00B4-73B3-75AA63AAE11F}"/>
              </a:ext>
            </a:extLst>
          </p:cNvPr>
          <p:cNvSpPr/>
          <p:nvPr/>
        </p:nvSpPr>
        <p:spPr>
          <a:xfrm>
            <a:off x="2866316" y="3273642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050" dirty="0"/>
              <a:t>BLOCK_N-1</a:t>
            </a:r>
            <a:endParaRPr lang="ro-RO" sz="1050" dirty="0"/>
          </a:p>
          <a:p>
            <a:pPr algn="ctr"/>
            <a:endParaRPr lang="ro-RO" dirty="0"/>
          </a:p>
        </p:txBody>
      </p:sp>
      <p:cxnSp>
        <p:nvCxnSpPr>
          <p:cNvPr id="75" name="Conector drept cu săgeată 74">
            <a:extLst>
              <a:ext uri="{FF2B5EF4-FFF2-40B4-BE49-F238E27FC236}">
                <a16:creationId xmlns:a16="http://schemas.microsoft.com/office/drawing/2014/main" id="{C9ED9CD3-E543-0AC0-5477-D9C6404482B9}"/>
              </a:ext>
            </a:extLst>
          </p:cNvPr>
          <p:cNvCxnSpPr>
            <a:cxnSpLocks/>
            <a:stCxn id="73" idx="3"/>
            <a:endCxn id="74" idx="1"/>
          </p:cNvCxnSpPr>
          <p:nvPr/>
        </p:nvCxnSpPr>
        <p:spPr>
          <a:xfrm>
            <a:off x="2465783" y="3426731"/>
            <a:ext cx="400533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Dreptunghi 75">
            <a:extLst>
              <a:ext uri="{FF2B5EF4-FFF2-40B4-BE49-F238E27FC236}">
                <a16:creationId xmlns:a16="http://schemas.microsoft.com/office/drawing/2014/main" id="{C843131C-C7C9-E770-6851-F53032319519}"/>
              </a:ext>
            </a:extLst>
          </p:cNvPr>
          <p:cNvSpPr/>
          <p:nvPr/>
        </p:nvSpPr>
        <p:spPr>
          <a:xfrm>
            <a:off x="4181249" y="3260157"/>
            <a:ext cx="914400" cy="32154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BLOCK_N</a:t>
            </a:r>
            <a:endParaRPr lang="ro-RO" sz="1000" dirty="0"/>
          </a:p>
        </p:txBody>
      </p:sp>
      <p:cxnSp>
        <p:nvCxnSpPr>
          <p:cNvPr id="77" name="Conector drept cu săgeată 76">
            <a:extLst>
              <a:ext uri="{FF2B5EF4-FFF2-40B4-BE49-F238E27FC236}">
                <a16:creationId xmlns:a16="http://schemas.microsoft.com/office/drawing/2014/main" id="{2327F688-F01B-13E5-0B6E-C734227E8D8A}"/>
              </a:ext>
            </a:extLst>
          </p:cNvPr>
          <p:cNvCxnSpPr>
            <a:cxnSpLocks/>
            <a:stCxn id="74" idx="3"/>
            <a:endCxn id="76" idx="1"/>
          </p:cNvCxnSpPr>
          <p:nvPr/>
        </p:nvCxnSpPr>
        <p:spPr>
          <a:xfrm flipV="1">
            <a:off x="3780716" y="3420931"/>
            <a:ext cx="400533" cy="580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Dreptunghi 15">
            <a:extLst>
              <a:ext uri="{FF2B5EF4-FFF2-40B4-BE49-F238E27FC236}">
                <a16:creationId xmlns:a16="http://schemas.microsoft.com/office/drawing/2014/main" id="{CD8DE1A5-890A-ED32-3294-0B962BDAAA89}"/>
              </a:ext>
            </a:extLst>
          </p:cNvPr>
          <p:cNvSpPr/>
          <p:nvPr/>
        </p:nvSpPr>
        <p:spPr>
          <a:xfrm>
            <a:off x="262032" y="5121971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BLOCK_1</a:t>
            </a:r>
            <a:endParaRPr lang="ro-RO" sz="1000" dirty="0"/>
          </a:p>
        </p:txBody>
      </p:sp>
      <p:sp>
        <p:nvSpPr>
          <p:cNvPr id="17" name="Dreptunghi 16">
            <a:extLst>
              <a:ext uri="{FF2B5EF4-FFF2-40B4-BE49-F238E27FC236}">
                <a16:creationId xmlns:a16="http://schemas.microsoft.com/office/drawing/2014/main" id="{057B5A6D-1C58-9F5A-5871-7054A06CE3B0}"/>
              </a:ext>
            </a:extLst>
          </p:cNvPr>
          <p:cNvSpPr/>
          <p:nvPr/>
        </p:nvSpPr>
        <p:spPr>
          <a:xfrm>
            <a:off x="1576965" y="5121971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050" dirty="0"/>
              <a:t>BLOCK_N-1</a:t>
            </a:r>
            <a:endParaRPr lang="ro-RO" sz="1050" dirty="0"/>
          </a:p>
          <a:p>
            <a:pPr algn="ctr"/>
            <a:endParaRPr lang="ro-RO" dirty="0"/>
          </a:p>
        </p:txBody>
      </p:sp>
      <p:cxnSp>
        <p:nvCxnSpPr>
          <p:cNvPr id="18" name="Conector drept cu săgeată 17">
            <a:extLst>
              <a:ext uri="{FF2B5EF4-FFF2-40B4-BE49-F238E27FC236}">
                <a16:creationId xmlns:a16="http://schemas.microsoft.com/office/drawing/2014/main" id="{3453C306-47AD-0A48-CD1C-09E412DA44B3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1176432" y="5275060"/>
            <a:ext cx="400533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504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c 1" descr="Laptop">
            <a:extLst>
              <a:ext uri="{FF2B5EF4-FFF2-40B4-BE49-F238E27FC236}">
                <a16:creationId xmlns:a16="http://schemas.microsoft.com/office/drawing/2014/main" id="{612F9E62-A9DA-337E-E751-57CAB163A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737" y="1079418"/>
            <a:ext cx="914400" cy="914400"/>
          </a:xfrm>
          <a:prstGeom prst="rect">
            <a:avLst/>
          </a:prstGeom>
        </p:spPr>
      </p:pic>
      <p:pic>
        <p:nvPicPr>
          <p:cNvPr id="4" name="Grafic 3" descr="Laptop">
            <a:extLst>
              <a:ext uri="{FF2B5EF4-FFF2-40B4-BE49-F238E27FC236}">
                <a16:creationId xmlns:a16="http://schemas.microsoft.com/office/drawing/2014/main" id="{70A253A1-D537-6904-8114-E496DC69C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1079418"/>
            <a:ext cx="914400" cy="914400"/>
          </a:xfrm>
          <a:prstGeom prst="rect">
            <a:avLst/>
          </a:prstGeom>
        </p:spPr>
      </p:pic>
      <p:pic>
        <p:nvPicPr>
          <p:cNvPr id="7" name="Grafic 6" descr="Laptop">
            <a:extLst>
              <a:ext uri="{FF2B5EF4-FFF2-40B4-BE49-F238E27FC236}">
                <a16:creationId xmlns:a16="http://schemas.microsoft.com/office/drawing/2014/main" id="{12A2451E-FC70-9BBE-15DE-F0DA56333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1321" y="4034984"/>
            <a:ext cx="914400" cy="914400"/>
          </a:xfrm>
          <a:prstGeom prst="rect">
            <a:avLst/>
          </a:prstGeom>
        </p:spPr>
      </p:pic>
      <p:cxnSp>
        <p:nvCxnSpPr>
          <p:cNvPr id="9" name="Conector drept cu săgeată 8">
            <a:extLst>
              <a:ext uri="{FF2B5EF4-FFF2-40B4-BE49-F238E27FC236}">
                <a16:creationId xmlns:a16="http://schemas.microsoft.com/office/drawing/2014/main" id="{5D97B0B1-7D32-66EC-0343-EF739B50DB3F}"/>
              </a:ext>
            </a:extLst>
          </p:cNvPr>
          <p:cNvCxnSpPr>
            <a:cxnSpLocks/>
            <a:stCxn id="2" idx="3"/>
            <a:endCxn id="7" idx="0"/>
          </p:cNvCxnSpPr>
          <p:nvPr/>
        </p:nvCxnSpPr>
        <p:spPr>
          <a:xfrm>
            <a:off x="1526137" y="1536618"/>
            <a:ext cx="3002384" cy="2498366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rept cu săgeată 12">
            <a:extLst>
              <a:ext uri="{FF2B5EF4-FFF2-40B4-BE49-F238E27FC236}">
                <a16:creationId xmlns:a16="http://schemas.microsoft.com/office/drawing/2014/main" id="{382E71D0-3271-B035-5CBF-07E2637A2487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4528521" y="1993818"/>
            <a:ext cx="2024679" cy="2041166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Dreptunghi 28">
            <a:extLst>
              <a:ext uri="{FF2B5EF4-FFF2-40B4-BE49-F238E27FC236}">
                <a16:creationId xmlns:a16="http://schemas.microsoft.com/office/drawing/2014/main" id="{68AADDBC-20F1-E5D0-8DD9-722F6CA2F1A0}"/>
              </a:ext>
            </a:extLst>
          </p:cNvPr>
          <p:cNvSpPr/>
          <p:nvPr/>
        </p:nvSpPr>
        <p:spPr>
          <a:xfrm>
            <a:off x="1754737" y="1512871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BLOCK_1</a:t>
            </a:r>
            <a:endParaRPr lang="ro-RO" sz="1000" dirty="0"/>
          </a:p>
        </p:txBody>
      </p:sp>
      <p:sp>
        <p:nvSpPr>
          <p:cNvPr id="30" name="Dreptunghi 29">
            <a:extLst>
              <a:ext uri="{FF2B5EF4-FFF2-40B4-BE49-F238E27FC236}">
                <a16:creationId xmlns:a16="http://schemas.microsoft.com/office/drawing/2014/main" id="{0A31212E-496D-2791-2B05-7982DAA1BC1E}"/>
              </a:ext>
            </a:extLst>
          </p:cNvPr>
          <p:cNvSpPr/>
          <p:nvPr/>
        </p:nvSpPr>
        <p:spPr>
          <a:xfrm>
            <a:off x="3069670" y="1512871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050" dirty="0"/>
              <a:t>BLOCK_N-1</a:t>
            </a:r>
            <a:endParaRPr lang="ro-RO" sz="1050" dirty="0"/>
          </a:p>
          <a:p>
            <a:pPr algn="ctr"/>
            <a:endParaRPr lang="ro-RO" dirty="0"/>
          </a:p>
        </p:txBody>
      </p:sp>
      <p:cxnSp>
        <p:nvCxnSpPr>
          <p:cNvPr id="31" name="Conector drept cu săgeată 30">
            <a:extLst>
              <a:ext uri="{FF2B5EF4-FFF2-40B4-BE49-F238E27FC236}">
                <a16:creationId xmlns:a16="http://schemas.microsoft.com/office/drawing/2014/main" id="{5834C717-9422-F3BD-0D62-1D4A734C4AA2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2669137" y="1665960"/>
            <a:ext cx="400533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Dreptunghi 31">
            <a:extLst>
              <a:ext uri="{FF2B5EF4-FFF2-40B4-BE49-F238E27FC236}">
                <a16:creationId xmlns:a16="http://schemas.microsoft.com/office/drawing/2014/main" id="{7D428085-5EC0-B742-B2E3-BA68F507F3A5}"/>
              </a:ext>
            </a:extLst>
          </p:cNvPr>
          <p:cNvSpPr/>
          <p:nvPr/>
        </p:nvSpPr>
        <p:spPr>
          <a:xfrm>
            <a:off x="4384603" y="1499386"/>
            <a:ext cx="914400" cy="32154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BLOCK_</a:t>
            </a:r>
            <a:r>
              <a:rPr lang="en-US" sz="1000" b="1" dirty="0"/>
              <a:t>N_A</a:t>
            </a:r>
            <a:endParaRPr lang="ro-RO" sz="1000" b="1" dirty="0"/>
          </a:p>
        </p:txBody>
      </p:sp>
      <p:cxnSp>
        <p:nvCxnSpPr>
          <p:cNvPr id="33" name="Conector drept cu săgeată 32">
            <a:extLst>
              <a:ext uri="{FF2B5EF4-FFF2-40B4-BE49-F238E27FC236}">
                <a16:creationId xmlns:a16="http://schemas.microsoft.com/office/drawing/2014/main" id="{10B0D0DA-AA41-19EE-376B-49728D5C48A7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3984070" y="1660160"/>
            <a:ext cx="400533" cy="580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Dreptunghi 47">
            <a:extLst>
              <a:ext uri="{FF2B5EF4-FFF2-40B4-BE49-F238E27FC236}">
                <a16:creationId xmlns:a16="http://schemas.microsoft.com/office/drawing/2014/main" id="{FE976ABC-DE53-D990-41ED-999D33722F34}"/>
              </a:ext>
            </a:extLst>
          </p:cNvPr>
          <p:cNvSpPr/>
          <p:nvPr/>
        </p:nvSpPr>
        <p:spPr>
          <a:xfrm>
            <a:off x="7103594" y="1512871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BLOCK_1</a:t>
            </a:r>
            <a:endParaRPr lang="ro-RO" sz="1000" dirty="0"/>
          </a:p>
        </p:txBody>
      </p:sp>
      <p:sp>
        <p:nvSpPr>
          <p:cNvPr id="49" name="Dreptunghi 48">
            <a:extLst>
              <a:ext uri="{FF2B5EF4-FFF2-40B4-BE49-F238E27FC236}">
                <a16:creationId xmlns:a16="http://schemas.microsoft.com/office/drawing/2014/main" id="{101FE3D9-D958-8DAA-EF72-38FFDC2A8FBE}"/>
              </a:ext>
            </a:extLst>
          </p:cNvPr>
          <p:cNvSpPr/>
          <p:nvPr/>
        </p:nvSpPr>
        <p:spPr>
          <a:xfrm>
            <a:off x="8418527" y="1512871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050" dirty="0"/>
              <a:t>BLOCK_N-1</a:t>
            </a:r>
            <a:endParaRPr lang="ro-RO" sz="1050" dirty="0"/>
          </a:p>
          <a:p>
            <a:pPr algn="ctr"/>
            <a:endParaRPr lang="ro-RO" dirty="0"/>
          </a:p>
        </p:txBody>
      </p:sp>
      <p:cxnSp>
        <p:nvCxnSpPr>
          <p:cNvPr id="50" name="Conector drept cu săgeată 49">
            <a:extLst>
              <a:ext uri="{FF2B5EF4-FFF2-40B4-BE49-F238E27FC236}">
                <a16:creationId xmlns:a16="http://schemas.microsoft.com/office/drawing/2014/main" id="{15A847C5-6056-5772-CBE1-15C2B4E97728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>
            <a:off x="8017994" y="1665960"/>
            <a:ext cx="400533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Dreptunghi 50">
            <a:extLst>
              <a:ext uri="{FF2B5EF4-FFF2-40B4-BE49-F238E27FC236}">
                <a16:creationId xmlns:a16="http://schemas.microsoft.com/office/drawing/2014/main" id="{E51A284A-BB18-498C-BCAB-B1CB178910EF}"/>
              </a:ext>
            </a:extLst>
          </p:cNvPr>
          <p:cNvSpPr/>
          <p:nvPr/>
        </p:nvSpPr>
        <p:spPr>
          <a:xfrm>
            <a:off x="9733460" y="1499386"/>
            <a:ext cx="914400" cy="32154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BLOCK_</a:t>
            </a:r>
            <a:r>
              <a:rPr lang="en-US" sz="1000" b="1" dirty="0"/>
              <a:t>N_B</a:t>
            </a:r>
            <a:endParaRPr lang="ro-RO" sz="1000" b="1" dirty="0"/>
          </a:p>
        </p:txBody>
      </p:sp>
      <p:cxnSp>
        <p:nvCxnSpPr>
          <p:cNvPr id="52" name="Conector drept cu săgeată 51">
            <a:extLst>
              <a:ext uri="{FF2B5EF4-FFF2-40B4-BE49-F238E27FC236}">
                <a16:creationId xmlns:a16="http://schemas.microsoft.com/office/drawing/2014/main" id="{C3D9FE14-EA8D-411E-E210-BB91B8449039}"/>
              </a:ext>
            </a:extLst>
          </p:cNvPr>
          <p:cNvCxnSpPr>
            <a:cxnSpLocks/>
            <a:stCxn id="49" idx="3"/>
            <a:endCxn id="51" idx="1"/>
          </p:cNvCxnSpPr>
          <p:nvPr/>
        </p:nvCxnSpPr>
        <p:spPr>
          <a:xfrm flipV="1">
            <a:off x="9332927" y="1660160"/>
            <a:ext cx="400533" cy="580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Dreptunghi 62">
            <a:extLst>
              <a:ext uri="{FF2B5EF4-FFF2-40B4-BE49-F238E27FC236}">
                <a16:creationId xmlns:a16="http://schemas.microsoft.com/office/drawing/2014/main" id="{45C61BA3-C753-8149-7CC6-C9C79B45F1AA}"/>
              </a:ext>
            </a:extLst>
          </p:cNvPr>
          <p:cNvSpPr/>
          <p:nvPr/>
        </p:nvSpPr>
        <p:spPr>
          <a:xfrm>
            <a:off x="3156921" y="4981772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BLOCK_1</a:t>
            </a:r>
            <a:endParaRPr lang="ro-RO" sz="1000" dirty="0"/>
          </a:p>
        </p:txBody>
      </p:sp>
      <p:sp>
        <p:nvSpPr>
          <p:cNvPr id="64" name="Dreptunghi 63">
            <a:extLst>
              <a:ext uri="{FF2B5EF4-FFF2-40B4-BE49-F238E27FC236}">
                <a16:creationId xmlns:a16="http://schemas.microsoft.com/office/drawing/2014/main" id="{99EB4D89-8E60-791F-AAED-2B534B3B9C48}"/>
              </a:ext>
            </a:extLst>
          </p:cNvPr>
          <p:cNvSpPr/>
          <p:nvPr/>
        </p:nvSpPr>
        <p:spPr>
          <a:xfrm>
            <a:off x="4471854" y="4981772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050" dirty="0"/>
              <a:t>BLOCK_N-1</a:t>
            </a:r>
            <a:endParaRPr lang="ro-RO" sz="1050" dirty="0"/>
          </a:p>
          <a:p>
            <a:pPr algn="ctr"/>
            <a:endParaRPr lang="ro-RO" dirty="0"/>
          </a:p>
        </p:txBody>
      </p:sp>
      <p:cxnSp>
        <p:nvCxnSpPr>
          <p:cNvPr id="65" name="Conector drept cu săgeată 64">
            <a:extLst>
              <a:ext uri="{FF2B5EF4-FFF2-40B4-BE49-F238E27FC236}">
                <a16:creationId xmlns:a16="http://schemas.microsoft.com/office/drawing/2014/main" id="{0B58C3A8-FD4C-4040-2F0A-6E30B6182AD7}"/>
              </a:ext>
            </a:extLst>
          </p:cNvPr>
          <p:cNvCxnSpPr>
            <a:cxnSpLocks/>
            <a:stCxn id="63" idx="3"/>
            <a:endCxn id="64" idx="1"/>
          </p:cNvCxnSpPr>
          <p:nvPr/>
        </p:nvCxnSpPr>
        <p:spPr>
          <a:xfrm>
            <a:off x="4071321" y="5134861"/>
            <a:ext cx="400533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Dreptunghi 65">
            <a:extLst>
              <a:ext uri="{FF2B5EF4-FFF2-40B4-BE49-F238E27FC236}">
                <a16:creationId xmlns:a16="http://schemas.microsoft.com/office/drawing/2014/main" id="{3E24C3B9-C6DA-DBE8-3519-200061201C8B}"/>
              </a:ext>
            </a:extLst>
          </p:cNvPr>
          <p:cNvSpPr/>
          <p:nvPr/>
        </p:nvSpPr>
        <p:spPr>
          <a:xfrm>
            <a:off x="6020052" y="4513869"/>
            <a:ext cx="914400" cy="32154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BLOCK_</a:t>
            </a:r>
            <a:r>
              <a:rPr lang="en-US" sz="1000" b="1" dirty="0"/>
              <a:t>N_A</a:t>
            </a:r>
            <a:endParaRPr lang="ro-RO" sz="1000" b="1" dirty="0"/>
          </a:p>
        </p:txBody>
      </p:sp>
      <p:cxnSp>
        <p:nvCxnSpPr>
          <p:cNvPr id="67" name="Conector drept cu săgeată 66">
            <a:extLst>
              <a:ext uri="{FF2B5EF4-FFF2-40B4-BE49-F238E27FC236}">
                <a16:creationId xmlns:a16="http://schemas.microsoft.com/office/drawing/2014/main" id="{4285CCCB-F031-3646-2EAE-D255B5095338}"/>
              </a:ext>
            </a:extLst>
          </p:cNvPr>
          <p:cNvCxnSpPr>
            <a:cxnSpLocks/>
            <a:stCxn id="64" idx="3"/>
            <a:endCxn id="66" idx="1"/>
          </p:cNvCxnSpPr>
          <p:nvPr/>
        </p:nvCxnSpPr>
        <p:spPr>
          <a:xfrm flipV="1">
            <a:off x="5386254" y="4674643"/>
            <a:ext cx="633798" cy="460218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drept cu săgeată 23">
            <a:extLst>
              <a:ext uri="{FF2B5EF4-FFF2-40B4-BE49-F238E27FC236}">
                <a16:creationId xmlns:a16="http://schemas.microsoft.com/office/drawing/2014/main" id="{F0B46503-CA0E-F80F-D021-6E6A8F7AA812}"/>
              </a:ext>
            </a:extLst>
          </p:cNvPr>
          <p:cNvCxnSpPr>
            <a:cxnSpLocks/>
            <a:stCxn id="64" idx="3"/>
            <a:endCxn id="27" idx="1"/>
          </p:cNvCxnSpPr>
          <p:nvPr/>
        </p:nvCxnSpPr>
        <p:spPr>
          <a:xfrm>
            <a:off x="5386254" y="5134861"/>
            <a:ext cx="633798" cy="442074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Dreptunghi 26">
            <a:extLst>
              <a:ext uri="{FF2B5EF4-FFF2-40B4-BE49-F238E27FC236}">
                <a16:creationId xmlns:a16="http://schemas.microsoft.com/office/drawing/2014/main" id="{933D2C61-E932-2436-B807-6C25AF5A5B5E}"/>
              </a:ext>
            </a:extLst>
          </p:cNvPr>
          <p:cNvSpPr/>
          <p:nvPr/>
        </p:nvSpPr>
        <p:spPr>
          <a:xfrm>
            <a:off x="6020052" y="5416161"/>
            <a:ext cx="914400" cy="32154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BLOCK_</a:t>
            </a:r>
            <a:r>
              <a:rPr lang="en-US" sz="1000" b="1" dirty="0"/>
              <a:t>N_B</a:t>
            </a:r>
            <a:endParaRPr lang="ro-RO" sz="1000" b="1" dirty="0"/>
          </a:p>
        </p:txBody>
      </p:sp>
    </p:spTree>
    <p:extLst>
      <p:ext uri="{BB962C8B-B14F-4D97-AF65-F5344CB8AC3E}">
        <p14:creationId xmlns:p14="http://schemas.microsoft.com/office/powerpoint/2010/main" val="58452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c 1" descr="Laptop">
            <a:extLst>
              <a:ext uri="{FF2B5EF4-FFF2-40B4-BE49-F238E27FC236}">
                <a16:creationId xmlns:a16="http://schemas.microsoft.com/office/drawing/2014/main" id="{612F9E62-A9DA-337E-E751-57CAB163A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737" y="1079418"/>
            <a:ext cx="914400" cy="914400"/>
          </a:xfrm>
          <a:prstGeom prst="rect">
            <a:avLst/>
          </a:prstGeom>
        </p:spPr>
      </p:pic>
      <p:pic>
        <p:nvPicPr>
          <p:cNvPr id="4" name="Grafic 3" descr="Laptop">
            <a:extLst>
              <a:ext uri="{FF2B5EF4-FFF2-40B4-BE49-F238E27FC236}">
                <a16:creationId xmlns:a16="http://schemas.microsoft.com/office/drawing/2014/main" id="{70A253A1-D537-6904-8114-E496DC69CB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1079418"/>
            <a:ext cx="914400" cy="914400"/>
          </a:xfrm>
          <a:prstGeom prst="rect">
            <a:avLst/>
          </a:prstGeom>
        </p:spPr>
      </p:pic>
      <p:pic>
        <p:nvPicPr>
          <p:cNvPr id="7" name="Grafic 6" descr="Laptop">
            <a:extLst>
              <a:ext uri="{FF2B5EF4-FFF2-40B4-BE49-F238E27FC236}">
                <a16:creationId xmlns:a16="http://schemas.microsoft.com/office/drawing/2014/main" id="{12A2451E-FC70-9BBE-15DE-F0DA56333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1321" y="4034984"/>
            <a:ext cx="914400" cy="914400"/>
          </a:xfrm>
          <a:prstGeom prst="rect">
            <a:avLst/>
          </a:prstGeom>
        </p:spPr>
      </p:pic>
      <p:cxnSp>
        <p:nvCxnSpPr>
          <p:cNvPr id="13" name="Conector drept cu săgeată 12">
            <a:extLst>
              <a:ext uri="{FF2B5EF4-FFF2-40B4-BE49-F238E27FC236}">
                <a16:creationId xmlns:a16="http://schemas.microsoft.com/office/drawing/2014/main" id="{382E71D0-3271-B035-5CBF-07E2637A2487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4528521" y="1993818"/>
            <a:ext cx="2024679" cy="2041166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Dreptunghi 28">
            <a:extLst>
              <a:ext uri="{FF2B5EF4-FFF2-40B4-BE49-F238E27FC236}">
                <a16:creationId xmlns:a16="http://schemas.microsoft.com/office/drawing/2014/main" id="{68AADDBC-20F1-E5D0-8DD9-722F6CA2F1A0}"/>
              </a:ext>
            </a:extLst>
          </p:cNvPr>
          <p:cNvSpPr/>
          <p:nvPr/>
        </p:nvSpPr>
        <p:spPr>
          <a:xfrm>
            <a:off x="1754737" y="1512871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BLOCK_1</a:t>
            </a:r>
            <a:endParaRPr lang="ro-RO" sz="1000" dirty="0"/>
          </a:p>
        </p:txBody>
      </p:sp>
      <p:sp>
        <p:nvSpPr>
          <p:cNvPr id="30" name="Dreptunghi 29">
            <a:extLst>
              <a:ext uri="{FF2B5EF4-FFF2-40B4-BE49-F238E27FC236}">
                <a16:creationId xmlns:a16="http://schemas.microsoft.com/office/drawing/2014/main" id="{0A31212E-496D-2791-2B05-7982DAA1BC1E}"/>
              </a:ext>
            </a:extLst>
          </p:cNvPr>
          <p:cNvSpPr/>
          <p:nvPr/>
        </p:nvSpPr>
        <p:spPr>
          <a:xfrm>
            <a:off x="3069670" y="1512871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050" dirty="0"/>
              <a:t>BLOCK_N-1</a:t>
            </a:r>
            <a:endParaRPr lang="ro-RO" sz="1050" dirty="0"/>
          </a:p>
          <a:p>
            <a:pPr algn="ctr"/>
            <a:endParaRPr lang="ro-RO" dirty="0"/>
          </a:p>
        </p:txBody>
      </p:sp>
      <p:cxnSp>
        <p:nvCxnSpPr>
          <p:cNvPr id="31" name="Conector drept cu săgeată 30">
            <a:extLst>
              <a:ext uri="{FF2B5EF4-FFF2-40B4-BE49-F238E27FC236}">
                <a16:creationId xmlns:a16="http://schemas.microsoft.com/office/drawing/2014/main" id="{5834C717-9422-F3BD-0D62-1D4A734C4AA2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2669137" y="1665960"/>
            <a:ext cx="400533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Dreptunghi 31">
            <a:extLst>
              <a:ext uri="{FF2B5EF4-FFF2-40B4-BE49-F238E27FC236}">
                <a16:creationId xmlns:a16="http://schemas.microsoft.com/office/drawing/2014/main" id="{7D428085-5EC0-B742-B2E3-BA68F507F3A5}"/>
              </a:ext>
            </a:extLst>
          </p:cNvPr>
          <p:cNvSpPr/>
          <p:nvPr/>
        </p:nvSpPr>
        <p:spPr>
          <a:xfrm>
            <a:off x="4384603" y="1499386"/>
            <a:ext cx="914400" cy="32154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BLOCK_</a:t>
            </a:r>
            <a:r>
              <a:rPr lang="en-US" sz="1000" b="1" dirty="0"/>
              <a:t>N_A</a:t>
            </a:r>
            <a:endParaRPr lang="ro-RO" sz="1000" b="1" dirty="0"/>
          </a:p>
        </p:txBody>
      </p:sp>
      <p:cxnSp>
        <p:nvCxnSpPr>
          <p:cNvPr id="33" name="Conector drept cu săgeată 32">
            <a:extLst>
              <a:ext uri="{FF2B5EF4-FFF2-40B4-BE49-F238E27FC236}">
                <a16:creationId xmlns:a16="http://schemas.microsoft.com/office/drawing/2014/main" id="{10B0D0DA-AA41-19EE-376B-49728D5C48A7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3984070" y="1660160"/>
            <a:ext cx="400533" cy="580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Dreptunghi 47">
            <a:extLst>
              <a:ext uri="{FF2B5EF4-FFF2-40B4-BE49-F238E27FC236}">
                <a16:creationId xmlns:a16="http://schemas.microsoft.com/office/drawing/2014/main" id="{FE976ABC-DE53-D990-41ED-999D33722F34}"/>
              </a:ext>
            </a:extLst>
          </p:cNvPr>
          <p:cNvSpPr/>
          <p:nvPr/>
        </p:nvSpPr>
        <p:spPr>
          <a:xfrm>
            <a:off x="7103594" y="1512871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BLOCK_1</a:t>
            </a:r>
            <a:endParaRPr lang="ro-RO" sz="1000" dirty="0"/>
          </a:p>
        </p:txBody>
      </p:sp>
      <p:sp>
        <p:nvSpPr>
          <p:cNvPr id="49" name="Dreptunghi 48">
            <a:extLst>
              <a:ext uri="{FF2B5EF4-FFF2-40B4-BE49-F238E27FC236}">
                <a16:creationId xmlns:a16="http://schemas.microsoft.com/office/drawing/2014/main" id="{101FE3D9-D958-8DAA-EF72-38FFDC2A8FBE}"/>
              </a:ext>
            </a:extLst>
          </p:cNvPr>
          <p:cNvSpPr/>
          <p:nvPr/>
        </p:nvSpPr>
        <p:spPr>
          <a:xfrm>
            <a:off x="8418527" y="1512871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050" dirty="0"/>
              <a:t>BLOCK_N-1</a:t>
            </a:r>
            <a:endParaRPr lang="ro-RO" sz="1050" dirty="0"/>
          </a:p>
          <a:p>
            <a:pPr algn="ctr"/>
            <a:endParaRPr lang="ro-RO" dirty="0"/>
          </a:p>
        </p:txBody>
      </p:sp>
      <p:cxnSp>
        <p:nvCxnSpPr>
          <p:cNvPr id="50" name="Conector drept cu săgeată 49">
            <a:extLst>
              <a:ext uri="{FF2B5EF4-FFF2-40B4-BE49-F238E27FC236}">
                <a16:creationId xmlns:a16="http://schemas.microsoft.com/office/drawing/2014/main" id="{15A847C5-6056-5772-CBE1-15C2B4E97728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>
            <a:off x="8017994" y="1665960"/>
            <a:ext cx="400533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Dreptunghi 50">
            <a:extLst>
              <a:ext uri="{FF2B5EF4-FFF2-40B4-BE49-F238E27FC236}">
                <a16:creationId xmlns:a16="http://schemas.microsoft.com/office/drawing/2014/main" id="{E51A284A-BB18-498C-BCAB-B1CB178910EF}"/>
              </a:ext>
            </a:extLst>
          </p:cNvPr>
          <p:cNvSpPr/>
          <p:nvPr/>
        </p:nvSpPr>
        <p:spPr>
          <a:xfrm>
            <a:off x="9733460" y="1499386"/>
            <a:ext cx="914400" cy="32154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BLOCK_</a:t>
            </a:r>
            <a:r>
              <a:rPr lang="en-US" sz="1000" b="1" dirty="0"/>
              <a:t>N_B</a:t>
            </a:r>
            <a:endParaRPr lang="ro-RO" sz="1000" b="1" dirty="0"/>
          </a:p>
        </p:txBody>
      </p:sp>
      <p:cxnSp>
        <p:nvCxnSpPr>
          <p:cNvPr id="52" name="Conector drept cu săgeată 51">
            <a:extLst>
              <a:ext uri="{FF2B5EF4-FFF2-40B4-BE49-F238E27FC236}">
                <a16:creationId xmlns:a16="http://schemas.microsoft.com/office/drawing/2014/main" id="{C3D9FE14-EA8D-411E-E210-BB91B8449039}"/>
              </a:ext>
            </a:extLst>
          </p:cNvPr>
          <p:cNvCxnSpPr>
            <a:cxnSpLocks/>
            <a:stCxn id="49" idx="3"/>
            <a:endCxn id="51" idx="1"/>
          </p:cNvCxnSpPr>
          <p:nvPr/>
        </p:nvCxnSpPr>
        <p:spPr>
          <a:xfrm flipV="1">
            <a:off x="9332927" y="1660160"/>
            <a:ext cx="400533" cy="580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Dreptunghi 62">
            <a:extLst>
              <a:ext uri="{FF2B5EF4-FFF2-40B4-BE49-F238E27FC236}">
                <a16:creationId xmlns:a16="http://schemas.microsoft.com/office/drawing/2014/main" id="{45C61BA3-C753-8149-7CC6-C9C79B45F1AA}"/>
              </a:ext>
            </a:extLst>
          </p:cNvPr>
          <p:cNvSpPr/>
          <p:nvPr/>
        </p:nvSpPr>
        <p:spPr>
          <a:xfrm>
            <a:off x="3156921" y="4981772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BLOCK_1</a:t>
            </a:r>
            <a:endParaRPr lang="ro-RO" sz="1000" dirty="0"/>
          </a:p>
        </p:txBody>
      </p:sp>
      <p:sp>
        <p:nvSpPr>
          <p:cNvPr id="64" name="Dreptunghi 63">
            <a:extLst>
              <a:ext uri="{FF2B5EF4-FFF2-40B4-BE49-F238E27FC236}">
                <a16:creationId xmlns:a16="http://schemas.microsoft.com/office/drawing/2014/main" id="{99EB4D89-8E60-791F-AAED-2B534B3B9C48}"/>
              </a:ext>
            </a:extLst>
          </p:cNvPr>
          <p:cNvSpPr/>
          <p:nvPr/>
        </p:nvSpPr>
        <p:spPr>
          <a:xfrm>
            <a:off x="4471854" y="4981772"/>
            <a:ext cx="914400" cy="3061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/>
          </a:p>
          <a:p>
            <a:pPr algn="ctr"/>
            <a:r>
              <a:rPr lang="en-US" sz="1050" dirty="0"/>
              <a:t>BLOCK_N-1</a:t>
            </a:r>
            <a:endParaRPr lang="ro-RO" sz="1050" dirty="0"/>
          </a:p>
          <a:p>
            <a:pPr algn="ctr"/>
            <a:endParaRPr lang="ro-RO" dirty="0"/>
          </a:p>
        </p:txBody>
      </p:sp>
      <p:cxnSp>
        <p:nvCxnSpPr>
          <p:cNvPr id="65" name="Conector drept cu săgeată 64">
            <a:extLst>
              <a:ext uri="{FF2B5EF4-FFF2-40B4-BE49-F238E27FC236}">
                <a16:creationId xmlns:a16="http://schemas.microsoft.com/office/drawing/2014/main" id="{0B58C3A8-FD4C-4040-2F0A-6E30B6182AD7}"/>
              </a:ext>
            </a:extLst>
          </p:cNvPr>
          <p:cNvCxnSpPr>
            <a:cxnSpLocks/>
            <a:stCxn id="63" idx="3"/>
            <a:endCxn id="64" idx="1"/>
          </p:cNvCxnSpPr>
          <p:nvPr/>
        </p:nvCxnSpPr>
        <p:spPr>
          <a:xfrm>
            <a:off x="4071321" y="5134861"/>
            <a:ext cx="400533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Dreptunghi 65">
            <a:extLst>
              <a:ext uri="{FF2B5EF4-FFF2-40B4-BE49-F238E27FC236}">
                <a16:creationId xmlns:a16="http://schemas.microsoft.com/office/drawing/2014/main" id="{3E24C3B9-C6DA-DBE8-3519-200061201C8B}"/>
              </a:ext>
            </a:extLst>
          </p:cNvPr>
          <p:cNvSpPr/>
          <p:nvPr/>
        </p:nvSpPr>
        <p:spPr>
          <a:xfrm>
            <a:off x="6020052" y="4513869"/>
            <a:ext cx="914400" cy="32154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BLOCK_</a:t>
            </a:r>
            <a:r>
              <a:rPr lang="en-US" sz="1000" b="1" dirty="0"/>
              <a:t>N_A</a:t>
            </a:r>
            <a:endParaRPr lang="ro-RO" sz="1000" b="1" dirty="0"/>
          </a:p>
        </p:txBody>
      </p:sp>
      <p:cxnSp>
        <p:nvCxnSpPr>
          <p:cNvPr id="67" name="Conector drept cu săgeată 66">
            <a:extLst>
              <a:ext uri="{FF2B5EF4-FFF2-40B4-BE49-F238E27FC236}">
                <a16:creationId xmlns:a16="http://schemas.microsoft.com/office/drawing/2014/main" id="{4285CCCB-F031-3646-2EAE-D255B5095338}"/>
              </a:ext>
            </a:extLst>
          </p:cNvPr>
          <p:cNvCxnSpPr>
            <a:cxnSpLocks/>
            <a:stCxn id="64" idx="3"/>
            <a:endCxn id="66" idx="1"/>
          </p:cNvCxnSpPr>
          <p:nvPr/>
        </p:nvCxnSpPr>
        <p:spPr>
          <a:xfrm flipV="1">
            <a:off x="5386254" y="4674643"/>
            <a:ext cx="633798" cy="460218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ector drept cu săgeată 23">
            <a:extLst>
              <a:ext uri="{FF2B5EF4-FFF2-40B4-BE49-F238E27FC236}">
                <a16:creationId xmlns:a16="http://schemas.microsoft.com/office/drawing/2014/main" id="{F0B46503-CA0E-F80F-D021-6E6A8F7AA812}"/>
              </a:ext>
            </a:extLst>
          </p:cNvPr>
          <p:cNvCxnSpPr>
            <a:cxnSpLocks/>
            <a:stCxn id="64" idx="3"/>
            <a:endCxn id="27" idx="1"/>
          </p:cNvCxnSpPr>
          <p:nvPr/>
        </p:nvCxnSpPr>
        <p:spPr>
          <a:xfrm>
            <a:off x="5386254" y="5134861"/>
            <a:ext cx="633798" cy="442074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Dreptunghi 26">
            <a:extLst>
              <a:ext uri="{FF2B5EF4-FFF2-40B4-BE49-F238E27FC236}">
                <a16:creationId xmlns:a16="http://schemas.microsoft.com/office/drawing/2014/main" id="{933D2C61-E932-2436-B807-6C25AF5A5B5E}"/>
              </a:ext>
            </a:extLst>
          </p:cNvPr>
          <p:cNvSpPr/>
          <p:nvPr/>
        </p:nvSpPr>
        <p:spPr>
          <a:xfrm>
            <a:off x="6020052" y="5416161"/>
            <a:ext cx="914400" cy="32154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BLOCK_</a:t>
            </a:r>
            <a:r>
              <a:rPr lang="en-US" sz="1000" b="1" dirty="0"/>
              <a:t>N_B</a:t>
            </a:r>
            <a:endParaRPr lang="ro-RO" sz="1000" b="1" dirty="0"/>
          </a:p>
        </p:txBody>
      </p:sp>
      <p:sp>
        <p:nvSpPr>
          <p:cNvPr id="3" name="Dreptunghi 2">
            <a:extLst>
              <a:ext uri="{FF2B5EF4-FFF2-40B4-BE49-F238E27FC236}">
                <a16:creationId xmlns:a16="http://schemas.microsoft.com/office/drawing/2014/main" id="{63854986-B468-7ADB-FFCA-58DDE2BD8C4A}"/>
              </a:ext>
            </a:extLst>
          </p:cNvPr>
          <p:cNvSpPr/>
          <p:nvPr/>
        </p:nvSpPr>
        <p:spPr>
          <a:xfrm>
            <a:off x="11048393" y="1497502"/>
            <a:ext cx="914400" cy="32154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BLOCK_</a:t>
            </a:r>
            <a:r>
              <a:rPr lang="en-US" sz="1000" b="1" dirty="0"/>
              <a:t>N_C</a:t>
            </a:r>
            <a:endParaRPr lang="ro-RO" sz="1000" b="1" dirty="0"/>
          </a:p>
        </p:txBody>
      </p:sp>
      <p:cxnSp>
        <p:nvCxnSpPr>
          <p:cNvPr id="5" name="Conector drept cu săgeată 4">
            <a:extLst>
              <a:ext uri="{FF2B5EF4-FFF2-40B4-BE49-F238E27FC236}">
                <a16:creationId xmlns:a16="http://schemas.microsoft.com/office/drawing/2014/main" id="{26C618DE-21E7-7448-D17F-01FFCC5AA726}"/>
              </a:ext>
            </a:extLst>
          </p:cNvPr>
          <p:cNvCxnSpPr>
            <a:cxnSpLocks/>
            <a:stCxn id="51" idx="3"/>
            <a:endCxn id="3" idx="1"/>
          </p:cNvCxnSpPr>
          <p:nvPr/>
        </p:nvCxnSpPr>
        <p:spPr>
          <a:xfrm flipV="1">
            <a:off x="10647860" y="1658276"/>
            <a:ext cx="400533" cy="1884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Dreptunghi 5">
            <a:extLst>
              <a:ext uri="{FF2B5EF4-FFF2-40B4-BE49-F238E27FC236}">
                <a16:creationId xmlns:a16="http://schemas.microsoft.com/office/drawing/2014/main" id="{7FC115C8-9E16-7C5D-C22F-92A537C2B442}"/>
              </a:ext>
            </a:extLst>
          </p:cNvPr>
          <p:cNvSpPr/>
          <p:nvPr/>
        </p:nvSpPr>
        <p:spPr>
          <a:xfrm>
            <a:off x="7334985" y="4513869"/>
            <a:ext cx="914400" cy="32154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BLOCK_</a:t>
            </a:r>
            <a:r>
              <a:rPr lang="en-US" sz="1000" b="1" dirty="0"/>
              <a:t>N_C</a:t>
            </a:r>
            <a:endParaRPr lang="ro-RO" sz="1000" b="1" dirty="0"/>
          </a:p>
        </p:txBody>
      </p:sp>
      <p:cxnSp>
        <p:nvCxnSpPr>
          <p:cNvPr id="8" name="Conector drept cu săgeată 7">
            <a:extLst>
              <a:ext uri="{FF2B5EF4-FFF2-40B4-BE49-F238E27FC236}">
                <a16:creationId xmlns:a16="http://schemas.microsoft.com/office/drawing/2014/main" id="{C88F602B-0C51-71BF-304B-63F5E64B099F}"/>
              </a:ext>
            </a:extLst>
          </p:cNvPr>
          <p:cNvCxnSpPr>
            <a:cxnSpLocks/>
            <a:stCxn id="66" idx="3"/>
            <a:endCxn id="6" idx="1"/>
          </p:cNvCxnSpPr>
          <p:nvPr/>
        </p:nvCxnSpPr>
        <p:spPr>
          <a:xfrm>
            <a:off x="6934452" y="4674643"/>
            <a:ext cx="400533" cy="0"/>
          </a:xfrm>
          <a:prstGeom prst="straightConnector1">
            <a:avLst/>
          </a:prstGeom>
          <a:ln w="2540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asetăText 11">
            <a:extLst>
              <a:ext uri="{FF2B5EF4-FFF2-40B4-BE49-F238E27FC236}">
                <a16:creationId xmlns:a16="http://schemas.microsoft.com/office/drawing/2014/main" id="{41F23BBC-8F04-4104-064B-02EE427CAAD6}"/>
              </a:ext>
            </a:extLst>
          </p:cNvPr>
          <p:cNvSpPr txBox="1"/>
          <p:nvPr/>
        </p:nvSpPr>
        <p:spPr>
          <a:xfrm>
            <a:off x="9108861" y="900820"/>
            <a:ext cx="29893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Longest chain rule</a:t>
            </a:r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96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FCD738-DADD-AC40-315D-3764946833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A32DB4AE-CEE2-2730-F59C-5D62A9E5DF7A}"/>
              </a:ext>
            </a:extLst>
          </p:cNvPr>
          <p:cNvSpPr>
            <a:spLocks noChangeAspect="1"/>
          </p:cNvSpPr>
          <p:nvPr/>
        </p:nvSpPr>
        <p:spPr>
          <a:xfrm>
            <a:off x="2072942" y="894302"/>
            <a:ext cx="4180854" cy="31987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Cryptography</a:t>
            </a:r>
          </a:p>
        </p:txBody>
      </p:sp>
      <p:sp>
        <p:nvSpPr>
          <p:cNvPr id="6" name="CasetăText 5">
            <a:extLst>
              <a:ext uri="{FF2B5EF4-FFF2-40B4-BE49-F238E27FC236}">
                <a16:creationId xmlns:a16="http://schemas.microsoft.com/office/drawing/2014/main" id="{72EA3771-6583-5D5F-D303-0B036E0D8F3E}"/>
              </a:ext>
            </a:extLst>
          </p:cNvPr>
          <p:cNvSpPr txBox="1"/>
          <p:nvPr/>
        </p:nvSpPr>
        <p:spPr>
          <a:xfrm>
            <a:off x="8284896" y="894302"/>
            <a:ext cx="35688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Consensus protocol</a:t>
            </a:r>
          </a:p>
          <a:p>
            <a:r>
              <a:rPr lang="en-US" dirty="0">
                <a:solidFill>
                  <a:schemeClr val="bg1"/>
                </a:solidFill>
              </a:rPr>
              <a:t>and</a:t>
            </a:r>
          </a:p>
          <a:p>
            <a:r>
              <a:rPr lang="en-US" b="1" dirty="0">
                <a:solidFill>
                  <a:schemeClr val="bg1"/>
                </a:solidFill>
              </a:rPr>
              <a:t>cryptographic hash function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endParaRPr lang="en-US" dirty="0"/>
          </a:p>
          <a:p>
            <a:r>
              <a:rPr lang="en-US" dirty="0"/>
              <a:t>agree on some value, </a:t>
            </a:r>
          </a:p>
          <a:p>
            <a:r>
              <a:rPr lang="en-US" dirty="0"/>
              <a:t>leader election, </a:t>
            </a:r>
          </a:p>
          <a:p>
            <a:r>
              <a:rPr lang="en-US" dirty="0">
                <a:solidFill>
                  <a:srgbClr val="FF0000"/>
                </a:solidFill>
              </a:rPr>
              <a:t>agree on transactions order </a:t>
            </a:r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Ensures all participants agree on a unified transaction ledger without a central authority.</a:t>
            </a:r>
          </a:p>
          <a:p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8E0D0FB-143B-7F29-4735-51AE0DDFDB3D}"/>
              </a:ext>
            </a:extLst>
          </p:cNvPr>
          <p:cNvSpPr>
            <a:spLocks noChangeAspect="1"/>
          </p:cNvSpPr>
          <p:nvPr/>
        </p:nvSpPr>
        <p:spPr>
          <a:xfrm>
            <a:off x="338296" y="3102223"/>
            <a:ext cx="4180854" cy="319878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P2P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Networks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9486398-EF00-B36F-45CB-A9F7D8C382E3}"/>
              </a:ext>
            </a:extLst>
          </p:cNvPr>
          <p:cNvSpPr>
            <a:spLocks noChangeAspect="1"/>
          </p:cNvSpPr>
          <p:nvPr/>
        </p:nvSpPr>
        <p:spPr>
          <a:xfrm>
            <a:off x="3803904" y="3102222"/>
            <a:ext cx="4180086" cy="3198784"/>
          </a:xfrm>
          <a:prstGeom prst="ellipse">
            <a:avLst/>
          </a:prstGeom>
          <a:solidFill>
            <a:srgbClr val="00B0F0">
              <a:alpha val="4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Consensus </a:t>
            </a:r>
          </a:p>
          <a:p>
            <a:pPr algn="ctr"/>
            <a:r>
              <a:rPr lang="en-US" sz="2000" b="1" dirty="0">
                <a:solidFill>
                  <a:schemeClr val="tx1"/>
                </a:solidFill>
              </a:rPr>
              <a:t>Protocols</a:t>
            </a:r>
          </a:p>
        </p:txBody>
      </p:sp>
    </p:spTree>
    <p:extLst>
      <p:ext uri="{BB962C8B-B14F-4D97-AF65-F5344CB8AC3E}">
        <p14:creationId xmlns:p14="http://schemas.microsoft.com/office/powerpoint/2010/main" val="98721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FF76834-6AC9-4E8B-86C3-6AF28AF13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Bitcoin consensus protocol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51816B4-376E-413A-B920-12804F9B7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/>
              <a:t>Validate transactions:</a:t>
            </a:r>
            <a:r>
              <a:rPr lang="en-US" dirty="0"/>
              <a:t> Coins are not spent twice; coins belong to the sender.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Block generation: </a:t>
            </a:r>
            <a:r>
              <a:rPr lang="en-US" dirty="0" err="1">
                <a:solidFill>
                  <a:srgbClr val="FF0000"/>
                </a:solidFill>
              </a:rPr>
              <a:t>PoW</a:t>
            </a:r>
            <a:r>
              <a:rPr lang="en-US" dirty="0"/>
              <a:t> find nonce, hash satisfies a difficulty target.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Block propagation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gossip </a:t>
            </a:r>
            <a:r>
              <a:rPr lang="en-US" dirty="0"/>
              <a:t>all blocks (received or locally generated) should be </a:t>
            </a:r>
            <a:r>
              <a:rPr lang="en-US" i="1" dirty="0"/>
              <a:t>advertised</a:t>
            </a:r>
            <a:r>
              <a:rPr lang="en-US" dirty="0"/>
              <a:t> to peers and </a:t>
            </a:r>
            <a:r>
              <a:rPr lang="en-US" i="1" dirty="0"/>
              <a:t>broadcast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05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DFF76834-6AC9-4E8B-86C3-6AF28AF13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Bitcoin consensus protocol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251816B4-376E-413A-B920-12804F9B7C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Block validation:  </a:t>
            </a:r>
            <a:r>
              <a:rPr lang="en-US" dirty="0"/>
              <a:t>check block header and transactions.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Longest-chain rule</a:t>
            </a:r>
            <a:r>
              <a:rPr lang="en-US" dirty="0"/>
              <a:t>: Blocks should always extend the longest chain.</a:t>
            </a:r>
          </a:p>
          <a:p>
            <a:endParaRPr lang="en-US" dirty="0"/>
          </a:p>
          <a:p>
            <a:r>
              <a:rPr lang="en-US" b="1" dirty="0"/>
              <a:t>Incentives/Rewards: </a:t>
            </a:r>
            <a:r>
              <a:rPr lang="en-US" dirty="0" err="1"/>
              <a:t>coinbaise</a:t>
            </a:r>
            <a:r>
              <a:rPr lang="en-US" dirty="0"/>
              <a:t> transactions.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08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sz="4000" dirty="0"/>
              <a:t>Blockchain CHARACTERISTICS</a:t>
            </a:r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7739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Blockchain characteristics</a:t>
            </a:r>
            <a:endParaRPr lang="ro-RO" dirty="0"/>
          </a:p>
        </p:txBody>
      </p:sp>
      <p:sp>
        <p:nvSpPr>
          <p:cNvPr id="14" name="Substituent conținut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b="1" dirty="0"/>
              <a:t>Public ledger:</a:t>
            </a:r>
            <a:r>
              <a:rPr lang="en-US" dirty="0"/>
              <a:t> A public, transparent database, all nodes share the same information about transaction and accounts (</a:t>
            </a:r>
            <a:r>
              <a:rPr lang="en-US" b="1" dirty="0">
                <a:solidFill>
                  <a:srgbClr val="FF0000"/>
                </a:solidFill>
              </a:rPr>
              <a:t>UTXO model </a:t>
            </a:r>
            <a:r>
              <a:rPr lang="en-US" dirty="0"/>
              <a:t>or </a:t>
            </a:r>
            <a:r>
              <a:rPr lang="en-US" b="1" dirty="0">
                <a:solidFill>
                  <a:srgbClr val="FF0000"/>
                </a:solidFill>
              </a:rPr>
              <a:t>state-machine model</a:t>
            </a:r>
            <a:r>
              <a:rPr lang="en-US" dirty="0"/>
              <a:t>).</a:t>
            </a:r>
          </a:p>
          <a:p>
            <a:pPr rtl="0"/>
            <a:endParaRPr lang="en-US" dirty="0"/>
          </a:p>
          <a:p>
            <a:r>
              <a:rPr lang="en-US" dirty="0"/>
              <a:t>Rely on </a:t>
            </a:r>
            <a:r>
              <a:rPr lang="en-US" b="1" dirty="0"/>
              <a:t>consensus mechanism:</a:t>
            </a:r>
            <a:r>
              <a:rPr lang="en-US" dirty="0"/>
              <a:t> All nodes must reach consensus, deciding the validity of transactions.</a:t>
            </a:r>
          </a:p>
          <a:p>
            <a:endParaRPr lang="en-US" dirty="0"/>
          </a:p>
          <a:p>
            <a:pPr rtl="0"/>
            <a:r>
              <a:rPr lang="en-US" b="1" dirty="0"/>
              <a:t>Auditable</a:t>
            </a:r>
            <a:r>
              <a:rPr lang="en-US" dirty="0"/>
              <a:t>: Transactions are timestamp and signed.</a:t>
            </a:r>
          </a:p>
          <a:p>
            <a:pPr rtl="0"/>
            <a:endParaRPr lang="en-US" dirty="0"/>
          </a:p>
          <a:p>
            <a:pPr rtl="0"/>
            <a:r>
              <a:rPr lang="en-US" b="1" dirty="0"/>
              <a:t>Traceability</a:t>
            </a:r>
            <a:r>
              <a:rPr lang="en-US" dirty="0"/>
              <a:t>: Each block is linked to a parent (previous) block.</a:t>
            </a:r>
          </a:p>
          <a:p>
            <a:pPr rtl="0"/>
            <a:endParaRPr lang="en-US" dirty="0"/>
          </a:p>
          <a:p>
            <a:pPr rtl="0"/>
            <a:endParaRPr lang="ro-RO" dirty="0"/>
          </a:p>
          <a:p>
            <a:pPr rtl="0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690845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Blockchain characteristics</a:t>
            </a:r>
            <a:endParaRPr lang="ro-RO" dirty="0"/>
          </a:p>
        </p:txBody>
      </p:sp>
      <p:sp>
        <p:nvSpPr>
          <p:cNvPr id="14" name="Substituent conținut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algn="just" rtl="0"/>
            <a:r>
              <a:rPr lang="en-US" b="1" dirty="0"/>
              <a:t>Immutable:</a:t>
            </a:r>
            <a:r>
              <a:rPr lang="en-US" dirty="0"/>
              <a:t> A public blockchain is a series of immutable record of data. once a new transactions is added to the blockchain it cannot be reverted. </a:t>
            </a:r>
          </a:p>
          <a:p>
            <a:pPr rtl="0"/>
            <a:endParaRPr lang="en-US" dirty="0"/>
          </a:p>
          <a:p>
            <a:pPr algn="just"/>
            <a:r>
              <a:rPr lang="en-US" b="1" dirty="0"/>
              <a:t>Decentralized</a:t>
            </a:r>
            <a:r>
              <a:rPr lang="en-US" dirty="0"/>
              <a:t>, </a:t>
            </a:r>
            <a:r>
              <a:rPr lang="en-US" b="1" dirty="0"/>
              <a:t>peer-to-peer</a:t>
            </a:r>
            <a:r>
              <a:rPr lang="en-US" dirty="0"/>
              <a:t>: Information is stored in a cluster of computers, there is no central authority. Everyone is accountable. Everyone keeps a copy of the database.</a:t>
            </a:r>
          </a:p>
          <a:p>
            <a:endParaRPr lang="en-US" dirty="0"/>
          </a:p>
          <a:p>
            <a:pPr rtl="0"/>
            <a:r>
              <a:rPr lang="en-US" b="1" dirty="0"/>
              <a:t>Transparent</a:t>
            </a:r>
            <a:r>
              <a:rPr lang="en-US" dirty="0"/>
              <a:t>: Everyone has access to all information.</a:t>
            </a:r>
          </a:p>
          <a:p>
            <a:pPr rtl="0"/>
            <a:endParaRPr lang="en-US" dirty="0"/>
          </a:p>
          <a:p>
            <a:pPr rtl="0"/>
            <a:endParaRPr lang="ro-RO" dirty="0"/>
          </a:p>
          <a:p>
            <a:pPr rtl="0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4105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sz="4000" dirty="0"/>
              <a:t>Blockchain</a:t>
            </a:r>
            <a:endParaRPr lang="ro-RO" sz="4000" dirty="0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r>
              <a:rPr lang="en-US" dirty="0"/>
              <a:t>What is a blockchain/how it works</a:t>
            </a:r>
          </a:p>
          <a:p>
            <a:pPr rtl="0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40158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u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Blockchain characteristics</a:t>
            </a:r>
            <a:endParaRPr lang="ro-RO" dirty="0"/>
          </a:p>
        </p:txBody>
      </p:sp>
      <p:sp>
        <p:nvSpPr>
          <p:cNvPr id="14" name="Substituent conținut 13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algn="just" rtl="0"/>
            <a:r>
              <a:rPr lang="en-US" b="1" dirty="0"/>
              <a:t>Secure</a:t>
            </a:r>
            <a:r>
              <a:rPr lang="en-US" dirty="0"/>
              <a:t>: use asymmetric cryptography, data blocks are linked via hashes (block-chain) and protected via cryptographic functions. </a:t>
            </a:r>
          </a:p>
          <a:p>
            <a:pPr rtl="0"/>
            <a:endParaRPr lang="en-US" dirty="0"/>
          </a:p>
          <a:p>
            <a:pPr algn="just"/>
            <a:r>
              <a:rPr lang="en-US" b="1" dirty="0"/>
              <a:t>Anonymity (</a:t>
            </a:r>
            <a:r>
              <a:rPr lang="en-US" b="1" dirty="0" err="1"/>
              <a:t>pseudonimity</a:t>
            </a:r>
            <a:r>
              <a:rPr lang="en-US" b="1" dirty="0"/>
              <a:t>)</a:t>
            </a:r>
            <a:r>
              <a:rPr lang="en-US" dirty="0"/>
              <a:t>: each participant may store several pairs of public-private keys to sign transactions or to prove ownership of his assets (UTXOs, ETHs, NFTs etc.) Identity is not revealed.</a:t>
            </a:r>
          </a:p>
          <a:p>
            <a:pPr rtl="0"/>
            <a:endParaRPr lang="en-US" dirty="0"/>
          </a:p>
          <a:p>
            <a:pPr rtl="0"/>
            <a:endParaRPr lang="ro-RO" dirty="0"/>
          </a:p>
          <a:p>
            <a:pPr rtl="0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057485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sz="4000" dirty="0"/>
              <a:t>Applications of blockchain </a:t>
            </a:r>
            <a:br>
              <a:rPr lang="en-US" sz="4000" dirty="0"/>
            </a:br>
            <a:r>
              <a:rPr lang="en-US" sz="4000" dirty="0"/>
              <a:t>WEB3</a:t>
            </a:r>
            <a:br>
              <a:rPr lang="en-US" sz="4000" dirty="0"/>
            </a:br>
            <a:endParaRPr lang="ro-RO" sz="4000" dirty="0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endParaRPr lang="en-US" dirty="0"/>
          </a:p>
          <a:p>
            <a:pPr rtl="0"/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09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Blockchain 2.0 </a:t>
            </a:r>
            <a:r>
              <a:rPr lang="en-US" dirty="0" err="1"/>
              <a:t>smartcontracts</a:t>
            </a:r>
            <a:endParaRPr lang="ro-RO" dirty="0"/>
          </a:p>
        </p:txBody>
      </p:sp>
      <p:sp>
        <p:nvSpPr>
          <p:cNvPr id="4" name="Substituent conținut 13">
            <a:extLst>
              <a:ext uri="{FF2B5EF4-FFF2-40B4-BE49-F238E27FC236}">
                <a16:creationId xmlns:a16="http://schemas.microsoft.com/office/drawing/2014/main" id="{EBF9BF02-4F97-45DE-99F6-2939F3E5765E}"/>
              </a:ext>
            </a:extLst>
          </p:cNvPr>
          <p:cNvSpPr txBox="1">
            <a:spLocks/>
          </p:cNvSpPr>
          <p:nvPr/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Smart contract -- code on Blockchain</a:t>
            </a:r>
          </a:p>
          <a:p>
            <a:endParaRPr lang="en-US" dirty="0"/>
          </a:p>
          <a:p>
            <a:r>
              <a:rPr lang="en-US" dirty="0"/>
              <a:t>Smart contract -- account with a public key, a private key and eth balance.</a:t>
            </a:r>
          </a:p>
          <a:p>
            <a:endParaRPr lang="en-US" dirty="0"/>
          </a:p>
          <a:p>
            <a:r>
              <a:rPr lang="en-US" dirty="0"/>
              <a:t>EVM -- Ethereum virtual machine, Turing complete (but there is a gas limit!!!)</a:t>
            </a:r>
          </a:p>
          <a:p>
            <a:endParaRPr lang="en-US" dirty="0"/>
          </a:p>
          <a:p>
            <a:r>
              <a:rPr lang="en-US" dirty="0"/>
              <a:t>Transaction: </a:t>
            </a:r>
          </a:p>
          <a:p>
            <a:pPr lvl="1"/>
            <a:r>
              <a:rPr lang="en-US" sz="1800" dirty="0"/>
              <a:t>eth transfer</a:t>
            </a:r>
          </a:p>
          <a:p>
            <a:pPr lvl="1"/>
            <a:r>
              <a:rPr lang="en-US" sz="1800" dirty="0"/>
              <a:t>creation of a smart contract</a:t>
            </a:r>
          </a:p>
          <a:p>
            <a:pPr lvl="1"/>
            <a:r>
              <a:rPr lang="en-US" sz="1800" dirty="0"/>
              <a:t>run a function of a smart contract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700999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Why WEB 3 </a:t>
            </a:r>
            <a:endParaRPr lang="ro-RO" dirty="0"/>
          </a:p>
        </p:txBody>
      </p:sp>
      <p:sp>
        <p:nvSpPr>
          <p:cNvPr id="4" name="Substituent conținut 13">
            <a:extLst>
              <a:ext uri="{FF2B5EF4-FFF2-40B4-BE49-F238E27FC236}">
                <a16:creationId xmlns:a16="http://schemas.microsoft.com/office/drawing/2014/main" id="{EBF9BF02-4F97-45DE-99F6-2939F3E5765E}"/>
              </a:ext>
            </a:extLst>
          </p:cNvPr>
          <p:cNvSpPr txBox="1">
            <a:spLocks/>
          </p:cNvSpPr>
          <p:nvPr/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Centralization.</a:t>
            </a:r>
          </a:p>
          <a:p>
            <a:endParaRPr lang="en-US" dirty="0"/>
          </a:p>
          <a:p>
            <a:r>
              <a:rPr lang="en-US" dirty="0"/>
              <a:t>Privacy.</a:t>
            </a:r>
          </a:p>
          <a:p>
            <a:endParaRPr lang="en-US" dirty="0"/>
          </a:p>
          <a:p>
            <a:r>
              <a:rPr lang="en-US" dirty="0"/>
              <a:t>Censorship.</a:t>
            </a:r>
          </a:p>
          <a:p>
            <a:endParaRPr lang="en-US" dirty="0"/>
          </a:p>
          <a:p>
            <a:r>
              <a:rPr lang="en-US" dirty="0"/>
              <a:t>Security.</a:t>
            </a:r>
            <a:endParaRPr lang="en-US" sz="1800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28913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How – Scaling Solution</a:t>
            </a:r>
            <a:endParaRPr lang="ro-RO" dirty="0"/>
          </a:p>
        </p:txBody>
      </p:sp>
      <p:sp>
        <p:nvSpPr>
          <p:cNvPr id="4" name="Substituent conținut 13">
            <a:extLst>
              <a:ext uri="{FF2B5EF4-FFF2-40B4-BE49-F238E27FC236}">
                <a16:creationId xmlns:a16="http://schemas.microsoft.com/office/drawing/2014/main" id="{EBF9BF02-4F97-45DE-99F6-2939F3E5765E}"/>
              </a:ext>
            </a:extLst>
          </p:cNvPr>
          <p:cNvSpPr txBox="1">
            <a:spLocks/>
          </p:cNvSpPr>
          <p:nvPr/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Why scaling?</a:t>
            </a:r>
          </a:p>
          <a:p>
            <a:endParaRPr lang="en-US" dirty="0"/>
          </a:p>
          <a:p>
            <a:r>
              <a:rPr lang="en-US" dirty="0"/>
              <a:t>Layer 1 solutions: </a:t>
            </a:r>
          </a:p>
          <a:p>
            <a:pPr lvl="1"/>
            <a:r>
              <a:rPr lang="en-US" sz="1800" dirty="0"/>
              <a:t>change consensus protocol;</a:t>
            </a:r>
          </a:p>
          <a:p>
            <a:pPr lvl="1"/>
            <a:r>
              <a:rPr lang="en-US" sz="1800" dirty="0"/>
              <a:t>Sharding. </a:t>
            </a:r>
          </a:p>
          <a:p>
            <a:endParaRPr lang="en-US" dirty="0"/>
          </a:p>
          <a:p>
            <a:r>
              <a:rPr lang="en-US" dirty="0"/>
              <a:t>Layer 2 solutions:</a:t>
            </a:r>
          </a:p>
          <a:p>
            <a:pPr lvl="1"/>
            <a:r>
              <a:rPr lang="en-US" sz="1800" dirty="0"/>
              <a:t>Sidechains</a:t>
            </a:r>
          </a:p>
          <a:p>
            <a:pPr lvl="1"/>
            <a:r>
              <a:rPr lang="en-US" sz="1800" dirty="0"/>
              <a:t>Rollups.</a:t>
            </a:r>
          </a:p>
          <a:p>
            <a:endParaRPr lang="en-US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040184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Token Systems</a:t>
            </a:r>
            <a:endParaRPr lang="ro-RO" dirty="0"/>
          </a:p>
        </p:txBody>
      </p:sp>
      <p:sp>
        <p:nvSpPr>
          <p:cNvPr id="4" name="Substituent conținut 13">
            <a:extLst>
              <a:ext uri="{FF2B5EF4-FFF2-40B4-BE49-F238E27FC236}">
                <a16:creationId xmlns:a16="http://schemas.microsoft.com/office/drawing/2014/main" id="{EBF9BF02-4F97-45DE-99F6-2939F3E5765E}"/>
              </a:ext>
            </a:extLst>
          </p:cNvPr>
          <p:cNvSpPr txBox="1">
            <a:spLocks/>
          </p:cNvSpPr>
          <p:nvPr/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Company stock assets, coupons, incentives etc.</a:t>
            </a:r>
          </a:p>
          <a:p>
            <a:r>
              <a:rPr lang="en-US" dirty="0"/>
              <a:t>Easy to implement, example of transaction: A sends x units to B, provided that A has at least x units in its balance before the transaction.</a:t>
            </a:r>
          </a:p>
          <a:p>
            <a:r>
              <a:rPr lang="en-US" dirty="0"/>
              <a:t>Ethereum standards ERC-20.</a:t>
            </a:r>
          </a:p>
          <a:p>
            <a:r>
              <a:rPr lang="en-US" dirty="0"/>
              <a:t>Ethereum standards ERC-721 (NFTs).</a:t>
            </a:r>
          </a:p>
          <a:p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947584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Identity Systems</a:t>
            </a:r>
            <a:endParaRPr lang="ro-RO" dirty="0"/>
          </a:p>
        </p:txBody>
      </p:sp>
      <p:sp>
        <p:nvSpPr>
          <p:cNvPr id="4" name="Substituent conținut 13">
            <a:extLst>
              <a:ext uri="{FF2B5EF4-FFF2-40B4-BE49-F238E27FC236}">
                <a16:creationId xmlns:a16="http://schemas.microsoft.com/office/drawing/2014/main" id="{EBF9BF02-4F97-45DE-99F6-2939F3E5765E}"/>
              </a:ext>
            </a:extLst>
          </p:cNvPr>
          <p:cNvSpPr txBox="1">
            <a:spLocks/>
          </p:cNvSpPr>
          <p:nvPr/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DNS system, </a:t>
            </a:r>
            <a:r>
              <a:rPr lang="en-US" dirty="0" err="1"/>
              <a:t>Namecoin</a:t>
            </a:r>
            <a:r>
              <a:rPr lang="en-US" dirty="0"/>
              <a:t>, email authentication.</a:t>
            </a:r>
          </a:p>
          <a:p>
            <a:r>
              <a:rPr lang="en-US" dirty="0"/>
              <a:t>Implement as a key(name)-value(data) database stored on blockchain network. Owner may change </a:t>
            </a:r>
            <a:r>
              <a:rPr lang="en-US" i="1" dirty="0"/>
              <a:t>data</a:t>
            </a:r>
            <a:r>
              <a:rPr lang="en-US" dirty="0"/>
              <a:t> associated with </a:t>
            </a:r>
            <a:r>
              <a:rPr lang="en-US" i="1" dirty="0"/>
              <a:t>name</a:t>
            </a:r>
            <a:r>
              <a:rPr lang="en-US" dirty="0"/>
              <a:t> or transfer ownership. </a:t>
            </a:r>
          </a:p>
          <a:p>
            <a:r>
              <a:rPr lang="en-US" dirty="0"/>
              <a:t>Ethereum standard ERC-721 (NFTs).</a:t>
            </a:r>
          </a:p>
          <a:p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45911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Decentralized Autonomous Organizations</a:t>
            </a:r>
            <a:endParaRPr lang="ro-RO" dirty="0"/>
          </a:p>
        </p:txBody>
      </p:sp>
      <p:sp>
        <p:nvSpPr>
          <p:cNvPr id="4" name="Substituent conținut 13">
            <a:extLst>
              <a:ext uri="{FF2B5EF4-FFF2-40B4-BE49-F238E27FC236}">
                <a16:creationId xmlns:a16="http://schemas.microsoft.com/office/drawing/2014/main" id="{EBF9BF02-4F97-45DE-99F6-2939F3E5765E}"/>
              </a:ext>
            </a:extLst>
          </p:cNvPr>
          <p:cNvSpPr txBox="1">
            <a:spLocks/>
          </p:cNvSpPr>
          <p:nvPr/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Transparent rules, not influenced by a central authority.</a:t>
            </a:r>
          </a:p>
          <a:p>
            <a:r>
              <a:rPr lang="en-US" dirty="0"/>
              <a:t>Members have the right to spend funds.</a:t>
            </a:r>
          </a:p>
          <a:p>
            <a:r>
              <a:rPr lang="en-US" dirty="0"/>
              <a:t>All members participate in decision making.</a:t>
            </a:r>
          </a:p>
          <a:p>
            <a:r>
              <a:rPr lang="en-US" dirty="0"/>
              <a:t>Members collectively decide to add or remove members. </a:t>
            </a:r>
          </a:p>
          <a:p>
            <a:r>
              <a:rPr lang="en-US" dirty="0"/>
              <a:t>Controlled by smart contracts.</a:t>
            </a:r>
          </a:p>
          <a:p>
            <a:r>
              <a:rPr lang="en-US" dirty="0"/>
              <a:t>DAO attack  3.6 million ETH.</a:t>
            </a:r>
          </a:p>
          <a:p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650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Supply management and </a:t>
            </a:r>
            <a:endParaRPr lang="ro-RO" dirty="0"/>
          </a:p>
        </p:txBody>
      </p:sp>
      <p:sp>
        <p:nvSpPr>
          <p:cNvPr id="4" name="Substituent conținut 13">
            <a:extLst>
              <a:ext uri="{FF2B5EF4-FFF2-40B4-BE49-F238E27FC236}">
                <a16:creationId xmlns:a16="http://schemas.microsoft.com/office/drawing/2014/main" id="{EBF9BF02-4F97-45DE-99F6-2939F3E5765E}"/>
              </a:ext>
            </a:extLst>
          </p:cNvPr>
          <p:cNvSpPr txBox="1">
            <a:spLocks/>
          </p:cNvSpPr>
          <p:nvPr/>
        </p:nvSpPr>
        <p:spPr>
          <a:xfrm>
            <a:off x="1104900" y="1600200"/>
            <a:ext cx="9982200" cy="4572000"/>
          </a:xfrm>
          <a:prstGeom prst="rect">
            <a:avLst/>
          </a:prstGeom>
        </p:spPr>
        <p:txBody>
          <a:bodyPr rtlCol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Tracking environmental conditions.</a:t>
            </a:r>
          </a:p>
          <a:p>
            <a:r>
              <a:rPr lang="en-US" dirty="0"/>
              <a:t>Detect unethical suppliers and counterfeit products. </a:t>
            </a:r>
          </a:p>
          <a:p>
            <a:endParaRPr lang="en-US" dirty="0"/>
          </a:p>
          <a:p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222123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en-US" sz="4000" dirty="0"/>
              <a:t>Types of blockchains</a:t>
            </a:r>
            <a:br>
              <a:rPr lang="en-US" sz="4000" dirty="0"/>
            </a:br>
            <a:endParaRPr lang="ro-RO" sz="4000" dirty="0"/>
          </a:p>
        </p:txBody>
      </p:sp>
      <p:sp>
        <p:nvSpPr>
          <p:cNvPr id="3" name="Subtitlu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1543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150D5398-E674-49F2-8EF8-49719E9AF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39" y="900820"/>
            <a:ext cx="7812257" cy="5062878"/>
          </a:xfrm>
          <a:prstGeom prst="rect">
            <a:avLst/>
          </a:prstGeom>
        </p:spPr>
      </p:pic>
      <p:sp>
        <p:nvSpPr>
          <p:cNvPr id="4" name="CasetăText 3">
            <a:extLst>
              <a:ext uri="{FF2B5EF4-FFF2-40B4-BE49-F238E27FC236}">
                <a16:creationId xmlns:a16="http://schemas.microsoft.com/office/drawing/2014/main" id="{C941683A-8EB6-4F62-B227-A74A77F75C46}"/>
              </a:ext>
            </a:extLst>
          </p:cNvPr>
          <p:cNvSpPr txBox="1"/>
          <p:nvPr/>
        </p:nvSpPr>
        <p:spPr>
          <a:xfrm>
            <a:off x="9108861" y="900820"/>
            <a:ext cx="32991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traditional payments</a:t>
            </a:r>
          </a:p>
          <a:p>
            <a:r>
              <a:rPr lang="en-US" dirty="0">
                <a:solidFill>
                  <a:schemeClr val="bg1"/>
                </a:solidFill>
              </a:rPr>
              <a:t>and</a:t>
            </a:r>
          </a:p>
          <a:p>
            <a:r>
              <a:rPr lang="en-US" b="1" dirty="0">
                <a:solidFill>
                  <a:schemeClr val="bg1"/>
                </a:solidFill>
              </a:rPr>
              <a:t>cryptographic hash function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plain text is encrypted using a cipher to generate a hash value of fixed length.  </a:t>
            </a:r>
          </a:p>
          <a:p>
            <a:endParaRPr lang="en-US" dirty="0"/>
          </a:p>
        </p:txBody>
      </p:sp>
      <p:graphicFrame>
        <p:nvGraphicFramePr>
          <p:cNvPr id="5" name="Tabel 5">
            <a:extLst>
              <a:ext uri="{FF2B5EF4-FFF2-40B4-BE49-F238E27FC236}">
                <a16:creationId xmlns:a16="http://schemas.microsoft.com/office/drawing/2014/main" id="{707BCCC5-A756-46C2-8A3B-BA5A724AD0D0}"/>
              </a:ext>
            </a:extLst>
          </p:cNvPr>
          <p:cNvGraphicFramePr>
            <a:graphicFrameLocks noGrp="1"/>
          </p:cNvGraphicFramePr>
          <p:nvPr/>
        </p:nvGraphicFramePr>
        <p:xfrm>
          <a:off x="355975" y="4367218"/>
          <a:ext cx="286954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741">
                  <a:extLst>
                    <a:ext uri="{9D8B030D-6E8A-4147-A177-3AD203B41FA5}">
                      <a16:colId xmlns:a16="http://schemas.microsoft.com/office/drawing/2014/main" val="1274042865"/>
                    </a:ext>
                  </a:extLst>
                </a:gridCol>
                <a:gridCol w="1799805">
                  <a:extLst>
                    <a:ext uri="{9D8B030D-6E8A-4147-A177-3AD203B41FA5}">
                      <a16:colId xmlns:a16="http://schemas.microsoft.com/office/drawing/2014/main" val="1981189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997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$72,000,000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89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205647"/>
                  </a:ext>
                </a:extLst>
              </a:tr>
            </a:tbl>
          </a:graphicData>
        </a:graphic>
      </p:graphicFrame>
      <p:cxnSp>
        <p:nvCxnSpPr>
          <p:cNvPr id="9" name="Conector drept cu săgeată 8">
            <a:extLst>
              <a:ext uri="{FF2B5EF4-FFF2-40B4-BE49-F238E27FC236}">
                <a16:creationId xmlns:a16="http://schemas.microsoft.com/office/drawing/2014/main" id="{C552D1B6-7DCC-4F0C-8122-7BEA63EC0637}"/>
              </a:ext>
            </a:extLst>
          </p:cNvPr>
          <p:cNvCxnSpPr/>
          <p:nvPr/>
        </p:nvCxnSpPr>
        <p:spPr>
          <a:xfrm>
            <a:off x="2330256" y="2401556"/>
            <a:ext cx="4250453" cy="0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tăText 12">
            <a:extLst>
              <a:ext uri="{FF2B5EF4-FFF2-40B4-BE49-F238E27FC236}">
                <a16:creationId xmlns:a16="http://schemas.microsoft.com/office/drawing/2014/main" id="{5B930BEA-A294-43F2-8652-0C5F15BDD99C}"/>
              </a:ext>
            </a:extLst>
          </p:cNvPr>
          <p:cNvSpPr txBox="1"/>
          <p:nvPr/>
        </p:nvSpPr>
        <p:spPr>
          <a:xfrm>
            <a:off x="2362027" y="1731398"/>
            <a:ext cx="4033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 notifies Bob that she want to buy an asset.</a:t>
            </a:r>
          </a:p>
        </p:txBody>
      </p:sp>
      <p:cxnSp>
        <p:nvCxnSpPr>
          <p:cNvPr id="8" name="Conector drept cu săgeată 7">
            <a:extLst>
              <a:ext uri="{FF2B5EF4-FFF2-40B4-BE49-F238E27FC236}">
                <a16:creationId xmlns:a16="http://schemas.microsoft.com/office/drawing/2014/main" id="{E9E4CEC7-213D-4EFD-9AFD-28AEF4783785}"/>
              </a:ext>
            </a:extLst>
          </p:cNvPr>
          <p:cNvCxnSpPr>
            <a:cxnSpLocks/>
          </p:cNvCxnSpPr>
          <p:nvPr/>
        </p:nvCxnSpPr>
        <p:spPr>
          <a:xfrm>
            <a:off x="2330256" y="2470686"/>
            <a:ext cx="1658940" cy="1276141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setăText 9">
            <a:extLst>
              <a:ext uri="{FF2B5EF4-FFF2-40B4-BE49-F238E27FC236}">
                <a16:creationId xmlns:a16="http://schemas.microsoft.com/office/drawing/2014/main" id="{FD0CFA96-0CDA-4C94-9384-EA3C2BB3D809}"/>
              </a:ext>
            </a:extLst>
          </p:cNvPr>
          <p:cNvSpPr txBox="1"/>
          <p:nvPr/>
        </p:nvSpPr>
        <p:spPr>
          <a:xfrm>
            <a:off x="1185203" y="3434809"/>
            <a:ext cx="2579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transfer  52MM to Bob</a:t>
            </a:r>
          </a:p>
        </p:txBody>
      </p:sp>
    </p:spTree>
    <p:extLst>
      <p:ext uri="{BB962C8B-B14F-4D97-AF65-F5344CB8AC3E}">
        <p14:creationId xmlns:p14="http://schemas.microsoft.com/office/powerpoint/2010/main" val="316554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dirty="0"/>
              <a:t>Taxonomy</a:t>
            </a:r>
            <a:endParaRPr lang="ro-RO" dirty="0"/>
          </a:p>
        </p:txBody>
      </p:sp>
      <p:graphicFrame>
        <p:nvGraphicFramePr>
          <p:cNvPr id="16" name="Substituent conținut 1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23287766"/>
              </p:ext>
            </p:extLst>
          </p:nvPr>
        </p:nvGraphicFramePr>
        <p:xfrm>
          <a:off x="1332372" y="4059315"/>
          <a:ext cx="952573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1434">
                  <a:extLst>
                    <a:ext uri="{9D8B030D-6E8A-4147-A177-3AD203B41FA5}">
                      <a16:colId xmlns:a16="http://schemas.microsoft.com/office/drawing/2014/main" val="1194374132"/>
                    </a:ext>
                  </a:extLst>
                </a:gridCol>
                <a:gridCol w="2381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14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814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rtl="0"/>
                      <a:endParaRPr lang="en-US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noProof="0"/>
                        <a:t>PUBLIC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/>
                        <a:t>PRIVATE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/>
                        <a:t>CONSORTIUM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rtl="0"/>
                      <a:r>
                        <a:rPr lang="en-US" noProof="0"/>
                        <a:t>ownership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noProof="0"/>
                        <a:t>public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/>
                        <a:t>Controlled by a single organization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/>
                        <a:t>Group of organizations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rtl="0"/>
                      <a:r>
                        <a:rPr lang="en-US" noProof="0"/>
                        <a:t>centralization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noProof="0"/>
                        <a:t>decentralized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/>
                        <a:t>Partially decentralized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/>
                        <a:t>Partially decentralized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rtl="0"/>
                      <a:r>
                        <a:rPr lang="en-US" noProof="0"/>
                        <a:t>examples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noProof="0"/>
                        <a:t>Ethereum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/>
                        <a:t>Hyperledger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/>
                        <a:t>supply chain sector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Substituent conținut 15">
            <a:extLst>
              <a:ext uri="{FF2B5EF4-FFF2-40B4-BE49-F238E27FC236}">
                <a16:creationId xmlns:a16="http://schemas.microsoft.com/office/drawing/2014/main" id="{6F9CE9BB-244A-4B10-95F8-151C5D62A8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2773567"/>
              </p:ext>
            </p:extLst>
          </p:nvPr>
        </p:nvGraphicFramePr>
        <p:xfrm>
          <a:off x="1332372" y="1471019"/>
          <a:ext cx="9525738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5246">
                  <a:extLst>
                    <a:ext uri="{9D8B030D-6E8A-4147-A177-3AD203B41FA5}">
                      <a16:colId xmlns:a16="http://schemas.microsoft.com/office/drawing/2014/main" val="1194374132"/>
                    </a:ext>
                  </a:extLst>
                </a:gridCol>
                <a:gridCol w="3175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752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rtl="0"/>
                      <a:endParaRPr lang="en-US" noProof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noProof="0" dirty="0"/>
                        <a:t>Permissionless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 dirty="0"/>
                        <a:t>Permissioned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rtl="0"/>
                      <a:r>
                        <a:rPr lang="en-US" noProof="0"/>
                        <a:t>anonymity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noProof="0"/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/>
                        <a:t>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rtl="0"/>
                      <a:r>
                        <a:rPr lang="en-US" noProof="0"/>
                        <a:t>number of nodes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noProof="0"/>
                        <a:t>large number of nodes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noProof="0"/>
                        <a:t>fewer nodes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rtl="0"/>
                      <a:r>
                        <a:rPr lang="en-US" noProof="0"/>
                        <a:t>security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noProof="0"/>
                        <a:t>high level of security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/>
                        <a:t>vulnerable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rtl="0"/>
                      <a:r>
                        <a:rPr lang="en-US" noProof="0"/>
                        <a:t>processing times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 noProof="0" dirty="0"/>
                        <a:t>long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short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5969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3788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Dreptunghi 40">
            <a:extLst>
              <a:ext uri="{FF2B5EF4-FFF2-40B4-BE49-F238E27FC236}">
                <a16:creationId xmlns:a16="http://schemas.microsoft.com/office/drawing/2014/main" id="{FA68455F-3719-2B8F-C687-380CE882EEDE}"/>
              </a:ext>
            </a:extLst>
          </p:cNvPr>
          <p:cNvSpPr/>
          <p:nvPr/>
        </p:nvSpPr>
        <p:spPr>
          <a:xfrm>
            <a:off x="2580750" y="4510711"/>
            <a:ext cx="3557116" cy="154888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handleConfirmButtonClick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" name="Dreptunghi 1">
            <a:extLst>
              <a:ext uri="{FF2B5EF4-FFF2-40B4-BE49-F238E27FC236}">
                <a16:creationId xmlns:a16="http://schemas.microsoft.com/office/drawing/2014/main" id="{A8D9F1EE-3268-384F-4761-727EE9AC6353}"/>
              </a:ext>
            </a:extLst>
          </p:cNvPr>
          <p:cNvSpPr/>
          <p:nvPr/>
        </p:nvSpPr>
        <p:spPr>
          <a:xfrm>
            <a:off x="6823372" y="758119"/>
            <a:ext cx="2950863" cy="55201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WalletContext.Provider</a:t>
            </a:r>
            <a:endParaRPr lang="en-US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endParaRPr lang="en-US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	</a:t>
            </a:r>
          </a:p>
        </p:txBody>
      </p:sp>
      <p:sp>
        <p:nvSpPr>
          <p:cNvPr id="3" name="Dreptunghi 2">
            <a:extLst>
              <a:ext uri="{FF2B5EF4-FFF2-40B4-BE49-F238E27FC236}">
                <a16:creationId xmlns:a16="http://schemas.microsoft.com/office/drawing/2014/main" id="{0CCF27B8-1ECA-F90A-7038-D1C0BA71C88B}"/>
              </a:ext>
            </a:extLst>
          </p:cNvPr>
          <p:cNvSpPr/>
          <p:nvPr/>
        </p:nvSpPr>
        <p:spPr>
          <a:xfrm>
            <a:off x="7398460" y="5290359"/>
            <a:ext cx="2201304" cy="6173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2"/>
                </a:solidFill>
              </a:rPr>
              <a:t>      wallet</a:t>
            </a:r>
          </a:p>
        </p:txBody>
      </p:sp>
      <p:sp>
        <p:nvSpPr>
          <p:cNvPr id="7" name="CasetăText 6">
            <a:extLst>
              <a:ext uri="{FF2B5EF4-FFF2-40B4-BE49-F238E27FC236}">
                <a16:creationId xmlns:a16="http://schemas.microsoft.com/office/drawing/2014/main" id="{B1BA9620-E519-361C-7A9B-435A9CB00E65}"/>
              </a:ext>
            </a:extLst>
          </p:cNvPr>
          <p:cNvSpPr txBox="1"/>
          <p:nvPr/>
        </p:nvSpPr>
        <p:spPr>
          <a:xfrm>
            <a:off x="6057361" y="347751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useWallet</a:t>
            </a:r>
            <a:endParaRPr lang="en-US" dirty="0"/>
          </a:p>
        </p:txBody>
      </p:sp>
      <p:sp>
        <p:nvSpPr>
          <p:cNvPr id="8" name="Dreptunghi 7">
            <a:extLst>
              <a:ext uri="{FF2B5EF4-FFF2-40B4-BE49-F238E27FC236}">
                <a16:creationId xmlns:a16="http://schemas.microsoft.com/office/drawing/2014/main" id="{BA67EA87-9301-E4D8-589B-FB6582BCB813}"/>
              </a:ext>
            </a:extLst>
          </p:cNvPr>
          <p:cNvSpPr/>
          <p:nvPr/>
        </p:nvSpPr>
        <p:spPr>
          <a:xfrm>
            <a:off x="2194277" y="3643255"/>
            <a:ext cx="4327103" cy="263502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2"/>
                </a:solidFill>
              </a:rPr>
              <a:t>Wallet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9" name="Conector drept cu săgeată 8">
            <a:extLst>
              <a:ext uri="{FF2B5EF4-FFF2-40B4-BE49-F238E27FC236}">
                <a16:creationId xmlns:a16="http://schemas.microsoft.com/office/drawing/2014/main" id="{60C36576-63D4-B92B-F495-B72F1C6381C1}"/>
              </a:ext>
            </a:extLst>
          </p:cNvPr>
          <p:cNvCxnSpPr>
            <a:cxnSpLocks/>
            <a:stCxn id="3" idx="1"/>
            <a:endCxn id="40" idx="3"/>
          </p:cNvCxnSpPr>
          <p:nvPr/>
        </p:nvCxnSpPr>
        <p:spPr>
          <a:xfrm flipH="1" flipV="1">
            <a:off x="5926850" y="5591924"/>
            <a:ext cx="1471610" cy="7123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Dreptunghi 17">
            <a:extLst>
              <a:ext uri="{FF2B5EF4-FFF2-40B4-BE49-F238E27FC236}">
                <a16:creationId xmlns:a16="http://schemas.microsoft.com/office/drawing/2014/main" id="{C3BEB91B-F3E2-FBC6-EB73-9E98C1AAF29D}"/>
              </a:ext>
            </a:extLst>
          </p:cNvPr>
          <p:cNvSpPr/>
          <p:nvPr/>
        </p:nvSpPr>
        <p:spPr>
          <a:xfrm>
            <a:off x="7398460" y="2408416"/>
            <a:ext cx="2201304" cy="6173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2"/>
                </a:solidFill>
              </a:rPr>
              <a:t>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initializeWallet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0" name="Dreptunghi 19">
            <a:extLst>
              <a:ext uri="{FF2B5EF4-FFF2-40B4-BE49-F238E27FC236}">
                <a16:creationId xmlns:a16="http://schemas.microsoft.com/office/drawing/2014/main" id="{021959AC-E356-9CED-FAD2-2BB0456331A0}"/>
              </a:ext>
            </a:extLst>
          </p:cNvPr>
          <p:cNvSpPr/>
          <p:nvPr/>
        </p:nvSpPr>
        <p:spPr>
          <a:xfrm>
            <a:off x="2580750" y="1633976"/>
            <a:ext cx="3557116" cy="154888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connectWalletMetamask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2" name="Dreptunghi 31">
            <a:extLst>
              <a:ext uri="{FF2B5EF4-FFF2-40B4-BE49-F238E27FC236}">
                <a16:creationId xmlns:a16="http://schemas.microsoft.com/office/drawing/2014/main" id="{A882DABE-1564-AD8E-8E7F-CE26B7020475}"/>
              </a:ext>
            </a:extLst>
          </p:cNvPr>
          <p:cNvSpPr/>
          <p:nvPr/>
        </p:nvSpPr>
        <p:spPr>
          <a:xfrm>
            <a:off x="3073119" y="2400158"/>
            <a:ext cx="2853732" cy="6173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2"/>
                </a:solidFill>
              </a:rPr>
              <a:t>  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accountChangedHandler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37" name="Conector drept cu săgeată 36">
            <a:extLst>
              <a:ext uri="{FF2B5EF4-FFF2-40B4-BE49-F238E27FC236}">
                <a16:creationId xmlns:a16="http://schemas.microsoft.com/office/drawing/2014/main" id="{0EDDD883-78FA-5B58-69DA-91FDCDA94CF8}"/>
              </a:ext>
            </a:extLst>
          </p:cNvPr>
          <p:cNvCxnSpPr>
            <a:cxnSpLocks/>
            <a:stCxn id="32" idx="3"/>
            <a:endCxn id="18" idx="1"/>
          </p:cNvCxnSpPr>
          <p:nvPr/>
        </p:nvCxnSpPr>
        <p:spPr>
          <a:xfrm>
            <a:off x="5926851" y="2708846"/>
            <a:ext cx="1471609" cy="8258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Dreptunghi 39">
            <a:extLst>
              <a:ext uri="{FF2B5EF4-FFF2-40B4-BE49-F238E27FC236}">
                <a16:creationId xmlns:a16="http://schemas.microsoft.com/office/drawing/2014/main" id="{4D8E83D2-5AF8-134A-D499-74979E119F5F}"/>
              </a:ext>
            </a:extLst>
          </p:cNvPr>
          <p:cNvSpPr/>
          <p:nvPr/>
        </p:nvSpPr>
        <p:spPr>
          <a:xfrm>
            <a:off x="3073118" y="5283236"/>
            <a:ext cx="2853732" cy="6173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2"/>
                </a:solidFill>
              </a:rPr>
              <a:t>    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sendTrasaction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Dreptunghi 3">
            <a:extLst>
              <a:ext uri="{FF2B5EF4-FFF2-40B4-BE49-F238E27FC236}">
                <a16:creationId xmlns:a16="http://schemas.microsoft.com/office/drawing/2014/main" id="{8E211231-FED3-A71E-26B7-530728D17CBA}"/>
              </a:ext>
            </a:extLst>
          </p:cNvPr>
          <p:cNvSpPr/>
          <p:nvPr/>
        </p:nvSpPr>
        <p:spPr>
          <a:xfrm>
            <a:off x="2194277" y="753778"/>
            <a:ext cx="4327103" cy="26350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2"/>
                </a:solidFill>
              </a:rPr>
              <a:t>Welcome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  <a:p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66" name="Conector drept cu săgeată 65">
            <a:extLst>
              <a:ext uri="{FF2B5EF4-FFF2-40B4-BE49-F238E27FC236}">
                <a16:creationId xmlns:a16="http://schemas.microsoft.com/office/drawing/2014/main" id="{68DDA2F3-7D39-141A-C1C8-22CEBBBF3AE7}"/>
              </a:ext>
            </a:extLst>
          </p:cNvPr>
          <p:cNvCxnSpPr>
            <a:cxnSpLocks/>
            <a:stCxn id="18" idx="2"/>
            <a:endCxn id="3" idx="0"/>
          </p:cNvCxnSpPr>
          <p:nvPr/>
        </p:nvCxnSpPr>
        <p:spPr>
          <a:xfrm>
            <a:off x="8499112" y="3025792"/>
            <a:ext cx="0" cy="2264567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8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150D5398-E674-49F2-8EF8-49719E9AF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39" y="900820"/>
            <a:ext cx="7812257" cy="5062878"/>
          </a:xfrm>
          <a:prstGeom prst="rect">
            <a:avLst/>
          </a:prstGeom>
        </p:spPr>
      </p:pic>
      <p:sp>
        <p:nvSpPr>
          <p:cNvPr id="4" name="CasetăText 3">
            <a:extLst>
              <a:ext uri="{FF2B5EF4-FFF2-40B4-BE49-F238E27FC236}">
                <a16:creationId xmlns:a16="http://schemas.microsoft.com/office/drawing/2014/main" id="{C941683A-8EB6-4F62-B227-A74A77F75C46}"/>
              </a:ext>
            </a:extLst>
          </p:cNvPr>
          <p:cNvSpPr txBox="1"/>
          <p:nvPr/>
        </p:nvSpPr>
        <p:spPr>
          <a:xfrm>
            <a:off x="9108861" y="900820"/>
            <a:ext cx="32991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traditional payments</a:t>
            </a:r>
          </a:p>
          <a:p>
            <a:r>
              <a:rPr lang="en-US" dirty="0">
                <a:solidFill>
                  <a:schemeClr val="bg1"/>
                </a:solidFill>
              </a:rPr>
              <a:t>and</a:t>
            </a:r>
          </a:p>
          <a:p>
            <a:r>
              <a:rPr lang="en-US" b="1" dirty="0">
                <a:solidFill>
                  <a:schemeClr val="bg1"/>
                </a:solidFill>
              </a:rPr>
              <a:t>cryptographic hash function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plain text is encrypted using a cipher to generate a hash value of fixed length.  </a:t>
            </a:r>
          </a:p>
          <a:p>
            <a:endParaRPr lang="en-US" dirty="0"/>
          </a:p>
        </p:txBody>
      </p:sp>
      <p:graphicFrame>
        <p:nvGraphicFramePr>
          <p:cNvPr id="5" name="Tabel 5">
            <a:extLst>
              <a:ext uri="{FF2B5EF4-FFF2-40B4-BE49-F238E27FC236}">
                <a16:creationId xmlns:a16="http://schemas.microsoft.com/office/drawing/2014/main" id="{707BCCC5-A756-46C2-8A3B-BA5A724AD0D0}"/>
              </a:ext>
            </a:extLst>
          </p:cNvPr>
          <p:cNvGraphicFramePr>
            <a:graphicFrameLocks noGrp="1"/>
          </p:cNvGraphicFramePr>
          <p:nvPr/>
        </p:nvGraphicFramePr>
        <p:xfrm>
          <a:off x="355975" y="4367218"/>
          <a:ext cx="286954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741">
                  <a:extLst>
                    <a:ext uri="{9D8B030D-6E8A-4147-A177-3AD203B41FA5}">
                      <a16:colId xmlns:a16="http://schemas.microsoft.com/office/drawing/2014/main" val="1274042865"/>
                    </a:ext>
                  </a:extLst>
                </a:gridCol>
                <a:gridCol w="1799805">
                  <a:extLst>
                    <a:ext uri="{9D8B030D-6E8A-4147-A177-3AD203B41FA5}">
                      <a16:colId xmlns:a16="http://schemas.microsoft.com/office/drawing/2014/main" val="1981189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997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$72,000,000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89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205647"/>
                  </a:ext>
                </a:extLst>
              </a:tr>
            </a:tbl>
          </a:graphicData>
        </a:graphic>
      </p:graphicFrame>
      <p:sp>
        <p:nvSpPr>
          <p:cNvPr id="10" name="CasetăText 9">
            <a:extLst>
              <a:ext uri="{FF2B5EF4-FFF2-40B4-BE49-F238E27FC236}">
                <a16:creationId xmlns:a16="http://schemas.microsoft.com/office/drawing/2014/main" id="{FD0CFA96-0CDA-4C94-9384-EA3C2BB3D809}"/>
              </a:ext>
            </a:extLst>
          </p:cNvPr>
          <p:cNvSpPr txBox="1"/>
          <p:nvPr/>
        </p:nvSpPr>
        <p:spPr>
          <a:xfrm>
            <a:off x="1185203" y="3434809"/>
            <a:ext cx="2965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Bank validates transaction</a:t>
            </a:r>
          </a:p>
        </p:txBody>
      </p:sp>
      <p:sp>
        <p:nvSpPr>
          <p:cNvPr id="12" name="CasetăText 11">
            <a:extLst>
              <a:ext uri="{FF2B5EF4-FFF2-40B4-BE49-F238E27FC236}">
                <a16:creationId xmlns:a16="http://schemas.microsoft.com/office/drawing/2014/main" id="{BE47EBED-B0E4-47EE-B48F-7B351AD1F45D}"/>
              </a:ext>
            </a:extLst>
          </p:cNvPr>
          <p:cNvSpPr txBox="1"/>
          <p:nvPr/>
        </p:nvSpPr>
        <p:spPr>
          <a:xfrm>
            <a:off x="3869788" y="1613817"/>
            <a:ext cx="2796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 check his balance …</a:t>
            </a:r>
          </a:p>
        </p:txBody>
      </p:sp>
    </p:spTree>
    <p:extLst>
      <p:ext uri="{BB962C8B-B14F-4D97-AF65-F5344CB8AC3E}">
        <p14:creationId xmlns:p14="http://schemas.microsoft.com/office/powerpoint/2010/main" val="335216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150D5398-E674-49F2-8EF8-49719E9AF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39" y="900820"/>
            <a:ext cx="7812257" cy="5062878"/>
          </a:xfrm>
          <a:prstGeom prst="rect">
            <a:avLst/>
          </a:prstGeom>
        </p:spPr>
      </p:pic>
      <p:sp>
        <p:nvSpPr>
          <p:cNvPr id="4" name="CasetăText 3">
            <a:extLst>
              <a:ext uri="{FF2B5EF4-FFF2-40B4-BE49-F238E27FC236}">
                <a16:creationId xmlns:a16="http://schemas.microsoft.com/office/drawing/2014/main" id="{C941683A-8EB6-4F62-B227-A74A77F75C46}"/>
              </a:ext>
            </a:extLst>
          </p:cNvPr>
          <p:cNvSpPr txBox="1"/>
          <p:nvPr/>
        </p:nvSpPr>
        <p:spPr>
          <a:xfrm>
            <a:off x="9108861" y="900820"/>
            <a:ext cx="32991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traditional payments</a:t>
            </a:r>
          </a:p>
          <a:p>
            <a:r>
              <a:rPr lang="en-US" dirty="0">
                <a:solidFill>
                  <a:schemeClr val="bg1"/>
                </a:solidFill>
              </a:rPr>
              <a:t>and</a:t>
            </a:r>
          </a:p>
          <a:p>
            <a:r>
              <a:rPr lang="en-US" b="1" dirty="0">
                <a:solidFill>
                  <a:schemeClr val="bg1"/>
                </a:solidFill>
              </a:rPr>
              <a:t>cryptographic hash function</a:t>
            </a:r>
            <a:r>
              <a:rPr lang="en-US" dirty="0">
                <a:solidFill>
                  <a:schemeClr val="bg1"/>
                </a:solidFill>
              </a:rPr>
              <a:t>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</a:rPr>
              <a:t>plain text is encrypted using a cipher to generate a hash value of fixed length.  </a:t>
            </a:r>
          </a:p>
          <a:p>
            <a:endParaRPr lang="en-US" dirty="0"/>
          </a:p>
        </p:txBody>
      </p:sp>
      <p:graphicFrame>
        <p:nvGraphicFramePr>
          <p:cNvPr id="5" name="Tabel 5">
            <a:extLst>
              <a:ext uri="{FF2B5EF4-FFF2-40B4-BE49-F238E27FC236}">
                <a16:creationId xmlns:a16="http://schemas.microsoft.com/office/drawing/2014/main" id="{707BCCC5-A756-46C2-8A3B-BA5A724AD0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876631"/>
              </p:ext>
            </p:extLst>
          </p:nvPr>
        </p:nvGraphicFramePr>
        <p:xfrm>
          <a:off x="355975" y="4367218"/>
          <a:ext cx="286954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741">
                  <a:extLst>
                    <a:ext uri="{9D8B030D-6E8A-4147-A177-3AD203B41FA5}">
                      <a16:colId xmlns:a16="http://schemas.microsoft.com/office/drawing/2014/main" val="1274042865"/>
                    </a:ext>
                  </a:extLst>
                </a:gridCol>
                <a:gridCol w="1799805">
                  <a:extLst>
                    <a:ext uri="{9D8B030D-6E8A-4147-A177-3AD203B41FA5}">
                      <a16:colId xmlns:a16="http://schemas.microsoft.com/office/drawing/2014/main" val="1981189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997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$20,000,000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89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$52,000,000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205647"/>
                  </a:ext>
                </a:extLst>
              </a:tr>
            </a:tbl>
          </a:graphicData>
        </a:graphic>
      </p:graphicFrame>
      <p:sp>
        <p:nvSpPr>
          <p:cNvPr id="12" name="CasetăText 11">
            <a:extLst>
              <a:ext uri="{FF2B5EF4-FFF2-40B4-BE49-F238E27FC236}">
                <a16:creationId xmlns:a16="http://schemas.microsoft.com/office/drawing/2014/main" id="{BE47EBED-B0E4-47EE-B48F-7B351AD1F45D}"/>
              </a:ext>
            </a:extLst>
          </p:cNvPr>
          <p:cNvSpPr txBox="1"/>
          <p:nvPr/>
        </p:nvSpPr>
        <p:spPr>
          <a:xfrm>
            <a:off x="5488489" y="3754288"/>
            <a:ext cx="2549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 check his balance</a:t>
            </a:r>
          </a:p>
        </p:txBody>
      </p:sp>
      <p:cxnSp>
        <p:nvCxnSpPr>
          <p:cNvPr id="7" name="Conector drept cu săgeată 6">
            <a:extLst>
              <a:ext uri="{FF2B5EF4-FFF2-40B4-BE49-F238E27FC236}">
                <a16:creationId xmlns:a16="http://schemas.microsoft.com/office/drawing/2014/main" id="{1AF4F578-33DC-4425-A742-B7B963AF5E30}"/>
              </a:ext>
            </a:extLst>
          </p:cNvPr>
          <p:cNvCxnSpPr>
            <a:cxnSpLocks/>
          </p:cNvCxnSpPr>
          <p:nvPr/>
        </p:nvCxnSpPr>
        <p:spPr>
          <a:xfrm flipH="1">
            <a:off x="5345723" y="2431701"/>
            <a:ext cx="1125415" cy="1507253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740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150D5398-E674-49F2-8EF8-49719E9AF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39" y="900820"/>
            <a:ext cx="7812257" cy="5062878"/>
          </a:xfrm>
          <a:prstGeom prst="rect">
            <a:avLst/>
          </a:prstGeom>
        </p:spPr>
      </p:pic>
      <p:sp>
        <p:nvSpPr>
          <p:cNvPr id="4" name="CasetăText 3">
            <a:extLst>
              <a:ext uri="{FF2B5EF4-FFF2-40B4-BE49-F238E27FC236}">
                <a16:creationId xmlns:a16="http://schemas.microsoft.com/office/drawing/2014/main" id="{C941683A-8EB6-4F62-B227-A74A77F75C46}"/>
              </a:ext>
            </a:extLst>
          </p:cNvPr>
          <p:cNvSpPr txBox="1"/>
          <p:nvPr/>
        </p:nvSpPr>
        <p:spPr>
          <a:xfrm>
            <a:off x="9108861" y="900820"/>
            <a:ext cx="27682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traditional payments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el 5">
            <a:extLst>
              <a:ext uri="{FF2B5EF4-FFF2-40B4-BE49-F238E27FC236}">
                <a16:creationId xmlns:a16="http://schemas.microsoft.com/office/drawing/2014/main" id="{707BCCC5-A756-46C2-8A3B-BA5A724AD0D0}"/>
              </a:ext>
            </a:extLst>
          </p:cNvPr>
          <p:cNvGraphicFramePr>
            <a:graphicFrameLocks noGrp="1"/>
          </p:cNvGraphicFramePr>
          <p:nvPr/>
        </p:nvGraphicFramePr>
        <p:xfrm>
          <a:off x="355975" y="4367218"/>
          <a:ext cx="286954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741">
                  <a:extLst>
                    <a:ext uri="{9D8B030D-6E8A-4147-A177-3AD203B41FA5}">
                      <a16:colId xmlns:a16="http://schemas.microsoft.com/office/drawing/2014/main" val="1274042865"/>
                    </a:ext>
                  </a:extLst>
                </a:gridCol>
                <a:gridCol w="1799805">
                  <a:extLst>
                    <a:ext uri="{9D8B030D-6E8A-4147-A177-3AD203B41FA5}">
                      <a16:colId xmlns:a16="http://schemas.microsoft.com/office/drawing/2014/main" val="1981189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997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$20,000,000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89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$52,000,000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205647"/>
                  </a:ext>
                </a:extLst>
              </a:tr>
            </a:tbl>
          </a:graphicData>
        </a:graphic>
      </p:graphicFrame>
      <p:sp>
        <p:nvSpPr>
          <p:cNvPr id="12" name="CasetăText 11">
            <a:extLst>
              <a:ext uri="{FF2B5EF4-FFF2-40B4-BE49-F238E27FC236}">
                <a16:creationId xmlns:a16="http://schemas.microsoft.com/office/drawing/2014/main" id="{BE47EBED-B0E4-47EE-B48F-7B351AD1F45D}"/>
              </a:ext>
            </a:extLst>
          </p:cNvPr>
          <p:cNvSpPr txBox="1"/>
          <p:nvPr/>
        </p:nvSpPr>
        <p:spPr>
          <a:xfrm>
            <a:off x="3531965" y="2480124"/>
            <a:ext cx="2102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 sends “asset”</a:t>
            </a:r>
          </a:p>
        </p:txBody>
      </p:sp>
      <p:pic>
        <p:nvPicPr>
          <p:cNvPr id="8" name="Imagine 7">
            <a:extLst>
              <a:ext uri="{FF2B5EF4-FFF2-40B4-BE49-F238E27FC236}">
                <a16:creationId xmlns:a16="http://schemas.microsoft.com/office/drawing/2014/main" id="{01292231-B610-414A-A21A-B3F4B3B1B2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21611" y="2019719"/>
            <a:ext cx="803910" cy="1047585"/>
          </a:xfrm>
          <a:prstGeom prst="rect">
            <a:avLst/>
          </a:prstGeom>
        </p:spPr>
      </p:pic>
      <p:cxnSp>
        <p:nvCxnSpPr>
          <p:cNvPr id="9" name="Conector drept cu săgeată 8">
            <a:extLst>
              <a:ext uri="{FF2B5EF4-FFF2-40B4-BE49-F238E27FC236}">
                <a16:creationId xmlns:a16="http://schemas.microsoft.com/office/drawing/2014/main" id="{0CD67F5C-9EBA-4134-B2C4-2508CFF25528}"/>
              </a:ext>
            </a:extLst>
          </p:cNvPr>
          <p:cNvCxnSpPr>
            <a:cxnSpLocks/>
          </p:cNvCxnSpPr>
          <p:nvPr/>
        </p:nvCxnSpPr>
        <p:spPr>
          <a:xfrm flipH="1">
            <a:off x="3396343" y="2431701"/>
            <a:ext cx="3074794" cy="0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Dogami - Game Art outsourcing - GamecoStudios">
            <a:extLst>
              <a:ext uri="{FF2B5EF4-FFF2-40B4-BE49-F238E27FC236}">
                <a16:creationId xmlns:a16="http://schemas.microsoft.com/office/drawing/2014/main" id="{6FA6D4BB-2B3F-F3BD-36E8-C166946B7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404" y="1934181"/>
            <a:ext cx="1335939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98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150D5398-E674-49F2-8EF8-49719E9AF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39" y="900820"/>
            <a:ext cx="7812257" cy="5062878"/>
          </a:xfrm>
          <a:prstGeom prst="rect">
            <a:avLst/>
          </a:prstGeom>
        </p:spPr>
      </p:pic>
      <p:sp>
        <p:nvSpPr>
          <p:cNvPr id="4" name="CasetăText 3">
            <a:extLst>
              <a:ext uri="{FF2B5EF4-FFF2-40B4-BE49-F238E27FC236}">
                <a16:creationId xmlns:a16="http://schemas.microsoft.com/office/drawing/2014/main" id="{C941683A-8EB6-4F62-B227-A74A77F75C46}"/>
              </a:ext>
            </a:extLst>
          </p:cNvPr>
          <p:cNvSpPr txBox="1"/>
          <p:nvPr/>
        </p:nvSpPr>
        <p:spPr>
          <a:xfrm>
            <a:off x="9108861" y="900820"/>
            <a:ext cx="27682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traditional payments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Single point of failure.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Delayed or refused transactions.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Privacy issues.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el 5">
            <a:extLst>
              <a:ext uri="{FF2B5EF4-FFF2-40B4-BE49-F238E27FC236}">
                <a16:creationId xmlns:a16="http://schemas.microsoft.com/office/drawing/2014/main" id="{707BCCC5-A756-46C2-8A3B-BA5A724AD0D0}"/>
              </a:ext>
            </a:extLst>
          </p:cNvPr>
          <p:cNvGraphicFramePr>
            <a:graphicFrameLocks noGrp="1"/>
          </p:cNvGraphicFramePr>
          <p:nvPr/>
        </p:nvGraphicFramePr>
        <p:xfrm>
          <a:off x="355975" y="4367218"/>
          <a:ext cx="286954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9741">
                  <a:extLst>
                    <a:ext uri="{9D8B030D-6E8A-4147-A177-3AD203B41FA5}">
                      <a16:colId xmlns:a16="http://schemas.microsoft.com/office/drawing/2014/main" val="1274042865"/>
                    </a:ext>
                  </a:extLst>
                </a:gridCol>
                <a:gridCol w="1799805">
                  <a:extLst>
                    <a:ext uri="{9D8B030D-6E8A-4147-A177-3AD203B41FA5}">
                      <a16:colId xmlns:a16="http://schemas.microsoft.com/office/drawing/2014/main" val="1981189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balance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997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$20,000,000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895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$52,000,000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7205647"/>
                  </a:ext>
                </a:extLst>
              </a:tr>
            </a:tbl>
          </a:graphicData>
        </a:graphic>
      </p:graphicFrame>
      <p:sp>
        <p:nvSpPr>
          <p:cNvPr id="12" name="CasetăText 11">
            <a:extLst>
              <a:ext uri="{FF2B5EF4-FFF2-40B4-BE49-F238E27FC236}">
                <a16:creationId xmlns:a16="http://schemas.microsoft.com/office/drawing/2014/main" id="{BE47EBED-B0E4-47EE-B48F-7B351AD1F45D}"/>
              </a:ext>
            </a:extLst>
          </p:cNvPr>
          <p:cNvSpPr txBox="1"/>
          <p:nvPr/>
        </p:nvSpPr>
        <p:spPr>
          <a:xfrm>
            <a:off x="3531965" y="2480124"/>
            <a:ext cx="2102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 sends “asset”</a:t>
            </a:r>
          </a:p>
        </p:txBody>
      </p:sp>
      <p:pic>
        <p:nvPicPr>
          <p:cNvPr id="8" name="Imagine 7">
            <a:extLst>
              <a:ext uri="{FF2B5EF4-FFF2-40B4-BE49-F238E27FC236}">
                <a16:creationId xmlns:a16="http://schemas.microsoft.com/office/drawing/2014/main" id="{01292231-B610-414A-A21A-B3F4B3B1B2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21611" y="2029768"/>
            <a:ext cx="803910" cy="1037536"/>
          </a:xfrm>
          <a:prstGeom prst="rect">
            <a:avLst/>
          </a:prstGeom>
        </p:spPr>
      </p:pic>
      <p:cxnSp>
        <p:nvCxnSpPr>
          <p:cNvPr id="9" name="Conector drept cu săgeată 8">
            <a:extLst>
              <a:ext uri="{FF2B5EF4-FFF2-40B4-BE49-F238E27FC236}">
                <a16:creationId xmlns:a16="http://schemas.microsoft.com/office/drawing/2014/main" id="{0CD67F5C-9EBA-4134-B2C4-2508CFF25528}"/>
              </a:ext>
            </a:extLst>
          </p:cNvPr>
          <p:cNvCxnSpPr>
            <a:cxnSpLocks/>
          </p:cNvCxnSpPr>
          <p:nvPr/>
        </p:nvCxnSpPr>
        <p:spPr>
          <a:xfrm flipH="1">
            <a:off x="3396343" y="2431701"/>
            <a:ext cx="3074794" cy="0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Dogami - Game Art outsourcing - GamecoStudios">
            <a:extLst>
              <a:ext uri="{FF2B5EF4-FFF2-40B4-BE49-F238E27FC236}">
                <a16:creationId xmlns:a16="http://schemas.microsoft.com/office/drawing/2014/main" id="{16F47590-3944-5EEF-769E-7A6CB0914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404" y="1934181"/>
            <a:ext cx="1335939" cy="118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698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150D5398-E674-49F2-8EF8-49719E9AFC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39" y="900820"/>
            <a:ext cx="7812257" cy="5062878"/>
          </a:xfrm>
          <a:prstGeom prst="rect">
            <a:avLst/>
          </a:prstGeom>
        </p:spPr>
      </p:pic>
      <p:sp>
        <p:nvSpPr>
          <p:cNvPr id="4" name="CasetăText 3">
            <a:extLst>
              <a:ext uri="{FF2B5EF4-FFF2-40B4-BE49-F238E27FC236}">
                <a16:creationId xmlns:a16="http://schemas.microsoft.com/office/drawing/2014/main" id="{C941683A-8EB6-4F62-B227-A74A77F75C46}"/>
              </a:ext>
            </a:extLst>
          </p:cNvPr>
          <p:cNvSpPr txBox="1"/>
          <p:nvPr/>
        </p:nvSpPr>
        <p:spPr>
          <a:xfrm>
            <a:off x="9108861" y="900820"/>
            <a:ext cx="29893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Digital currencies</a:t>
            </a:r>
          </a:p>
          <a:p>
            <a:endParaRPr lang="en-US" b="1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 to implement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Double spending detection.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8" name="Conector drept cu săgeată 7">
            <a:extLst>
              <a:ext uri="{FF2B5EF4-FFF2-40B4-BE49-F238E27FC236}">
                <a16:creationId xmlns:a16="http://schemas.microsoft.com/office/drawing/2014/main" id="{8B03B1BC-5277-4E69-BBE7-1D785FDA2586}"/>
              </a:ext>
            </a:extLst>
          </p:cNvPr>
          <p:cNvCxnSpPr>
            <a:cxnSpLocks/>
          </p:cNvCxnSpPr>
          <p:nvPr/>
        </p:nvCxnSpPr>
        <p:spPr>
          <a:xfrm flipH="1">
            <a:off x="2180493" y="2431701"/>
            <a:ext cx="4411226" cy="0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tăText 5">
            <a:extLst>
              <a:ext uri="{FF2B5EF4-FFF2-40B4-BE49-F238E27FC236}">
                <a16:creationId xmlns:a16="http://schemas.microsoft.com/office/drawing/2014/main" id="{BD779271-7E3F-40D1-B79C-B1B697560AD4}"/>
              </a:ext>
            </a:extLst>
          </p:cNvPr>
          <p:cNvSpPr txBox="1"/>
          <p:nvPr/>
        </p:nvSpPr>
        <p:spPr>
          <a:xfrm>
            <a:off x="2451798" y="2062369"/>
            <a:ext cx="3808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transactions, transfer digital coins</a:t>
            </a:r>
          </a:p>
        </p:txBody>
      </p:sp>
      <p:cxnSp>
        <p:nvCxnSpPr>
          <p:cNvPr id="11" name="Conector drept cu săgeată 10">
            <a:extLst>
              <a:ext uri="{FF2B5EF4-FFF2-40B4-BE49-F238E27FC236}">
                <a16:creationId xmlns:a16="http://schemas.microsoft.com/office/drawing/2014/main" id="{BA2E68BA-04A8-4324-824E-00D2946A7055}"/>
              </a:ext>
            </a:extLst>
          </p:cNvPr>
          <p:cNvCxnSpPr>
            <a:cxnSpLocks/>
          </p:cNvCxnSpPr>
          <p:nvPr/>
        </p:nvCxnSpPr>
        <p:spPr>
          <a:xfrm flipH="1" flipV="1">
            <a:off x="1348154" y="2634342"/>
            <a:ext cx="2078334" cy="1425192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setăText 12">
            <a:extLst>
              <a:ext uri="{FF2B5EF4-FFF2-40B4-BE49-F238E27FC236}">
                <a16:creationId xmlns:a16="http://schemas.microsoft.com/office/drawing/2014/main" id="{5BEB59FE-D150-4ADC-9507-4503009D4263}"/>
              </a:ext>
            </a:extLst>
          </p:cNvPr>
          <p:cNvSpPr txBox="1"/>
          <p:nvPr/>
        </p:nvSpPr>
        <p:spPr>
          <a:xfrm>
            <a:off x="2783369" y="3265660"/>
            <a:ext cx="2067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signs digital coins</a:t>
            </a:r>
          </a:p>
        </p:txBody>
      </p:sp>
      <p:cxnSp>
        <p:nvCxnSpPr>
          <p:cNvPr id="14" name="Conector drept cu săgeată 13">
            <a:extLst>
              <a:ext uri="{FF2B5EF4-FFF2-40B4-BE49-F238E27FC236}">
                <a16:creationId xmlns:a16="http://schemas.microsoft.com/office/drawing/2014/main" id="{2FC11274-ACDB-463B-A430-0241C52E92B2}"/>
              </a:ext>
            </a:extLst>
          </p:cNvPr>
          <p:cNvCxnSpPr>
            <a:cxnSpLocks/>
          </p:cNvCxnSpPr>
          <p:nvPr/>
        </p:nvCxnSpPr>
        <p:spPr>
          <a:xfrm flipV="1">
            <a:off x="5568456" y="2637871"/>
            <a:ext cx="2078334" cy="1425192"/>
          </a:xfrm>
          <a:prstGeom prst="straightConnector1">
            <a:avLst/>
          </a:prstGeom>
          <a:ln w="25400">
            <a:solidFill>
              <a:schemeClr val="accent1"/>
            </a:solidFill>
            <a:prstDash val="sys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8548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iteratură academică 16x9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50521063_TF03431380_Win32" id="{12189309-B2C2-41A9-96C9-4C1092347D8D}" vid="{1B3EB6EE-D438-40D9-AC84-F58477982193}"/>
    </a:ext>
  </a:extLst>
</a:theme>
</file>

<file path=ppt/theme/theme2.xml><?xml version="1.0" encoding="utf-8"?>
<a:theme xmlns:a="http://schemas.openxmlformats.org/drawingml/2006/main" name="Temă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ă Office">
  <a:themeElements>
    <a:clrScheme name="Academic Literature">
      <a:dk1>
        <a:srgbClr val="514843"/>
      </a:dk1>
      <a:lt1>
        <a:srgbClr val="FFFFFF"/>
      </a:lt1>
      <a:dk2>
        <a:srgbClr val="000000"/>
      </a:dk2>
      <a:lt2>
        <a:srgbClr val="FFFFF3"/>
      </a:lt2>
      <a:accent1>
        <a:srgbClr val="514843"/>
      </a:accent1>
      <a:accent2>
        <a:srgbClr val="6D7D66"/>
      </a:accent2>
      <a:accent3>
        <a:srgbClr val="525A6A"/>
      </a:accent3>
      <a:accent4>
        <a:srgbClr val="827266"/>
      </a:accent4>
      <a:accent5>
        <a:srgbClr val="AE9A7E"/>
      </a:accent5>
      <a:accent6>
        <a:srgbClr val="A8A39E"/>
      </a:accent6>
      <a:hlink>
        <a:srgbClr val="59704F"/>
      </a:hlink>
      <a:folHlink>
        <a:srgbClr val="A8A39E"/>
      </a:folHlink>
    </a:clrScheme>
    <a:fontScheme name="Plantagenet Cherokee-Euphemia">
      <a:majorFont>
        <a:latin typeface="Plantagenet Cherokee"/>
        <a:ea typeface=""/>
        <a:cs typeface=""/>
      </a:majorFont>
      <a:minorFont>
        <a:latin typeface="Euphemia"/>
        <a:ea typeface=""/>
        <a:cs typeface=""/>
      </a:minorFont>
    </a:fontScheme>
    <a:fmtScheme name="AcademicLiteratu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300000"/>
              </a:schemeClr>
            </a:gs>
            <a:gs pos="100000">
              <a:schemeClr val="phClr">
                <a:tint val="68000"/>
                <a:satMod val="300000"/>
              </a:schemeClr>
            </a:gs>
          </a:gsLst>
          <a:path path="rect">
            <a:fillToRect l="50000" t="50000" r="50000" b="50000"/>
          </a:path>
        </a:gradFill>
        <a:gradFill rotWithShape="1">
          <a:gsLst>
            <a:gs pos="0">
              <a:schemeClr val="phClr">
                <a:shade val="100000"/>
                <a:satMod val="137000"/>
              </a:schemeClr>
            </a:gs>
            <a:gs pos="71000">
              <a:schemeClr val="phClr">
                <a:shade val="98000"/>
                <a:satMod val="137000"/>
              </a:schemeClr>
            </a:gs>
            <a:gs pos="100000">
              <a:schemeClr val="phClr">
                <a:shade val="75000"/>
                <a:satMod val="137000"/>
              </a:schemeClr>
            </a:gs>
          </a:gsLst>
          <a:path path="rect">
            <a:fillToRect l="50000" t="50000" r="50000" b="50000"/>
          </a:path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20000" t="20000" r="20000" b="2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90000"/>
                <a:alpha val="80000"/>
                <a:satMod val="200000"/>
              </a:schemeClr>
            </a:gs>
          </a:gsLst>
          <a:path path="rect">
            <a:fillToRect l="5000" t="5000" r="5000" b="5000"/>
          </a:path>
        </a:gradFill>
      </a:bgFillStyleLst>
    </a:fmtScheme>
  </a:themeElements>
  <a:objectDefaults>
    <a:lnDef>
      <a:spPr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E2FC4BF9158A4386AA514F6DE07EBD" ma:contentTypeVersion="0" ma:contentTypeDescription="Create a new document." ma:contentTypeScope="" ma:versionID="22c8814ddce87028ac7f34b43761d29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283766F-1CD0-4B3C-B4BE-38F13317CEAC}"/>
</file>

<file path=customXml/itemProps2.xml><?xml version="1.0" encoding="utf-8"?>
<ds:datastoreItem xmlns:ds="http://schemas.openxmlformats.org/officeDocument/2006/customXml" ds:itemID="{96880A56-C462-4649-B8E2-33C5FD44AB7D}"/>
</file>

<file path=customXml/itemProps3.xml><?xml version="1.0" encoding="utf-8"?>
<ds:datastoreItem xmlns:ds="http://schemas.openxmlformats.org/officeDocument/2006/customXml" ds:itemID="{8CDDBB83-77C1-4099-A0AA-289882E745E2}">
  <ds:schemaRefs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4873beb7-5857-4685-be1f-d57550cc96cc"/>
    <ds:schemaRef ds:uri="http://schemas.microsoft.com/office/2006/metadata/properties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Prezentare academică, proiectare linii decorative și panglică (ecran lat)</Template>
  <TotalTime>16126</TotalTime>
  <Words>1591</Words>
  <Application>Microsoft Office PowerPoint</Application>
  <PresentationFormat>Ecran lat</PresentationFormat>
  <Paragraphs>560</Paragraphs>
  <Slides>41</Slides>
  <Notes>17</Notes>
  <HiddenSlides>0</HiddenSlides>
  <MMClips>0</MMClips>
  <ScaleCrop>false</ScaleCrop>
  <HeadingPairs>
    <vt:vector size="6" baseType="variant">
      <vt:variant>
        <vt:lpstr>Fonturi utilizate</vt:lpstr>
      </vt:variant>
      <vt:variant>
        <vt:i4>5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41</vt:i4>
      </vt:variant>
    </vt:vector>
  </HeadingPairs>
  <TitlesOfParts>
    <vt:vector size="47" baseType="lpstr">
      <vt:lpstr>Arial</vt:lpstr>
      <vt:lpstr>Consolas</vt:lpstr>
      <vt:lpstr>Euphemia</vt:lpstr>
      <vt:lpstr>Plantagenet Cherokee</vt:lpstr>
      <vt:lpstr>Wingdings</vt:lpstr>
      <vt:lpstr>Literatură academică 16x9</vt:lpstr>
      <vt:lpstr>INTRODUCTION, Blockchain TECHNLOGIES</vt:lpstr>
      <vt:lpstr>Course overview</vt:lpstr>
      <vt:lpstr>Blockchain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Bitcoin consensus protocol</vt:lpstr>
      <vt:lpstr>Bitcoin consensus protocol</vt:lpstr>
      <vt:lpstr>Blockchain CHARACTERISTICS</vt:lpstr>
      <vt:lpstr>Blockchain characteristics</vt:lpstr>
      <vt:lpstr>Blockchain characteristics</vt:lpstr>
      <vt:lpstr>Blockchain characteristics</vt:lpstr>
      <vt:lpstr>Applications of blockchain  WEB3 </vt:lpstr>
      <vt:lpstr>Blockchain 2.0 smartcontracts</vt:lpstr>
      <vt:lpstr>Why WEB 3 </vt:lpstr>
      <vt:lpstr>How – Scaling Solution</vt:lpstr>
      <vt:lpstr>Token Systems</vt:lpstr>
      <vt:lpstr>Identity Systems</vt:lpstr>
      <vt:lpstr>Decentralized Autonomous Organizations</vt:lpstr>
      <vt:lpstr>Supply management and </vt:lpstr>
      <vt:lpstr>Types of blockchains </vt:lpstr>
      <vt:lpstr>Taxonomy</vt:lpstr>
      <vt:lpstr>Prezentare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Titlu cu aspect de imagine</dc:title>
  <dc:creator>Iulia Banu</dc:creator>
  <cp:lastModifiedBy>Iulia Banu</cp:lastModifiedBy>
  <cp:revision>296</cp:revision>
  <dcterms:created xsi:type="dcterms:W3CDTF">2021-11-10T12:02:23Z</dcterms:created>
  <dcterms:modified xsi:type="dcterms:W3CDTF">2024-03-01T05:42:13Z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0x01010030E2FC4BF9158A4386AA514F6DE07EBD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