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364" r:id="rId3"/>
    <p:sldId id="363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/>
    <p:restoredTop sz="94694"/>
  </p:normalViewPr>
  <p:slideViewPr>
    <p:cSldViewPr>
      <p:cViewPr varScale="1">
        <p:scale>
          <a:sx n="121" d="100"/>
          <a:sy n="121" d="100"/>
        </p:scale>
        <p:origin x="16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62DDEEE-0438-8543-92AA-C3F6A10343F1}" type="datetimeFigureOut">
              <a:rPr lang="es-CL"/>
              <a:pPr>
                <a:defRPr/>
              </a:pPr>
              <a:t>03-08-21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L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L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08FA92-BC42-3940-814E-040FA9F7B3BF}" type="slidenum">
              <a:rPr lang="es-CL" altLang="en-US"/>
              <a:pPr/>
              <a:t>‹#›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98711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766880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10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650997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11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034291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12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073342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13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791564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14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995170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15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476942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16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614296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17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900549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2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355112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3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340953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4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483442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 dirty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5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396470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 dirty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6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625199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7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844817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8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022522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9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53053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DA627D-EA86-0747-943D-2F7BE545B2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34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FD1A25-8913-F144-B15E-618524712A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475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D1F660-959E-EA46-9557-C3E122129C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27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14462-69E1-AF40-B2A1-EE2BF68547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82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00727B-F05E-3D4B-B7C8-3332CB5499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08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5C9ED4-D29E-134D-AB89-AE1E2BA3EE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2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397F3-74FC-1642-92E1-16448A391C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73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933AD-C2CF-4547-8C8C-3DF69EFDD2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4173E-3B82-EA47-9624-1C4F97FA85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478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FDECCE-44C8-0544-A753-BFBA393B0A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1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E5E31-7927-484D-9381-6CFA26E229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30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Haga clic para modificar el estilo de texto del patrón</a:t>
            </a:r>
          </a:p>
          <a:p>
            <a:pPr lvl="1"/>
            <a:r>
              <a:rPr lang="en-US" altLang="en-US"/>
              <a:t>Segundo nivel</a:t>
            </a:r>
          </a:p>
          <a:p>
            <a:pPr lvl="2"/>
            <a:r>
              <a:rPr lang="en-US" altLang="en-US"/>
              <a:t>Tercer nivel</a:t>
            </a:r>
          </a:p>
          <a:p>
            <a:pPr lvl="3"/>
            <a:r>
              <a:rPr lang="en-US" altLang="en-US"/>
              <a:t>Cuarto nivel</a:t>
            </a:r>
          </a:p>
          <a:p>
            <a:pPr lvl="4"/>
            <a:r>
              <a:rPr lang="en-US" alt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EE6F42C-1C7F-184D-8DEE-2D4D3E6297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Quizás el concepto central relacionado con los SO, puesto que el objetivo de un computador es el de operar sobre datos y entregar resultados / efectuar acciones.</a:t>
            </a:r>
          </a:p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Recordemos que un proceso es la abstracción de un programa en ejecución (junto con todos los recursos y datos asociados).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Los procesos se vinculan en forma de un árbol. Cada proceso tiene un padre y puede tener 0 o más procesos hijos.</a:t>
            </a:r>
          </a:p>
        </p:txBody>
      </p:sp>
      <p:sp>
        <p:nvSpPr>
          <p:cNvPr id="4" name="Oval 3"/>
          <p:cNvSpPr/>
          <p:nvPr/>
        </p:nvSpPr>
        <p:spPr>
          <a:xfrm>
            <a:off x="3635896" y="3284984"/>
            <a:ext cx="1728192" cy="792088"/>
          </a:xfrm>
          <a:prstGeom prst="ellipse">
            <a:avLst/>
          </a:prstGeom>
          <a:solidFill>
            <a:schemeClr val="bg1">
              <a:lumMod val="65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init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pid</a:t>
            </a:r>
            <a:r>
              <a:rPr lang="en-US" dirty="0">
                <a:solidFill>
                  <a:schemeClr val="tx1"/>
                </a:solidFill>
              </a:rPr>
              <a:t> = 1</a:t>
            </a:r>
          </a:p>
        </p:txBody>
      </p:sp>
      <p:sp>
        <p:nvSpPr>
          <p:cNvPr id="5" name="Oval 4"/>
          <p:cNvSpPr/>
          <p:nvPr/>
        </p:nvSpPr>
        <p:spPr>
          <a:xfrm>
            <a:off x="1259632" y="4336875"/>
            <a:ext cx="1872208" cy="792088"/>
          </a:xfrm>
          <a:prstGeom prst="ellipse">
            <a:avLst/>
          </a:prstGeom>
          <a:solidFill>
            <a:schemeClr val="bg1">
              <a:lumMod val="65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pid</a:t>
            </a:r>
            <a:r>
              <a:rPr lang="en-US" dirty="0">
                <a:solidFill>
                  <a:schemeClr val="tx1"/>
                </a:solidFill>
              </a:rPr>
              <a:t> = 8920</a:t>
            </a:r>
          </a:p>
        </p:txBody>
      </p:sp>
      <p:sp>
        <p:nvSpPr>
          <p:cNvPr id="6" name="Oval 5"/>
          <p:cNvSpPr/>
          <p:nvPr/>
        </p:nvSpPr>
        <p:spPr>
          <a:xfrm>
            <a:off x="3635896" y="4336875"/>
            <a:ext cx="1728192" cy="792088"/>
          </a:xfrm>
          <a:prstGeom prst="ellipse">
            <a:avLst/>
          </a:prstGeom>
          <a:solidFill>
            <a:schemeClr val="bg1">
              <a:lumMod val="65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kthreadd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pid</a:t>
            </a:r>
            <a:r>
              <a:rPr lang="en-US" dirty="0">
                <a:solidFill>
                  <a:schemeClr val="tx1"/>
                </a:solidFill>
              </a:rPr>
              <a:t> = 2</a:t>
            </a:r>
          </a:p>
        </p:txBody>
      </p:sp>
      <p:sp>
        <p:nvSpPr>
          <p:cNvPr id="7" name="Oval 6"/>
          <p:cNvSpPr/>
          <p:nvPr/>
        </p:nvSpPr>
        <p:spPr>
          <a:xfrm>
            <a:off x="5868144" y="4336875"/>
            <a:ext cx="1800200" cy="792088"/>
          </a:xfrm>
          <a:prstGeom prst="ellipse">
            <a:avLst/>
          </a:prstGeom>
          <a:solidFill>
            <a:schemeClr val="bg1">
              <a:lumMod val="65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sshd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pid</a:t>
            </a:r>
            <a:r>
              <a:rPr lang="en-US" dirty="0">
                <a:solidFill>
                  <a:schemeClr val="tx1"/>
                </a:solidFill>
              </a:rPr>
              <a:t> = 3028</a:t>
            </a:r>
          </a:p>
        </p:txBody>
      </p:sp>
      <p:cxnSp>
        <p:nvCxnSpPr>
          <p:cNvPr id="3" name="Straight Connector 2"/>
          <p:cNvCxnSpPr>
            <a:stCxn id="4" idx="4"/>
            <a:endCxn id="6" idx="0"/>
          </p:cNvCxnSpPr>
          <p:nvPr/>
        </p:nvCxnSpPr>
        <p:spPr>
          <a:xfrm>
            <a:off x="4499992" y="4077072"/>
            <a:ext cx="0" cy="2598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  <a:endCxn id="7" idx="1"/>
          </p:cNvCxnSpPr>
          <p:nvPr/>
        </p:nvCxnSpPr>
        <p:spPr>
          <a:xfrm>
            <a:off x="4499992" y="4077072"/>
            <a:ext cx="1631785" cy="3758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4"/>
            <a:endCxn id="5" idx="7"/>
          </p:cNvCxnSpPr>
          <p:nvPr/>
        </p:nvCxnSpPr>
        <p:spPr>
          <a:xfrm flipH="1">
            <a:off x="2857661" y="4077072"/>
            <a:ext cx="1642331" cy="3758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295636" y="5567349"/>
            <a:ext cx="1800200" cy="792088"/>
          </a:xfrm>
          <a:prstGeom prst="ellipse">
            <a:avLst/>
          </a:prstGeom>
          <a:solidFill>
            <a:schemeClr val="bg1">
              <a:lumMod val="65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bash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pid</a:t>
            </a:r>
            <a:r>
              <a:rPr lang="en-US" dirty="0">
                <a:solidFill>
                  <a:schemeClr val="tx1"/>
                </a:solidFill>
              </a:rPr>
              <a:t> = 8921</a:t>
            </a:r>
          </a:p>
        </p:txBody>
      </p:sp>
      <p:cxnSp>
        <p:nvCxnSpPr>
          <p:cNvPr id="19" name="Straight Connector 18"/>
          <p:cNvCxnSpPr>
            <a:stCxn id="5" idx="4"/>
            <a:endCxn id="18" idx="0"/>
          </p:cNvCxnSpPr>
          <p:nvPr/>
        </p:nvCxnSpPr>
        <p:spPr>
          <a:xfrm>
            <a:off x="2195736" y="5128963"/>
            <a:ext cx="0" cy="4383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53092" y="5814831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Ejemplo</a:t>
            </a:r>
            <a:r>
              <a:rPr lang="en-US" dirty="0"/>
              <a:t> de un </a:t>
            </a:r>
            <a:r>
              <a:rPr lang="en-US" dirty="0" err="1"/>
              <a:t>árbol</a:t>
            </a:r>
            <a:r>
              <a:rPr lang="en-US" dirty="0"/>
              <a:t> de </a:t>
            </a:r>
            <a:r>
              <a:rPr lang="en-US" dirty="0" err="1"/>
              <a:t>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02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s-CL" altLang="en-US" dirty="0">
                <a:solidFill>
                  <a:srgbClr val="002060"/>
                </a:solidFill>
              </a:rPr>
              <a:t>Volviendo a la motivación inicial de la clase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r>
              <a:rPr lang="es-ES" altLang="en-US" dirty="0">
                <a:solidFill>
                  <a:srgbClr val="002060"/>
                </a:solidFill>
              </a:rPr>
              <a:t> cómo es que se pueden ejecutar varios programas “al mismo tiempo”?</a:t>
            </a:r>
          </a:p>
          <a:p>
            <a:pPr marL="0" indent="0" eaLnBrk="1" hangingPunct="1">
              <a:buNone/>
            </a:pPr>
            <a:endParaRPr lang="es-ES" altLang="en-US" dirty="0">
              <a:solidFill>
                <a:srgbClr val="002060"/>
              </a:solidFill>
            </a:endParaRPr>
          </a:p>
          <a:p>
            <a:pPr marL="0" indent="0" algn="ctr" eaLnBrk="1" hangingPunct="1">
              <a:buNone/>
            </a:pPr>
            <a:r>
              <a:rPr lang="es-ES" altLang="en-US" dirty="0">
                <a:solidFill>
                  <a:srgbClr val="002060"/>
                </a:solidFill>
              </a:rPr>
              <a:t>Se utiliza </a:t>
            </a:r>
            <a:r>
              <a:rPr lang="es-ES" altLang="en-US" b="1" dirty="0" err="1">
                <a:solidFill>
                  <a:srgbClr val="002060"/>
                </a:solidFill>
              </a:rPr>
              <a:t>scheduling</a:t>
            </a:r>
            <a:r>
              <a:rPr lang="es-ES" altLang="en-US" b="1" dirty="0">
                <a:solidFill>
                  <a:srgbClr val="002060"/>
                </a:solidFill>
              </a:rPr>
              <a:t> </a:t>
            </a:r>
            <a:r>
              <a:rPr lang="es-ES" altLang="en-US" dirty="0">
                <a:solidFill>
                  <a:srgbClr val="002060"/>
                </a:solidFill>
              </a:rPr>
              <a:t>(de corto plazo) de procesos, de modo de optimizar el uso de la CPU.</a:t>
            </a:r>
          </a:p>
        </p:txBody>
      </p:sp>
    </p:spTree>
    <p:extLst>
      <p:ext uri="{BB962C8B-B14F-4D97-AF65-F5344CB8AC3E}">
        <p14:creationId xmlns:p14="http://schemas.microsoft.com/office/powerpoint/2010/main" val="1109132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 dirty="0">
                <a:solidFill>
                  <a:srgbClr val="002060"/>
                </a:solidFill>
              </a:rPr>
              <a:t>Y cómo se gestionan esos procesos?</a:t>
            </a:r>
            <a:br>
              <a:rPr lang="es-ES" altLang="en-US" dirty="0">
                <a:solidFill>
                  <a:srgbClr val="002060"/>
                </a:solidFill>
              </a:rPr>
            </a:br>
            <a:r>
              <a:rPr lang="es-ES" altLang="en-US" dirty="0">
                <a:solidFill>
                  <a:srgbClr val="002060"/>
                </a:solidFill>
              </a:rPr>
              <a:t>Varias colas de procesos intervienen, las más importantes son:</a:t>
            </a:r>
          </a:p>
          <a:p>
            <a:pPr lvl="1"/>
            <a:r>
              <a:rPr lang="es-ES" altLang="en-US" dirty="0">
                <a:solidFill>
                  <a:srgbClr val="002060"/>
                </a:solidFill>
              </a:rPr>
              <a:t>Job </a:t>
            </a:r>
            <a:r>
              <a:rPr lang="es-ES" altLang="en-US" dirty="0" err="1">
                <a:solidFill>
                  <a:srgbClr val="002060"/>
                </a:solidFill>
              </a:rPr>
              <a:t>queue</a:t>
            </a:r>
            <a:r>
              <a:rPr lang="es-ES" altLang="en-US" dirty="0">
                <a:solidFill>
                  <a:srgbClr val="002060"/>
                </a:solidFill>
              </a:rPr>
              <a:t> (procesos que entran al sistema)</a:t>
            </a:r>
          </a:p>
          <a:p>
            <a:pPr lvl="1"/>
            <a:r>
              <a:rPr lang="es-ES" altLang="en-US" dirty="0" err="1">
                <a:solidFill>
                  <a:srgbClr val="002060"/>
                </a:solidFill>
              </a:rPr>
              <a:t>Ready</a:t>
            </a:r>
            <a:r>
              <a:rPr lang="es-ES" altLang="en-US" dirty="0">
                <a:solidFill>
                  <a:srgbClr val="002060"/>
                </a:solidFill>
              </a:rPr>
              <a:t> </a:t>
            </a:r>
            <a:r>
              <a:rPr lang="es-ES" altLang="en-US" dirty="0" err="1">
                <a:solidFill>
                  <a:srgbClr val="002060"/>
                </a:solidFill>
              </a:rPr>
              <a:t>queue</a:t>
            </a:r>
            <a:r>
              <a:rPr lang="es-ES" altLang="en-US" dirty="0">
                <a:solidFill>
                  <a:srgbClr val="002060"/>
                </a:solidFill>
              </a:rPr>
              <a:t> (procesos listos y en RAM)</a:t>
            </a:r>
          </a:p>
          <a:p>
            <a:r>
              <a:rPr lang="es-ES" altLang="en-US" dirty="0">
                <a:solidFill>
                  <a:srgbClr val="002060"/>
                </a:solidFill>
              </a:rPr>
              <a:t>Los estados de los procesos se rigen de acuerdo al grafo mostrado previamente.</a:t>
            </a:r>
          </a:p>
          <a:p>
            <a:r>
              <a:rPr lang="es-ES" altLang="en-US" dirty="0">
                <a:solidFill>
                  <a:srgbClr val="002060"/>
                </a:solidFill>
              </a:rPr>
              <a:t>Hablaremos de </a:t>
            </a:r>
            <a:r>
              <a:rPr lang="es-ES" altLang="en-US" dirty="0" err="1">
                <a:solidFill>
                  <a:srgbClr val="002060"/>
                </a:solidFill>
              </a:rPr>
              <a:t>scheduling</a:t>
            </a:r>
            <a:r>
              <a:rPr lang="es-ES" altLang="en-US" dirty="0">
                <a:solidFill>
                  <a:srgbClr val="002060"/>
                </a:solidFill>
              </a:rPr>
              <a:t> más adelante.</a:t>
            </a:r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287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 dirty="0">
                <a:solidFill>
                  <a:srgbClr val="002060"/>
                </a:solidFill>
              </a:rPr>
              <a:t>Los procesos pueden cumplir tareas de lo más variadas. Pueden dar ejemplos de qué cosas?</a:t>
            </a:r>
          </a:p>
          <a:p>
            <a:r>
              <a:rPr lang="es-ES" altLang="en-US" dirty="0">
                <a:solidFill>
                  <a:srgbClr val="002060"/>
                </a:solidFill>
              </a:rPr>
              <a:t>Sus tareas quedan muy vinculadas a su clasificación (I/O, CPU).</a:t>
            </a:r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046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2" y="1417638"/>
            <a:ext cx="7437096" cy="44596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4071" y="6093296"/>
            <a:ext cx="317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ejecución</a:t>
            </a:r>
            <a:r>
              <a:rPr lang="en-US" dirty="0"/>
              <a:t> de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1170972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altLang="en-US" dirty="0">
                <a:solidFill>
                  <a:srgbClr val="002060"/>
                </a:solidFill>
              </a:rPr>
              <a:t>La dinámica de ejecución de los procesos  en CPU sigue típicamente la lógica descrita por el diagrama:</a:t>
            </a:r>
            <a:endParaRPr lang="es-CL" altLang="en-US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1804" y="3356992"/>
            <a:ext cx="1757988" cy="309138"/>
          </a:xfrm>
          <a:prstGeom prst="rect">
            <a:avLst/>
          </a:prstGeom>
          <a:solidFill>
            <a:schemeClr val="bg2">
              <a:lumMod val="75000"/>
              <a:alpha val="6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ready queue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6200000">
            <a:off x="737575" y="3224770"/>
            <a:ext cx="0" cy="4084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2" idx="2"/>
          </p:cNvCxnSpPr>
          <p:nvPr/>
        </p:nvCxnSpPr>
        <p:spPr>
          <a:xfrm>
            <a:off x="2699792" y="3501008"/>
            <a:ext cx="374441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6444208" y="2996952"/>
            <a:ext cx="1008112" cy="1008112"/>
          </a:xfrm>
          <a:prstGeom prst="ellipse">
            <a:avLst/>
          </a:prstGeom>
          <a:solidFill>
            <a:schemeClr val="bg2">
              <a:lumMod val="75000"/>
              <a:alpha val="6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343029" y="3161968"/>
            <a:ext cx="1343773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96136" y="4319977"/>
            <a:ext cx="1757988" cy="309138"/>
          </a:xfrm>
          <a:prstGeom prst="rect">
            <a:avLst/>
          </a:prstGeom>
          <a:solidFill>
            <a:schemeClr val="bg2">
              <a:lumMod val="75000"/>
              <a:alpha val="6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I/O request</a:t>
            </a:r>
          </a:p>
        </p:txBody>
      </p:sp>
      <p:sp>
        <p:nvSpPr>
          <p:cNvPr id="13" name="Oval 12"/>
          <p:cNvSpPr/>
          <p:nvPr/>
        </p:nvSpPr>
        <p:spPr>
          <a:xfrm>
            <a:off x="1213333" y="3965737"/>
            <a:ext cx="1008112" cy="1008112"/>
          </a:xfrm>
          <a:prstGeom prst="ellipse">
            <a:avLst/>
          </a:prstGeom>
          <a:solidFill>
            <a:schemeClr val="bg2">
              <a:lumMod val="75000"/>
              <a:alpha val="6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I/O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31840" y="4319977"/>
            <a:ext cx="1757988" cy="309138"/>
          </a:xfrm>
          <a:prstGeom prst="rect">
            <a:avLst/>
          </a:prstGeom>
          <a:solidFill>
            <a:schemeClr val="bg2">
              <a:lumMod val="75000"/>
              <a:alpha val="6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I/O queue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16200000">
            <a:off x="743782" y="3368787"/>
            <a:ext cx="0" cy="4084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1"/>
            <a:endCxn id="15" idx="3"/>
          </p:cNvCxnSpPr>
          <p:nvPr/>
        </p:nvCxnSpPr>
        <p:spPr>
          <a:xfrm flipH="1">
            <a:off x="4889828" y="4474546"/>
            <a:ext cx="90630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225532" y="4490129"/>
            <a:ext cx="90630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" idx="5"/>
          </p:cNvCxnSpPr>
          <p:nvPr/>
        </p:nvCxnSpPr>
        <p:spPr>
          <a:xfrm>
            <a:off x="7304685" y="3857429"/>
            <a:ext cx="867715" cy="361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33345" y="4475824"/>
            <a:ext cx="65864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33345" y="3560890"/>
            <a:ext cx="6405" cy="267481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554124" y="4490129"/>
            <a:ext cx="61827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66100" y="3854450"/>
            <a:ext cx="0" cy="238125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580112" y="4947808"/>
            <a:ext cx="1978692" cy="309138"/>
          </a:xfrm>
          <a:prstGeom prst="rect">
            <a:avLst/>
          </a:prstGeom>
          <a:solidFill>
            <a:schemeClr val="bg2">
              <a:lumMod val="75000"/>
              <a:alpha val="6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tiempo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cumplido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7554124" y="5085184"/>
            <a:ext cx="61827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32240" y="5516195"/>
            <a:ext cx="826564" cy="309138"/>
          </a:xfrm>
          <a:prstGeom prst="rect">
            <a:avLst/>
          </a:prstGeom>
          <a:solidFill>
            <a:schemeClr val="bg2">
              <a:lumMod val="75000"/>
              <a:alpha val="6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fork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7554124" y="5653571"/>
            <a:ext cx="61827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292080" y="6084581"/>
            <a:ext cx="2262044" cy="309138"/>
          </a:xfrm>
          <a:prstGeom prst="rect">
            <a:avLst/>
          </a:prstGeom>
          <a:solidFill>
            <a:schemeClr val="bg2">
              <a:lumMod val="75000"/>
              <a:alpha val="6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espera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interrupción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7549444" y="6221957"/>
            <a:ext cx="62295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889828" y="5653571"/>
            <a:ext cx="184241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2350096" y="5399862"/>
            <a:ext cx="2533433" cy="504056"/>
          </a:xfrm>
          <a:prstGeom prst="ellipse">
            <a:avLst/>
          </a:prstGeom>
          <a:solidFill>
            <a:schemeClr val="bg2">
              <a:lumMod val="75000"/>
              <a:alpha val="6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proceso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hijo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ejecuta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2325162" y="5969929"/>
            <a:ext cx="2533433" cy="504056"/>
          </a:xfrm>
          <a:prstGeom prst="ellipse">
            <a:avLst/>
          </a:prstGeom>
          <a:solidFill>
            <a:schemeClr val="bg2">
              <a:lumMod val="75000"/>
              <a:alpha val="6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ocurre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interrupción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4860032" y="6221957"/>
            <a:ext cx="43204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33345" y="5102377"/>
            <a:ext cx="504676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54" idx="2"/>
          </p:cNvCxnSpPr>
          <p:nvPr/>
        </p:nvCxnSpPr>
        <p:spPr>
          <a:xfrm>
            <a:off x="533345" y="5622107"/>
            <a:ext cx="1816751" cy="297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55" idx="2"/>
          </p:cNvCxnSpPr>
          <p:nvPr/>
        </p:nvCxnSpPr>
        <p:spPr>
          <a:xfrm flipV="1">
            <a:off x="539750" y="6221957"/>
            <a:ext cx="1785412" cy="10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80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 dirty="0">
                <a:solidFill>
                  <a:srgbClr val="002060"/>
                </a:solidFill>
              </a:rPr>
              <a:t>Otra </a:t>
            </a:r>
            <a:r>
              <a:rPr lang="es-ES" altLang="en-US" dirty="0" err="1">
                <a:solidFill>
                  <a:srgbClr val="002060"/>
                </a:solidFill>
              </a:rPr>
              <a:t>carácterística</a:t>
            </a:r>
            <a:r>
              <a:rPr lang="es-ES" altLang="en-US" dirty="0">
                <a:solidFill>
                  <a:srgbClr val="002060"/>
                </a:solidFill>
              </a:rPr>
              <a:t> de los procesos es que se pueden comunicar - </a:t>
            </a:r>
            <a:r>
              <a:rPr lang="es-ES" altLang="en-US" dirty="0" err="1">
                <a:solidFill>
                  <a:srgbClr val="002060"/>
                </a:solidFill>
              </a:rPr>
              <a:t>Interprocess</a:t>
            </a:r>
            <a:r>
              <a:rPr lang="es-ES" altLang="en-US" dirty="0">
                <a:solidFill>
                  <a:srgbClr val="002060"/>
                </a:solidFill>
              </a:rPr>
              <a:t> </a:t>
            </a:r>
            <a:r>
              <a:rPr lang="es-ES" altLang="en-US" dirty="0" err="1">
                <a:solidFill>
                  <a:srgbClr val="002060"/>
                </a:solidFill>
              </a:rPr>
              <a:t>Communication</a:t>
            </a:r>
            <a:r>
              <a:rPr lang="es-ES" altLang="en-US" dirty="0">
                <a:solidFill>
                  <a:srgbClr val="002060"/>
                </a:solidFill>
              </a:rPr>
              <a:t> (IPC)</a:t>
            </a:r>
          </a:p>
          <a:p>
            <a:r>
              <a:rPr lang="es-ES" altLang="en-US" dirty="0">
                <a:solidFill>
                  <a:srgbClr val="002060"/>
                </a:solidFill>
              </a:rPr>
              <a:t>Estas comunicaciones se llevan a cabo típicamente de dos maneras fundamentales:</a:t>
            </a:r>
          </a:p>
          <a:p>
            <a:pPr lvl="1"/>
            <a:r>
              <a:rPr lang="es-ES" altLang="en-US" dirty="0">
                <a:solidFill>
                  <a:srgbClr val="002060"/>
                </a:solidFill>
              </a:rPr>
              <a:t>Paso de mensajes (similar a los zoquetes de Redes - pipes)</a:t>
            </a:r>
          </a:p>
          <a:p>
            <a:pPr lvl="1"/>
            <a:r>
              <a:rPr lang="es-ES" altLang="en-US" dirty="0">
                <a:solidFill>
                  <a:srgbClr val="002060"/>
                </a:solidFill>
              </a:rPr>
              <a:t>Memoria compartida (0s0m)</a:t>
            </a:r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532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 dirty="0">
                <a:solidFill>
                  <a:srgbClr val="002060"/>
                </a:solidFill>
              </a:rPr>
              <a:t>Ya tenemos una idea más completa de cómo entran los procesos en el tema del SO (complejo!)</a:t>
            </a:r>
          </a:p>
          <a:p>
            <a:r>
              <a:rPr lang="es-ES" altLang="en-US" dirty="0">
                <a:solidFill>
                  <a:srgbClr val="002060"/>
                </a:solidFill>
              </a:rPr>
              <a:t>La siguiente clase vamos a detallar algunos aspectos adicionales y ahondar en algunos de los tópicos mencionados hoy.</a:t>
            </a:r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52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Cuando usan el computador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r>
              <a:rPr lang="es-ES" altLang="en-US" dirty="0">
                <a:solidFill>
                  <a:srgbClr val="002060"/>
                </a:solidFill>
              </a:rPr>
              <a:t> ¿únicamente trabajan con un programa? </a:t>
            </a:r>
          </a:p>
          <a:p>
            <a:r>
              <a:rPr lang="es-CL" altLang="en-US" dirty="0">
                <a:solidFill>
                  <a:srgbClr val="002060"/>
                </a:solidFill>
              </a:rPr>
              <a:t>Inconscientemente incluso, uno sabe que esto no es verdad </a:t>
            </a:r>
            <a:r>
              <a:rPr lang="es-ES" altLang="en-US" dirty="0">
                <a:solidFill>
                  <a:srgbClr val="002060"/>
                </a:solidFill>
              </a:rPr>
              <a:t>(</a:t>
            </a:r>
            <a:r>
              <a:rPr lang="es-ES" altLang="en-US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top</a:t>
            </a:r>
            <a:r>
              <a:rPr lang="es-ES" altLang="en-US" dirty="0">
                <a:solidFill>
                  <a:srgbClr val="002060"/>
                </a:solidFill>
              </a:rPr>
              <a:t>, administrador de tareas)</a:t>
            </a:r>
            <a:endParaRPr lang="es-CL" altLang="en-US" dirty="0">
              <a:solidFill>
                <a:srgbClr val="002060"/>
              </a:solidFill>
            </a:endParaRPr>
          </a:p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Otra cosa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r>
              <a:rPr lang="es-ES" altLang="en-US" dirty="0">
                <a:solidFill>
                  <a:srgbClr val="002060"/>
                </a:solidFill>
              </a:rPr>
              <a:t> ¿No se supone que hay una única CPU? No hace demasiado que las CPU son </a:t>
            </a:r>
            <a:r>
              <a:rPr lang="es-ES" altLang="en-US" dirty="0" err="1">
                <a:solidFill>
                  <a:srgbClr val="002060"/>
                </a:solidFill>
              </a:rPr>
              <a:t>multicore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r>
              <a:rPr lang="es-ES" altLang="en-US" dirty="0">
                <a:solidFill>
                  <a:srgbClr val="002060"/>
                </a:solidFill>
              </a:rPr>
              <a:t> ¿cómo se hacía antes? ¿Qué implica el </a:t>
            </a:r>
            <a:r>
              <a:rPr lang="es-ES" altLang="en-US" dirty="0" err="1">
                <a:solidFill>
                  <a:srgbClr val="002060"/>
                </a:solidFill>
              </a:rPr>
              <a:t>multicore</a:t>
            </a:r>
            <a:r>
              <a:rPr lang="es-ES" altLang="en-US" dirty="0">
                <a:solidFill>
                  <a:srgbClr val="002060"/>
                </a:solidFill>
              </a:rPr>
              <a:t>?</a:t>
            </a:r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98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Existe un aparente paralelismo (que se hace real cuando hay HW dedicado a la operación múltiple de procesos secuenciales).</a:t>
            </a:r>
          </a:p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¿Qué sería necesario para cumplir con ese paralelismo aparente? Hay que compartir recursos (de HW sobre todo) y administrar el uso de ellos, por lo que el SO es clave.</a:t>
            </a:r>
          </a:p>
        </p:txBody>
      </p:sp>
    </p:spTree>
    <p:extLst>
      <p:ext uri="{BB962C8B-B14F-4D97-AF65-F5344CB8AC3E}">
        <p14:creationId xmlns:p14="http://schemas.microsoft.com/office/powerpoint/2010/main" val="293515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Tenemos que revisar un poco más en detalle qué contiene un proceso:</a:t>
            </a: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Código del programa (</a:t>
            </a:r>
            <a:r>
              <a:rPr lang="es-CL" altLang="en-US" dirty="0" err="1">
                <a:solidFill>
                  <a:srgbClr val="002060"/>
                </a:solidFill>
              </a:rPr>
              <a:t>ASSembler</a:t>
            </a:r>
            <a:r>
              <a:rPr lang="es-CL" altLang="en-US" dirty="0">
                <a:solidFill>
                  <a:srgbClr val="002060"/>
                </a:solidFill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" y="4437112"/>
            <a:ext cx="3004295" cy="11089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750608"/>
            <a:ext cx="4114800" cy="255811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563888" y="4991596"/>
            <a:ext cx="936104" cy="0"/>
          </a:xfrm>
          <a:prstGeom prst="straightConnector1">
            <a:avLst/>
          </a:prstGeom>
          <a:ln w="1079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97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1848"/>
            <a:ext cx="8229600" cy="4525963"/>
          </a:xfrm>
        </p:spPr>
        <p:txBody>
          <a:bodyPr/>
          <a:lstStyle/>
          <a:p>
            <a:pPr lvl="1"/>
            <a:r>
              <a:rPr lang="es-CL" altLang="en-US" dirty="0">
                <a:solidFill>
                  <a:srgbClr val="002060"/>
                </a:solidFill>
              </a:rPr>
              <a:t>Datos del programa y estado de actividad (I)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59632" y="2526451"/>
            <a:ext cx="2334052" cy="3384376"/>
            <a:chOff x="3203848" y="2420888"/>
            <a:chExt cx="2880320" cy="4176464"/>
          </a:xfrm>
        </p:grpSpPr>
        <p:sp>
          <p:nvSpPr>
            <p:cNvPr id="4" name="Rectangle 3"/>
            <p:cNvSpPr/>
            <p:nvPr/>
          </p:nvSpPr>
          <p:spPr>
            <a:xfrm>
              <a:off x="3203848" y="2420888"/>
              <a:ext cx="2880320" cy="4176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03848" y="2420888"/>
              <a:ext cx="2880320" cy="648072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Stack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03848" y="5949280"/>
              <a:ext cx="2880320" cy="648072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Texto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03848" y="5301208"/>
              <a:ext cx="2880320" cy="648072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Datos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03848" y="4653136"/>
              <a:ext cx="2880320" cy="648072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Heap</a:t>
              </a:r>
            </a:p>
          </p:txBody>
        </p:sp>
        <p:cxnSp>
          <p:nvCxnSpPr>
            <p:cNvPr id="7" name="Straight Arrow Connector 6"/>
            <p:cNvCxnSpPr>
              <a:stCxn id="8" idx="2"/>
            </p:cNvCxnSpPr>
            <p:nvPr/>
          </p:nvCxnSpPr>
          <p:spPr>
            <a:xfrm>
              <a:off x="4644008" y="3068960"/>
              <a:ext cx="0" cy="50405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4644008" y="4149080"/>
              <a:ext cx="0" cy="50405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173751" y="6095037"/>
            <a:ext cx="2505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Representación</a:t>
            </a:r>
            <a:r>
              <a:rPr lang="en-US" dirty="0"/>
              <a:t> de un </a:t>
            </a:r>
          </a:p>
          <a:p>
            <a:pPr algn="ctr"/>
            <a:r>
              <a:rPr lang="en-US" dirty="0" err="1"/>
              <a:t>proceso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memoria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4427984" y="3573016"/>
            <a:ext cx="936104" cy="936104"/>
          </a:xfrm>
          <a:prstGeom prst="plus">
            <a:avLst>
              <a:gd name="adj" fmla="val 4602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64664" y="56915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90638" y="6060886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 Control </a:t>
            </a:r>
          </a:p>
          <a:p>
            <a:pPr algn="ctr"/>
            <a:r>
              <a:rPr lang="en-US" dirty="0"/>
              <a:t>Block (PCB)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6814" y="231042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max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168743" y="2526451"/>
            <a:ext cx="2334052" cy="3384376"/>
            <a:chOff x="3203848" y="2420888"/>
            <a:chExt cx="2880320" cy="4176464"/>
          </a:xfrm>
        </p:grpSpPr>
        <p:sp>
          <p:nvSpPr>
            <p:cNvPr id="28" name="Rectangle 27"/>
            <p:cNvSpPr/>
            <p:nvPr/>
          </p:nvSpPr>
          <p:spPr>
            <a:xfrm>
              <a:off x="3203848" y="2420888"/>
              <a:ext cx="2880320" cy="4176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03848" y="2420888"/>
              <a:ext cx="2880320" cy="387718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Estado de </a:t>
              </a:r>
              <a:r>
                <a:rPr lang="en-US" dirty="0" err="1">
                  <a:solidFill>
                    <a:schemeClr val="tx1"/>
                  </a:solidFill>
                </a:rPr>
                <a:t>proceso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03848" y="5045308"/>
              <a:ext cx="2880320" cy="648072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Lista</a:t>
              </a:r>
              <a:r>
                <a:rPr lang="en-US" dirty="0">
                  <a:solidFill>
                    <a:schemeClr val="tx1"/>
                  </a:solidFill>
                </a:rPr>
                <a:t> de </a:t>
              </a:r>
              <a:r>
                <a:rPr lang="en-US" dirty="0" err="1">
                  <a:solidFill>
                    <a:schemeClr val="tx1"/>
                  </a:solidFill>
                </a:rPr>
                <a:t>archivos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abiertos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03848" y="4697077"/>
              <a:ext cx="2880320" cy="348231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Límites</a:t>
              </a:r>
              <a:r>
                <a:rPr lang="en-US" dirty="0">
                  <a:solidFill>
                    <a:schemeClr val="tx1"/>
                  </a:solidFill>
                </a:rPr>
                <a:t> de </a:t>
              </a:r>
              <a:r>
                <a:rPr lang="en-US" dirty="0" err="1">
                  <a:solidFill>
                    <a:schemeClr val="tx1"/>
                  </a:solidFill>
                </a:rPr>
                <a:t>memoria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03848" y="3179228"/>
              <a:ext cx="2880320" cy="376851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Program counter</a:t>
              </a:r>
            </a:p>
          </p:txBody>
        </p:sp>
      </p:grpSp>
      <p:sp>
        <p:nvSpPr>
          <p:cNvPr id="35" name="Rectangle 34"/>
          <p:cNvSpPr/>
          <p:nvPr/>
        </p:nvSpPr>
        <p:spPr>
          <a:xfrm>
            <a:off x="6168743" y="2831830"/>
            <a:ext cx="2334052" cy="309138"/>
          </a:xfrm>
          <a:prstGeom prst="rect">
            <a:avLst/>
          </a:prstGeom>
          <a:solidFill>
            <a:schemeClr val="bg2">
              <a:lumMod val="75000"/>
              <a:alpha val="6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Número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proceso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68743" y="3449834"/>
            <a:ext cx="2334052" cy="921115"/>
          </a:xfrm>
          <a:prstGeom prst="rect">
            <a:avLst/>
          </a:prstGeom>
          <a:solidFill>
            <a:srgbClr val="002060">
              <a:alpha val="6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Registros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68743" y="5178297"/>
            <a:ext cx="2334052" cy="732529"/>
          </a:xfrm>
          <a:prstGeom prst="rect">
            <a:avLst/>
          </a:prstGeom>
          <a:solidFill>
            <a:schemeClr val="bg2">
              <a:lumMod val="75000"/>
              <a:alpha val="6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01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CL" altLang="en-US" dirty="0">
                <a:solidFill>
                  <a:srgbClr val="002060"/>
                </a:solidFill>
              </a:rPr>
              <a:t>Datos del programa y estado de actividad (II)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75736" y="6160780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Grafo</a:t>
            </a:r>
            <a:r>
              <a:rPr lang="en-US" dirty="0"/>
              <a:t> de </a:t>
            </a:r>
            <a:r>
              <a:rPr lang="en-US" dirty="0" err="1"/>
              <a:t>estados</a:t>
            </a:r>
            <a:r>
              <a:rPr lang="en-US" dirty="0"/>
              <a:t> de un </a:t>
            </a:r>
            <a:r>
              <a:rPr lang="en-US" dirty="0" err="1"/>
              <a:t>proceso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457200" y="2420888"/>
            <a:ext cx="1728192" cy="792088"/>
          </a:xfrm>
          <a:prstGeom prst="ellipse">
            <a:avLst/>
          </a:prstGeom>
          <a:solidFill>
            <a:schemeClr val="bg1">
              <a:lumMod val="65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Oval 19"/>
          <p:cNvSpPr/>
          <p:nvPr/>
        </p:nvSpPr>
        <p:spPr>
          <a:xfrm>
            <a:off x="2411760" y="3284984"/>
            <a:ext cx="1728192" cy="792088"/>
          </a:xfrm>
          <a:prstGeom prst="ellipse">
            <a:avLst/>
          </a:prstGeom>
          <a:solidFill>
            <a:schemeClr val="bg1">
              <a:lumMod val="65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25" name="Oval 24"/>
          <p:cNvSpPr/>
          <p:nvPr/>
        </p:nvSpPr>
        <p:spPr>
          <a:xfrm>
            <a:off x="4788024" y="3273853"/>
            <a:ext cx="1728192" cy="792088"/>
          </a:xfrm>
          <a:prstGeom prst="ellipse">
            <a:avLst/>
          </a:prstGeom>
          <a:solidFill>
            <a:schemeClr val="bg1">
              <a:lumMod val="65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running</a:t>
            </a:r>
          </a:p>
        </p:txBody>
      </p:sp>
      <p:sp>
        <p:nvSpPr>
          <p:cNvPr id="26" name="Oval 25"/>
          <p:cNvSpPr/>
          <p:nvPr/>
        </p:nvSpPr>
        <p:spPr>
          <a:xfrm>
            <a:off x="6876256" y="2420888"/>
            <a:ext cx="1800200" cy="792088"/>
          </a:xfrm>
          <a:prstGeom prst="ellipse">
            <a:avLst/>
          </a:prstGeom>
          <a:solidFill>
            <a:schemeClr val="bg1">
              <a:lumMod val="65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terminated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563888" y="4941168"/>
            <a:ext cx="1728192" cy="792088"/>
          </a:xfrm>
          <a:prstGeom prst="ellipse">
            <a:avLst/>
          </a:prstGeom>
          <a:solidFill>
            <a:schemeClr val="bg1">
              <a:lumMod val="65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waiting</a:t>
            </a:r>
          </a:p>
        </p:txBody>
      </p:sp>
      <p:cxnSp>
        <p:nvCxnSpPr>
          <p:cNvPr id="5" name="Curved Connector 4"/>
          <p:cNvCxnSpPr>
            <a:stCxn id="2" idx="6"/>
            <a:endCxn id="20" idx="1"/>
          </p:cNvCxnSpPr>
          <p:nvPr/>
        </p:nvCxnSpPr>
        <p:spPr>
          <a:xfrm>
            <a:off x="2185392" y="2816932"/>
            <a:ext cx="479456" cy="584051"/>
          </a:xfrm>
          <a:prstGeom prst="curvedConnector2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95736" y="249289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admitido</a:t>
            </a:r>
            <a:endParaRPr lang="en-US" dirty="0"/>
          </a:p>
        </p:txBody>
      </p:sp>
      <p:cxnSp>
        <p:nvCxnSpPr>
          <p:cNvPr id="28" name="Curved Connector 27"/>
          <p:cNvCxnSpPr>
            <a:stCxn id="25" idx="7"/>
            <a:endCxn id="26" idx="2"/>
          </p:cNvCxnSpPr>
          <p:nvPr/>
        </p:nvCxnSpPr>
        <p:spPr>
          <a:xfrm rot="5400000" flipH="1" flipV="1">
            <a:off x="6283232" y="2796828"/>
            <a:ext cx="572920" cy="613128"/>
          </a:xfrm>
          <a:prstGeom prst="curvedConnector2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44485" y="249289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cxnSp>
        <p:nvCxnSpPr>
          <p:cNvPr id="31" name="Curved Connector 30"/>
          <p:cNvCxnSpPr>
            <a:stCxn id="25" idx="0"/>
            <a:endCxn id="20" idx="0"/>
          </p:cNvCxnSpPr>
          <p:nvPr/>
        </p:nvCxnSpPr>
        <p:spPr>
          <a:xfrm rot="16200000" flipH="1" flipV="1">
            <a:off x="4458422" y="2091286"/>
            <a:ext cx="11131" cy="2376264"/>
          </a:xfrm>
          <a:prstGeom prst="curvedConnector3">
            <a:avLst>
              <a:gd name="adj1" fmla="val -2053724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60532" y="267756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interrumpir</a:t>
            </a:r>
            <a:endParaRPr lang="en-US" dirty="0"/>
          </a:p>
        </p:txBody>
      </p:sp>
      <p:cxnSp>
        <p:nvCxnSpPr>
          <p:cNvPr id="35" name="Curved Connector 34"/>
          <p:cNvCxnSpPr>
            <a:stCxn id="20" idx="4"/>
            <a:endCxn id="25" idx="4"/>
          </p:cNvCxnSpPr>
          <p:nvPr/>
        </p:nvCxnSpPr>
        <p:spPr>
          <a:xfrm rot="5400000" flipH="1" flipV="1">
            <a:off x="4458422" y="2883375"/>
            <a:ext cx="11131" cy="2376264"/>
          </a:xfrm>
          <a:prstGeom prst="curvedConnector3">
            <a:avLst>
              <a:gd name="adj1" fmla="val -2053724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915816" y="4300173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despacho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calendarizador</a:t>
            </a:r>
            <a:endParaRPr lang="en-US" dirty="0"/>
          </a:p>
        </p:txBody>
      </p:sp>
      <p:cxnSp>
        <p:nvCxnSpPr>
          <p:cNvPr id="39" name="Curved Connector 38"/>
          <p:cNvCxnSpPr>
            <a:stCxn id="25" idx="5"/>
            <a:endCxn id="27" idx="6"/>
          </p:cNvCxnSpPr>
          <p:nvPr/>
        </p:nvCxnSpPr>
        <p:spPr>
          <a:xfrm rot="5400000">
            <a:off x="5083969" y="4158053"/>
            <a:ext cx="1387270" cy="971048"/>
          </a:xfrm>
          <a:prstGeom prst="curvedConnector2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149980" y="4437112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o </a:t>
            </a:r>
            <a:r>
              <a:rPr lang="en-US" dirty="0" err="1"/>
              <a:t>espera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de </a:t>
            </a:r>
            <a:r>
              <a:rPr lang="en-US" dirty="0" err="1"/>
              <a:t>evento</a:t>
            </a:r>
            <a:endParaRPr lang="en-US" dirty="0"/>
          </a:p>
        </p:txBody>
      </p:sp>
      <p:cxnSp>
        <p:nvCxnSpPr>
          <p:cNvPr id="43" name="Curved Connector 42"/>
          <p:cNvCxnSpPr>
            <a:stCxn id="27" idx="2"/>
            <a:endCxn id="20" idx="3"/>
          </p:cNvCxnSpPr>
          <p:nvPr/>
        </p:nvCxnSpPr>
        <p:spPr>
          <a:xfrm rot="10800000">
            <a:off x="2664848" y="3961074"/>
            <a:ext cx="899040" cy="1376139"/>
          </a:xfrm>
          <a:prstGeom prst="curvedConnector2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24799" y="4437112"/>
            <a:ext cx="1749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o </a:t>
            </a:r>
            <a:r>
              <a:rPr lang="en-US" dirty="0" err="1"/>
              <a:t>completa</a:t>
            </a:r>
            <a:r>
              <a:rPr lang="en-US" dirty="0"/>
              <a:t> </a:t>
            </a:r>
          </a:p>
          <a:p>
            <a:pPr algn="ctr"/>
            <a:r>
              <a:rPr lang="en-US" dirty="0" err="1"/>
              <a:t>evento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38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Qué tipos hay?</a:t>
            </a:r>
          </a:p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Cómo se relacionan los procesos entre ellos? </a:t>
            </a:r>
          </a:p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Qué tareas efectúan los procesos?</a:t>
            </a:r>
          </a:p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Cómo trabajan los procesos?</a:t>
            </a:r>
          </a:p>
          <a:p>
            <a:pPr eaLnBrk="1" hangingPunct="1"/>
            <a:endParaRPr lang="es-CL" altLang="en-US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</a:pPr>
            <a:r>
              <a:rPr lang="es-CL" altLang="en-US" dirty="0">
                <a:solidFill>
                  <a:srgbClr val="002060"/>
                </a:solidFill>
              </a:rPr>
              <a:t>Intentaré responder a estas preguntas en las slides que siguen.</a:t>
            </a:r>
          </a:p>
        </p:txBody>
      </p:sp>
    </p:spTree>
    <p:extLst>
      <p:ext uri="{BB962C8B-B14F-4D97-AF65-F5344CB8AC3E}">
        <p14:creationId xmlns:p14="http://schemas.microsoft.com/office/powerpoint/2010/main" val="1870581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Hay varias categorías de procesos:</a:t>
            </a: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Procesos asociados a CPU</a:t>
            </a: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Procesos asociados a I/O</a:t>
            </a: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Procesos independientes</a:t>
            </a: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Procesos cooperativos</a:t>
            </a:r>
          </a:p>
          <a:p>
            <a:r>
              <a:rPr lang="es-CL" altLang="en-US" dirty="0">
                <a:solidFill>
                  <a:srgbClr val="002060"/>
                </a:solidFill>
              </a:rPr>
              <a:t>Asimismo, existen las hebras (threads) que son típicamente denominados procesos livianos.</a:t>
            </a:r>
          </a:p>
        </p:txBody>
      </p:sp>
    </p:spTree>
    <p:extLst>
      <p:ext uri="{BB962C8B-B14F-4D97-AF65-F5344CB8AC3E}">
        <p14:creationId xmlns:p14="http://schemas.microsoft.com/office/powerpoint/2010/main" val="92986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Los threads típicamente están asociados a una tarea específica.</a:t>
            </a:r>
          </a:p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Están asociados a un proceso, de modo que un proceso pueda efectuar múltiples tareas.</a:t>
            </a:r>
          </a:p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La información de cada thread se almacena en el PCB.</a:t>
            </a:r>
          </a:p>
        </p:txBody>
      </p:sp>
    </p:spTree>
    <p:extLst>
      <p:ext uri="{BB962C8B-B14F-4D97-AF65-F5344CB8AC3E}">
        <p14:creationId xmlns:p14="http://schemas.microsoft.com/office/powerpoint/2010/main" val="247883104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de_cap4a" id="{B8D48677-F8BA-C34D-830E-B2548C09D7AB}" vid="{7C89324A-D4E9-3F49-8833-B488EDF4B50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BAM</Template>
  <TotalTime>13212</TotalTime>
  <Words>767</Words>
  <Application>Microsoft Macintosh PowerPoint</Application>
  <PresentationFormat>On-screen Show (4:3)</PresentationFormat>
  <Paragraphs>126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</vt:lpstr>
      <vt:lpstr>Diseño predeterminado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Structured Query Language</dc:title>
  <dc:creator>Tín</dc:creator>
  <cp:lastModifiedBy>Martín Gutiérrez</cp:lastModifiedBy>
  <cp:revision>79</cp:revision>
  <dcterms:created xsi:type="dcterms:W3CDTF">2018-07-23T18:42:49Z</dcterms:created>
  <dcterms:modified xsi:type="dcterms:W3CDTF">2021-08-03T19:41:04Z</dcterms:modified>
</cp:coreProperties>
</file>