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2" r:id="rId4"/>
    <p:sldId id="263" r:id="rId5"/>
    <p:sldId id="261" r:id="rId6"/>
    <p:sldId id="273" r:id="rId7"/>
    <p:sldId id="264" r:id="rId8"/>
    <p:sldId id="265" r:id="rId9"/>
    <p:sldId id="266" r:id="rId10"/>
    <p:sldId id="272" r:id="rId11"/>
    <p:sldId id="267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85986"/>
  </p:normalViewPr>
  <p:slideViewPr>
    <p:cSldViewPr>
      <p:cViewPr varScale="1">
        <p:scale>
          <a:sx n="109" d="100"/>
          <a:sy n="109" d="100"/>
        </p:scale>
        <p:origin x="26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573839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8616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79161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3659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41156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13696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7926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0137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584042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9820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207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7470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8477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2021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7703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31594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96951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 dirty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8516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2/syscalls.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00ru.vexillium.org/syscalls/nt/32/" TargetMode="External"/><Relationship Id="rId4" Type="http://schemas.openxmlformats.org/officeDocument/2006/relationships/hyperlink" Target="https://jameshfisher.com/2017/01/31/macos-system-call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os_pipe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La clase anterior hablamos de carácterísticas de los procesos y de su dinámica a modo general.</a:t>
            </a:r>
          </a:p>
          <a:p>
            <a:pPr eaLnBrk="1" hangingPunct="1"/>
            <a:r>
              <a:rPr lang="es-CL" altLang="en-US">
                <a:solidFill>
                  <a:srgbClr val="002060"/>
                </a:solidFill>
              </a:rPr>
              <a:t>En estas </a:t>
            </a:r>
            <a:r>
              <a:rPr lang="es-CL" altLang="en-US" dirty="0">
                <a:solidFill>
                  <a:srgbClr val="002060"/>
                </a:solidFill>
              </a:rPr>
              <a:t>slides vamos a hablar de otros elementos que intervienen en la operación de los procesos y profundizar en ciertos aspectos importantes que fueron mencionados la clase pasada.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Demo de pipes (C++):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64714" y="2132856"/>
            <a:ext cx="6178050" cy="4670287"/>
            <a:chOff x="1264714" y="2132856"/>
            <a:chExt cx="6178050" cy="46702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714" y="2132856"/>
              <a:ext cx="3630928" cy="32335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2132856"/>
              <a:ext cx="2582732" cy="32335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5373216"/>
              <a:ext cx="3816424" cy="1429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61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IPC es necesaria para que los procesos puedan señalar resultados u operaciones requeridas entre ellos.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Pipes corresponde a un método de paso de mensajes.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Notar que en los ejemplos mostrados hay una rutina fork() (= bifurcación)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Existe otra rutina asociada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exec</a:t>
            </a:r>
            <a:r>
              <a:rPr lang="es-ES" altLang="en-US" dirty="0">
                <a:solidFill>
                  <a:srgbClr val="002060"/>
                </a:solidFill>
              </a:rPr>
              <a:t>()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Enter threads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again</a:t>
            </a:r>
            <a:r>
              <a:rPr lang="es-ES" altLang="en-US" dirty="0">
                <a:solidFill>
                  <a:srgbClr val="002060"/>
                </a:solidFill>
              </a:rPr>
              <a:t>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1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FORK YOU!</a:t>
            </a:r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67944" y="2273759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5" idx="3"/>
            <a:endCxn id="24" idx="7"/>
          </p:cNvCxnSpPr>
          <p:nvPr/>
        </p:nvCxnSpPr>
        <p:spPr>
          <a:xfrm flipH="1">
            <a:off x="3850144" y="2734729"/>
            <a:ext cx="344344" cy="48532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2592" y="3140968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57500" y="5840740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157500" y="4939406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68860" y="4039964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Oval 28"/>
          <p:cNvSpPr/>
          <p:nvPr/>
        </p:nvSpPr>
        <p:spPr>
          <a:xfrm>
            <a:off x="3106551" y="4034370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70451" y="4034370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72042" y="4034370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38369" y="3140968"/>
            <a:ext cx="864096" cy="540060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828507" y="2734728"/>
            <a:ext cx="344344" cy="48532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72433" y="3612467"/>
            <a:ext cx="344344" cy="48532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45911" y="3620516"/>
            <a:ext cx="344344" cy="48532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4"/>
          </p:cNvCxnSpPr>
          <p:nvPr/>
        </p:nvCxnSpPr>
        <p:spPr>
          <a:xfrm>
            <a:off x="3544640" y="3681028"/>
            <a:ext cx="0" cy="361274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897347" y="3624380"/>
            <a:ext cx="344344" cy="485329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89548" y="4574430"/>
            <a:ext cx="0" cy="361274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89548" y="5479466"/>
            <a:ext cx="0" cy="361274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64558" y="5814831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parentesco</a:t>
            </a:r>
            <a:r>
              <a:rPr lang="en-US" dirty="0"/>
              <a:t> entre </a:t>
            </a:r>
            <a:r>
              <a:rPr lang="en-US" dirty="0" err="1"/>
              <a:t>procesos</a:t>
            </a:r>
            <a:endParaRPr lang="en-US" dirty="0"/>
          </a:p>
          <a:p>
            <a:pPr algn="ctr"/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fork()</a:t>
            </a:r>
          </a:p>
        </p:txBody>
      </p:sp>
    </p:spTree>
    <p:extLst>
      <p:ext uri="{BB962C8B-B14F-4D97-AF65-F5344CB8AC3E}">
        <p14:creationId xmlns:p14="http://schemas.microsoft.com/office/powerpoint/2010/main" val="103494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hilos. Son procesos livianos destinados a efectuar una tareas específica. Tienen sus propios valores (entre ellos también una prioridad) y entorno.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Ese entorno se denomina contexto.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Contextualizando, ese contexto se refiere al contexto que contextualiza la operación del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Cambio de contexto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Los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van asociados a un proceso que los inicia y a su vez, pueden tener atribuciones sobre otros </a:t>
            </a:r>
            <a:r>
              <a:rPr lang="es-ES" altLang="en-US" dirty="0" err="1">
                <a:solidFill>
                  <a:srgbClr val="002060"/>
                </a:solidFill>
              </a:rPr>
              <a:t>threads</a:t>
            </a:r>
            <a:r>
              <a:rPr lang="es-ES" altLang="en-US" dirty="0">
                <a:solidFill>
                  <a:srgbClr val="002060"/>
                </a:solidFill>
              </a:rPr>
              <a:t> del mismo proceso.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Así pues, el contexto tiene una cantidad mínima de información referente al </a:t>
            </a:r>
            <a:r>
              <a:rPr lang="es-ES" altLang="en-US" dirty="0" err="1">
                <a:solidFill>
                  <a:srgbClr val="002060"/>
                </a:solidFill>
              </a:rPr>
              <a:t>thread</a:t>
            </a:r>
            <a:r>
              <a:rPr lang="es-ES" altLang="en-US" dirty="0">
                <a:solidFill>
                  <a:srgbClr val="002060"/>
                </a:solidFill>
              </a:rPr>
              <a:t> específico. El resto de la información es compartida con el proceso padre.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2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Una particularidad de </a:t>
            </a:r>
            <a:r>
              <a:rPr lang="es-ES" altLang="en-US" dirty="0" err="1">
                <a:solidFill>
                  <a:srgbClr val="002060"/>
                </a:solidFill>
              </a:rPr>
              <a:t>fork</a:t>
            </a:r>
            <a:r>
              <a:rPr lang="es-ES" altLang="en-US" dirty="0">
                <a:solidFill>
                  <a:srgbClr val="002060"/>
                </a:solidFill>
              </a:rPr>
              <a:t>() es que el proceso padre genera al proceso hijo y espera a que éste termine de ejecutar.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De igual forma, hay parricidio (</a:t>
            </a:r>
            <a:r>
              <a:rPr lang="es-ES" altLang="en-US" dirty="0" err="1">
                <a:solidFill>
                  <a:srgbClr val="002060"/>
                </a:solidFill>
              </a:rPr>
              <a:t>brígido</a:t>
            </a:r>
            <a:r>
              <a:rPr lang="es-ES" altLang="en-US" dirty="0">
                <a:solidFill>
                  <a:srgbClr val="002060"/>
                </a:solidFill>
              </a:rPr>
              <a:t> y peligroso), fratricidio y filicidio (posible, y frecuente). Mundo cruel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lo que son los sucios y viles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recursos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0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Hemos visto y hablado de </a:t>
            </a:r>
            <a:r>
              <a:rPr lang="es-ES" altLang="en-US" dirty="0" err="1">
                <a:solidFill>
                  <a:srgbClr val="002060"/>
                </a:solidFill>
              </a:rPr>
              <a:t>fork</a:t>
            </a:r>
            <a:r>
              <a:rPr lang="es-ES" altLang="en-US" dirty="0">
                <a:solidFill>
                  <a:srgbClr val="002060"/>
                </a:solidFill>
              </a:rPr>
              <a:t>(). Bajo UNIX, esa rutina es la única forma de crear procesos. Luego de ello, se llama a </a:t>
            </a:r>
            <a:r>
              <a:rPr lang="es-ES" altLang="en-US" dirty="0" err="1">
                <a:solidFill>
                  <a:srgbClr val="002060"/>
                </a:solidFill>
              </a:rPr>
              <a:t>execve</a:t>
            </a:r>
            <a:r>
              <a:rPr lang="es-ES" altLang="en-US" dirty="0">
                <a:solidFill>
                  <a:srgbClr val="002060"/>
                </a:solidFill>
              </a:rPr>
              <a:t>() que le asigna el programa a ejecutar al proceso (cómo se inicia el primer proceso?).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Bajo Windows, se hace uso de la </a:t>
            </a:r>
            <a:r>
              <a:rPr lang="es-ES" altLang="en-US" i="1" dirty="0" err="1">
                <a:solidFill>
                  <a:srgbClr val="002060"/>
                </a:solidFill>
              </a:rPr>
              <a:t>syscall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CreateProcess</a:t>
            </a:r>
            <a:r>
              <a:rPr lang="es-ES" altLang="en-US" dirty="0">
                <a:solidFill>
                  <a:srgbClr val="002060"/>
                </a:solidFill>
              </a:rPr>
              <a:t>. Efectúa ambas acciones en una sola llamada.</a:t>
            </a:r>
            <a:endParaRPr lang="es-CL" alt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2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sz="2800" dirty="0">
                <a:solidFill>
                  <a:srgbClr val="002060"/>
                </a:solidFill>
              </a:rPr>
              <a:t>De manera similar a la creación, hay </a:t>
            </a:r>
            <a:r>
              <a:rPr lang="es-ES" altLang="en-US" sz="2800" i="1" dirty="0" err="1">
                <a:solidFill>
                  <a:srgbClr val="002060"/>
                </a:solidFill>
              </a:rPr>
              <a:t>syscalls</a:t>
            </a:r>
            <a:r>
              <a:rPr lang="es-ES" altLang="en-US" sz="2800" dirty="0">
                <a:solidFill>
                  <a:srgbClr val="002060"/>
                </a:solidFill>
              </a:rPr>
              <a:t> para la terminación de un proceso:</a:t>
            </a:r>
          </a:p>
          <a:p>
            <a:pPr lvl="1"/>
            <a:r>
              <a:rPr lang="es-ES" altLang="en-US" sz="2400" dirty="0" err="1">
                <a:solidFill>
                  <a:srgbClr val="002060"/>
                </a:solidFill>
              </a:rPr>
              <a:t>exit</a:t>
            </a:r>
            <a:r>
              <a:rPr lang="es-ES" altLang="en-US" sz="2400" dirty="0">
                <a:solidFill>
                  <a:srgbClr val="002060"/>
                </a:solidFill>
              </a:rPr>
              <a:t> en UNIX</a:t>
            </a:r>
          </a:p>
          <a:p>
            <a:pPr lvl="1"/>
            <a:r>
              <a:rPr lang="es-ES" altLang="en-US" sz="2400" dirty="0" err="1">
                <a:solidFill>
                  <a:srgbClr val="002060"/>
                </a:solidFill>
              </a:rPr>
              <a:t>ExitProcess</a:t>
            </a:r>
            <a:r>
              <a:rPr lang="es-ES" altLang="en-US" sz="2400" dirty="0">
                <a:solidFill>
                  <a:srgbClr val="002060"/>
                </a:solidFill>
              </a:rPr>
              <a:t> en Windows</a:t>
            </a:r>
          </a:p>
          <a:p>
            <a:r>
              <a:rPr lang="es-ES" altLang="en-US" sz="2800" dirty="0">
                <a:solidFill>
                  <a:srgbClr val="002060"/>
                </a:solidFill>
              </a:rPr>
              <a:t>Existen varios casos de la terminación de un proceso:</a:t>
            </a:r>
          </a:p>
          <a:p>
            <a:pPr lvl="1"/>
            <a:r>
              <a:rPr lang="es-ES" altLang="en-US" sz="2400" dirty="0">
                <a:solidFill>
                  <a:srgbClr val="002060"/>
                </a:solidFill>
              </a:rPr>
              <a:t>Salida normal</a:t>
            </a:r>
          </a:p>
          <a:p>
            <a:pPr lvl="1"/>
            <a:r>
              <a:rPr lang="es-ES" altLang="en-US" sz="2400" dirty="0">
                <a:solidFill>
                  <a:srgbClr val="002060"/>
                </a:solidFill>
              </a:rPr>
              <a:t>Salida error</a:t>
            </a:r>
          </a:p>
          <a:p>
            <a:pPr lvl="1"/>
            <a:r>
              <a:rPr lang="es-ES" altLang="en-US" sz="2400" dirty="0">
                <a:solidFill>
                  <a:srgbClr val="002060"/>
                </a:solidFill>
              </a:rPr>
              <a:t>Error fatal</a:t>
            </a:r>
          </a:p>
          <a:p>
            <a:pPr lvl="1"/>
            <a:r>
              <a:rPr lang="es-ES" altLang="en-US" sz="2400" dirty="0">
                <a:solidFill>
                  <a:srgbClr val="002060"/>
                </a:solidFill>
              </a:rPr>
              <a:t>Asesinato (</a:t>
            </a:r>
            <a:r>
              <a:rPr lang="es-ES" altLang="en-US" sz="2400" dirty="0" err="1">
                <a:solidFill>
                  <a:srgbClr val="002060"/>
                </a:solidFill>
              </a:rPr>
              <a:t>kill</a:t>
            </a:r>
            <a:r>
              <a:rPr lang="es-ES" altLang="en-US" sz="2400" dirty="0">
                <a:solidFill>
                  <a:srgbClr val="002060"/>
                </a:solidFill>
              </a:rPr>
              <a:t>, </a:t>
            </a:r>
            <a:r>
              <a:rPr lang="es-ES" altLang="en-US" sz="2400" dirty="0" err="1">
                <a:solidFill>
                  <a:srgbClr val="002060"/>
                </a:solidFill>
              </a:rPr>
              <a:t>TerminateProcess</a:t>
            </a:r>
            <a:r>
              <a:rPr lang="es-ES" altLang="en-US" sz="2400" dirty="0">
                <a:solidFill>
                  <a:srgbClr val="002060"/>
                </a:solidFill>
              </a:rPr>
              <a:t>)</a:t>
            </a:r>
            <a:endParaRPr lang="es-CL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0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Recordemos que entonces al iniciar el proceso, entra en el grafo de estados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5736" y="644404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Grafo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57200" y="2704152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Oval 19"/>
          <p:cNvSpPr/>
          <p:nvPr/>
        </p:nvSpPr>
        <p:spPr>
          <a:xfrm>
            <a:off x="2411760" y="3568248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25" name="Oval 24"/>
          <p:cNvSpPr/>
          <p:nvPr/>
        </p:nvSpPr>
        <p:spPr>
          <a:xfrm>
            <a:off x="4788024" y="3557117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26" name="Oval 25"/>
          <p:cNvSpPr/>
          <p:nvPr/>
        </p:nvSpPr>
        <p:spPr>
          <a:xfrm>
            <a:off x="6876256" y="2704152"/>
            <a:ext cx="1800200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terminated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63888" y="5224432"/>
            <a:ext cx="1728192" cy="792088"/>
          </a:xfrm>
          <a:prstGeom prst="ellipse">
            <a:avLst/>
          </a:prstGeom>
          <a:solidFill>
            <a:schemeClr val="bg1">
              <a:lumMod val="65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cxnSp>
        <p:nvCxnSpPr>
          <p:cNvPr id="5" name="Curved Connector 4"/>
          <p:cNvCxnSpPr>
            <a:stCxn id="2" idx="6"/>
            <a:endCxn id="20" idx="1"/>
          </p:cNvCxnSpPr>
          <p:nvPr/>
        </p:nvCxnSpPr>
        <p:spPr>
          <a:xfrm>
            <a:off x="2185392" y="3100196"/>
            <a:ext cx="479456" cy="584051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5736" y="27761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admitido</a:t>
            </a:r>
            <a:endParaRPr lang="en-US" dirty="0"/>
          </a:p>
        </p:txBody>
      </p:sp>
      <p:cxnSp>
        <p:nvCxnSpPr>
          <p:cNvPr id="28" name="Curved Connector 27"/>
          <p:cNvCxnSpPr>
            <a:stCxn id="25" idx="7"/>
            <a:endCxn id="26" idx="2"/>
          </p:cNvCxnSpPr>
          <p:nvPr/>
        </p:nvCxnSpPr>
        <p:spPr>
          <a:xfrm rot="5400000" flipH="1" flipV="1">
            <a:off x="6283232" y="3080092"/>
            <a:ext cx="572920" cy="613128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44485" y="27761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31" name="Curved Connector 30"/>
          <p:cNvCxnSpPr>
            <a:stCxn id="25" idx="0"/>
            <a:endCxn id="20" idx="0"/>
          </p:cNvCxnSpPr>
          <p:nvPr/>
        </p:nvCxnSpPr>
        <p:spPr>
          <a:xfrm rot="16200000" flipH="1" flipV="1">
            <a:off x="4458422" y="2374550"/>
            <a:ext cx="11131" cy="2376264"/>
          </a:xfrm>
          <a:prstGeom prst="curvedConnector3">
            <a:avLst>
              <a:gd name="adj1" fmla="val -205372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60532" y="29608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interrumpir</a:t>
            </a:r>
            <a:endParaRPr lang="en-US" dirty="0"/>
          </a:p>
        </p:txBody>
      </p:sp>
      <p:cxnSp>
        <p:nvCxnSpPr>
          <p:cNvPr id="35" name="Curved Connector 34"/>
          <p:cNvCxnSpPr>
            <a:stCxn id="20" idx="4"/>
            <a:endCxn id="25" idx="4"/>
          </p:cNvCxnSpPr>
          <p:nvPr/>
        </p:nvCxnSpPr>
        <p:spPr>
          <a:xfrm rot="5400000" flipH="1" flipV="1">
            <a:off x="4458422" y="3166639"/>
            <a:ext cx="11131" cy="2376264"/>
          </a:xfrm>
          <a:prstGeom prst="curvedConnector3">
            <a:avLst>
              <a:gd name="adj1" fmla="val -205372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15816" y="458343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despacho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calendarizador</a:t>
            </a:r>
            <a:endParaRPr lang="en-US" dirty="0"/>
          </a:p>
        </p:txBody>
      </p:sp>
      <p:cxnSp>
        <p:nvCxnSpPr>
          <p:cNvPr id="39" name="Curved Connector 38"/>
          <p:cNvCxnSpPr>
            <a:stCxn id="25" idx="5"/>
            <a:endCxn id="27" idx="6"/>
          </p:cNvCxnSpPr>
          <p:nvPr/>
        </p:nvCxnSpPr>
        <p:spPr>
          <a:xfrm rot="5400000">
            <a:off x="5083969" y="4441317"/>
            <a:ext cx="1387270" cy="971048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49980" y="472037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o </a:t>
            </a:r>
            <a:r>
              <a:rPr lang="en-US" dirty="0" err="1"/>
              <a:t>espera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evento</a:t>
            </a:r>
            <a:endParaRPr lang="en-US" dirty="0"/>
          </a:p>
        </p:txBody>
      </p:sp>
      <p:cxnSp>
        <p:nvCxnSpPr>
          <p:cNvPr id="43" name="Curved Connector 42"/>
          <p:cNvCxnSpPr>
            <a:stCxn id="27" idx="2"/>
            <a:endCxn id="20" idx="3"/>
          </p:cNvCxnSpPr>
          <p:nvPr/>
        </p:nvCxnSpPr>
        <p:spPr>
          <a:xfrm rot="10800000">
            <a:off x="2664848" y="4244338"/>
            <a:ext cx="899040" cy="1376139"/>
          </a:xfrm>
          <a:prstGeom prst="curved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4799" y="4720376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o </a:t>
            </a:r>
            <a:r>
              <a:rPr lang="en-US" dirty="0" err="1"/>
              <a:t>completa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evento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5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Para lidiar con las transiciones, es necesario presentar el concepto de interrupciones y de scheduling (calendarización), temas que veremos en el siguiente conjunto de slides.</a:t>
            </a:r>
          </a:p>
        </p:txBody>
      </p:sp>
    </p:spTree>
    <p:extLst>
      <p:ext uri="{BB962C8B-B14F-4D97-AF65-F5344CB8AC3E}">
        <p14:creationId xmlns:p14="http://schemas.microsoft.com/office/powerpoint/2010/main" val="3374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Los programas funcionan en modo dual.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2814053" cy="2412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8610" y="53853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29" y="2495558"/>
            <a:ext cx="2204553" cy="3063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1384" y="57411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Modo</a:t>
            </a:r>
            <a:r>
              <a:rPr lang="en-US" dirty="0"/>
              <a:t> kernel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139952" y="4437112"/>
            <a:ext cx="100811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5403" y="4797152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It’s a trap!!!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4139952" y="2890697"/>
            <a:ext cx="100811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8734" y="3250737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0wn3d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16128" y="406778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SYSCALLS</a:t>
            </a:r>
          </a:p>
        </p:txBody>
      </p:sp>
    </p:spTree>
    <p:extLst>
      <p:ext uri="{BB962C8B-B14F-4D97-AF65-F5344CB8AC3E}">
        <p14:creationId xmlns:p14="http://schemas.microsoft.com/office/powerpoint/2010/main" val="21065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El SO tiene varios niveles de protección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1520" y="2348880"/>
            <a:ext cx="4320480" cy="4320480"/>
            <a:chOff x="1619672" y="2348880"/>
            <a:chExt cx="4320480" cy="4320480"/>
          </a:xfrm>
        </p:grpSpPr>
        <p:sp>
          <p:nvSpPr>
            <p:cNvPr id="6" name="Oval 5"/>
            <p:cNvSpPr/>
            <p:nvPr/>
          </p:nvSpPr>
          <p:spPr>
            <a:xfrm>
              <a:off x="1619672" y="2348880"/>
              <a:ext cx="4320480" cy="43204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141730" y="2870938"/>
              <a:ext cx="3276364" cy="327636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669252" y="3398460"/>
              <a:ext cx="2221320" cy="22213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81411" y="3810619"/>
              <a:ext cx="1397001" cy="139700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4153" y="242251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Ring 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54152" y="294456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Ring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4151" y="3466627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Ring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4150" y="392051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Ring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5909" y="456406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KERNEL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39961" y="616322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Aplicaciones</a:t>
              </a:r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33" y="4748735"/>
            <a:ext cx="842889" cy="10557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75" y="5297630"/>
            <a:ext cx="722080" cy="13717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00" y="3852866"/>
            <a:ext cx="1033242" cy="14719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66" y="2742187"/>
            <a:ext cx="1118867" cy="205295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3" idx="1"/>
          </p:cNvCxnSpPr>
          <p:nvPr/>
        </p:nvCxnSpPr>
        <p:spPr>
          <a:xfrm flipH="1">
            <a:off x="3635896" y="5983495"/>
            <a:ext cx="800379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635896" y="5197358"/>
            <a:ext cx="1528751" cy="10262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15940" y="4421483"/>
            <a:ext cx="2858461" cy="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965753" y="3313901"/>
            <a:ext cx="4328984" cy="872800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9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Ok, qué es eso de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?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Hay algo “similar” que seguramente conocen (de C/C++): </a:t>
            </a:r>
            <a:r>
              <a:rPr lang="es-CL" altLang="en-US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system(comando);</a:t>
            </a:r>
            <a:endParaRPr lang="es-CL" altLang="en-US" dirty="0">
              <a:solidFill>
                <a:srgbClr val="002060"/>
              </a:solidFill>
              <a:ea typeface="Courier" charset="0"/>
              <a:cs typeface="Courier" charset="0"/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La idea es similar, pero es en el contexto de ejecución y de tareas a nivel de SO.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“Por favorcito, SO, haz esta tarea por mí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&lt;3 :</a:t>
            </a:r>
            <a:r>
              <a:rPr lang="es-ES" altLang="en-US" dirty="0" err="1">
                <a:solidFill>
                  <a:srgbClr val="002060"/>
                </a:solidFill>
              </a:rPr>
              <a:t>wub</a:t>
            </a:r>
            <a:r>
              <a:rPr lang="es-ES" altLang="en-US" dirty="0">
                <a:solidFill>
                  <a:srgbClr val="002060"/>
                </a:solidFill>
              </a:rPr>
              <a:t>: :</a:t>
            </a:r>
            <a:r>
              <a:rPr lang="es-ES" altLang="en-US" dirty="0" err="1">
                <a:solidFill>
                  <a:srgbClr val="002060"/>
                </a:solidFill>
              </a:rPr>
              <a:t>wub</a:t>
            </a:r>
            <a:r>
              <a:rPr lang="es-ES" altLang="en-US" dirty="0">
                <a:solidFill>
                  <a:srgbClr val="002060"/>
                </a:solidFill>
              </a:rPr>
              <a:t>:”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En Linux, las syscalls son: </a:t>
            </a:r>
            <a:r>
              <a:rPr lang="es-CL" altLang="en-US" dirty="0">
                <a:solidFill>
                  <a:srgbClr val="002060"/>
                </a:solidFill>
                <a:hlinkClick r:id="rId3"/>
              </a:rPr>
              <a:t>http://man7.org/linux/man-pages/man2/syscalls.2.html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Para MacOS, las syscalls son : </a:t>
            </a:r>
            <a:r>
              <a:rPr lang="es-CL" altLang="en-US" dirty="0">
                <a:solidFill>
                  <a:srgbClr val="002060"/>
                </a:solidFill>
                <a:hlinkClick r:id="rId4"/>
              </a:rPr>
              <a:t>https://jameshfisher.com/2017/01/31/macos-system-calls.html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Windows tiene las siguientes syscalls: </a:t>
            </a:r>
            <a:r>
              <a:rPr lang="es-CL" altLang="en-US" dirty="0">
                <a:solidFill>
                  <a:srgbClr val="002060"/>
                </a:solidFill>
                <a:hlinkClick r:id="rId5"/>
              </a:rPr>
              <a:t>https://j00ru.vexillium.org/syscalls/nt/32/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Cómo ver las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 en OSX (dtruss)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/>
          <a:stretch/>
        </p:blipFill>
        <p:spPr>
          <a:xfrm>
            <a:off x="323528" y="2204864"/>
            <a:ext cx="8363272" cy="44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En Linux, se pueden ver con strace.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En Windows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ya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Las tareas efectuadas por las </a:t>
            </a:r>
            <a:r>
              <a:rPr lang="es-CL" altLang="en-US" i="1" dirty="0">
                <a:solidFill>
                  <a:srgbClr val="002060"/>
                </a:solidFill>
              </a:rPr>
              <a:t>syscalls</a:t>
            </a:r>
            <a:r>
              <a:rPr lang="es-CL" altLang="en-US" dirty="0">
                <a:solidFill>
                  <a:srgbClr val="002060"/>
                </a:solidFill>
              </a:rPr>
              <a:t> son en modo kernel.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Son la interfaz hacia el SO que se pueden llamar desde las aplicaciones.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”General protection fault”.</a:t>
            </a:r>
          </a:p>
        </p:txBody>
      </p:sp>
    </p:spTree>
    <p:extLst>
      <p:ext uri="{BB962C8B-B14F-4D97-AF65-F5344CB8AC3E}">
        <p14:creationId xmlns:p14="http://schemas.microsoft.com/office/powerpoint/2010/main" val="19199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IPC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 Hablamos brevemente de pipes ya, pero vamos a ahondar: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Los pipes son canales de comunicación entre procesos. Consideran múltiples variables (unidireccional/bidireccional?, full/</a:t>
            </a:r>
            <a:r>
              <a:rPr lang="es-ES" altLang="en-US" dirty="0" err="1">
                <a:solidFill>
                  <a:srgbClr val="002060"/>
                </a:solidFill>
              </a:rPr>
              <a:t>half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duplex</a:t>
            </a:r>
            <a:r>
              <a:rPr lang="es-ES" altLang="en-US" dirty="0">
                <a:solidFill>
                  <a:srgbClr val="002060"/>
                </a:solidFill>
              </a:rPr>
              <a:t>?, requisito de “parentesco” entre procesos comunicados?, </a:t>
            </a:r>
            <a:r>
              <a:rPr lang="es-ES" altLang="en-US" dirty="0" err="1">
                <a:solidFill>
                  <a:srgbClr val="002060"/>
                </a:solidFill>
              </a:rPr>
              <a:t>intra</a:t>
            </a:r>
            <a:r>
              <a:rPr lang="es-ES" altLang="en-US" dirty="0">
                <a:solidFill>
                  <a:srgbClr val="002060"/>
                </a:solidFill>
              </a:rPr>
              <a:t>-máquina o inter-máquina?).</a:t>
            </a:r>
          </a:p>
          <a:p>
            <a:pPr lvl="1"/>
            <a:r>
              <a:rPr lang="es-ES" altLang="en-US" dirty="0">
                <a:solidFill>
                  <a:srgbClr val="002060"/>
                </a:solidFill>
              </a:rPr>
              <a:t>Existen dos clases de pipes: 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Pipes comunes (anónimos)</a:t>
            </a:r>
          </a:p>
          <a:p>
            <a:pPr lvl="2"/>
            <a:r>
              <a:rPr lang="es-ES" altLang="en-US" dirty="0">
                <a:solidFill>
                  <a:srgbClr val="002060"/>
                </a:solidFill>
              </a:rPr>
              <a:t>Pipes con nombre</a:t>
            </a:r>
          </a:p>
        </p:txBody>
      </p:sp>
    </p:spTree>
    <p:extLst>
      <p:ext uri="{BB962C8B-B14F-4D97-AF65-F5344CB8AC3E}">
        <p14:creationId xmlns:p14="http://schemas.microsoft.com/office/powerpoint/2010/main" val="5188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Demo de pipes (Python):</a:t>
            </a:r>
          </a:p>
          <a:p>
            <a:pPr lvl="1"/>
            <a:r>
              <a:rPr lang="es-ES" altLang="en-US" sz="2400" dirty="0">
                <a:solidFill>
                  <a:srgbClr val="002060"/>
                </a:solidFill>
                <a:hlinkClick r:id="rId3"/>
              </a:rPr>
              <a:t>https://www.tutorialspoint.com/python/os_pipe.htm</a:t>
            </a:r>
            <a:endParaRPr lang="es-ES" altLang="en-US" sz="2400" dirty="0">
              <a:solidFill>
                <a:srgbClr val="002060"/>
              </a:solidFill>
            </a:endParaRPr>
          </a:p>
          <a:p>
            <a:pPr lvl="1"/>
            <a:endParaRPr lang="es-E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36912"/>
            <a:ext cx="4896544" cy="4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235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21677</TotalTime>
  <Words>847</Words>
  <Application>Microsoft Macintosh PowerPoint</Application>
  <PresentationFormat>On-screen Show (4:3)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111</cp:revision>
  <dcterms:created xsi:type="dcterms:W3CDTF">2018-07-23T18:42:49Z</dcterms:created>
  <dcterms:modified xsi:type="dcterms:W3CDTF">2021-08-03T19:43:57Z</dcterms:modified>
</cp:coreProperties>
</file>