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60" r:id="rId3"/>
    <p:sldId id="279" r:id="rId4"/>
    <p:sldId id="280" r:id="rId5"/>
    <p:sldId id="281" r:id="rId6"/>
    <p:sldId id="283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1" r:id="rId15"/>
    <p:sldId id="290" r:id="rId16"/>
    <p:sldId id="29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85986"/>
  </p:normalViewPr>
  <p:slideViewPr>
    <p:cSldViewPr>
      <p:cViewPr varScale="1">
        <p:scale>
          <a:sx n="109" d="100"/>
          <a:sy n="109" d="100"/>
        </p:scale>
        <p:origin x="24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2DDEEE-0438-8543-92AA-C3F6A10343F1}" type="datetimeFigureOut">
              <a:rPr lang="es-CL"/>
              <a:pPr>
                <a:defRPr/>
              </a:pPr>
              <a:t>03-08-21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08FA92-BC42-3940-814E-040FA9F7B3BF}" type="slidenum">
              <a:rPr lang="es-CL" altLang="en-US"/>
              <a:pPr/>
              <a:t>‹#›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98711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10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24914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087383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62076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80168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766025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8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9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A627D-EA86-0747-943D-2F7BE545B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4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D1A25-8913-F144-B15E-618524712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7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1F660-959E-EA46-9557-C3E122129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2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14462-69E1-AF40-B2A1-EE2BF6854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8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0727B-F05E-3D4B-B7C8-3332CB549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0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C9ED4-D29E-134D-AB89-AE1E2BA3E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397F3-74FC-1642-92E1-16448A391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3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933AD-C2CF-4547-8C8C-3DF69EFDD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4173E-3B82-EA47-9624-1C4F97FA8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78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DECCE-44C8-0544-A753-BFBA393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1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E5E31-7927-484D-9381-6CFA26E22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3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modificar el estilo de texto del patrón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E6F42C-1C7F-184D-8DEE-2D4D3E6297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gotobogo.com/Linux/linux_process_and_signals.ph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Elementos de control de procesos: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Interrupciones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Syscalls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Scheduling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Sincronización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Son aspectos fundamentales para entender el funcionamiento general de la dinámica de procesos.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exec()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187" y="1628800"/>
            <a:ext cx="5483181" cy="38884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/>
          <a:srcRect b="4657"/>
          <a:stretch/>
        </p:blipFill>
        <p:spPr>
          <a:xfrm>
            <a:off x="2555776" y="5589240"/>
            <a:ext cx="5184576" cy="102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4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azzaaaa1.m4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wait()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5589240"/>
            <a:ext cx="4824536" cy="11886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76" y="1268760"/>
            <a:ext cx="5256584" cy="41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5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azzaaaa2.m4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exit()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124744"/>
            <a:ext cx="5184576" cy="43405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5488378"/>
            <a:ext cx="4464496" cy="127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28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And for my next trick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necesitamos saber de señales </a:t>
            </a:r>
            <a:r>
              <a:rPr lang="es-ES" altLang="en-US" dirty="0">
                <a:solidFill>
                  <a:srgbClr val="002060"/>
                </a:solidFill>
                <a:sym typeface="Wingdings"/>
              </a:rPr>
              <a:t></a:t>
            </a:r>
          </a:p>
          <a:p>
            <a:r>
              <a:rPr lang="es-ES" altLang="en-US" dirty="0">
                <a:solidFill>
                  <a:srgbClr val="002060"/>
                </a:solidFill>
                <a:sym typeface="Wingdings"/>
              </a:rPr>
              <a:t>Las señales son enviadas de un proceso a otro.</a:t>
            </a:r>
          </a:p>
          <a:p>
            <a:r>
              <a:rPr lang="es-ES" altLang="en-US" dirty="0">
                <a:solidFill>
                  <a:srgbClr val="002060"/>
                </a:solidFill>
                <a:sym typeface="Wingdings"/>
              </a:rPr>
              <a:t>Señales de Linux: </a:t>
            </a:r>
            <a:r>
              <a:rPr lang="es-ES" altLang="en-US" dirty="0">
                <a:solidFill>
                  <a:srgbClr val="002060"/>
                </a:solidFill>
                <a:hlinkClick r:id="rId3"/>
              </a:rPr>
              <a:t>https://</a:t>
            </a:r>
            <a:r>
              <a:rPr lang="es-ES" altLang="en-US" dirty="0" err="1">
                <a:solidFill>
                  <a:srgbClr val="002060"/>
                </a:solidFill>
                <a:hlinkClick r:id="rId3"/>
              </a:rPr>
              <a:t>www.bogotobogo.com</a:t>
            </a:r>
            <a:r>
              <a:rPr lang="es-ES" altLang="en-US" dirty="0">
                <a:solidFill>
                  <a:srgbClr val="002060"/>
                </a:solidFill>
                <a:hlinkClick r:id="rId3"/>
              </a:rPr>
              <a:t>/Linux/</a:t>
            </a:r>
            <a:r>
              <a:rPr lang="es-ES" altLang="en-US" dirty="0" err="1">
                <a:solidFill>
                  <a:srgbClr val="002060"/>
                </a:solidFill>
                <a:hlinkClick r:id="rId3"/>
              </a:rPr>
              <a:t>linux_process_and_signals.php</a:t>
            </a:r>
            <a:endParaRPr lang="es-E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0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Asimismo, utilizaremos la </a:t>
            </a:r>
            <a:r>
              <a:rPr lang="es-CL" altLang="en-US" i="1" dirty="0">
                <a:solidFill>
                  <a:srgbClr val="002060"/>
                </a:solidFill>
              </a:rPr>
              <a:t>syscall</a:t>
            </a:r>
            <a:r>
              <a:rPr lang="es-CL" altLang="en-US" dirty="0">
                <a:solidFill>
                  <a:srgbClr val="002060"/>
                </a:solidFill>
              </a:rPr>
              <a:t> sleep().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Dicha </a:t>
            </a:r>
            <a:r>
              <a:rPr lang="es-CL" altLang="en-US" i="1" dirty="0">
                <a:solidFill>
                  <a:srgbClr val="002060"/>
                </a:solidFill>
              </a:rPr>
              <a:t>syscall</a:t>
            </a:r>
            <a:r>
              <a:rPr lang="es-CL" altLang="en-US" dirty="0">
                <a:solidFill>
                  <a:srgbClr val="002060"/>
                </a:solidFill>
              </a:rPr>
              <a:t> deja al proceso inactivo por una cantidad específica de segundos.</a:t>
            </a:r>
          </a:p>
        </p:txBody>
      </p:sp>
    </p:spTree>
    <p:extLst>
      <p:ext uri="{BB962C8B-B14F-4D97-AF65-F5344CB8AC3E}">
        <p14:creationId xmlns:p14="http://schemas.microsoft.com/office/powerpoint/2010/main" val="78836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kill()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sleep()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Buscar y</a:t>
            </a:r>
            <a:br>
              <a:rPr lang="es-CL" altLang="en-US" dirty="0">
                <a:solidFill>
                  <a:srgbClr val="002060"/>
                </a:solidFill>
              </a:rPr>
            </a:br>
            <a:r>
              <a:rPr lang="es-CL" altLang="en-US" dirty="0">
                <a:solidFill>
                  <a:srgbClr val="002060"/>
                </a:solidFill>
              </a:rPr>
              <a:t>probar</a:t>
            </a:r>
            <a:br>
              <a:rPr lang="es-CL" altLang="en-US" dirty="0">
                <a:solidFill>
                  <a:srgbClr val="002060"/>
                </a:solidFill>
              </a:rPr>
            </a:br>
            <a:r>
              <a:rPr lang="es-CL" altLang="en-US" dirty="0">
                <a:solidFill>
                  <a:srgbClr val="002060"/>
                </a:solidFill>
              </a:rPr>
              <a:t>killall()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64" y="2636912"/>
            <a:ext cx="2870200" cy="2159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744" y="1268760"/>
            <a:ext cx="2694368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Bien!!! Hemos visto esta vez ejemplos concretos de uso de </a:t>
            </a:r>
            <a:r>
              <a:rPr lang="es-CL" altLang="en-US" i="1" dirty="0">
                <a:solidFill>
                  <a:srgbClr val="002060"/>
                </a:solidFill>
              </a:rPr>
              <a:t>syscalls</a:t>
            </a:r>
            <a:r>
              <a:rPr lang="es-CL" altLang="en-US" dirty="0">
                <a:solidFill>
                  <a:srgbClr val="002060"/>
                </a:solidFill>
              </a:rPr>
              <a:t>.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Reproduzcan dichas syscalls con Python (</a:t>
            </a:r>
            <a:r>
              <a:rPr lang="es-CL" altLang="en-US" dirty="0" err="1">
                <a:solidFill>
                  <a:srgbClr val="002060"/>
                </a:solidFill>
              </a:rPr>
              <a:t>mwahahahaha</a:t>
            </a:r>
            <a:r>
              <a:rPr lang="es-CL" altLang="en-US" dirty="0">
                <a:solidFill>
                  <a:srgbClr val="002060"/>
                </a:solidFill>
              </a:rPr>
              <a:t>...)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También: investigar sobre procesos huérfanos y zombies.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La clase siguiente hablaremos de calendarización de procesos: scheduling</a:t>
            </a:r>
          </a:p>
        </p:txBody>
      </p:sp>
    </p:spTree>
    <p:extLst>
      <p:ext uri="{BB962C8B-B14F-4D97-AF65-F5344CB8AC3E}">
        <p14:creationId xmlns:p14="http://schemas.microsoft.com/office/powerpoint/2010/main" val="393894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Interrupciones son señales que indican una necesidad de detener un proceso en ejecución para dar lugar a otro requerimiento que necesita atención inmediata </a:t>
            </a:r>
            <a:r>
              <a:rPr lang="es-CL" altLang="en-US" dirty="0">
                <a:solidFill>
                  <a:srgbClr val="002060"/>
                </a:solidFill>
                <a:sym typeface="Wingdings"/>
              </a:rPr>
              <a:t> Multitasking, cambio de conetxto</a:t>
            </a:r>
            <a:endParaRPr lang="es-CL" altLang="en-US" dirty="0">
              <a:solidFill>
                <a:srgbClr val="002060"/>
              </a:solidFill>
            </a:endParaRP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Tipos: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Interrupciones de HW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Interrupciones de SW (trap)</a:t>
            </a:r>
          </a:p>
        </p:txBody>
      </p:sp>
    </p:spTree>
    <p:extLst>
      <p:ext uri="{BB962C8B-B14F-4D97-AF65-F5344CB8AC3E}">
        <p14:creationId xmlns:p14="http://schemas.microsoft.com/office/powerpoint/2010/main" val="210650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Para poder manejar las interrupciones y en caso de que lleguen varias concurrentes, existe una cola de interrupciones. Estas interrupciones tienen también un “nivel de prioridad”. Son manejadas por un Interrupt Handler.</a:t>
            </a: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Al espacio de memoria del Interrupt Handler se le denomina Interrupt Vector.</a:t>
            </a:r>
          </a:p>
        </p:txBody>
      </p:sp>
    </p:spTree>
    <p:extLst>
      <p:ext uri="{BB962C8B-B14F-4D97-AF65-F5344CB8AC3E}">
        <p14:creationId xmlns:p14="http://schemas.microsoft.com/office/powerpoint/2010/main" val="173450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Las interrupciones de HW son generadas por dispositivos de I/O al terminar su operación </a:t>
            </a:r>
            <a:r>
              <a:rPr lang="es-CL" altLang="en-US" dirty="0">
                <a:solidFill>
                  <a:srgbClr val="002060"/>
                </a:solidFill>
                <a:sym typeface="Wingdings"/>
              </a:rPr>
              <a:t> </a:t>
            </a:r>
            <a:r>
              <a:rPr lang="es-CL" altLang="en-US" dirty="0">
                <a:solidFill>
                  <a:srgbClr val="002060"/>
                </a:solidFill>
              </a:rPr>
              <a:t>IRQs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Las interrupciones de SW también se generan al finalizar la ejecución de programas o bien al requerir tareas por parte del SO.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Las interrupciones generan cambio de contexto.</a:t>
            </a:r>
          </a:p>
        </p:txBody>
      </p:sp>
    </p:spTree>
    <p:extLst>
      <p:ext uri="{BB962C8B-B14F-4D97-AF65-F5344CB8AC3E}">
        <p14:creationId xmlns:p14="http://schemas.microsoft.com/office/powerpoint/2010/main" val="92857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Cambios de contexto involucran almacenaje y carga de los datos desde/hacia el PCB.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Eso se debe a que los procesos que salen de la CPU deben guardar su estado para poder ser restaurado una vez vuelvan a ejecutar en CPU.</a:t>
            </a:r>
          </a:p>
        </p:txBody>
      </p:sp>
    </p:spTree>
    <p:extLst>
      <p:ext uri="{BB962C8B-B14F-4D97-AF65-F5344CB8AC3E}">
        <p14:creationId xmlns:p14="http://schemas.microsoft.com/office/powerpoint/2010/main" val="13773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Qué era el PCB? </a:t>
            </a:r>
            <a:r>
              <a:rPr lang="es-CL" altLang="en-US" dirty="0">
                <a:solidFill>
                  <a:srgbClr val="002060"/>
                </a:solidFill>
                <a:sym typeface="Wingdings"/>
              </a:rPr>
              <a:t> Process Control Block</a:t>
            </a:r>
            <a:endParaRPr lang="es-CL" altLang="en-US" dirty="0">
              <a:solidFill>
                <a:srgbClr val="002060"/>
              </a:solidFill>
            </a:endParaRPr>
          </a:p>
        </p:txBody>
      </p:sp>
      <p:sp>
        <p:nvSpPr>
          <p:cNvPr id="4" name="TextBox 23"/>
          <p:cNvSpPr txBox="1"/>
          <p:nvPr/>
        </p:nvSpPr>
        <p:spPr>
          <a:xfrm>
            <a:off x="3641767" y="5955323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 Control </a:t>
            </a:r>
          </a:p>
          <a:p>
            <a:pPr algn="ctr"/>
            <a:r>
              <a:rPr lang="en-US" dirty="0"/>
              <a:t>Block (PCB)</a:t>
            </a:r>
          </a:p>
        </p:txBody>
      </p:sp>
      <p:sp>
        <p:nvSpPr>
          <p:cNvPr id="6" name="Rectangle 27"/>
          <p:cNvSpPr/>
          <p:nvPr/>
        </p:nvSpPr>
        <p:spPr>
          <a:xfrm>
            <a:off x="3419872" y="2420888"/>
            <a:ext cx="2334052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8"/>
          <p:cNvSpPr/>
          <p:nvPr/>
        </p:nvSpPr>
        <p:spPr>
          <a:xfrm>
            <a:off x="3419872" y="2420888"/>
            <a:ext cx="2334052" cy="314185"/>
          </a:xfrm>
          <a:prstGeom prst="rect">
            <a:avLst/>
          </a:prstGeom>
          <a:solidFill>
            <a:schemeClr val="bg2">
              <a:lumMod val="75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Estado de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3419872" y="3912573"/>
            <a:ext cx="2334052" cy="525162"/>
          </a:xfrm>
          <a:prstGeom prst="rect">
            <a:avLst/>
          </a:prstGeom>
          <a:solidFill>
            <a:schemeClr val="bg2">
              <a:lumMod val="75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archivos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abiertos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30"/>
          <p:cNvSpPr/>
          <p:nvPr/>
        </p:nvSpPr>
        <p:spPr>
          <a:xfrm>
            <a:off x="3419872" y="3625974"/>
            <a:ext cx="2334052" cy="282187"/>
          </a:xfrm>
          <a:prstGeom prst="rect">
            <a:avLst/>
          </a:prstGeom>
          <a:solidFill>
            <a:schemeClr val="bg2">
              <a:lumMod val="75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Límites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memoria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31"/>
          <p:cNvSpPr/>
          <p:nvPr/>
        </p:nvSpPr>
        <p:spPr>
          <a:xfrm>
            <a:off x="3419872" y="3043560"/>
            <a:ext cx="2334052" cy="305379"/>
          </a:xfrm>
          <a:prstGeom prst="rect">
            <a:avLst/>
          </a:prstGeom>
          <a:solidFill>
            <a:schemeClr val="bg2">
              <a:lumMod val="75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counter</a:t>
            </a:r>
          </a:p>
        </p:txBody>
      </p:sp>
      <p:sp>
        <p:nvSpPr>
          <p:cNvPr id="12" name="Rectangle 31"/>
          <p:cNvSpPr/>
          <p:nvPr/>
        </p:nvSpPr>
        <p:spPr>
          <a:xfrm>
            <a:off x="3419872" y="2738305"/>
            <a:ext cx="2334052" cy="305379"/>
          </a:xfrm>
          <a:prstGeom prst="rect">
            <a:avLst/>
          </a:prstGeom>
          <a:solidFill>
            <a:schemeClr val="bg2">
              <a:lumMod val="75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Parent PID (PPID)</a:t>
            </a:r>
          </a:p>
        </p:txBody>
      </p:sp>
      <p:sp>
        <p:nvSpPr>
          <p:cNvPr id="13" name="Rectangle 31"/>
          <p:cNvSpPr/>
          <p:nvPr/>
        </p:nvSpPr>
        <p:spPr>
          <a:xfrm>
            <a:off x="3419872" y="3344293"/>
            <a:ext cx="2334052" cy="281558"/>
          </a:xfrm>
          <a:prstGeom prst="rect">
            <a:avLst/>
          </a:prstGeom>
          <a:solidFill>
            <a:schemeClr val="bg2">
              <a:lumMod val="75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14" name="Rectangle 31"/>
          <p:cNvSpPr/>
          <p:nvPr/>
        </p:nvSpPr>
        <p:spPr>
          <a:xfrm>
            <a:off x="3419872" y="4437112"/>
            <a:ext cx="2334052" cy="281558"/>
          </a:xfrm>
          <a:prstGeom prst="rect">
            <a:avLst/>
          </a:prstGeom>
          <a:solidFill>
            <a:schemeClr val="bg2">
              <a:lumMod val="75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Ejecutable</a:t>
            </a:r>
            <a:r>
              <a:rPr lang="en-US" dirty="0">
                <a:solidFill>
                  <a:schemeClr val="tx1"/>
                </a:solidFill>
              </a:rPr>
              <a:t> (bin)</a:t>
            </a:r>
          </a:p>
        </p:txBody>
      </p:sp>
      <p:sp>
        <p:nvSpPr>
          <p:cNvPr id="15" name="Rectangle 31"/>
          <p:cNvSpPr/>
          <p:nvPr/>
        </p:nvSpPr>
        <p:spPr>
          <a:xfrm>
            <a:off x="3419872" y="4725144"/>
            <a:ext cx="2334052" cy="281558"/>
          </a:xfrm>
          <a:prstGeom prst="rect">
            <a:avLst/>
          </a:prstGeom>
          <a:solidFill>
            <a:schemeClr val="bg2">
              <a:lumMod val="75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Prioridad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355976" y="53012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b="1" dirty="0">
                <a:latin typeface="Arial"/>
                <a:cs typeface="Arial"/>
              </a:rPr>
              <a:t>…</a:t>
            </a:r>
            <a:endParaRPr lang="es-E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851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7" name="Rectángulo redondeado 2056"/>
          <p:cNvSpPr/>
          <p:nvPr/>
        </p:nvSpPr>
        <p:spPr>
          <a:xfrm>
            <a:off x="179512" y="1412776"/>
            <a:ext cx="8856984" cy="2592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" name="Conector recto 3"/>
          <p:cNvCxnSpPr/>
          <p:nvPr/>
        </p:nvCxnSpPr>
        <p:spPr>
          <a:xfrm>
            <a:off x="179512" y="2494637"/>
            <a:ext cx="88569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79512" y="3502749"/>
            <a:ext cx="88569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467544" y="2206605"/>
            <a:ext cx="1368152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Proceso 1</a:t>
            </a:r>
          </a:p>
        </p:txBody>
      </p:sp>
      <p:sp>
        <p:nvSpPr>
          <p:cNvPr id="2049" name="CuadroTexto 2048"/>
          <p:cNvSpPr txBox="1"/>
          <p:nvPr/>
        </p:nvSpPr>
        <p:spPr>
          <a:xfrm>
            <a:off x="1619672" y="5397023"/>
            <a:ext cx="2917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Almacena estado de </a:t>
            </a:r>
          </a:p>
          <a:p>
            <a:r>
              <a:rPr lang="es-ES" dirty="0"/>
              <a:t>Proceso 1 en PCB1</a:t>
            </a:r>
          </a:p>
          <a:p>
            <a:r>
              <a:rPr lang="es-ES" dirty="0"/>
              <a:t>y recupera estado </a:t>
            </a:r>
          </a:p>
          <a:p>
            <a:r>
              <a:rPr lang="es-ES" dirty="0"/>
              <a:t>de Proceso 2 desde PCB2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5148064" y="5373216"/>
            <a:ext cx="2917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Almacena estado de</a:t>
            </a:r>
          </a:p>
          <a:p>
            <a:r>
              <a:rPr lang="es-ES" dirty="0"/>
              <a:t>Proceso 2 en PCB2</a:t>
            </a:r>
          </a:p>
          <a:p>
            <a:r>
              <a:rPr lang="es-ES" dirty="0"/>
              <a:t>y recupera estado </a:t>
            </a:r>
          </a:p>
          <a:p>
            <a:r>
              <a:rPr lang="es-ES" dirty="0"/>
              <a:t>de Proceso 1 desde PCB1</a:t>
            </a:r>
          </a:p>
        </p:txBody>
      </p:sp>
      <p:sp>
        <p:nvSpPr>
          <p:cNvPr id="2058" name="CuadroTexto 2057"/>
          <p:cNvSpPr txBox="1"/>
          <p:nvPr/>
        </p:nvSpPr>
        <p:spPr>
          <a:xfrm>
            <a:off x="683568" y="1484784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space</a:t>
            </a:r>
            <a:endParaRPr lang="es-ES" dirty="0"/>
          </a:p>
        </p:txBody>
      </p:sp>
      <p:sp>
        <p:nvSpPr>
          <p:cNvPr id="2059" name="Rectángulo redondeado 2058"/>
          <p:cNvSpPr/>
          <p:nvPr/>
        </p:nvSpPr>
        <p:spPr>
          <a:xfrm>
            <a:off x="179512" y="4077072"/>
            <a:ext cx="8856984" cy="1296144"/>
          </a:xfrm>
          <a:prstGeom prst="roundRect">
            <a:avLst/>
          </a:prstGeom>
          <a:gradFill flip="none" rotWithShape="1">
            <a:gsLst>
              <a:gs pos="100000">
                <a:srgbClr val="FF0000"/>
              </a:gs>
              <a:gs pos="0">
                <a:srgbClr val="800000"/>
              </a:gs>
            </a:gsLst>
            <a:lin ang="16200000" scaled="0"/>
            <a:tileRect/>
          </a:gra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16"/>
          <p:cNvCxnSpPr/>
          <p:nvPr/>
        </p:nvCxnSpPr>
        <p:spPr>
          <a:xfrm>
            <a:off x="1835696" y="2708920"/>
            <a:ext cx="576064" cy="180020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 flipV="1">
            <a:off x="5364088" y="3789040"/>
            <a:ext cx="288032" cy="7200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ángulo 47"/>
          <p:cNvSpPr/>
          <p:nvPr/>
        </p:nvSpPr>
        <p:spPr>
          <a:xfrm>
            <a:off x="7452320" y="2204864"/>
            <a:ext cx="1368152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Proceso 1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3995936" y="3284984"/>
            <a:ext cx="1368152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Proceso 2</a:t>
            </a:r>
          </a:p>
        </p:txBody>
      </p:sp>
      <p:cxnSp>
        <p:nvCxnSpPr>
          <p:cNvPr id="50" name="Conector recto 49"/>
          <p:cNvCxnSpPr/>
          <p:nvPr/>
        </p:nvCxnSpPr>
        <p:spPr>
          <a:xfrm flipV="1">
            <a:off x="3779912" y="3789040"/>
            <a:ext cx="216024" cy="72008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H="1">
            <a:off x="7020272" y="2708920"/>
            <a:ext cx="432048" cy="18002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ángulo 51"/>
          <p:cNvSpPr/>
          <p:nvPr/>
        </p:nvSpPr>
        <p:spPr>
          <a:xfrm>
            <a:off x="2411760" y="4509120"/>
            <a:ext cx="1368152" cy="504056"/>
          </a:xfrm>
          <a:prstGeom prst="rect">
            <a:avLst/>
          </a:prstGeom>
          <a:solidFill>
            <a:srgbClr val="FD742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KERNEL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5652120" y="4509120"/>
            <a:ext cx="1368152" cy="504056"/>
          </a:xfrm>
          <a:prstGeom prst="rect">
            <a:avLst/>
          </a:prstGeom>
          <a:solidFill>
            <a:srgbClr val="FD742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KERNEL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683568" y="4869160"/>
            <a:ext cx="153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Kernel</a:t>
            </a:r>
            <a:r>
              <a:rPr lang="es-ES" dirty="0"/>
              <a:t> </a:t>
            </a:r>
            <a:r>
              <a:rPr lang="es-ES" dirty="0" err="1"/>
              <a:t>space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1979712" y="2924944"/>
            <a:ext cx="140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Interrupción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5436096" y="3573016"/>
            <a:ext cx="140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Interrupción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2483768" y="3501008"/>
            <a:ext cx="81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solidFill>
                  <a:schemeClr val="bg1"/>
                </a:solidFill>
              </a:rPr>
              <a:t>ready</a:t>
            </a:r>
            <a:endParaRPr lang="es-ES" i="1" dirty="0">
              <a:solidFill>
                <a:schemeClr val="bg1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4211960" y="2564904"/>
            <a:ext cx="81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solidFill>
                  <a:schemeClr val="bg1"/>
                </a:solidFill>
              </a:rPr>
              <a:t>ready</a:t>
            </a:r>
            <a:endParaRPr lang="es-E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6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Las interrupciones, en cuanto a procesos concierne, muchas veces se relacionan con </a:t>
            </a:r>
            <a:r>
              <a:rPr lang="es-CL" altLang="en-US" i="1" dirty="0">
                <a:solidFill>
                  <a:srgbClr val="002060"/>
                </a:solidFill>
              </a:rPr>
              <a:t>syscalls</a:t>
            </a:r>
            <a:r>
              <a:rPr lang="es-CL" altLang="en-US" dirty="0">
                <a:solidFill>
                  <a:srgbClr val="002060"/>
                </a:solidFill>
              </a:rPr>
              <a:t>.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A continuación haremos un seguimiento a las </a:t>
            </a:r>
            <a:r>
              <a:rPr lang="es-CL" altLang="en-US" i="1" dirty="0">
                <a:solidFill>
                  <a:srgbClr val="002060"/>
                </a:solidFill>
              </a:rPr>
              <a:t>syscalls</a:t>
            </a:r>
            <a:r>
              <a:rPr lang="es-CL" altLang="en-US" dirty="0">
                <a:solidFill>
                  <a:srgbClr val="002060"/>
                </a:solidFill>
              </a:rPr>
              <a:t> (que se pueden llamar y que se relacionan con procesos) a medida que trabajamos con procesos. </a:t>
            </a:r>
          </a:p>
        </p:txBody>
      </p:sp>
    </p:spTree>
    <p:extLst>
      <p:ext uri="{BB962C8B-B14F-4D97-AF65-F5344CB8AC3E}">
        <p14:creationId xmlns:p14="http://schemas.microsoft.com/office/powerpoint/2010/main" val="346791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fork()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636912"/>
            <a:ext cx="3579908" cy="34569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4077072"/>
            <a:ext cx="403244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0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de_cap4a" id="{B8D48677-F8BA-C34D-830E-B2548C09D7AB}" vid="{7C89324A-D4E9-3F49-8833-B488EDF4B50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BAM</Template>
  <TotalTime>30568</TotalTime>
  <Words>521</Words>
  <Application>Microsoft Macintosh PowerPoint</Application>
  <PresentationFormat>On-screen Show (4:3)</PresentationFormat>
  <Paragraphs>98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Diseño predeterminado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Structured Query Language</dc:title>
  <dc:creator>Tín</dc:creator>
  <cp:lastModifiedBy>Martín Gutiérrez</cp:lastModifiedBy>
  <cp:revision>154</cp:revision>
  <dcterms:created xsi:type="dcterms:W3CDTF">2018-07-23T18:42:49Z</dcterms:created>
  <dcterms:modified xsi:type="dcterms:W3CDTF">2021-08-03T19:45:48Z</dcterms:modified>
</cp:coreProperties>
</file>