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79" r:id="rId4"/>
    <p:sldId id="280" r:id="rId5"/>
    <p:sldId id="281" r:id="rId6"/>
    <p:sldId id="293" r:id="rId7"/>
    <p:sldId id="294" r:id="rId8"/>
    <p:sldId id="299" r:id="rId9"/>
    <p:sldId id="295" r:id="rId10"/>
    <p:sldId id="296" r:id="rId11"/>
    <p:sldId id="297" r:id="rId12"/>
    <p:sldId id="298" r:id="rId13"/>
    <p:sldId id="300" r:id="rId14"/>
    <p:sldId id="301" r:id="rId15"/>
    <p:sldId id="29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3" autoAdjust="0"/>
    <p:restoredTop sz="85986"/>
  </p:normalViewPr>
  <p:slideViewPr>
    <p:cSldViewPr>
      <p:cViewPr varScale="1">
        <p:scale>
          <a:sx n="109" d="100"/>
          <a:sy n="109" d="100"/>
        </p:scale>
        <p:origin x="1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62DDEEE-0438-8543-92AA-C3F6A10343F1}" type="datetimeFigureOut">
              <a:rPr lang="es-CL"/>
              <a:pPr>
                <a:defRPr/>
              </a:pPr>
              <a:t>03-08-21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08FA92-BC42-3940-814E-040FA9F7B3BF}" type="slidenum">
              <a:rPr lang="es-CL" altLang="en-US"/>
              <a:pPr/>
              <a:t>‹#›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98711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766880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10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089582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11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2007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089582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690548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20071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15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2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62076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3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1801685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4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76602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5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11220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6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690548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7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352072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8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690548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CL" altLang="en-US"/>
          </a:p>
        </p:txBody>
      </p:sp>
      <p:sp>
        <p:nvSpPr>
          <p:cNvPr id="235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FBEB70D-AD66-4B49-B7AA-9C256E37F747}" type="slidenum">
              <a:rPr lang="es-CL" altLang="en-US"/>
              <a:pPr eaLnBrk="1" hangingPunct="1"/>
              <a:t>9</a:t>
            </a:fld>
            <a:endParaRPr lang="es-CL" altLang="en-US"/>
          </a:p>
        </p:txBody>
      </p:sp>
    </p:spTree>
    <p:extLst>
      <p:ext uri="{BB962C8B-B14F-4D97-AF65-F5344CB8AC3E}">
        <p14:creationId xmlns:p14="http://schemas.microsoft.com/office/powerpoint/2010/main" val="27715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DA627D-EA86-0747-943D-2F7BE545B2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334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FD1A25-8913-F144-B15E-618524712A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75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1F660-959E-EA46-9557-C3E122129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7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F14462-69E1-AF40-B2A1-EE2BF68547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2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0727B-F05E-3D4B-B7C8-3332CB5499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C9ED4-D29E-134D-AB89-AE1E2BA3EE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2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8397F3-74FC-1642-92E1-16448A391C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77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933AD-C2CF-4547-8C8C-3DF69EFDD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43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34173E-3B82-EA47-9624-1C4F97FA85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78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FDECCE-44C8-0544-A753-BFBA393B0A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1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s-C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E5E31-7927-484D-9381-6CFA26E22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30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4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EE6F42C-1C7F-184D-8DEE-2D4D3E6297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osr507doc.xinuos.com/en/PERFORM/calc_proc_prioritie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Hoy hablaremos de scheduling </a:t>
            </a:r>
            <a:r>
              <a:rPr lang="es-CL" altLang="en-US" dirty="0">
                <a:solidFill>
                  <a:srgbClr val="002060"/>
                </a:solidFill>
                <a:sym typeface="Wingdings"/>
              </a:rPr>
              <a:t> cómo implementar multitasking (asignación de tiempo de CPU a múltiples procesos) en un ambiente de multiprogramación (múltiples procesos en memoria).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Shortest job first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79712" y="6081861"/>
            <a:ext cx="5976663" cy="177196"/>
            <a:chOff x="1114973" y="4924578"/>
            <a:chExt cx="3261587" cy="17719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11561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11497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7565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7501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053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834410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9573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19509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5577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55513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15173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914530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81349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280706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641389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640746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0078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00014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016520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835696" y="62258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11760" y="62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4377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71918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45813" y="62272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76864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40566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09206" y="62280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84278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979712" y="5273183"/>
            <a:ext cx="657397" cy="88068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653003" y="5273183"/>
            <a:ext cx="648569" cy="8806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3331907" y="5261476"/>
            <a:ext cx="2606317" cy="88068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57" name="Straight Connector 56"/>
          <p:cNvCxnSpPr>
            <a:cxnSpLocks/>
            <a:stCxn id="60" idx="2"/>
          </p:cNvCxnSpPr>
          <p:nvPr/>
        </p:nvCxnSpPr>
        <p:spPr>
          <a:xfrm>
            <a:off x="1288110" y="4067631"/>
            <a:ext cx="691602" cy="1205552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0524" y="369829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</a:t>
            </a:r>
            <a:r>
              <a:rPr lang="en-US" dirty="0"/>
              <a:t> P1</a:t>
            </a:r>
          </a:p>
        </p:txBody>
      </p:sp>
      <p:cxnSp>
        <p:nvCxnSpPr>
          <p:cNvPr id="62" name="Straight Connector 61"/>
          <p:cNvCxnSpPr>
            <a:cxnSpLocks/>
            <a:stCxn id="63" idx="2"/>
          </p:cNvCxnSpPr>
          <p:nvPr/>
        </p:nvCxnSpPr>
        <p:spPr>
          <a:xfrm flipH="1">
            <a:off x="2612732" y="4806444"/>
            <a:ext cx="547586" cy="476031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612732" y="44371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</a:t>
            </a:r>
            <a:r>
              <a:rPr lang="en-US" dirty="0"/>
              <a:t> P3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2281657" y="4427671"/>
            <a:ext cx="0" cy="83817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63688" y="39957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</a:t>
            </a:r>
            <a:r>
              <a:rPr lang="en-US" dirty="0"/>
              <a:t> P2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D802227-E536-A343-A6C8-3D8FCAB4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2499340"/>
            <a:ext cx="53086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1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Round-robin (q=50)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7584" y="6081861"/>
            <a:ext cx="7920880" cy="177196"/>
            <a:chOff x="1114973" y="4924578"/>
            <a:chExt cx="4322584" cy="17719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11561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11497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7565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7501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053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834410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9573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19509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5577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55513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15173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914530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81349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280706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641389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640746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0078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00014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58080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357437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18120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717477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77517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76874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83568" y="62258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9632" y="62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52249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979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93685" y="62272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4736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88438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57078" y="62280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15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8942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62739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03194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27584" y="5273183"/>
            <a:ext cx="657397" cy="88068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500875" y="5273183"/>
            <a:ext cx="648569" cy="8806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179780" y="5261476"/>
            <a:ext cx="612344" cy="88068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827584" y="4067631"/>
            <a:ext cx="0" cy="1205552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3528" y="369829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Llegan</a:t>
            </a:r>
            <a:r>
              <a:rPr lang="en-US" dirty="0"/>
              <a:t> P1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2165632" y="4846758"/>
            <a:ext cx="0" cy="435717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76628" y="44371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</a:t>
            </a:r>
            <a:r>
              <a:rPr lang="en-US" dirty="0"/>
              <a:t> P2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489569" y="4427671"/>
            <a:ext cx="0" cy="83817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71600" y="39957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</a:t>
            </a:r>
            <a:r>
              <a:rPr lang="en-US" dirty="0"/>
              <a:t> P3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831344" y="5269680"/>
            <a:ext cx="657397" cy="88068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504635" y="5269680"/>
            <a:ext cx="648569" cy="8806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4168270" y="5257176"/>
            <a:ext cx="612344" cy="88068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805568" y="5259330"/>
            <a:ext cx="657397" cy="88068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5478859" y="5259330"/>
            <a:ext cx="648569" cy="8806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88" y="2435059"/>
            <a:ext cx="8137567" cy="10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6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Priority scheduling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7584" y="6081861"/>
            <a:ext cx="7920880" cy="177196"/>
            <a:chOff x="1114973" y="4924578"/>
            <a:chExt cx="4322584" cy="17719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11561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11497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7565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7501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053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834410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9573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19509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5577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55513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15173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914530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81349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280706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641389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640746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0078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00014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58080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357437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18120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717477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77517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76874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83568" y="62258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9632" y="62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52249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979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93685" y="62272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4736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88438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57078" y="62280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15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8942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62739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03194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470960" y="5238836"/>
            <a:ext cx="657397" cy="88068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49750" y="5238648"/>
            <a:ext cx="648569" cy="8806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40812" y="5242429"/>
            <a:ext cx="2606317" cy="88068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564904"/>
            <a:ext cx="9073008" cy="100811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11560" y="4005064"/>
            <a:ext cx="765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Ver: </a:t>
            </a:r>
            <a:r>
              <a:rPr lang="es-ES" dirty="0">
                <a:hlinkClick r:id="rId4"/>
              </a:rPr>
              <a:t>http://osr507doc.xinuos.com/en/PERFORM/calc_proc_priorities.html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625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Multilevel Feedback Queue (MLFQ)</a:t>
            </a:r>
          </a:p>
        </p:txBody>
      </p:sp>
      <p:pic>
        <p:nvPicPr>
          <p:cNvPr id="2" name="Imagen 1" descr="07-mfque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04864"/>
            <a:ext cx="5972570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8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Earliest deadline first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7584" y="6081861"/>
            <a:ext cx="7920880" cy="177196"/>
            <a:chOff x="1114973" y="4924578"/>
            <a:chExt cx="4322584" cy="17719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11561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11497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7565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7501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053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834410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9573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19509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5577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55513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15173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914530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81349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280706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641389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640746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0078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00014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58080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357437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18120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717477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77517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76874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83568" y="62258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9632" y="62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52249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979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93685" y="62272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4736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88438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57078" y="62280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15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8942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62739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03194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27584" y="5271388"/>
            <a:ext cx="657397" cy="88068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182508" y="5268890"/>
            <a:ext cx="1283283" cy="8806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534436" y="5268890"/>
            <a:ext cx="612344" cy="88068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840812" y="4073134"/>
            <a:ext cx="0" cy="1205552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36756" y="370380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Llegan</a:t>
            </a:r>
            <a:r>
              <a:rPr lang="en-US" dirty="0"/>
              <a:t> P1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1820644" y="4840900"/>
            <a:ext cx="0" cy="435717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03856" y="4431254"/>
            <a:ext cx="109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</a:t>
            </a:r>
            <a:r>
              <a:rPr lang="en-US" dirty="0"/>
              <a:t> P3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502797" y="4433174"/>
            <a:ext cx="0" cy="838174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84828" y="4001275"/>
            <a:ext cx="109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</a:t>
            </a:r>
            <a:r>
              <a:rPr lang="en-US" dirty="0"/>
              <a:t> P2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487354" y="5264194"/>
            <a:ext cx="3285489" cy="88068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276872"/>
            <a:ext cx="907300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78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Ya saben de manera general cómo opera el scheduler, cómo piensa el SO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r>
              <a:rPr lang="es-ES_tradnl" altLang="en-US" dirty="0">
                <a:solidFill>
                  <a:srgbClr val="002060"/>
                </a:solidFill>
              </a:rPr>
              <a:t> 0s0m!!!</a:t>
            </a:r>
          </a:p>
          <a:p>
            <a:r>
              <a:rPr lang="es-ES_tradnl" altLang="en-US" dirty="0">
                <a:solidFill>
                  <a:srgbClr val="002060"/>
                </a:solidFill>
              </a:rPr>
              <a:t>En las próximas </a:t>
            </a:r>
            <a:r>
              <a:rPr lang="es-ES_tradnl" altLang="en-US" dirty="0" err="1">
                <a:solidFill>
                  <a:srgbClr val="002060"/>
                </a:solidFill>
              </a:rPr>
              <a:t>slides</a:t>
            </a:r>
            <a:r>
              <a:rPr lang="es-ES_tradnl" altLang="en-US" dirty="0">
                <a:solidFill>
                  <a:srgbClr val="002060"/>
                </a:solidFill>
              </a:rPr>
              <a:t> vamos a hablar de los </a:t>
            </a:r>
            <a:r>
              <a:rPr lang="es-ES_tradnl" altLang="en-US" dirty="0" err="1">
                <a:solidFill>
                  <a:srgbClr val="002060"/>
                </a:solidFill>
              </a:rPr>
              <a:t>threads</a:t>
            </a:r>
            <a:r>
              <a:rPr lang="es-ES_tradnl" altLang="en-US" dirty="0">
                <a:solidFill>
                  <a:srgbClr val="002060"/>
                </a:solidFill>
              </a:rPr>
              <a:t>, sus </a:t>
            </a:r>
            <a:r>
              <a:rPr lang="es-ES_tradnl" altLang="en-US" dirty="0" err="1">
                <a:solidFill>
                  <a:srgbClr val="002060"/>
                </a:solidFill>
              </a:rPr>
              <a:t>carácterísticas</a:t>
            </a:r>
            <a:r>
              <a:rPr lang="es-ES_tradnl" altLang="en-US" dirty="0">
                <a:solidFill>
                  <a:srgbClr val="002060"/>
                </a:solidFill>
              </a:rPr>
              <a:t> y herramientas </a:t>
            </a:r>
            <a:r>
              <a:rPr lang="es-ES_tradnl" altLang="en-US">
                <a:solidFill>
                  <a:srgbClr val="002060"/>
                </a:solidFill>
              </a:rPr>
              <a:t>de sincronización.</a:t>
            </a:r>
            <a:endParaRPr lang="es-ES_tradnl" altLang="en-US" dirty="0">
              <a:solidFill>
                <a:srgbClr val="002060"/>
              </a:solidFill>
            </a:endParaRPr>
          </a:p>
          <a:p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9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Long term scheduler:</a:t>
            </a:r>
          </a:p>
          <a:p>
            <a:pPr lvl="1"/>
            <a:r>
              <a:rPr lang="es-CL" altLang="en-US" sz="2400" dirty="0">
                <a:solidFill>
                  <a:srgbClr val="002060"/>
                </a:solidFill>
              </a:rPr>
              <a:t>Se refiere a la selección de los procesos que quedan en la Ready Queue y define su cantidad.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Medium term scheduler</a:t>
            </a:r>
          </a:p>
          <a:p>
            <a:pPr lvl="1"/>
            <a:r>
              <a:rPr lang="es-CL" altLang="en-US" sz="2400" dirty="0">
                <a:solidFill>
                  <a:srgbClr val="002060"/>
                </a:solidFill>
              </a:rPr>
              <a:t>Modifica temporalmente el grado de multiprogramación y hace swapping (RAM </a:t>
            </a:r>
            <a:r>
              <a:rPr lang="es-CL" altLang="en-US" sz="2400" dirty="0">
                <a:solidFill>
                  <a:srgbClr val="002060"/>
                </a:solidFill>
                <a:sym typeface="Wingdings"/>
              </a:rPr>
              <a:t> HDD y HDD  RAM)</a:t>
            </a:r>
            <a:endParaRPr lang="es-CL" altLang="en-US" sz="2400" dirty="0">
              <a:solidFill>
                <a:srgbClr val="002060"/>
              </a:solidFill>
            </a:endParaRPr>
          </a:p>
          <a:p>
            <a:r>
              <a:rPr lang="es-CL" altLang="en-US" dirty="0">
                <a:solidFill>
                  <a:srgbClr val="002060"/>
                </a:solidFill>
              </a:rPr>
              <a:t>Short term scheduler (dispatcher)</a:t>
            </a:r>
          </a:p>
          <a:p>
            <a:pPr lvl="1"/>
            <a:r>
              <a:rPr lang="es-CL" altLang="en-US" sz="2400" dirty="0">
                <a:solidFill>
                  <a:srgbClr val="002060"/>
                </a:solidFill>
              </a:rPr>
              <a:t>Manda procesos de la Ready Queue a CPU y efectúa el cambio de contexto.</a:t>
            </a:r>
          </a:p>
        </p:txBody>
      </p:sp>
    </p:spTree>
    <p:extLst>
      <p:ext uri="{BB962C8B-B14F-4D97-AF65-F5344CB8AC3E}">
        <p14:creationId xmlns:p14="http://schemas.microsoft.com/office/powerpoint/2010/main" val="210650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CL" altLang="en-US" dirty="0">
                <a:solidFill>
                  <a:srgbClr val="002060"/>
                </a:solidFill>
              </a:rPr>
              <a:t>El scheduling es importante para poder organizar la multiprogramación, sin embargo puede irse para la otra punta</a:t>
            </a:r>
            <a:r>
              <a:rPr lang="mr-IN" altLang="en-US" dirty="0">
                <a:solidFill>
                  <a:srgbClr val="002060"/>
                </a:solidFill>
              </a:rPr>
              <a:t>…</a:t>
            </a:r>
            <a:endParaRPr lang="es-ES" altLang="en-US" dirty="0">
              <a:solidFill>
                <a:srgbClr val="002060"/>
              </a:solidFill>
            </a:endParaRPr>
          </a:p>
          <a:p>
            <a:pPr eaLnBrk="1" hangingPunct="1"/>
            <a:r>
              <a:rPr lang="es-ES" altLang="en-US" dirty="0">
                <a:solidFill>
                  <a:srgbClr val="002060"/>
                </a:solidFill>
              </a:rPr>
              <a:t>Y si ocurre mucho </a:t>
            </a:r>
            <a:r>
              <a:rPr lang="es-ES" altLang="en-US" dirty="0" err="1">
                <a:solidFill>
                  <a:srgbClr val="002060"/>
                </a:solidFill>
              </a:rPr>
              <a:t>scheduling</a:t>
            </a:r>
            <a:r>
              <a:rPr lang="es-ES" altLang="en-US" dirty="0">
                <a:solidFill>
                  <a:srgbClr val="002060"/>
                </a:solidFill>
              </a:rPr>
              <a:t> y cambio de contexto? </a:t>
            </a:r>
            <a:r>
              <a:rPr lang="es-ES" altLang="en-US" dirty="0">
                <a:solidFill>
                  <a:srgbClr val="002060"/>
                </a:solidFill>
                <a:sym typeface="Wingdings"/>
              </a:rPr>
              <a:t> </a:t>
            </a:r>
            <a:r>
              <a:rPr lang="es-ES" altLang="en-US" dirty="0" err="1">
                <a:solidFill>
                  <a:srgbClr val="002060"/>
                </a:solidFill>
                <a:sym typeface="Wingdings"/>
              </a:rPr>
              <a:t>Thrashing</a:t>
            </a:r>
            <a:endParaRPr lang="es-CL" altLang="en-US" dirty="0">
              <a:solidFill>
                <a:srgbClr val="00206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95736" y="4437112"/>
            <a:ext cx="4176464" cy="2304256"/>
            <a:chOff x="2195736" y="4437112"/>
            <a:chExt cx="4176464" cy="2304256"/>
          </a:xfrm>
        </p:grpSpPr>
        <p:sp>
          <p:nvSpPr>
            <p:cNvPr id="3" name="Rectangle 2"/>
            <p:cNvSpPr/>
            <p:nvPr/>
          </p:nvSpPr>
          <p:spPr>
            <a:xfrm>
              <a:off x="2195736" y="4437112"/>
              <a:ext cx="4176464" cy="2304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040" y="4576147"/>
              <a:ext cx="3348112" cy="2093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50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Hay dos tipos principales de tareas a las que están asociados los procesos: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Uso de CPU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Espera por I/O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Generalmente los procesos alternan entre esas dos fases y predomina alguna.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El tiempo de espera por I/O es tiempo que no se usa la CPU </a:t>
            </a:r>
            <a:r>
              <a:rPr lang="es-CL" altLang="en-US" dirty="0">
                <a:solidFill>
                  <a:srgbClr val="002060"/>
                </a:solidFill>
                <a:sym typeface="Wingdings"/>
              </a:rPr>
              <a:t> Necesitamos usarla al 100%!!!</a:t>
            </a:r>
            <a:endParaRPr lang="es-CL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7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Así entonces, se infiere que la decisión del scheduler está gobernado por un algoritmo.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Existen varios de ellos, y se clasifican a su vez por las dimensiones según las cuáles toman sus decisiones y/u operan.</a:t>
            </a:r>
          </a:p>
        </p:txBody>
      </p:sp>
    </p:spTree>
    <p:extLst>
      <p:ext uri="{BB962C8B-B14F-4D97-AF65-F5344CB8AC3E}">
        <p14:creationId xmlns:p14="http://schemas.microsoft.com/office/powerpoint/2010/main" val="13773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Scheduling expropiativo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Scheduling no-expropiativo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Batch scheduling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Interactive scheduling</a:t>
            </a:r>
          </a:p>
          <a:p>
            <a:r>
              <a:rPr lang="es-CL" altLang="en-US" dirty="0">
                <a:solidFill>
                  <a:srgbClr val="002060"/>
                </a:solidFill>
              </a:rPr>
              <a:t>Real-time scheduling</a:t>
            </a:r>
            <a:br>
              <a:rPr lang="es-CL" altLang="en-US" dirty="0">
                <a:solidFill>
                  <a:srgbClr val="002060"/>
                </a:solidFill>
              </a:rPr>
            </a:br>
            <a:endParaRPr lang="es-CL" altLang="en-US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es-CL" altLang="en-US" dirty="0">
                <a:solidFill>
                  <a:srgbClr val="002060"/>
                </a:solidFill>
              </a:rPr>
              <a:t>En todos los casos, se debe buscar que todo proceso tenga oportunidad de utilizar la CPU durante un periodo razonable.</a:t>
            </a:r>
          </a:p>
        </p:txBody>
      </p:sp>
    </p:spTree>
    <p:extLst>
      <p:ext uri="{BB962C8B-B14F-4D97-AF65-F5344CB8AC3E}">
        <p14:creationId xmlns:p14="http://schemas.microsoft.com/office/powerpoint/2010/main" val="202562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A continuación se describen algunos algoritmos de scheduling de los tipos mencionados: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First come first served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Shortest job first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Round-robin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Priority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Multi-level Feedback Queue</a:t>
            </a:r>
          </a:p>
          <a:p>
            <a:pPr lvl="1"/>
            <a:r>
              <a:rPr lang="es-CL" altLang="en-US" dirty="0">
                <a:solidFill>
                  <a:srgbClr val="002060"/>
                </a:solidFill>
              </a:rPr>
              <a:t>Earliest deadline first</a:t>
            </a:r>
          </a:p>
          <a:p>
            <a:pPr lvl="1"/>
            <a:endParaRPr lang="es-CL" altLang="en-US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36096" y="3429000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Batch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076056" y="3284984"/>
            <a:ext cx="288032" cy="792088"/>
          </a:xfrm>
          <a:prstGeom prst="rightBrac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6395267" y="4365104"/>
            <a:ext cx="264965" cy="1152128"/>
          </a:xfrm>
          <a:prstGeom prst="rightBrac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04248" y="4679558"/>
            <a:ext cx="1843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Interactive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076056" y="5769260"/>
            <a:ext cx="288032" cy="396044"/>
          </a:xfrm>
          <a:prstGeom prst="rightBrac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473380" y="5710646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Real-time</a:t>
            </a:r>
          </a:p>
        </p:txBody>
      </p:sp>
    </p:spTree>
    <p:extLst>
      <p:ext uri="{BB962C8B-B14F-4D97-AF65-F5344CB8AC3E}">
        <p14:creationId xmlns:p14="http://schemas.microsoft.com/office/powerpoint/2010/main" val="51494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altLang="en-US" dirty="0">
                <a:solidFill>
                  <a:srgbClr val="002060"/>
                </a:solidFill>
              </a:rPr>
              <a:t>Al revisar cada uno de los algoritmos, me gustaría que se analizasen las fortalezas y debilidades de cada uno de ellos.</a:t>
            </a:r>
          </a:p>
        </p:txBody>
      </p:sp>
    </p:spTree>
    <p:extLst>
      <p:ext uri="{BB962C8B-B14F-4D97-AF65-F5344CB8AC3E}">
        <p14:creationId xmlns:p14="http://schemas.microsoft.com/office/powerpoint/2010/main" val="398109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s-CL" altLang="en-US" dirty="0">
                <a:solidFill>
                  <a:srgbClr val="002060"/>
                </a:solidFill>
              </a:rPr>
              <a:t>2. Procesos</a:t>
            </a:r>
            <a:endParaRPr lang="en-US" altLang="en-US" dirty="0">
              <a:solidFill>
                <a:srgbClr val="00206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altLang="en-US" dirty="0">
                <a:solidFill>
                  <a:srgbClr val="002060"/>
                </a:solidFill>
              </a:rPr>
              <a:t>First come first served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7584" y="6081861"/>
            <a:ext cx="7920880" cy="177196"/>
            <a:chOff x="1114973" y="4924578"/>
            <a:chExt cx="4322584" cy="177196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11561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H="1">
              <a:off x="111497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47565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47501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053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834410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19573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219509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5577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255513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15173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2914530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81349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280706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641389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640746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000786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000143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358080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357437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718120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717477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077517" y="5013176"/>
              <a:ext cx="360040" cy="0"/>
            </a:xfrm>
            <a:prstGeom prst="line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76874" y="4924578"/>
              <a:ext cx="643" cy="17719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683568" y="62258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59632" y="62258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52249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979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93685" y="62272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24736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88438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57078" y="62280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15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89420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62739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03194" y="622587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550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8" y="2420888"/>
            <a:ext cx="5778365" cy="1152128"/>
          </a:xfrm>
          <a:prstGeom prst="rect">
            <a:avLst/>
          </a:prstGeom>
        </p:spPr>
      </p:pic>
      <p:sp>
        <p:nvSpPr>
          <p:cNvPr id="52" name="Rounded Rectangle 51"/>
          <p:cNvSpPr/>
          <p:nvPr/>
        </p:nvSpPr>
        <p:spPr>
          <a:xfrm>
            <a:off x="827584" y="5273183"/>
            <a:ext cx="1309358" cy="88068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165705" y="5273183"/>
            <a:ext cx="648569" cy="88068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843036" y="5274128"/>
            <a:ext cx="3273807" cy="88068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827584" y="4067631"/>
            <a:ext cx="0" cy="1205552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23528" y="369829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</a:t>
            </a:r>
            <a:r>
              <a:rPr lang="en-US" dirty="0"/>
              <a:t> P1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1113383" y="4418379"/>
            <a:ext cx="2233" cy="864096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27584" y="405833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</a:t>
            </a:r>
            <a:r>
              <a:rPr lang="en-US" dirty="0"/>
              <a:t> P2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1489569" y="4813427"/>
            <a:ext cx="0" cy="452418"/>
          </a:xfrm>
          <a:prstGeom prst="line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72572" y="441837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Llega</a:t>
            </a:r>
            <a:r>
              <a:rPr lang="en-US" dirty="0"/>
              <a:t> P3</a:t>
            </a:r>
          </a:p>
        </p:txBody>
      </p:sp>
    </p:spTree>
    <p:extLst>
      <p:ext uri="{BB962C8B-B14F-4D97-AF65-F5344CB8AC3E}">
        <p14:creationId xmlns:p14="http://schemas.microsoft.com/office/powerpoint/2010/main" val="134815119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de_cap4a" id="{B8D48677-F8BA-C34D-830E-B2548C09D7AB}" vid="{7C89324A-D4E9-3F49-8833-B488EDF4B50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</Template>
  <TotalTime>26801</TotalTime>
  <Words>551</Words>
  <Application>Microsoft Macintosh PowerPoint</Application>
  <PresentationFormat>On-screen Show (4:3)</PresentationFormat>
  <Paragraphs>162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Diseño predeterminado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  <vt:lpstr>2. Procesos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Structured Query Language</dc:title>
  <dc:creator>Tín</dc:creator>
  <cp:lastModifiedBy>Martín Gutiérrez</cp:lastModifiedBy>
  <cp:revision>179</cp:revision>
  <dcterms:created xsi:type="dcterms:W3CDTF">2018-07-23T18:42:49Z</dcterms:created>
  <dcterms:modified xsi:type="dcterms:W3CDTF">2021-08-03T19:59:39Z</dcterms:modified>
</cp:coreProperties>
</file>