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94" r:id="rId3"/>
    <p:sldId id="281" r:id="rId4"/>
    <p:sldId id="302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7" autoAdjust="0"/>
    <p:restoredTop sz="96327"/>
  </p:normalViewPr>
  <p:slideViewPr>
    <p:cSldViewPr>
      <p:cViewPr varScale="1">
        <p:scale>
          <a:sx n="128" d="100"/>
          <a:sy n="128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Este grupo de slides se concentrará en describir y clasificar a </a:t>
            </a:r>
            <a:r>
              <a:rPr lang="es-CL" altLang="en-US">
                <a:solidFill>
                  <a:srgbClr val="002060"/>
                </a:solidFill>
              </a:rPr>
              <a:t>los threads.</a:t>
            </a:r>
            <a:endParaRPr lang="es-CL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Asimismo, se esbozará la necesidad de herramientas de sincronización, que se verán en profundidad durante las siguientes clases.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Mixto</a:t>
            </a: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578901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9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Veamos un ejemplo:</a:t>
            </a: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7"/>
          <a:stretch/>
        </p:blipFill>
        <p:spPr>
          <a:xfrm>
            <a:off x="1691680" y="2780928"/>
            <a:ext cx="5976664" cy="385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Procesos multithread podrían ejecutar más lentamente que procesos secuenciales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(por qué?)</a:t>
            </a:r>
          </a:p>
          <a:p>
            <a:pPr eaLnBrk="1" hangingPunct="1"/>
            <a:r>
              <a:rPr lang="es-ES_tradnl" altLang="en-US" dirty="0">
                <a:solidFill>
                  <a:srgbClr val="002060"/>
                </a:solidFill>
              </a:rPr>
              <a:t>Al diseñar aplicaciones </a:t>
            </a:r>
            <a:r>
              <a:rPr lang="es-ES_tradnl" altLang="en-US" dirty="0" err="1">
                <a:solidFill>
                  <a:srgbClr val="002060"/>
                </a:solidFill>
              </a:rPr>
              <a:t>multithread</a:t>
            </a:r>
            <a:r>
              <a:rPr lang="es-ES_tradnl" altLang="en-US" dirty="0">
                <a:solidFill>
                  <a:srgbClr val="002060"/>
                </a:solidFill>
              </a:rPr>
              <a:t>, hay que tener en cuenta las ventajas y desventajas de los tipos de </a:t>
            </a:r>
            <a:r>
              <a:rPr lang="es-ES_tradnl" altLang="en-US" dirty="0" err="1">
                <a:solidFill>
                  <a:srgbClr val="002060"/>
                </a:solidFill>
              </a:rPr>
              <a:t>thread</a:t>
            </a:r>
            <a:r>
              <a:rPr lang="es-ES_tradnl" altLang="en-US" dirty="0">
                <a:solidFill>
                  <a:srgbClr val="002060"/>
                </a:solidFill>
              </a:rPr>
              <a:t> a involucrar</a:t>
            </a:r>
          </a:p>
          <a:p>
            <a:pPr eaLnBrk="1" hangingPunct="1"/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n-US" dirty="0">
                <a:solidFill>
                  <a:srgbClr val="002060"/>
                </a:solidFill>
              </a:rPr>
              <a:t>Las operaciones típicas (en POSIX </a:t>
            </a:r>
            <a:r>
              <a:rPr lang="es-ES_tradnl" altLang="en-US" dirty="0" err="1">
                <a:solidFill>
                  <a:srgbClr val="002060"/>
                </a:solidFill>
              </a:rPr>
              <a:t>threads</a:t>
            </a:r>
            <a:r>
              <a:rPr lang="es-ES_tradnl" altLang="en-US" dirty="0">
                <a:solidFill>
                  <a:srgbClr val="002060"/>
                </a:solidFill>
              </a:rPr>
              <a:t>) que se usan son las siguientes:</a:t>
            </a:r>
          </a:p>
          <a:p>
            <a:pPr lvl="1"/>
            <a:r>
              <a:rPr lang="es-ES_tradnl" altLang="en-US" dirty="0" err="1">
                <a:solidFill>
                  <a:srgbClr val="002060"/>
                </a:solidFill>
              </a:rPr>
              <a:t>thread_create</a:t>
            </a:r>
            <a:r>
              <a:rPr lang="es-ES_tradnl" altLang="en-US" dirty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s-ES_tradnl" altLang="en-US" dirty="0" err="1">
                <a:solidFill>
                  <a:srgbClr val="002060"/>
                </a:solidFill>
              </a:rPr>
              <a:t>thread_exit</a:t>
            </a:r>
            <a:r>
              <a:rPr lang="es-ES_tradnl" altLang="en-US" dirty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s-ES_tradnl" altLang="en-US" dirty="0" err="1">
                <a:solidFill>
                  <a:srgbClr val="002060"/>
                </a:solidFill>
              </a:rPr>
              <a:t>thread_join</a:t>
            </a:r>
            <a:r>
              <a:rPr lang="es-ES_tradnl" altLang="en-US" dirty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s-ES_tradnl" altLang="en-US" dirty="0" err="1">
                <a:solidFill>
                  <a:srgbClr val="002060"/>
                </a:solidFill>
              </a:rPr>
              <a:t>thread_yield</a:t>
            </a:r>
            <a:r>
              <a:rPr lang="es-ES_tradnl" altLang="en-US" dirty="0">
                <a:solidFill>
                  <a:srgbClr val="002060"/>
                </a:solidFill>
              </a:rPr>
              <a:t>()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sched_yield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()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Se muestran ejemplos que trabajan con estas primitivas a continuación</a:t>
            </a:r>
          </a:p>
        </p:txBody>
      </p:sp>
    </p:spTree>
    <p:extLst>
      <p:ext uri="{BB962C8B-B14F-4D97-AF65-F5344CB8AC3E}">
        <p14:creationId xmlns:p14="http://schemas.microsoft.com/office/powerpoint/2010/main" val="266986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n-US" dirty="0">
                <a:solidFill>
                  <a:srgbClr val="002060"/>
                </a:solidFill>
              </a:rPr>
              <a:t>Ej1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34471"/>
            <a:ext cx="6009338" cy="49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6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n-US" dirty="0">
                <a:solidFill>
                  <a:srgbClr val="002060"/>
                </a:solidFill>
              </a:rPr>
              <a:t>Ej2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980" y="980728"/>
            <a:ext cx="3753276" cy="31333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149080"/>
            <a:ext cx="5512668" cy="25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n-US" dirty="0">
                <a:solidFill>
                  <a:srgbClr val="002060"/>
                </a:solidFill>
              </a:rPr>
              <a:t>Ej3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66" y="1440160"/>
            <a:ext cx="4168630" cy="5229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94" y="3347307"/>
            <a:ext cx="4649230" cy="20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5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Ya deberían haberse dado cuenta de algo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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Race</a:t>
            </a:r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es-ES_tradnl" altLang="en-US" dirty="0" err="1">
                <a:solidFill>
                  <a:srgbClr val="002060"/>
                </a:solidFill>
                <a:sym typeface="Wingdings"/>
              </a:rPr>
              <a:t>conditions</a:t>
            </a:r>
            <a:endParaRPr lang="es-ES_tradnl" altLang="en-US" dirty="0">
              <a:solidFill>
                <a:srgbClr val="002060"/>
              </a:solidFill>
              <a:sym typeface="Wingdings"/>
            </a:endParaRPr>
          </a:p>
          <a:p>
            <a:r>
              <a:rPr lang="es-ES_tradnl" altLang="en-US" dirty="0">
                <a:solidFill>
                  <a:srgbClr val="002060"/>
                </a:solidFill>
                <a:sym typeface="Wingdings"/>
              </a:rPr>
              <a:t>Qué podemos hacer para eliminarlas?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Basta con solamente las herramientas mostradas para contrarrestarlas?</a:t>
            </a:r>
          </a:p>
        </p:txBody>
      </p:sp>
    </p:spTree>
    <p:extLst>
      <p:ext uri="{BB962C8B-B14F-4D97-AF65-F5344CB8AC3E}">
        <p14:creationId xmlns:p14="http://schemas.microsoft.com/office/powerpoint/2010/main" val="334781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Habiendo ya revisado más detalladamente qué son los threads, qué clases hay, y bajo qué primitivas funcionan, estamos ahora en posición de definir herramientas que nos permitan implementar sistemas multithread.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El siguiente tema a tratar será sincronización.</a:t>
            </a:r>
          </a:p>
        </p:txBody>
      </p:sp>
    </p:spTree>
    <p:extLst>
      <p:ext uri="{BB962C8B-B14F-4D97-AF65-F5344CB8AC3E}">
        <p14:creationId xmlns:p14="http://schemas.microsoft.com/office/powerpoint/2010/main" val="39389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Threads son procesos livianos que, al igual que los procesos, requieren de datos específicos (PCB) para ejecutar.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Diferencias entre threads y procesos:</a:t>
            </a:r>
          </a:p>
          <a:p>
            <a:pPr lvl="1"/>
            <a:r>
              <a:rPr lang="es-CL" altLang="en-US" sz="2400" dirty="0">
                <a:solidFill>
                  <a:srgbClr val="002060"/>
                </a:solidFill>
              </a:rPr>
              <a:t>Un thread siempre está asociado a un proceso y efectúa una tarea específica. Cada proceso puede tener asociados uno o más threads.</a:t>
            </a:r>
          </a:p>
          <a:p>
            <a:pPr lvl="1"/>
            <a:r>
              <a:rPr lang="es-CL" altLang="en-US" sz="2400" dirty="0">
                <a:solidFill>
                  <a:srgbClr val="002060"/>
                </a:solidFill>
              </a:rPr>
              <a:t>Las operaciones asociadas a los threads son menos costosas que las de los procesos</a:t>
            </a:r>
          </a:p>
          <a:p>
            <a:pPr lvl="1"/>
            <a:r>
              <a:rPr lang="es-CL" altLang="en-US" sz="2400" dirty="0">
                <a:solidFill>
                  <a:srgbClr val="800000"/>
                </a:solidFill>
              </a:rPr>
              <a:t>Procesos: agrupan recursos y ejecución</a:t>
            </a:r>
            <a:br>
              <a:rPr lang="es-CL" altLang="en-US" sz="2400" dirty="0">
                <a:solidFill>
                  <a:srgbClr val="800000"/>
                </a:solidFill>
              </a:rPr>
            </a:br>
            <a:r>
              <a:rPr lang="es-CL" altLang="en-US" sz="2400" dirty="0">
                <a:solidFill>
                  <a:srgbClr val="800000"/>
                </a:solidFill>
              </a:rPr>
              <a:t>Threads: unidades de ejecución</a:t>
            </a:r>
            <a:br>
              <a:rPr lang="es-CL" altLang="en-US" sz="2400" dirty="0">
                <a:solidFill>
                  <a:srgbClr val="800000"/>
                </a:solidFill>
              </a:rPr>
            </a:br>
            <a:endParaRPr lang="es-CL" alt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3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Un thread comparte ciertos datos con su proceso padre, pero tiene también datos propios.</a:t>
            </a: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pic>
        <p:nvPicPr>
          <p:cNvPr id="4" name="Imagen 3" descr="multithre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5976664" cy="34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CL" altLang="en-US" dirty="0">
                <a:solidFill>
                  <a:srgbClr val="002060"/>
                </a:solidFill>
              </a:rPr>
              <a:t>Específicamente:</a:t>
            </a:r>
          </a:p>
          <a:p>
            <a:pPr marL="0" indent="0">
              <a:buNone/>
            </a:pPr>
            <a:r>
              <a:rPr lang="es-CL" altLang="en-US" dirty="0">
                <a:solidFill>
                  <a:srgbClr val="002060"/>
                </a:solidFill>
              </a:rPr>
              <a:t>	</a:t>
            </a:r>
            <a:r>
              <a:rPr lang="es-CL" altLang="en-US" b="1" dirty="0">
                <a:solidFill>
                  <a:srgbClr val="002060"/>
                </a:solidFill>
              </a:rPr>
              <a:t>Proceso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Memoria y vars globales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Archivos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Procesos hijos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Alarmas pendientes y señales</a:t>
            </a:r>
          </a:p>
          <a:p>
            <a:endParaRPr lang="es-CL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CL" altLang="en-US" dirty="0">
                <a:solidFill>
                  <a:srgbClr val="002060"/>
                </a:solidFill>
              </a:rPr>
              <a:t>		</a:t>
            </a:r>
            <a:r>
              <a:rPr lang="es-CL" altLang="en-US" b="1" dirty="0">
                <a:solidFill>
                  <a:srgbClr val="002060"/>
                </a:solidFill>
              </a:rPr>
              <a:t>Thread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Stack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Registros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Estado</a:t>
            </a:r>
          </a:p>
          <a:p>
            <a:endParaRPr lang="es-C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8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Existen dos clases de threads: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User level threads: 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Son threads asociados a los procesos de usuario y no dependen del SO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Su contexto es el del proceso 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Al bloquear el proceso, se bloquean todos los threads asociados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No aprovechan el paralelismo</a:t>
            </a: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CL" altLang="en-US" dirty="0">
                <a:solidFill>
                  <a:srgbClr val="002060"/>
                </a:solidFill>
              </a:rPr>
              <a:t>Kernel level threads: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Son threads que operan en modo kernel (dependiente de SO) y que representan la ejecución de una tarea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Cada thread se planifica independiente de los procesos y los bloqueos también son independientes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Funcionan más lento que los User level threads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Cada User level thread se asocia a un Kernel level thread</a:t>
            </a:r>
          </a:p>
          <a:p>
            <a:pPr lvl="2"/>
            <a:r>
              <a:rPr lang="es-CL" altLang="en-US" dirty="0">
                <a:solidFill>
                  <a:srgbClr val="002060"/>
                </a:solidFill>
              </a:rPr>
              <a:t>Trabaja con thread pools</a:t>
            </a: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N a 1</a:t>
            </a: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 descr="Nto1threa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04864"/>
            <a:ext cx="4320480" cy="42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2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1 a 1</a:t>
            </a: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684807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9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N a M</a:t>
            </a:r>
          </a:p>
          <a:p>
            <a:pPr lvl="1"/>
            <a:endParaRPr lang="es-CL" altLang="en-US" sz="2000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500486"/>
            <a:ext cx="4320480" cy="36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9132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27261</TotalTime>
  <Words>494</Words>
  <Application>Microsoft Macintosh PowerPoint</Application>
  <PresentationFormat>On-screen Show (4:3)</PresentationFormat>
  <Paragraphs>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Diseño predeterminado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170</cp:revision>
  <dcterms:created xsi:type="dcterms:W3CDTF">2018-07-23T18:42:49Z</dcterms:created>
  <dcterms:modified xsi:type="dcterms:W3CDTF">2021-08-03T20:00:37Z</dcterms:modified>
</cp:coreProperties>
</file>