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331" r:id="rId3"/>
    <p:sldId id="319" r:id="rId4"/>
    <p:sldId id="329" r:id="rId5"/>
    <p:sldId id="320" r:id="rId6"/>
    <p:sldId id="330" r:id="rId7"/>
    <p:sldId id="332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74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922" autoAdjust="0"/>
    <p:restoredTop sz="86259"/>
  </p:normalViewPr>
  <p:slideViewPr>
    <p:cSldViewPr>
      <p:cViewPr varScale="1">
        <p:scale>
          <a:sx n="110" d="100"/>
          <a:sy n="110" d="100"/>
        </p:scale>
        <p:origin x="16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E62DDEEE-0438-8543-92AA-C3F6A10343F1}" type="datetimeFigureOut">
              <a:rPr lang="es-CL"/>
              <a:pPr>
                <a:defRPr/>
              </a:pPr>
              <a:t>03-08-21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L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L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508FA92-BC42-3940-814E-040FA9F7B3BF}" type="slidenum">
              <a:rPr lang="es-CL" altLang="en-US"/>
              <a:pPr/>
              <a:t>‹#›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298711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1766880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2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661101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3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1766880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4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766585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5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1766880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6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127827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7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1517309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s-C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DA627D-EA86-0747-943D-2F7BE545B2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334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FD1A25-8913-F144-B15E-618524712A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4757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D1F660-959E-EA46-9557-C3E122129C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627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F14462-69E1-AF40-B2A1-EE2BF68547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582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00727B-F05E-3D4B-B7C8-3332CB5499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7083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5C9ED4-D29E-134D-AB89-AE1E2BA3EE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2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8397F3-74FC-1642-92E1-16448A391C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7731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5933AD-C2CF-4547-8C8C-3DF69EFDD2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143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34173E-3B82-EA47-9624-1C4F97FA85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478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FDECCE-44C8-0544-A753-BFBA393B0A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415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s-CL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E5E31-7927-484D-9381-6CFA26E229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1304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Haga clic para modificar el estilo de texto del patrón</a:t>
            </a:r>
          </a:p>
          <a:p>
            <a:pPr lvl="1"/>
            <a:r>
              <a:rPr lang="en-US" altLang="en-US"/>
              <a:t>Segundo nivel</a:t>
            </a:r>
          </a:p>
          <a:p>
            <a:pPr lvl="2"/>
            <a:r>
              <a:rPr lang="en-US" altLang="en-US"/>
              <a:t>Tercer nivel</a:t>
            </a:r>
          </a:p>
          <a:p>
            <a:pPr lvl="3"/>
            <a:r>
              <a:rPr lang="en-US" altLang="en-US"/>
              <a:t>Cuarto nivel</a:t>
            </a:r>
          </a:p>
          <a:p>
            <a:pPr lvl="4"/>
            <a:r>
              <a:rPr lang="en-US" altLang="en-U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EE6F42C-1C7F-184D-8DEE-2D4D3E62975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operating-system-dining-philosopher-problem-using-semaphore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rac-code.blogspot.com/2014/04/cc-code-for-reader-writer-problem_29.html" TargetMode="External"/><Relationship Id="rId4" Type="http://schemas.openxmlformats.org/officeDocument/2006/relationships/hyperlink" Target="https://gist.github.com/jaseemabid/1922623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en-US" dirty="0">
                <a:solidFill>
                  <a:srgbClr val="002060"/>
                </a:solidFill>
              </a:rPr>
              <a:t>Acerca de las fábulas de la clase pasada, revisar los siguientes links:</a:t>
            </a:r>
          </a:p>
          <a:p>
            <a:pPr lvl="1"/>
            <a:r>
              <a:rPr lang="es-ES" altLang="en-US" dirty="0">
                <a:solidFill>
                  <a:srgbClr val="002060"/>
                </a:solidFill>
                <a:hlinkClick r:id="rId3"/>
              </a:rPr>
              <a:t>https://www.geeksforgeeks.org/operating-system-dining-philosopher-problem-using-semaphores/</a:t>
            </a:r>
            <a:endParaRPr lang="es-ES" altLang="en-US" dirty="0">
              <a:solidFill>
                <a:srgbClr val="002060"/>
              </a:solidFill>
            </a:endParaRPr>
          </a:p>
          <a:p>
            <a:pPr lvl="1"/>
            <a:r>
              <a:rPr lang="es-ES" altLang="en-US" dirty="0">
                <a:solidFill>
                  <a:srgbClr val="002060"/>
                </a:solidFill>
                <a:hlinkClick r:id="rId4"/>
              </a:rPr>
              <a:t>https://gist.github.com/jaseemabid/1922623</a:t>
            </a:r>
            <a:endParaRPr lang="es-ES" altLang="en-US" dirty="0">
              <a:solidFill>
                <a:srgbClr val="002060"/>
              </a:solidFill>
            </a:endParaRPr>
          </a:p>
          <a:p>
            <a:pPr lvl="1"/>
            <a:r>
              <a:rPr lang="es-ES" altLang="en-US" dirty="0">
                <a:solidFill>
                  <a:srgbClr val="002060"/>
                </a:solidFill>
                <a:hlinkClick r:id="rId5"/>
              </a:rPr>
              <a:t>https://prac-code.blogspot.com/2014/04/cc-code-for-reader-writer-problem_29.html</a:t>
            </a:r>
            <a:endParaRPr lang="es-ES" alt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en-US" dirty="0" err="1">
                <a:solidFill>
                  <a:srgbClr val="002060"/>
                </a:solidFill>
              </a:rPr>
              <a:t>Deadlocks</a:t>
            </a:r>
            <a:r>
              <a:rPr lang="es-ES" altLang="en-US" dirty="0">
                <a:solidFill>
                  <a:srgbClr val="002060"/>
                </a:solidFill>
              </a:rPr>
              <a:t>!!! Son horrorosos...</a:t>
            </a:r>
          </a:p>
          <a:p>
            <a:r>
              <a:rPr lang="es-ES" altLang="en-US" dirty="0">
                <a:solidFill>
                  <a:srgbClr val="002060"/>
                </a:solidFill>
              </a:rPr>
              <a:t>¿Qué son? Ya se los definí la clase pasada, pero se los coloco aquí:</a:t>
            </a:r>
          </a:p>
          <a:p>
            <a:pPr lvl="1"/>
            <a:r>
              <a:rPr lang="es-ES" altLang="en-US" dirty="0">
                <a:solidFill>
                  <a:srgbClr val="002060"/>
                </a:solidFill>
              </a:rPr>
              <a:t>Es una situación en la que dos o más </a:t>
            </a:r>
            <a:r>
              <a:rPr lang="es-ES" altLang="en-US" dirty="0" err="1">
                <a:solidFill>
                  <a:srgbClr val="002060"/>
                </a:solidFill>
              </a:rPr>
              <a:t>threads</a:t>
            </a:r>
            <a:r>
              <a:rPr lang="es-ES" altLang="en-US" dirty="0">
                <a:solidFill>
                  <a:srgbClr val="002060"/>
                </a:solidFill>
              </a:rPr>
              <a:t> quedan bloqueados para siempre, esperándose entre ellos.</a:t>
            </a:r>
          </a:p>
          <a:p>
            <a:pPr lvl="1"/>
            <a:r>
              <a:rPr lang="es-CL" altLang="en-US" dirty="0">
                <a:solidFill>
                  <a:srgbClr val="002060"/>
                </a:solidFill>
              </a:rPr>
              <a:t>Ejemplo: Dos trenes que van en dirección contraria se encuentran en el camino en el que hay una sola vía.</a:t>
            </a:r>
          </a:p>
        </p:txBody>
      </p:sp>
    </p:spTree>
    <p:extLst>
      <p:ext uri="{BB962C8B-B14F-4D97-AF65-F5344CB8AC3E}">
        <p14:creationId xmlns:p14="http://schemas.microsoft.com/office/powerpoint/2010/main" val="1474413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CL" altLang="en-US" dirty="0">
                <a:solidFill>
                  <a:srgbClr val="002060"/>
                </a:solidFill>
              </a:rPr>
              <a:t>Dichos deadlocks se pueden dar en presencia de las siguientes condiciones (necesarias y simultáneas):</a:t>
            </a:r>
          </a:p>
          <a:p>
            <a:pPr lvl="1"/>
            <a:r>
              <a:rPr lang="es-CL" altLang="en-US" dirty="0">
                <a:solidFill>
                  <a:srgbClr val="002060"/>
                </a:solidFill>
              </a:rPr>
              <a:t>Exclusión mutua</a:t>
            </a:r>
          </a:p>
          <a:p>
            <a:pPr lvl="1"/>
            <a:r>
              <a:rPr lang="es-CL" altLang="en-US" dirty="0">
                <a:solidFill>
                  <a:srgbClr val="002060"/>
                </a:solidFill>
              </a:rPr>
              <a:t>Captura y espera</a:t>
            </a:r>
          </a:p>
          <a:p>
            <a:pPr lvl="1"/>
            <a:r>
              <a:rPr lang="es-CL" altLang="en-US" dirty="0">
                <a:solidFill>
                  <a:srgbClr val="002060"/>
                </a:solidFill>
              </a:rPr>
              <a:t>Espera circular</a:t>
            </a:r>
          </a:p>
          <a:p>
            <a:pPr lvl="1"/>
            <a:r>
              <a:rPr lang="es-CL" altLang="en-US" dirty="0">
                <a:solidFill>
                  <a:srgbClr val="002060"/>
                </a:solidFill>
              </a:rPr>
              <a:t>No expropiación</a:t>
            </a:r>
          </a:p>
          <a:p>
            <a:r>
              <a:rPr lang="es-CL" altLang="en-US" dirty="0">
                <a:solidFill>
                  <a:srgbClr val="002060"/>
                </a:solidFill>
              </a:rPr>
              <a:t>Surgen del incumpliento de las propiedades de SC. Representan la negación de la propiedad de progreso.</a:t>
            </a:r>
          </a:p>
        </p:txBody>
      </p:sp>
    </p:spTree>
    <p:extLst>
      <p:ext uri="{BB962C8B-B14F-4D97-AF65-F5344CB8AC3E}">
        <p14:creationId xmlns:p14="http://schemas.microsoft.com/office/powerpoint/2010/main" val="2139300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CL" altLang="en-US" dirty="0">
                <a:solidFill>
                  <a:srgbClr val="002060"/>
                </a:solidFill>
              </a:rPr>
              <a:t>Para manejar deadlocks, se tienen las siguientes estrategias:</a:t>
            </a:r>
          </a:p>
          <a:p>
            <a:pPr lvl="1"/>
            <a:r>
              <a:rPr lang="es-CL" altLang="en-US" dirty="0">
                <a:solidFill>
                  <a:srgbClr val="002060"/>
                </a:solidFill>
              </a:rPr>
              <a:t>Prevención/evitamiento de deadlock (no dejar que el sistema llegue a ese estado)</a:t>
            </a:r>
          </a:p>
          <a:p>
            <a:pPr lvl="1"/>
            <a:r>
              <a:rPr lang="es-CL" altLang="en-US" dirty="0">
                <a:solidFill>
                  <a:srgbClr val="002060"/>
                </a:solidFill>
              </a:rPr>
              <a:t>Detección y recuperación (dejar que ocurra y luego aplicar resolución y posteriormente prevención para evitar que ocurra)</a:t>
            </a:r>
          </a:p>
          <a:p>
            <a:pPr lvl="1"/>
            <a:r>
              <a:rPr lang="es-CL" altLang="en-US" dirty="0">
                <a:solidFill>
                  <a:srgbClr val="002060"/>
                </a:solidFill>
              </a:rPr>
              <a:t>Ignorar el problema (sorprendentemente, es la estrategia empleada por Windows y UNIX)</a:t>
            </a:r>
          </a:p>
        </p:txBody>
      </p:sp>
    </p:spTree>
    <p:extLst>
      <p:ext uri="{BB962C8B-B14F-4D97-AF65-F5344CB8AC3E}">
        <p14:creationId xmlns:p14="http://schemas.microsoft.com/office/powerpoint/2010/main" val="746624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CL" altLang="en-US" dirty="0">
                <a:solidFill>
                  <a:srgbClr val="002060"/>
                </a:solidFill>
              </a:rPr>
              <a:t>Existe otro tipo de situaciones de bloqueo: Livelock</a:t>
            </a:r>
          </a:p>
          <a:p>
            <a:pPr eaLnBrk="1" hangingPunct="1"/>
            <a:r>
              <a:rPr lang="es-CL" altLang="en-US" dirty="0">
                <a:solidFill>
                  <a:srgbClr val="002060"/>
                </a:solidFill>
              </a:rPr>
              <a:t>En el caso del livelock, los procesos no progresan, aunque los estados están cambiando constantemente.</a:t>
            </a:r>
          </a:p>
          <a:p>
            <a:pPr marL="342900" lvl="1" indent="-342900">
              <a:buFontTx/>
              <a:buChar char="•"/>
            </a:pPr>
            <a:r>
              <a:rPr lang="es-ES" altLang="en-US" sz="3200" dirty="0">
                <a:solidFill>
                  <a:srgbClr val="002060"/>
                </a:solidFill>
              </a:rPr>
              <a:t>Ejemplo: Tito Fernández y Pretoriano se encuentran en corredor estrecho</a:t>
            </a:r>
            <a:r>
              <a:rPr lang="mr-IN" altLang="en-US" sz="3200" dirty="0">
                <a:solidFill>
                  <a:srgbClr val="002060"/>
                </a:solidFill>
              </a:rPr>
              <a:t>…</a:t>
            </a:r>
            <a:endParaRPr lang="es-CL" altLang="en-US" sz="3200" dirty="0">
              <a:solidFill>
                <a:srgbClr val="002060"/>
              </a:solidFill>
            </a:endParaRPr>
          </a:p>
          <a:p>
            <a:pPr eaLnBrk="1" hangingPunct="1"/>
            <a:endParaRPr lang="es-CL" altLang="en-US" dirty="0">
              <a:solidFill>
                <a:srgbClr val="002060"/>
              </a:solidFill>
            </a:endParaRPr>
          </a:p>
          <a:p>
            <a:pPr eaLnBrk="1" hangingPunct="1"/>
            <a:endParaRPr lang="es-CL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774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CL" altLang="en-US" dirty="0">
                <a:solidFill>
                  <a:srgbClr val="002060"/>
                </a:solidFill>
              </a:rPr>
              <a:t>El livelock es un caso especial de inanición y también incumplen la propiedad de progreso.</a:t>
            </a:r>
          </a:p>
          <a:p>
            <a:pPr eaLnBrk="1" hangingPunct="1"/>
            <a:r>
              <a:rPr lang="es-CL" altLang="en-US" dirty="0">
                <a:solidFill>
                  <a:srgbClr val="002060"/>
                </a:solidFill>
              </a:rPr>
              <a:t>Frecuentemente, los livelocks son resultado de un intento de manejo de deadlock.</a:t>
            </a:r>
          </a:p>
          <a:p>
            <a:pPr eaLnBrk="1" hangingPunct="1"/>
            <a:endParaRPr lang="es-CL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407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CL" altLang="en-US" dirty="0">
                <a:solidFill>
                  <a:srgbClr val="002060"/>
                </a:solidFill>
              </a:rPr>
              <a:t>Con esto, finalizamos la parte de procesos y procedemos a migrar hacia otros elementos del SO como la administración de memoria y sistemas de archivos.</a:t>
            </a:r>
          </a:p>
          <a:p>
            <a:pPr eaLnBrk="1" hangingPunct="1"/>
            <a:endParaRPr lang="es-CL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338544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de_cap4a" id="{B8D48677-F8BA-C34D-830E-B2548C09D7AB}" vid="{7C89324A-D4E9-3F49-8833-B488EDF4B50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BAM</Template>
  <TotalTime>38373</TotalTime>
  <Words>341</Words>
  <Application>Microsoft Macintosh PowerPoint</Application>
  <PresentationFormat>On-screen Show (4:3)</PresentationFormat>
  <Paragraphs>38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Diseño predeterminado</vt:lpstr>
      <vt:lpstr>2. Procesos</vt:lpstr>
      <vt:lpstr>2. Procesos</vt:lpstr>
      <vt:lpstr>2. Procesos</vt:lpstr>
      <vt:lpstr>2. Procesos</vt:lpstr>
      <vt:lpstr>2. Procesos</vt:lpstr>
      <vt:lpstr>2. Procesos</vt:lpstr>
      <vt:lpstr>2. Procesos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 Structured Query Language</dc:title>
  <dc:creator>Tín</dc:creator>
  <cp:lastModifiedBy>Martín Gutiérrez</cp:lastModifiedBy>
  <cp:revision>244</cp:revision>
  <dcterms:created xsi:type="dcterms:W3CDTF">2018-07-23T18:42:49Z</dcterms:created>
  <dcterms:modified xsi:type="dcterms:W3CDTF">2021-08-03T20:11:24Z</dcterms:modified>
</cp:coreProperties>
</file>