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16" r:id="rId3"/>
    <p:sldId id="294" r:id="rId4"/>
    <p:sldId id="293" r:id="rId5"/>
    <p:sldId id="308" r:id="rId6"/>
    <p:sldId id="311" r:id="rId7"/>
    <p:sldId id="310" r:id="rId8"/>
    <p:sldId id="313" r:id="rId9"/>
    <p:sldId id="315" r:id="rId10"/>
    <p:sldId id="317" r:id="rId11"/>
    <p:sldId id="318" r:id="rId12"/>
    <p:sldId id="296" r:id="rId13"/>
    <p:sldId id="321" r:id="rId14"/>
    <p:sldId id="320" r:id="rId15"/>
    <p:sldId id="319" r:id="rId16"/>
    <p:sldId id="322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 autoAdjust="0"/>
    <p:restoredTop sz="86259"/>
  </p:normalViewPr>
  <p:slideViewPr>
    <p:cSldViewPr>
      <p:cViewPr varScale="1">
        <p:scale>
          <a:sx n="110" d="100"/>
          <a:sy n="110" d="100"/>
        </p:scale>
        <p:origin x="18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99346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9934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0470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9668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4791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293180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392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2827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33111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59063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9934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859005/how-to-disable-interrupt-in-a-c-program-in-linu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Hoy hablaremos de la necesidad y herramientas de sincronización.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Existen varios conceptos y elementos que implementan la sincronización bajo distintas situaciones.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Este es uno de los temas fundamentales del curso.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Se desprenden los siguientes conceptos de la definición de SC:</a:t>
            </a:r>
          </a:p>
          <a:p>
            <a:pPr lvl="1"/>
            <a:r>
              <a:rPr lang="es-ES_tradnl" altLang="en-US" sz="2400" dirty="0">
                <a:solidFill>
                  <a:srgbClr val="002060"/>
                </a:solidFill>
              </a:rPr>
              <a:t>Exclusión mutua: a lo más un </a:t>
            </a:r>
            <a:r>
              <a:rPr lang="es-ES_tradnl" altLang="en-US" sz="2400" dirty="0" err="1">
                <a:solidFill>
                  <a:srgbClr val="002060"/>
                </a:solidFill>
              </a:rPr>
              <a:t>thread</a:t>
            </a:r>
            <a:r>
              <a:rPr lang="es-ES_tradnl" altLang="en-US" sz="2400" dirty="0">
                <a:solidFill>
                  <a:srgbClr val="002060"/>
                </a:solidFill>
              </a:rPr>
              <a:t>/proceso está en su SC.</a:t>
            </a:r>
          </a:p>
          <a:p>
            <a:pPr lvl="1"/>
            <a:r>
              <a:rPr lang="es-ES_tradnl" altLang="en-US" sz="2400" dirty="0">
                <a:solidFill>
                  <a:srgbClr val="002060"/>
                </a:solidFill>
              </a:rPr>
              <a:t>Progreso: al menos un </a:t>
            </a:r>
            <a:r>
              <a:rPr lang="es-ES_tradnl" altLang="en-US" sz="2400" dirty="0" err="1">
                <a:solidFill>
                  <a:srgbClr val="002060"/>
                </a:solidFill>
              </a:rPr>
              <a:t>thread</a:t>
            </a:r>
            <a:r>
              <a:rPr lang="es-ES_tradnl" altLang="en-US" sz="2400" dirty="0">
                <a:solidFill>
                  <a:srgbClr val="002060"/>
                </a:solidFill>
              </a:rPr>
              <a:t>/proceso puede entrar a su SC. Si no hay </a:t>
            </a:r>
            <a:r>
              <a:rPr lang="es-ES_tradnl" altLang="en-US" sz="2400" dirty="0" err="1">
                <a:solidFill>
                  <a:srgbClr val="002060"/>
                </a:solidFill>
              </a:rPr>
              <a:t>threads</a:t>
            </a:r>
            <a:r>
              <a:rPr lang="es-ES_tradnl" altLang="en-US" sz="2400" dirty="0">
                <a:solidFill>
                  <a:srgbClr val="002060"/>
                </a:solidFill>
              </a:rPr>
              <a:t>/procesos en su SC y alguno(s) quiere(n) entrar, deben decidir cuál en un tiempo acotado.</a:t>
            </a:r>
          </a:p>
          <a:p>
            <a:pPr lvl="1"/>
            <a:r>
              <a:rPr lang="es-ES_tradnl" altLang="en-US" sz="2400" dirty="0">
                <a:solidFill>
                  <a:srgbClr val="002060"/>
                </a:solidFill>
              </a:rPr>
              <a:t>Ausencia de inanición: Si un </a:t>
            </a:r>
            <a:r>
              <a:rPr lang="es-ES_tradnl" altLang="en-US" sz="2400" dirty="0" err="1">
                <a:solidFill>
                  <a:srgbClr val="002060"/>
                </a:solidFill>
              </a:rPr>
              <a:t>thread</a:t>
            </a:r>
            <a:r>
              <a:rPr lang="es-ES_tradnl" altLang="en-US" sz="2400" dirty="0">
                <a:solidFill>
                  <a:srgbClr val="002060"/>
                </a:solidFill>
              </a:rPr>
              <a:t>/proceso quiere entrar a su SC, podrá hacerlo después de un tiempo acotado.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2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 descr="S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09928"/>
            <a:ext cx="8048215" cy="38953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07704" y="5877272"/>
            <a:ext cx="533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 deseada con acceso controlado a la SC</a:t>
            </a:r>
          </a:p>
        </p:txBody>
      </p:sp>
    </p:spTree>
    <p:extLst>
      <p:ext uri="{BB962C8B-B14F-4D97-AF65-F5344CB8AC3E}">
        <p14:creationId xmlns:p14="http://schemas.microsoft.com/office/powerpoint/2010/main" val="26764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Algunas opciones: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Eliminar las interrupciones (hecho desde el SO) </a:t>
            </a:r>
            <a:r>
              <a:rPr lang="es-CL" altLang="en-US" dirty="0">
                <a:solidFill>
                  <a:srgbClr val="002060"/>
                </a:solidFill>
                <a:hlinkClick r:id="rId3"/>
              </a:rPr>
              <a:t>https://stackoverflow.com/questions/41859005/how-to-disable-interrupt-in-a-c-program-in-linux</a:t>
            </a:r>
            <a:endParaRPr lang="es-CL" altLang="en-US" dirty="0">
              <a:solidFill>
                <a:srgbClr val="002060"/>
              </a:solidFill>
            </a:endParaRP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Lock (spinlock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CL" altLang="en-US" dirty="0">
                <a:solidFill>
                  <a:srgbClr val="002060"/>
                </a:solidFill>
              </a:rPr>
              <a:t> ver spinlock.c)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Turn (Algoritmo de Peterson para dos threads </a:t>
            </a:r>
            <a:r>
              <a:rPr lang="mr-IN" altLang="en-US" dirty="0">
                <a:solidFill>
                  <a:srgbClr val="002060"/>
                </a:solidFill>
              </a:rPr>
              <a:t>–</a:t>
            </a:r>
            <a:r>
              <a:rPr lang="es-CL" altLang="en-US" dirty="0">
                <a:solidFill>
                  <a:srgbClr val="002060"/>
                </a:solidFill>
              </a:rPr>
              <a:t> ver turn.c)</a:t>
            </a:r>
          </a:p>
          <a:p>
            <a:pPr marL="0" indent="0" algn="ctr">
              <a:buNone/>
            </a:pPr>
            <a:r>
              <a:rPr lang="es-CL" altLang="en-US" dirty="0">
                <a:solidFill>
                  <a:srgbClr val="002060"/>
                </a:solidFill>
              </a:rPr>
              <a:t>Problemas?</a:t>
            </a: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2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RIESGO DE COLGARSE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En el caso de la </a:t>
            </a:r>
            <a:r>
              <a:rPr lang="es-ES" altLang="en-US" dirty="0" err="1">
                <a:solidFill>
                  <a:srgbClr val="002060"/>
                </a:solidFill>
              </a:rPr>
              <a:t>deshabilitación</a:t>
            </a:r>
            <a:r>
              <a:rPr lang="es-ES" altLang="en-US" dirty="0">
                <a:solidFill>
                  <a:srgbClr val="002060"/>
                </a:solidFill>
              </a:rPr>
              <a:t> de las interrupciones, si por A o B motivo no se vuelven a habilitar posterior a la ejecución de la SC, la CPU queda asignada al proceso actual sin poder cambiarse a otro.</a:t>
            </a:r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8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BUSY WAITING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En el caso de los </a:t>
            </a:r>
            <a:r>
              <a:rPr lang="es-ES" altLang="en-US" dirty="0" err="1">
                <a:solidFill>
                  <a:srgbClr val="002060"/>
                </a:solidFill>
              </a:rPr>
              <a:t>spinlocks</a:t>
            </a:r>
            <a:r>
              <a:rPr lang="es-ES" altLang="en-US" dirty="0">
                <a:solidFill>
                  <a:srgbClr val="002060"/>
                </a:solidFill>
              </a:rPr>
              <a:t> y el algoritmo de Peterson, la espera se hace mediante un ciclo </a:t>
            </a:r>
            <a:r>
              <a:rPr lang="es-ES" altLang="en-US" dirty="0" err="1">
                <a:solidFill>
                  <a:srgbClr val="002060"/>
                </a:solidFill>
              </a:rPr>
              <a:t>while</a:t>
            </a:r>
            <a:r>
              <a:rPr lang="es-ES" altLang="en-US" dirty="0">
                <a:solidFill>
                  <a:srgbClr val="002060"/>
                </a:solidFill>
              </a:rPr>
              <a:t>. Eso significa que la CPU está evaluando las variables de sincronización, pero sin avanzar en el procesamiento.</a:t>
            </a:r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ATOMICIDAD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Nada asegura que los cambios en los valores que sincronizan trabajen atómicamente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Sincronización podría fallar si es que hay </a:t>
            </a:r>
            <a:r>
              <a:rPr lang="es-ES" altLang="en-US" dirty="0" err="1">
                <a:solidFill>
                  <a:srgbClr val="002060"/>
                </a:solidFill>
              </a:rPr>
              <a:t>interleaving</a:t>
            </a:r>
            <a:r>
              <a:rPr lang="es-ES" altLang="en-US" dirty="0">
                <a:solidFill>
                  <a:srgbClr val="002060"/>
                </a:solidFill>
              </a:rPr>
              <a:t> a nivel de instrucciones que la controlan</a:t>
            </a:r>
            <a:endParaRPr lang="es-CL" altLang="en-US" dirty="0">
              <a:solidFill>
                <a:srgbClr val="002060"/>
              </a:solidFill>
            </a:endParaRP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Se requieren instrucciones atómicas (a nivel de HW): 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test_and_set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compare_and_swap</a:t>
            </a: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11" y="1444267"/>
            <a:ext cx="7441778" cy="3915617"/>
          </a:xfrm>
          <a:prstGeom prst="rect">
            <a:avLst/>
          </a:prstGeom>
        </p:spPr>
      </p:pic>
      <p:sp>
        <p:nvSpPr>
          <p:cNvPr id="6" name="CuadroTexto 3"/>
          <p:cNvSpPr txBox="1"/>
          <p:nvPr/>
        </p:nvSpPr>
        <p:spPr>
          <a:xfrm>
            <a:off x="1074889" y="5877272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Ejercicio: Utilizar </a:t>
            </a:r>
            <a:r>
              <a:rPr lang="es-ES" dirty="0"/>
              <a:t>éstas funciones en los códigos </a:t>
            </a:r>
            <a:r>
              <a:rPr lang="es-ES" dirty="0" err="1"/>
              <a:t>spinlock.c</a:t>
            </a:r>
            <a:r>
              <a:rPr lang="es-ES" dirty="0"/>
              <a:t> y </a:t>
            </a:r>
            <a:r>
              <a:rPr lang="es-ES" dirty="0" err="1"/>
              <a:t>turn.c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01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Próxima clase hablaremos de abstracciones que implementan éstas herramientas </a:t>
            </a:r>
            <a:r>
              <a:rPr lang="es-CL" altLang="en-US">
                <a:solidFill>
                  <a:srgbClr val="002060"/>
                </a:solidFill>
              </a:rPr>
              <a:t>por software.</a:t>
            </a:r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Recordemos los problemas que vimos cuando hablamos de las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Había un orden no especificado de ejecución entre los distintos procesos/threads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La forma de ordenar los procesos era muy primitiva: wait() y exit()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Miremos el ejemplo pthreads2.c 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Qué podemos utilizar para sincronizar procesos y ordenar la ejecución?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Cuáles son las distintas situaciones y formas en las que se quisiera poder organizar la ejecución?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El objetivo es sacarle el mayor </a:t>
            </a:r>
            <a:r>
              <a:rPr lang="es-CL" altLang="en-US">
                <a:solidFill>
                  <a:srgbClr val="002060"/>
                </a:solidFill>
              </a:rPr>
              <a:t>provecho a la concurrencia, </a:t>
            </a:r>
            <a:r>
              <a:rPr lang="es-CL" altLang="en-US" dirty="0">
                <a:solidFill>
                  <a:srgbClr val="002060"/>
                </a:solidFill>
              </a:rPr>
              <a:t>pero sin afectar la lógica de los programas.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CL" altLang="en-US" dirty="0">
                <a:solidFill>
                  <a:srgbClr val="002060"/>
                </a:solidFill>
              </a:rPr>
              <a:t>Usaremos threads. </a:t>
            </a:r>
            <a:endParaRPr lang="es-CL" alt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En el caso del ejemplo pthreads2.c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La ejecución del código de los threads no tiene un orden específico.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A distintas ejecuciones, el orden del código se altera.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Específicamente se refiere a que hay un interleaving de las operaciones en el código.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Qué podría pasar con			     ?</a:t>
            </a:r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77" y="5013176"/>
            <a:ext cx="250391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 numCol="2"/>
          <a:lstStyle/>
          <a:p>
            <a:r>
              <a:rPr lang="es-CL" altLang="en-US" dirty="0">
                <a:solidFill>
                  <a:srgbClr val="002060"/>
                </a:solidFill>
              </a:rPr>
              <a:t>Interleaving</a:t>
            </a:r>
          </a:p>
          <a:p>
            <a:pPr marL="0" indent="0">
              <a:buNone/>
            </a:pPr>
            <a:r>
              <a:rPr lang="es-CL" altLang="en-US" dirty="0">
                <a:solidFill>
                  <a:srgbClr val="002060"/>
                </a:solidFill>
              </a:rPr>
              <a:t>	Thread A</a:t>
            </a:r>
          </a:p>
          <a:p>
            <a:pPr marL="0" indent="0">
              <a:buNone/>
            </a:pPr>
            <a:endParaRPr lang="es-CL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L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L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L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Qué efecto tiene?</a:t>
            </a:r>
          </a:p>
          <a:p>
            <a:pPr marL="0" indent="0">
              <a:buNone/>
            </a:pPr>
            <a:endParaRPr lang="es-CL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CL" altLang="en-US" dirty="0">
                <a:solidFill>
                  <a:srgbClr val="002060"/>
                </a:solidFill>
              </a:rPr>
              <a:t>	Thread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11" y="2743447"/>
            <a:ext cx="2503915" cy="648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743447"/>
            <a:ext cx="2503915" cy="648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848" y="3789040"/>
            <a:ext cx="2501411" cy="219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85" y="4127592"/>
            <a:ext cx="2503915" cy="64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48" y="4869160"/>
            <a:ext cx="2501411" cy="4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Se presentan lo que ya habíamos nombrado hace un par de sesiones: </a:t>
            </a:r>
            <a:r>
              <a:rPr lang="es-ES" altLang="en-US" dirty="0" err="1">
                <a:solidFill>
                  <a:srgbClr val="002060"/>
                </a:solidFill>
              </a:rPr>
              <a:t>Race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Conditions</a:t>
            </a:r>
            <a:endParaRPr lang="es-ES" altLang="en-US" dirty="0">
              <a:solidFill>
                <a:srgbClr val="002060"/>
              </a:solidFill>
            </a:endParaRPr>
          </a:p>
          <a:p>
            <a:r>
              <a:rPr lang="es-ES" altLang="en-US" dirty="0">
                <a:solidFill>
                  <a:srgbClr val="002060"/>
                </a:solidFill>
              </a:rPr>
              <a:t>Las </a:t>
            </a:r>
            <a:r>
              <a:rPr lang="es-ES" altLang="en-US" dirty="0" err="1">
                <a:solidFill>
                  <a:srgbClr val="002060"/>
                </a:solidFill>
              </a:rPr>
              <a:t>Race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Conditions</a:t>
            </a:r>
            <a:r>
              <a:rPr lang="es-ES" altLang="en-US" dirty="0">
                <a:solidFill>
                  <a:srgbClr val="002060"/>
                </a:solidFill>
              </a:rPr>
              <a:t> representan una dependencia de las salidas de una operación en base al orden temporal de ejecución de las instrucciones internas sin control por parte del programador.</a:t>
            </a:r>
            <a:endParaRPr lang="es-ES_tradn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6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Analicemos un poco más en qué ”falla” el diseño propuesto, las salidas esperadas y los elementos a controlar para obtener una correcta ejecución sobre pthreads2.c</a:t>
            </a:r>
          </a:p>
          <a:p>
            <a:pPr marL="0" indent="0" algn="ctr">
              <a:buNone/>
            </a:pPr>
            <a:endParaRPr lang="es-ES_tradnl" alt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s-ES_tradnl" altLang="en-US" dirty="0">
                <a:solidFill>
                  <a:srgbClr val="002060"/>
                </a:solidFill>
              </a:rPr>
              <a:t>&lt;INSERTE DISCUSION AQUÍ&gt;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Supongamos que ahora las funciones de los </a:t>
            </a:r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es-ES" altLang="en-US" dirty="0">
                <a:solidFill>
                  <a:srgbClr val="002060"/>
                </a:solidFill>
              </a:rPr>
              <a:t> cambian:</a:t>
            </a: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endParaRPr lang="es-ES" alt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s-ES" altLang="en-US" dirty="0">
                <a:solidFill>
                  <a:srgbClr val="002060"/>
                </a:solidFill>
              </a:rPr>
              <a:t>Qué resultado(s) entregaría el programa al imprimir </a:t>
            </a:r>
            <a:r>
              <a:rPr lang="es-ES" altLang="en-US" dirty="0" err="1">
                <a:solidFill>
                  <a:srgbClr val="002060"/>
                </a:solidFill>
              </a:rPr>
              <a:t>counter</a:t>
            </a:r>
            <a:r>
              <a:rPr lang="es-ES" altLang="en-US" dirty="0">
                <a:solidFill>
                  <a:srgbClr val="002060"/>
                </a:solidFill>
              </a:rPr>
              <a:t> (con </a:t>
            </a:r>
            <a:r>
              <a:rPr lang="es-ES" altLang="en-US" dirty="0" err="1">
                <a:solidFill>
                  <a:srgbClr val="002060"/>
                </a:solidFill>
              </a:rPr>
              <a:t>max</a:t>
            </a:r>
            <a:r>
              <a:rPr lang="es-ES" altLang="en-US" dirty="0">
                <a:solidFill>
                  <a:srgbClr val="002060"/>
                </a:solidFill>
              </a:rPr>
              <a:t> = 2)?</a:t>
            </a:r>
            <a:endParaRPr lang="es-ES_tradn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3804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2" y="3507595"/>
            <a:ext cx="4114800" cy="173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460" y="3507594"/>
            <a:ext cx="4117137" cy="1734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4450362"/>
            <a:ext cx="3240360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64088" y="4450362"/>
            <a:ext cx="3240360" cy="28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Sección crítica (o cítrica, SC)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Se refiere a una región de memoria de acceso compartido sobre la que trabaja código. Requiere que únicamente un proceso o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 esté trabajando sobre dicha región al mismo tiempo.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Se deduce de la necesidad de mecanismos para asegurar que el acceso sea secuencial y único a dicha región de memoria.</a:t>
            </a:r>
            <a:endParaRPr lang="es-ES_tradnl" altLang="en-US" dirty="0">
              <a:solidFill>
                <a:srgbClr val="002060"/>
              </a:solidFill>
            </a:endParaRP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32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34389</TotalTime>
  <Words>747</Words>
  <Application>Microsoft Macintosh PowerPoint</Application>
  <PresentationFormat>On-screen Show (4:3)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202</cp:revision>
  <dcterms:created xsi:type="dcterms:W3CDTF">2018-07-23T18:42:49Z</dcterms:created>
  <dcterms:modified xsi:type="dcterms:W3CDTF">2021-08-03T20:08:34Z</dcterms:modified>
</cp:coreProperties>
</file>