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16" r:id="rId3"/>
    <p:sldId id="323" r:id="rId4"/>
    <p:sldId id="325" r:id="rId5"/>
    <p:sldId id="326" r:id="rId6"/>
    <p:sldId id="327" r:id="rId7"/>
    <p:sldId id="330" r:id="rId8"/>
    <p:sldId id="328" r:id="rId9"/>
    <p:sldId id="329" r:id="rId10"/>
    <p:sldId id="332" r:id="rId11"/>
    <p:sldId id="29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7" autoAdjust="0"/>
    <p:restoredTop sz="96433"/>
  </p:normalViewPr>
  <p:slideViewPr>
    <p:cSldViewPr>
      <p:cViewPr varScale="1">
        <p:scale>
          <a:sx n="141" d="100"/>
          <a:sy n="141" d="100"/>
        </p:scale>
        <p:origin x="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6:17:35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9309,'0'0'0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20-09-21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9709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5262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0597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9709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0227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3356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9709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689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Estas slides mostrarán las asbtracciones para herramientas de sincronización.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Se refiere al uso más práctico de las herramientas de sincronización y sus </a:t>
            </a:r>
            <a:r>
              <a:rPr lang="es-CL" altLang="en-US">
                <a:solidFill>
                  <a:srgbClr val="002060"/>
                </a:solidFill>
              </a:rPr>
              <a:t>diferentes formas.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Monitor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Se trata de un objeto que contiene funcionalidades, y es resguardado por un </a:t>
            </a:r>
            <a:r>
              <a:rPr lang="es-ES" altLang="en-US" dirty="0" err="1">
                <a:solidFill>
                  <a:srgbClr val="002060"/>
                </a:solidFill>
              </a:rPr>
              <a:t>lock</a:t>
            </a:r>
            <a:r>
              <a:rPr lang="es-ES" altLang="en-US" dirty="0">
                <a:solidFill>
                  <a:srgbClr val="002060"/>
                </a:solidFill>
              </a:rPr>
              <a:t> en su totalidad al ser accedido por un </a:t>
            </a:r>
            <a:r>
              <a:rPr lang="es-ES" altLang="en-US" dirty="0" err="1">
                <a:solidFill>
                  <a:srgbClr val="002060"/>
                </a:solidFill>
              </a:rPr>
              <a:t>thread</a:t>
            </a:r>
            <a:r>
              <a:rPr lang="es-ES" altLang="en-US" dirty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Cualquier operación del monitor queda bloqueada hasta que el </a:t>
            </a:r>
            <a:r>
              <a:rPr lang="es-ES" altLang="en-US" dirty="0" err="1">
                <a:solidFill>
                  <a:srgbClr val="002060"/>
                </a:solidFill>
              </a:rPr>
              <a:t>thread</a:t>
            </a:r>
            <a:r>
              <a:rPr lang="es-ES" altLang="en-US" dirty="0">
                <a:solidFill>
                  <a:srgbClr val="002060"/>
                </a:solidFill>
              </a:rPr>
              <a:t> que llama libere el </a:t>
            </a:r>
            <a:r>
              <a:rPr lang="es-ES" altLang="en-US" dirty="0" err="1">
                <a:solidFill>
                  <a:srgbClr val="002060"/>
                </a:solidFill>
              </a:rPr>
              <a:t>lock</a:t>
            </a:r>
            <a:r>
              <a:rPr lang="es-ES" altLang="en-US" dirty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OJO con </a:t>
            </a:r>
            <a:r>
              <a:rPr lang="es-ES" altLang="en-US" dirty="0" err="1">
                <a:solidFill>
                  <a:srgbClr val="002060"/>
                </a:solidFill>
              </a:rPr>
              <a:t>busy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waiting</a:t>
            </a:r>
            <a:r>
              <a:rPr lang="es-ES" altLang="en-US" dirty="0">
                <a:solidFill>
                  <a:srgbClr val="002060"/>
                </a:solidFill>
              </a:rPr>
              <a:t>: Cuál sería la mejor forma de implementar un monitor?</a:t>
            </a:r>
          </a:p>
        </p:txBody>
      </p:sp>
    </p:spTree>
    <p:extLst>
      <p:ext uri="{BB962C8B-B14F-4D97-AF65-F5344CB8AC3E}">
        <p14:creationId xmlns:p14="http://schemas.microsoft.com/office/powerpoint/2010/main" val="333180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Próxima clase les contaré unas historias épicas y de cuento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C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dirty="0" err="1">
                <a:solidFill>
                  <a:srgbClr val="002060"/>
                </a:solidFill>
              </a:rPr>
              <a:t>Locks</a:t>
            </a:r>
            <a:r>
              <a:rPr lang="es-ES" altLang="en-US" dirty="0">
                <a:solidFill>
                  <a:srgbClr val="002060"/>
                </a:solidFill>
              </a:rPr>
              <a:t> de MUTEX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Se abstrae a una variable que garantiza la atomicidad de su manejo y exclusión mutua de acceso a la SC.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Usa dos primitivas (que pueden variar en su nombre):</a:t>
            </a:r>
          </a:p>
          <a:p>
            <a:pPr lvl="2"/>
            <a:r>
              <a:rPr lang="es-ES" altLang="en-US" dirty="0" err="1">
                <a:solidFill>
                  <a:srgbClr val="002060"/>
                </a:solidFill>
              </a:rPr>
              <a:t>Acquire</a:t>
            </a:r>
            <a:endParaRPr lang="es-ES" altLang="en-US" dirty="0">
              <a:solidFill>
                <a:srgbClr val="002060"/>
              </a:solidFill>
            </a:endParaRPr>
          </a:p>
          <a:p>
            <a:pPr lvl="2"/>
            <a:r>
              <a:rPr lang="es-ES" altLang="en-US" dirty="0" err="1">
                <a:solidFill>
                  <a:srgbClr val="002060"/>
                </a:solidFill>
              </a:rPr>
              <a:t>Release</a:t>
            </a:r>
            <a:endParaRPr lang="es-CL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4F1EC9-45BF-B347-87F1-1F8EB9EA2B71}"/>
                  </a:ext>
                </a:extLst>
              </p14:cNvPr>
              <p14:cNvContentPartPr/>
              <p14:nvPr/>
            </p14:nvContentPartPr>
            <p14:xfrm>
              <a:off x="7643317" y="48040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4F1EC9-45BF-B347-87F1-1F8EB9EA2B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8197" y="465286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2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" y="1484784"/>
            <a:ext cx="6159500" cy="443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3034" y="6165304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completos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mutex_mal.c</a:t>
            </a:r>
            <a:r>
              <a:rPr lang="en-US" dirty="0"/>
              <a:t> y </a:t>
            </a:r>
            <a:r>
              <a:rPr lang="en-US" dirty="0" err="1"/>
              <a:t>mutex_bien.c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Semáforos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Son mecanismos de sincronización inventados por </a:t>
            </a:r>
            <a:r>
              <a:rPr lang="es-ES" altLang="en-US" dirty="0" err="1">
                <a:solidFill>
                  <a:srgbClr val="002060"/>
                </a:solidFill>
              </a:rPr>
              <a:t>Edsger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Dijkstra</a:t>
            </a:r>
            <a:r>
              <a:rPr lang="es-ES" altLang="en-US" dirty="0">
                <a:solidFill>
                  <a:srgbClr val="002060"/>
                </a:solidFill>
              </a:rPr>
              <a:t> (el del algoritmo)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En vez de tratarse de un </a:t>
            </a:r>
            <a:r>
              <a:rPr lang="es-ES" altLang="en-US" dirty="0" err="1">
                <a:solidFill>
                  <a:srgbClr val="002060"/>
                </a:solidFill>
              </a:rPr>
              <a:t>lock</a:t>
            </a:r>
            <a:r>
              <a:rPr lang="es-ES" altLang="en-US" dirty="0">
                <a:solidFill>
                  <a:srgbClr val="002060"/>
                </a:solidFill>
              </a:rPr>
              <a:t> que restringe el acceso de un único </a:t>
            </a:r>
            <a:r>
              <a:rPr lang="es-ES" altLang="en-US" dirty="0" err="1">
                <a:solidFill>
                  <a:srgbClr val="002060"/>
                </a:solidFill>
              </a:rPr>
              <a:t>thread</a:t>
            </a:r>
            <a:r>
              <a:rPr lang="es-ES" altLang="en-US" dirty="0">
                <a:solidFill>
                  <a:srgbClr val="002060"/>
                </a:solidFill>
              </a:rPr>
              <a:t> a una SC, permite que accedan N (&gt; 0, con N limitado) </a:t>
            </a:r>
            <a:r>
              <a:rPr lang="es-ES" altLang="en-US" dirty="0" err="1">
                <a:solidFill>
                  <a:srgbClr val="002060"/>
                </a:solidFill>
              </a:rPr>
              <a:t>threads</a:t>
            </a:r>
            <a:r>
              <a:rPr lang="es-ES" altLang="en-US" dirty="0">
                <a:solidFill>
                  <a:srgbClr val="002060"/>
                </a:solidFill>
              </a:rPr>
              <a:t> a la SC.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Se implementa mediante un contador que se incrementa/decrementa atómicamente.</a:t>
            </a:r>
          </a:p>
        </p:txBody>
      </p:sp>
    </p:spTree>
    <p:extLst>
      <p:ext uri="{BB962C8B-B14F-4D97-AF65-F5344CB8AC3E}">
        <p14:creationId xmlns:p14="http://schemas.microsoft.com/office/powerpoint/2010/main" val="133967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Semáforos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Para un semáforo S, se implementan dos funciones: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</a:rPr>
              <a:t>P(), </a:t>
            </a:r>
            <a:r>
              <a:rPr lang="es-ES" altLang="en-US" dirty="0" err="1">
                <a:solidFill>
                  <a:srgbClr val="002060"/>
                </a:solidFill>
              </a:rPr>
              <a:t>wait</a:t>
            </a:r>
            <a:r>
              <a:rPr lang="es-ES" altLang="en-US" dirty="0">
                <a:solidFill>
                  <a:srgbClr val="002060"/>
                </a:solidFill>
              </a:rPr>
              <a:t>()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 intenta </a:t>
            </a:r>
            <a:r>
              <a:rPr lang="es-ES" altLang="en-US" dirty="0" err="1">
                <a:solidFill>
                  <a:srgbClr val="002060"/>
                </a:solidFill>
                <a:sym typeface="Wingdings"/>
              </a:rPr>
              <a:t>decrementar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 el valor del contador para simbolizar que ha entrado un </a:t>
            </a:r>
            <a:r>
              <a:rPr lang="es-ES" altLang="en-US" dirty="0" err="1">
                <a:solidFill>
                  <a:srgbClr val="002060"/>
                </a:solidFill>
                <a:sym typeface="Wingdings"/>
              </a:rPr>
              <a:t>thread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 en la SC.</a:t>
            </a:r>
            <a:endParaRPr lang="es-ES" altLang="en-US" dirty="0">
              <a:solidFill>
                <a:srgbClr val="002060"/>
              </a:solidFill>
            </a:endParaRPr>
          </a:p>
          <a:p>
            <a:pPr lvl="2"/>
            <a:r>
              <a:rPr lang="es-ES" altLang="en-US" dirty="0">
                <a:solidFill>
                  <a:srgbClr val="002060"/>
                </a:solidFill>
              </a:rPr>
              <a:t>V(), </a:t>
            </a:r>
            <a:r>
              <a:rPr lang="es-ES" altLang="en-US" dirty="0" err="1">
                <a:solidFill>
                  <a:srgbClr val="002060"/>
                </a:solidFill>
              </a:rPr>
              <a:t>signal</a:t>
            </a:r>
            <a:r>
              <a:rPr lang="es-ES" altLang="en-US" dirty="0">
                <a:solidFill>
                  <a:srgbClr val="002060"/>
                </a:solidFill>
              </a:rPr>
              <a:t>()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 intenta incrementar el valor del contador. Representa una ubicación libre más para que otro </a:t>
            </a:r>
            <a:r>
              <a:rPr lang="es-ES" altLang="en-US" dirty="0" err="1">
                <a:solidFill>
                  <a:srgbClr val="002060"/>
                </a:solidFill>
                <a:sym typeface="Wingdings"/>
              </a:rPr>
              <a:t>thread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 pueda entrar a la SC.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  <a:sym typeface="Wingdings"/>
              </a:rPr>
              <a:t>Cuando el contador del semáforo llega a 0, no pueden entrar más </a:t>
            </a:r>
            <a:r>
              <a:rPr lang="es-ES" altLang="en-US" dirty="0" err="1">
                <a:solidFill>
                  <a:srgbClr val="002060"/>
                </a:solidFill>
                <a:sym typeface="Wingdings"/>
              </a:rPr>
              <a:t>threads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 a la SC.</a:t>
            </a:r>
            <a:endParaRPr lang="es-E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3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77170"/>
            <a:ext cx="5544616" cy="4816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6165304"/>
            <a:ext cx="677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sincronización</a:t>
            </a:r>
            <a:r>
              <a:rPr lang="en-US" dirty="0"/>
              <a:t> de threads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semáforos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9617" y="616530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MacOS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02" y="1196752"/>
            <a:ext cx="536839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Variables de condición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Son mecanismos de sincronización en que la condición no viene de limitar la cantidad de </a:t>
            </a:r>
            <a:r>
              <a:rPr lang="es-ES" altLang="en-US" dirty="0" err="1">
                <a:solidFill>
                  <a:srgbClr val="002060"/>
                </a:solidFill>
              </a:rPr>
              <a:t>threads</a:t>
            </a:r>
            <a:r>
              <a:rPr lang="es-ES" altLang="en-US" dirty="0">
                <a:solidFill>
                  <a:srgbClr val="002060"/>
                </a:solidFill>
              </a:rPr>
              <a:t> que acceden a la SC, sino que se trata de condiciones arbitrarias.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Trabaja con dos operaciones:</a:t>
            </a:r>
          </a:p>
          <a:p>
            <a:pPr lvl="2"/>
            <a:r>
              <a:rPr lang="es-ES" altLang="en-US" dirty="0" err="1">
                <a:solidFill>
                  <a:srgbClr val="002060"/>
                </a:solidFill>
              </a:rPr>
              <a:t>wait</a:t>
            </a:r>
            <a:r>
              <a:rPr lang="es-ES" altLang="en-US" dirty="0">
                <a:solidFill>
                  <a:srgbClr val="002060"/>
                </a:solidFill>
              </a:rPr>
              <a:t>() que SIEMPRE bloquea el </a:t>
            </a:r>
            <a:r>
              <a:rPr lang="es-ES" altLang="en-US" dirty="0" err="1">
                <a:solidFill>
                  <a:srgbClr val="002060"/>
                </a:solidFill>
              </a:rPr>
              <a:t>thread</a:t>
            </a:r>
            <a:endParaRPr lang="es-ES" altLang="en-US" dirty="0">
              <a:solidFill>
                <a:srgbClr val="002060"/>
              </a:solidFill>
            </a:endParaRPr>
          </a:p>
          <a:p>
            <a:pPr lvl="2"/>
            <a:r>
              <a:rPr lang="es-ES" altLang="en-US" dirty="0" err="1">
                <a:solidFill>
                  <a:srgbClr val="002060"/>
                </a:solidFill>
              </a:rPr>
              <a:t>signal</a:t>
            </a:r>
            <a:r>
              <a:rPr lang="es-ES" altLang="en-US" dirty="0">
                <a:solidFill>
                  <a:srgbClr val="002060"/>
                </a:solidFill>
              </a:rPr>
              <a:t>() que despierta a un </a:t>
            </a:r>
            <a:r>
              <a:rPr lang="es-ES" altLang="en-US" dirty="0" err="1">
                <a:solidFill>
                  <a:srgbClr val="002060"/>
                </a:solidFill>
              </a:rPr>
              <a:t>thread</a:t>
            </a:r>
            <a:r>
              <a:rPr lang="es-ES" altLang="en-US" dirty="0">
                <a:solidFill>
                  <a:srgbClr val="002060"/>
                </a:solidFill>
              </a:rPr>
              <a:t> bloqueado en caso que lo haya</a:t>
            </a:r>
          </a:p>
        </p:txBody>
      </p:sp>
    </p:spTree>
    <p:extLst>
      <p:ext uri="{BB962C8B-B14F-4D97-AF65-F5344CB8AC3E}">
        <p14:creationId xmlns:p14="http://schemas.microsoft.com/office/powerpoint/2010/main" val="372420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3717032"/>
            <a:ext cx="4814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usa</a:t>
            </a:r>
            <a:r>
              <a:rPr lang="en-US" dirty="0"/>
              <a:t> threads</a:t>
            </a:r>
          </a:p>
          <a:p>
            <a:pPr algn="ctr"/>
            <a:r>
              <a:rPr lang="en-US" dirty="0"/>
              <a:t>para leer y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compartido</a:t>
            </a:r>
            <a:endParaRPr lang="en-US" dirty="0"/>
          </a:p>
          <a:p>
            <a:pPr algn="ctr"/>
            <a:r>
              <a:rPr lang="en-US" dirty="0" err="1"/>
              <a:t>en</a:t>
            </a:r>
            <a:r>
              <a:rPr lang="en-US" dirty="0"/>
              <a:t> forma de </a:t>
            </a:r>
            <a:r>
              <a:rPr lang="en-US" dirty="0" err="1"/>
              <a:t>arreglo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979" y="4817295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en</a:t>
            </a:r>
            <a:r>
              <a:rPr lang="en-US" dirty="0"/>
              <a:t> condicion2.c (</a:t>
            </a:r>
            <a:r>
              <a:rPr lang="en-US" dirty="0" err="1"/>
              <a:t>publicado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Canvas).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826B-E5FD-3440-9F51-508FD80F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5" y="4128453"/>
            <a:ext cx="3227375" cy="225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CA7B3-B08B-9544-876C-9FAED7949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9" y="1196752"/>
            <a:ext cx="3227374" cy="2939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F65C1-2F0C-1045-A933-B64841057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322" y="1196752"/>
            <a:ext cx="3398078" cy="18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1735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36114</TotalTime>
  <Words>433</Words>
  <Application>Microsoft Macintosh PowerPoint</Application>
  <PresentationFormat>On-screen Show (4:3)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229</cp:revision>
  <dcterms:created xsi:type="dcterms:W3CDTF">2018-07-23T18:42:49Z</dcterms:created>
  <dcterms:modified xsi:type="dcterms:W3CDTF">2021-09-23T16:22:15Z</dcterms:modified>
</cp:coreProperties>
</file>