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9" r:id="rId2"/>
    <p:sldId id="319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17" r:id="rId11"/>
    <p:sldId id="318" r:id="rId12"/>
    <p:sldId id="327" r:id="rId13"/>
    <p:sldId id="328" r:id="rId14"/>
    <p:sldId id="316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74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3" autoAdjust="0"/>
    <p:restoredTop sz="96327"/>
  </p:normalViewPr>
  <p:slideViewPr>
    <p:cSldViewPr>
      <p:cViewPr varScale="1">
        <p:scale>
          <a:sx n="128" d="100"/>
          <a:sy n="128" d="100"/>
        </p:scale>
        <p:origin x="16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E62DDEEE-0438-8543-92AA-C3F6A10343F1}" type="datetimeFigureOut">
              <a:rPr lang="es-CL"/>
              <a:pPr>
                <a:defRPr/>
              </a:pPr>
              <a:t>03-08-21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L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L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08FA92-BC42-3940-814E-040FA9F7B3BF}" type="slidenum">
              <a:rPr lang="es-CL" altLang="en-US"/>
              <a:pPr/>
              <a:t>‹#›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98711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766880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10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112207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11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831801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12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582827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13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6838446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14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766880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2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766880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3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766880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4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766880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5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766880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6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766880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7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74754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8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897530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9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78476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s-C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DA627D-EA86-0747-943D-2F7BE545B2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334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FD1A25-8913-F144-B15E-618524712A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4757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D1F660-959E-EA46-9557-C3E122129C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627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F14462-69E1-AF40-B2A1-EE2BF68547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582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00727B-F05E-3D4B-B7C8-3332CB5499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7083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5C9ED4-D29E-134D-AB89-AE1E2BA3EE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2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8397F3-74FC-1642-92E1-16448A391C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7731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5933AD-C2CF-4547-8C8C-3DF69EFDD2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143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34173E-3B82-EA47-9624-1C4F97FA85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478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FDECCE-44C8-0544-A753-BFBA393B0A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41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s-CL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E5E31-7927-484D-9381-6CFA26E229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30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Haga clic para modificar el estilo de texto del patrón</a:t>
            </a:r>
          </a:p>
          <a:p>
            <a:pPr lvl="1"/>
            <a:r>
              <a:rPr lang="en-US" altLang="en-US"/>
              <a:t>Segundo nivel</a:t>
            </a:r>
          </a:p>
          <a:p>
            <a:pPr lvl="2"/>
            <a:r>
              <a:rPr lang="en-US" altLang="en-US"/>
              <a:t>Tercer nivel</a:t>
            </a:r>
          </a:p>
          <a:p>
            <a:pPr lvl="3"/>
            <a:r>
              <a:rPr lang="en-US" altLang="en-US"/>
              <a:t>Cuarto nivel</a:t>
            </a:r>
          </a:p>
          <a:p>
            <a:pPr lvl="4"/>
            <a:r>
              <a:rPr lang="en-US" altLang="en-U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EE6F42C-1C7F-184D-8DEE-2D4D3E62975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altLang="en-US" dirty="0">
                <a:solidFill>
                  <a:srgbClr val="002060"/>
                </a:solidFill>
              </a:rPr>
              <a:t>Hoy les voy a contar fábulas</a:t>
            </a:r>
            <a:r>
              <a:rPr lang="mr-IN" altLang="en-US" dirty="0">
                <a:solidFill>
                  <a:srgbClr val="002060"/>
                </a:solidFill>
              </a:rPr>
              <a:t>…</a:t>
            </a:r>
            <a:endParaRPr lang="es-ES_tradnl" altLang="en-US" dirty="0">
              <a:solidFill>
                <a:srgbClr val="002060"/>
              </a:solidFill>
            </a:endParaRPr>
          </a:p>
          <a:p>
            <a:r>
              <a:rPr lang="es-ES_tradnl" altLang="en-US" dirty="0">
                <a:solidFill>
                  <a:srgbClr val="002060"/>
                </a:solidFill>
              </a:rPr>
              <a:t>Así que pórtense bien y se comen toda la comida, ok?</a:t>
            </a:r>
          </a:p>
          <a:p>
            <a:r>
              <a:rPr lang="es-ES_tradnl" altLang="en-US" dirty="0">
                <a:solidFill>
                  <a:srgbClr val="002060"/>
                </a:solidFill>
              </a:rPr>
              <a:t>De ahí a dormir!!! Igual que un </a:t>
            </a:r>
            <a:r>
              <a:rPr lang="es-ES_tradnl" altLang="en-US" dirty="0" err="1">
                <a:solidFill>
                  <a:srgbClr val="002060"/>
                </a:solidFill>
              </a:rPr>
              <a:t>thread</a:t>
            </a:r>
            <a:r>
              <a:rPr lang="es-ES_tradnl" altLang="en-US" dirty="0">
                <a:solidFill>
                  <a:srgbClr val="002060"/>
                </a:solidFill>
              </a:rPr>
              <a:t> la cuestión</a:t>
            </a:r>
            <a:r>
              <a:rPr lang="mr-IN" altLang="en-US" dirty="0">
                <a:solidFill>
                  <a:srgbClr val="002060"/>
                </a:solidFill>
              </a:rPr>
              <a:t>…</a:t>
            </a:r>
            <a:endParaRPr lang="es-CL" altLang="en-US" dirty="0">
              <a:solidFill>
                <a:srgbClr val="002060"/>
              </a:solidFill>
            </a:endParaRPr>
          </a:p>
          <a:p>
            <a:pPr eaLnBrk="1" hangingPunct="1"/>
            <a:endParaRPr lang="es-CL" alt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CL" altLang="en-US" dirty="0">
                <a:solidFill>
                  <a:srgbClr val="002060"/>
                </a:solidFill>
              </a:rPr>
              <a:t>Las fábulas contadas son una adaptación de problemas clásicos de sincronización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</a:pPr>
            <a:r>
              <a:rPr lang="es-CL" altLang="en-US" dirty="0">
                <a:solidFill>
                  <a:srgbClr val="002060"/>
                </a:solidFill>
              </a:rPr>
              <a:t>Productor </a:t>
            </a:r>
            <a:r>
              <a:rPr lang="mr-IN" altLang="en-US" dirty="0">
                <a:solidFill>
                  <a:srgbClr val="002060"/>
                </a:solidFill>
              </a:rPr>
              <a:t>–</a:t>
            </a:r>
            <a:r>
              <a:rPr lang="es-CL" altLang="en-US" dirty="0">
                <a:solidFill>
                  <a:srgbClr val="002060"/>
                </a:solidFill>
              </a:rPr>
              <a:t> consumidor (Guatón parrillero)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</a:pPr>
            <a:r>
              <a:rPr lang="es-CL" altLang="en-US" dirty="0">
                <a:solidFill>
                  <a:srgbClr val="002060"/>
                </a:solidFill>
              </a:rPr>
              <a:t>Filósofos comensales (Alumnos Gladiadores)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</a:pPr>
            <a:r>
              <a:rPr lang="es-CL" altLang="en-US" dirty="0">
                <a:solidFill>
                  <a:srgbClr val="002060"/>
                </a:solidFill>
              </a:rPr>
              <a:t>Escritor </a:t>
            </a:r>
            <a:r>
              <a:rPr lang="mr-IN" altLang="en-US" dirty="0">
                <a:solidFill>
                  <a:srgbClr val="002060"/>
                </a:solidFill>
              </a:rPr>
              <a:t>–</a:t>
            </a:r>
            <a:r>
              <a:rPr lang="es-CL" altLang="en-US" dirty="0">
                <a:solidFill>
                  <a:srgbClr val="002060"/>
                </a:solidFill>
              </a:rPr>
              <a:t> lector (Estudiantes y escribas)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CL" altLang="en-US" dirty="0">
                <a:solidFill>
                  <a:srgbClr val="002060"/>
                </a:solidFill>
              </a:rPr>
              <a:t>Estos problemas utilizan estructuras de datos más complejas en su desarrollo.</a:t>
            </a:r>
          </a:p>
        </p:txBody>
      </p:sp>
    </p:spTree>
    <p:extLst>
      <p:ext uri="{BB962C8B-B14F-4D97-AF65-F5344CB8AC3E}">
        <p14:creationId xmlns:p14="http://schemas.microsoft.com/office/powerpoint/2010/main" val="1081247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CL" altLang="en-US" dirty="0">
                <a:solidFill>
                  <a:srgbClr val="002060"/>
                </a:solidFill>
              </a:rPr>
              <a:t>Productor </a:t>
            </a:r>
            <a:r>
              <a:rPr lang="mr-IN" altLang="en-US" dirty="0">
                <a:solidFill>
                  <a:srgbClr val="002060"/>
                </a:solidFill>
              </a:rPr>
              <a:t>–</a:t>
            </a:r>
            <a:r>
              <a:rPr lang="es-CL" altLang="en-US" dirty="0">
                <a:solidFill>
                  <a:srgbClr val="002060"/>
                </a:solidFill>
              </a:rPr>
              <a:t> consumidor</a:t>
            </a:r>
            <a:endParaRPr lang="es-CL" altLang="en-US" sz="2400" dirty="0">
              <a:solidFill>
                <a:srgbClr val="8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2564904"/>
            <a:ext cx="63627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893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CL" altLang="en-US" dirty="0">
                <a:solidFill>
                  <a:srgbClr val="002060"/>
                </a:solidFill>
              </a:rPr>
              <a:t>Filósofos comensales</a:t>
            </a:r>
            <a:endParaRPr lang="es-CL" altLang="en-US" sz="2400" dirty="0">
              <a:solidFill>
                <a:srgbClr val="8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204864"/>
            <a:ext cx="5208116" cy="444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827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CL" altLang="en-US" dirty="0">
                <a:solidFill>
                  <a:srgbClr val="002060"/>
                </a:solidFill>
              </a:rPr>
              <a:t>Escritor </a:t>
            </a:r>
            <a:r>
              <a:rPr lang="mr-IN" altLang="en-US" dirty="0">
                <a:solidFill>
                  <a:srgbClr val="002060"/>
                </a:solidFill>
              </a:rPr>
              <a:t>–</a:t>
            </a:r>
            <a:r>
              <a:rPr lang="es-CL" altLang="en-US" dirty="0">
                <a:solidFill>
                  <a:srgbClr val="002060"/>
                </a:solidFill>
              </a:rPr>
              <a:t> lector</a:t>
            </a:r>
            <a:endParaRPr lang="es-CL" altLang="en-US" sz="2400" dirty="0">
              <a:solidFill>
                <a:srgbClr val="8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780928"/>
            <a:ext cx="3744416" cy="211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00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altLang="en-US" dirty="0">
                <a:solidFill>
                  <a:srgbClr val="002060"/>
                </a:solidFill>
              </a:rPr>
              <a:t>Colorín colorado</a:t>
            </a:r>
            <a:r>
              <a:rPr lang="mr-IN" altLang="en-US" dirty="0">
                <a:solidFill>
                  <a:srgbClr val="002060"/>
                </a:solidFill>
              </a:rPr>
              <a:t>…</a:t>
            </a:r>
            <a:r>
              <a:rPr lang="es-ES" altLang="en-US" dirty="0">
                <a:solidFill>
                  <a:srgbClr val="002060"/>
                </a:solidFill>
              </a:rPr>
              <a:t> a sincronizar, </a:t>
            </a:r>
            <a:r>
              <a:rPr lang="es-ES" altLang="en-US" dirty="0" err="1">
                <a:solidFill>
                  <a:srgbClr val="002060"/>
                </a:solidFill>
              </a:rPr>
              <a:t>medda</a:t>
            </a:r>
            <a:r>
              <a:rPr lang="es-ES" altLang="en-US">
                <a:solidFill>
                  <a:srgbClr val="002060"/>
                </a:solidFill>
              </a:rPr>
              <a:t>!!! </a:t>
            </a:r>
            <a:r>
              <a:rPr lang="es-ES" altLang="en-US" dirty="0">
                <a:solidFill>
                  <a:srgbClr val="002060"/>
                </a:solidFill>
              </a:rPr>
              <a:t>Que las fábulas se han acabado!!!</a:t>
            </a:r>
          </a:p>
        </p:txBody>
      </p:sp>
    </p:spTree>
    <p:extLst>
      <p:ext uri="{BB962C8B-B14F-4D97-AF65-F5344CB8AC3E}">
        <p14:creationId xmlns:p14="http://schemas.microsoft.com/office/powerpoint/2010/main" val="169926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altLang="en-US" dirty="0">
                <a:solidFill>
                  <a:srgbClr val="002060"/>
                </a:solidFill>
              </a:rPr>
              <a:t>Fábula 1: Fábula de los Alumnos Gladiadores</a:t>
            </a:r>
            <a:endParaRPr lang="es-CL" altLang="en-US" dirty="0">
              <a:solidFill>
                <a:srgbClr val="002060"/>
              </a:solidFill>
            </a:endParaRPr>
          </a:p>
          <a:p>
            <a:pPr eaLnBrk="1" hangingPunct="1"/>
            <a:r>
              <a:rPr lang="es-CL" altLang="en-US" dirty="0">
                <a:solidFill>
                  <a:srgbClr val="002060"/>
                </a:solidFill>
              </a:rPr>
              <a:t>Hace mucho tiempo, había un curso de Inteligencia Artificial. El viejo del curso enseñaba Algoritmos Genéticos (AG).</a:t>
            </a:r>
          </a:p>
          <a:p>
            <a:pPr eaLnBrk="1" hangingPunct="1"/>
            <a:r>
              <a:rPr lang="es-CL" altLang="en-US" dirty="0">
                <a:solidFill>
                  <a:srgbClr val="002060"/>
                </a:solidFill>
              </a:rPr>
              <a:t>Uno de los elementos de los AG es la selección natural, en que sobrevive el más apto.</a:t>
            </a:r>
          </a:p>
        </p:txBody>
      </p:sp>
    </p:spTree>
    <p:extLst>
      <p:ext uri="{BB962C8B-B14F-4D97-AF65-F5344CB8AC3E}">
        <p14:creationId xmlns:p14="http://schemas.microsoft.com/office/powerpoint/2010/main" val="2139300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altLang="en-US" dirty="0">
                <a:solidFill>
                  <a:srgbClr val="002060"/>
                </a:solidFill>
              </a:rPr>
              <a:t>Fábula 1: Fábula de los Alumnos Gladiadores</a:t>
            </a:r>
            <a:endParaRPr lang="es-CL" altLang="en-US" dirty="0">
              <a:solidFill>
                <a:srgbClr val="002060"/>
              </a:solidFill>
            </a:endParaRPr>
          </a:p>
          <a:p>
            <a:pPr eaLnBrk="1" hangingPunct="1"/>
            <a:r>
              <a:rPr lang="es-CL" altLang="en-US" dirty="0">
                <a:solidFill>
                  <a:srgbClr val="002060"/>
                </a:solidFill>
              </a:rPr>
              <a:t>El viejo no halla nada mejor que implementar la selección natural en su curso y somete a sus alumnos a ese proceso para ver si aprueban: Se coloca en una ventana de la EIT y sus estudiantes en el patio sentados en círculos cerrados de 5 personas.</a:t>
            </a:r>
          </a:p>
          <a:p>
            <a:pPr eaLnBrk="1" hangingPunct="1"/>
            <a:endParaRPr lang="es-CL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774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altLang="en-US" dirty="0">
                <a:solidFill>
                  <a:srgbClr val="002060"/>
                </a:solidFill>
              </a:rPr>
              <a:t>Fábula 1: Fábula de los Alumnos Gladiadores</a:t>
            </a:r>
            <a:endParaRPr lang="es-CL" altLang="en-US" dirty="0">
              <a:solidFill>
                <a:srgbClr val="002060"/>
              </a:solidFill>
            </a:endParaRPr>
          </a:p>
          <a:p>
            <a:pPr eaLnBrk="1" hangingPunct="1"/>
            <a:r>
              <a:rPr lang="es-CL" altLang="en-US" dirty="0">
                <a:solidFill>
                  <a:srgbClr val="002060"/>
                </a:solidFill>
              </a:rPr>
              <a:t>En cada círculo de 5 personas, pone una maza entre cada uno de los estudiantes.</a:t>
            </a:r>
          </a:p>
          <a:p>
            <a:pPr eaLnBrk="1" hangingPunct="1"/>
            <a:r>
              <a:rPr lang="es-CL" altLang="en-US" dirty="0">
                <a:solidFill>
                  <a:srgbClr val="002060"/>
                </a:solidFill>
              </a:rPr>
              <a:t>Los estudiantes no están ni ahí con el asunto así que al estar sentados, juegan en su celular a Among Us. Sin embargo, si pierden, se pican y se levantan furiosos a pelear.</a:t>
            </a:r>
          </a:p>
        </p:txBody>
      </p:sp>
    </p:spTree>
    <p:extLst>
      <p:ext uri="{BB962C8B-B14F-4D97-AF65-F5344CB8AC3E}">
        <p14:creationId xmlns:p14="http://schemas.microsoft.com/office/powerpoint/2010/main" val="602738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altLang="en-US" dirty="0">
                <a:solidFill>
                  <a:srgbClr val="002060"/>
                </a:solidFill>
              </a:rPr>
              <a:t>Fábula 1: Fábula de los Alumnos Gladiadores</a:t>
            </a:r>
            <a:endParaRPr lang="es-CL" altLang="en-US" dirty="0">
              <a:solidFill>
                <a:srgbClr val="002060"/>
              </a:solidFill>
            </a:endParaRPr>
          </a:p>
          <a:p>
            <a:pPr eaLnBrk="1" hangingPunct="1"/>
            <a:r>
              <a:rPr lang="es-CL" altLang="en-US" dirty="0">
                <a:solidFill>
                  <a:srgbClr val="002060"/>
                </a:solidFill>
              </a:rPr>
              <a:t>Para poder pelear, un estudiante necesita una maza en cada mano (brígido!!!). El que sobrevive al final, pasa el curso.</a:t>
            </a:r>
          </a:p>
        </p:txBody>
      </p:sp>
    </p:spTree>
    <p:extLst>
      <p:ext uri="{BB962C8B-B14F-4D97-AF65-F5344CB8AC3E}">
        <p14:creationId xmlns:p14="http://schemas.microsoft.com/office/powerpoint/2010/main" val="1161353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altLang="en-US" dirty="0">
                <a:solidFill>
                  <a:srgbClr val="002060"/>
                </a:solidFill>
              </a:rPr>
              <a:t>Fábula 2: Fábula del guatón parrillero</a:t>
            </a:r>
            <a:endParaRPr lang="es-CL" altLang="en-US" dirty="0">
              <a:solidFill>
                <a:srgbClr val="002060"/>
              </a:solidFill>
            </a:endParaRPr>
          </a:p>
          <a:p>
            <a:pPr eaLnBrk="1" hangingPunct="1"/>
            <a:r>
              <a:rPr lang="es-CL" altLang="en-US" dirty="0">
                <a:solidFill>
                  <a:srgbClr val="002060"/>
                </a:solidFill>
              </a:rPr>
              <a:t>Los estudiantes (de todo nivel) por definición son hambrientos</a:t>
            </a:r>
            <a:r>
              <a:rPr lang="mr-IN" altLang="en-US" dirty="0">
                <a:solidFill>
                  <a:srgbClr val="002060"/>
                </a:solidFill>
              </a:rPr>
              <a:t>…</a:t>
            </a:r>
            <a:r>
              <a:rPr lang="es-ES" altLang="en-US" dirty="0">
                <a:solidFill>
                  <a:srgbClr val="002060"/>
                </a:solidFill>
              </a:rPr>
              <a:t> y cuando hay comida gratis</a:t>
            </a:r>
            <a:r>
              <a:rPr lang="mr-IN" altLang="en-US" dirty="0">
                <a:solidFill>
                  <a:srgbClr val="002060"/>
                </a:solidFill>
              </a:rPr>
              <a:t>…</a:t>
            </a:r>
            <a:r>
              <a:rPr lang="es-ES" altLang="en-US" dirty="0">
                <a:solidFill>
                  <a:srgbClr val="002060"/>
                </a:solidFill>
              </a:rPr>
              <a:t> la marabunta.</a:t>
            </a:r>
          </a:p>
          <a:p>
            <a:pPr eaLnBrk="1" hangingPunct="1"/>
            <a:r>
              <a:rPr lang="es-ES" altLang="en-US" dirty="0">
                <a:solidFill>
                  <a:srgbClr val="002060"/>
                </a:solidFill>
              </a:rPr>
              <a:t>En una mesa</a:t>
            </a:r>
            <a:r>
              <a:rPr lang="mr-IN" altLang="en-US" dirty="0">
                <a:solidFill>
                  <a:srgbClr val="002060"/>
                </a:solidFill>
              </a:rPr>
              <a:t>…</a:t>
            </a:r>
            <a:r>
              <a:rPr lang="es-ES" altLang="en-US" dirty="0">
                <a:solidFill>
                  <a:srgbClr val="002060"/>
                </a:solidFill>
              </a:rPr>
              <a:t> cerca del final de semestre, se hace un asado en el que se sirven platos de carne para los estudiantes.</a:t>
            </a:r>
            <a:endParaRPr lang="es-CL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675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altLang="en-US" dirty="0">
                <a:solidFill>
                  <a:srgbClr val="002060"/>
                </a:solidFill>
              </a:rPr>
              <a:t>Fábula 2: Fábula del guatón </a:t>
            </a:r>
            <a:r>
              <a:rPr lang="es-ES_tradnl" altLang="en-US" dirty="0" err="1">
                <a:solidFill>
                  <a:srgbClr val="002060"/>
                </a:solidFill>
              </a:rPr>
              <a:t>parrilero</a:t>
            </a:r>
            <a:endParaRPr lang="es-CL" altLang="en-US" dirty="0">
              <a:solidFill>
                <a:srgbClr val="002060"/>
              </a:solidFill>
            </a:endParaRPr>
          </a:p>
          <a:p>
            <a:pPr eaLnBrk="1" hangingPunct="1"/>
            <a:r>
              <a:rPr lang="es-ES" altLang="en-US" dirty="0">
                <a:solidFill>
                  <a:srgbClr val="002060"/>
                </a:solidFill>
              </a:rPr>
              <a:t>Los guatones parrilleros que van haciendo la carne, la colocan ordenadamente y en secuencia sobre una mesa grande para que los estudiantes puedan comer.</a:t>
            </a:r>
          </a:p>
        </p:txBody>
      </p:sp>
    </p:spTree>
    <p:extLst>
      <p:ext uri="{BB962C8B-B14F-4D97-AF65-F5344CB8AC3E}">
        <p14:creationId xmlns:p14="http://schemas.microsoft.com/office/powerpoint/2010/main" val="674141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altLang="en-US" dirty="0">
                <a:solidFill>
                  <a:srgbClr val="002060"/>
                </a:solidFill>
              </a:rPr>
              <a:t>Fábula 3: Fábula de los estudiantes y escribas (ayudantes)</a:t>
            </a:r>
            <a:endParaRPr lang="es-CL" altLang="en-US" dirty="0">
              <a:solidFill>
                <a:srgbClr val="002060"/>
              </a:solidFill>
            </a:endParaRPr>
          </a:p>
          <a:p>
            <a:pPr eaLnBrk="1" hangingPunct="1"/>
            <a:r>
              <a:rPr lang="es-ES" altLang="en-US" dirty="0">
                <a:solidFill>
                  <a:srgbClr val="002060"/>
                </a:solidFill>
              </a:rPr>
              <a:t>Algo que viene junto con la malla nueva es la inclusión de la figura de escribas.</a:t>
            </a:r>
          </a:p>
          <a:p>
            <a:pPr eaLnBrk="1" hangingPunct="1"/>
            <a:r>
              <a:rPr lang="es-ES" altLang="en-US" dirty="0">
                <a:solidFill>
                  <a:srgbClr val="002060"/>
                </a:solidFill>
              </a:rPr>
              <a:t>Dada esta adición, el modelo educacional queda así:</a:t>
            </a:r>
          </a:p>
          <a:p>
            <a:pPr lvl="1"/>
            <a:r>
              <a:rPr lang="es-ES" altLang="en-US" dirty="0">
                <a:solidFill>
                  <a:srgbClr val="002060"/>
                </a:solidFill>
              </a:rPr>
              <a:t>Un profesor habla y el escriba anota.</a:t>
            </a:r>
          </a:p>
          <a:p>
            <a:pPr lvl="1"/>
            <a:r>
              <a:rPr lang="es-ES" altLang="en-US" dirty="0">
                <a:solidFill>
                  <a:srgbClr val="002060"/>
                </a:solidFill>
              </a:rPr>
              <a:t>Mientras el escriba anota, el pergamino queda a su disposición únicamente. </a:t>
            </a:r>
          </a:p>
        </p:txBody>
      </p:sp>
    </p:spTree>
    <p:extLst>
      <p:ext uri="{BB962C8B-B14F-4D97-AF65-F5344CB8AC3E}">
        <p14:creationId xmlns:p14="http://schemas.microsoft.com/office/powerpoint/2010/main" val="1734701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altLang="en-US" dirty="0">
                <a:solidFill>
                  <a:srgbClr val="002060"/>
                </a:solidFill>
              </a:rPr>
              <a:t>Fábula 3: Fábula de los estudiantes y escribas (ayudantes)</a:t>
            </a:r>
            <a:endParaRPr lang="es-CL" altLang="en-US" dirty="0">
              <a:solidFill>
                <a:srgbClr val="002060"/>
              </a:solidFill>
            </a:endParaRPr>
          </a:p>
          <a:p>
            <a:pPr lvl="1"/>
            <a:r>
              <a:rPr lang="es-ES" altLang="en-US" dirty="0">
                <a:solidFill>
                  <a:srgbClr val="002060"/>
                </a:solidFill>
              </a:rPr>
              <a:t>Uno o más estudiantes pueden estudiar para la prueba del pergamino. Sin embargo, el escriba no podrá volver a escribir lo que dice el profesor hasta que el último estudiante (interesado) haya terminado de estudiar.</a:t>
            </a:r>
          </a:p>
        </p:txBody>
      </p:sp>
    </p:spTree>
    <p:extLst>
      <p:ext uri="{BB962C8B-B14F-4D97-AF65-F5344CB8AC3E}">
        <p14:creationId xmlns:p14="http://schemas.microsoft.com/office/powerpoint/2010/main" val="1628741151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de_cap4a" id="{B8D48677-F8BA-C34D-830E-B2548C09D7AB}" vid="{7C89324A-D4E9-3F49-8833-B488EDF4B50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BAM</Template>
  <TotalTime>38279</TotalTime>
  <Words>555</Words>
  <Application>Microsoft Macintosh PowerPoint</Application>
  <PresentationFormat>On-screen Show (4:3)</PresentationFormat>
  <Paragraphs>62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Diseño predeterminado</vt:lpstr>
      <vt:lpstr>2. Procesos</vt:lpstr>
      <vt:lpstr>2. Procesos</vt:lpstr>
      <vt:lpstr>2. Procesos</vt:lpstr>
      <vt:lpstr>2. Procesos</vt:lpstr>
      <vt:lpstr>2. Procesos</vt:lpstr>
      <vt:lpstr>2. Procesos</vt:lpstr>
      <vt:lpstr>2. Procesos</vt:lpstr>
      <vt:lpstr>2. Procesos</vt:lpstr>
      <vt:lpstr>2. Procesos</vt:lpstr>
      <vt:lpstr>2. Procesos</vt:lpstr>
      <vt:lpstr>2. Procesos</vt:lpstr>
      <vt:lpstr>2. Procesos</vt:lpstr>
      <vt:lpstr>2. Procesos</vt:lpstr>
      <vt:lpstr>2. Procesos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 Structured Query Language</dc:title>
  <dc:creator>Tín</dc:creator>
  <cp:lastModifiedBy>Martín Gutiérrez</cp:lastModifiedBy>
  <cp:revision>239</cp:revision>
  <dcterms:created xsi:type="dcterms:W3CDTF">2018-07-23T18:42:49Z</dcterms:created>
  <dcterms:modified xsi:type="dcterms:W3CDTF">2021-08-03T20:10:11Z</dcterms:modified>
</cp:coreProperties>
</file>