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 autoAdjust="0"/>
    <p:restoredTop sz="85986"/>
  </p:normalViewPr>
  <p:slideViewPr>
    <p:cSldViewPr>
      <p:cViewPr varScale="1">
        <p:scale>
          <a:sx n="109" d="100"/>
          <a:sy n="109" d="100"/>
        </p:scale>
        <p:origin x="21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761623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2586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738644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268337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553174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8048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8048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8048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8048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8526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548056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894397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52508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Siguiente tema!!! Ahora vamos a ver cómo es que el SO gestiona otro de sus recursos centrales, la </a:t>
            </a:r>
            <a:r>
              <a:rPr lang="es-CL" altLang="en-US">
                <a:solidFill>
                  <a:srgbClr val="002060"/>
                </a:solidFill>
              </a:rPr>
              <a:t>memoria principal.</a:t>
            </a:r>
            <a:endParaRPr lang="es-CL" altLang="en-US" dirty="0">
              <a:solidFill>
                <a:srgbClr val="002060"/>
              </a:solidFill>
            </a:endParaRPr>
          </a:p>
          <a:p>
            <a:r>
              <a:rPr lang="es-CL" altLang="en-US" dirty="0">
                <a:solidFill>
                  <a:srgbClr val="002060"/>
                </a:solidFill>
              </a:rPr>
              <a:t>Se debe analizar esta gestión desde diversos puntos de vista. Intentaré linealizar el análisis para hacerlo más fácil de seguir.</a:t>
            </a: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Y ahora quiero cargar Programa 2 a la dirección 16384?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695509"/>
            <a:ext cx="2016224" cy="3973851"/>
            <a:chOff x="899592" y="2695509"/>
            <a:chExt cx="2016224" cy="3973851"/>
          </a:xfrm>
        </p:grpSpPr>
        <p:grpSp>
          <p:nvGrpSpPr>
            <p:cNvPr id="4" name="Group 3"/>
            <p:cNvGrpSpPr/>
            <p:nvPr/>
          </p:nvGrpSpPr>
          <p:grpSpPr>
            <a:xfrm>
              <a:off x="899592" y="3420235"/>
              <a:ext cx="1658166" cy="3249125"/>
              <a:chOff x="1979712" y="3140968"/>
              <a:chExt cx="1658166" cy="3249125"/>
            </a:xfrm>
          </p:grpSpPr>
          <p:sp>
            <p:nvSpPr>
              <p:cNvPr id="23" name="Rectangle 3"/>
              <p:cNvSpPr/>
              <p:nvPr/>
            </p:nvSpPr>
            <p:spPr>
              <a:xfrm rot="10800000">
                <a:off x="1983290" y="3146510"/>
                <a:ext cx="1178348" cy="3243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1"/>
              <p:cNvSpPr txBox="1"/>
              <p:nvPr/>
            </p:nvSpPr>
            <p:spPr>
              <a:xfrm rot="10800000" flipV="1">
                <a:off x="3247519" y="601199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8" name="Rectangle 9"/>
              <p:cNvSpPr/>
              <p:nvPr/>
            </p:nvSpPr>
            <p:spPr>
              <a:xfrm rot="10800000" flipV="1">
                <a:off x="1983290" y="6030580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JMP 24</a:t>
                </a:r>
              </a:p>
            </p:txBody>
          </p:sp>
          <p:sp>
            <p:nvSpPr>
              <p:cNvPr id="15" name="TextBox 21"/>
              <p:cNvSpPr txBox="1"/>
              <p:nvPr/>
            </p:nvSpPr>
            <p:spPr>
              <a:xfrm rot="10800000" flipV="1">
                <a:off x="3250981" y="566124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6" name="TextBox 21"/>
              <p:cNvSpPr txBox="1"/>
              <p:nvPr/>
            </p:nvSpPr>
            <p:spPr>
              <a:xfrm rot="10800000" flipV="1">
                <a:off x="3250982" y="530120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7" name="TextBox 21"/>
              <p:cNvSpPr txBox="1"/>
              <p:nvPr/>
            </p:nvSpPr>
            <p:spPr>
              <a:xfrm rot="10800000" flipV="1">
                <a:off x="3186863" y="494116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18" name="TextBox 21"/>
              <p:cNvSpPr txBox="1"/>
              <p:nvPr/>
            </p:nvSpPr>
            <p:spPr>
              <a:xfrm rot="10800000" flipV="1">
                <a:off x="3186863" y="457183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  <p:sp>
            <p:nvSpPr>
              <p:cNvPr id="19" name="TextBox 21"/>
              <p:cNvSpPr txBox="1"/>
              <p:nvPr/>
            </p:nvSpPr>
            <p:spPr>
              <a:xfrm rot="10800000" flipV="1">
                <a:off x="3186863" y="421179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20" name="TextBox 21"/>
              <p:cNvSpPr txBox="1"/>
              <p:nvPr/>
            </p:nvSpPr>
            <p:spPr>
              <a:xfrm rot="10800000" flipV="1">
                <a:off x="3196731" y="3140968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22" name="Rectangle 9"/>
              <p:cNvSpPr/>
              <p:nvPr/>
            </p:nvSpPr>
            <p:spPr>
              <a:xfrm rot="10800000" flipV="1">
                <a:off x="1983286" y="5673502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9"/>
              <p:cNvSpPr/>
              <p:nvPr/>
            </p:nvSpPr>
            <p:spPr>
              <a:xfrm rot="10800000" flipV="1">
                <a:off x="1983286" y="5311561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9"/>
              <p:cNvSpPr/>
              <p:nvPr/>
            </p:nvSpPr>
            <p:spPr>
              <a:xfrm rot="10800000" flipV="1">
                <a:off x="1983286" y="4947462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9"/>
              <p:cNvSpPr/>
              <p:nvPr/>
            </p:nvSpPr>
            <p:spPr>
              <a:xfrm rot="10800000" flipV="1">
                <a:off x="1983286" y="4585656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9"/>
              <p:cNvSpPr/>
              <p:nvPr/>
            </p:nvSpPr>
            <p:spPr>
              <a:xfrm rot="10800000" flipV="1">
                <a:off x="1979712" y="4223716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9"/>
              <p:cNvSpPr/>
              <p:nvPr/>
            </p:nvSpPr>
            <p:spPr>
              <a:xfrm rot="10800000" flipV="1">
                <a:off x="1979712" y="3861397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MOV</a:t>
                </a:r>
              </a:p>
            </p:txBody>
          </p:sp>
          <p:sp>
            <p:nvSpPr>
              <p:cNvPr id="35" name="Rectangle 9"/>
              <p:cNvSpPr/>
              <p:nvPr/>
            </p:nvSpPr>
            <p:spPr>
              <a:xfrm rot="10800000" flipV="1">
                <a:off x="1983286" y="3503668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36" name="Rectangle 9"/>
              <p:cNvSpPr/>
              <p:nvPr/>
            </p:nvSpPr>
            <p:spPr>
              <a:xfrm rot="10800000" flipV="1">
                <a:off x="1979712" y="3146510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21"/>
              <p:cNvSpPr txBox="1"/>
              <p:nvPr/>
            </p:nvSpPr>
            <p:spPr>
              <a:xfrm rot="10800000" flipV="1">
                <a:off x="3194749" y="3501008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38" name="TextBox 21"/>
              <p:cNvSpPr txBox="1"/>
              <p:nvPr/>
            </p:nvSpPr>
            <p:spPr>
              <a:xfrm rot="10800000" flipV="1">
                <a:off x="3186862" y="3856402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</p:grpSp>
        <p:sp>
          <p:nvSpPr>
            <p:cNvPr id="39" name="Rectangle 9"/>
            <p:cNvSpPr/>
            <p:nvPr/>
          </p:nvSpPr>
          <p:spPr>
            <a:xfrm rot="10800000" flipV="1">
              <a:off x="899592" y="2707929"/>
              <a:ext cx="1178348" cy="359513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" name="TextBox 21"/>
            <p:cNvSpPr txBox="1"/>
            <p:nvPr/>
          </p:nvSpPr>
          <p:spPr>
            <a:xfrm rot="10800000" flipV="1">
              <a:off x="2089949" y="269550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16380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92080" y="2697517"/>
            <a:ext cx="2088232" cy="3973851"/>
            <a:chOff x="899592" y="2695509"/>
            <a:chExt cx="2088232" cy="3973851"/>
          </a:xfrm>
        </p:grpSpPr>
        <p:grpSp>
          <p:nvGrpSpPr>
            <p:cNvPr id="42" name="Group 41"/>
            <p:cNvGrpSpPr/>
            <p:nvPr/>
          </p:nvGrpSpPr>
          <p:grpSpPr>
            <a:xfrm>
              <a:off x="899592" y="3420235"/>
              <a:ext cx="2088232" cy="3249125"/>
              <a:chOff x="1979712" y="3140968"/>
              <a:chExt cx="2088232" cy="3249125"/>
            </a:xfrm>
          </p:grpSpPr>
          <p:sp>
            <p:nvSpPr>
              <p:cNvPr id="45" name="Rectangle 3"/>
              <p:cNvSpPr/>
              <p:nvPr/>
            </p:nvSpPr>
            <p:spPr>
              <a:xfrm rot="10800000">
                <a:off x="1983290" y="3146510"/>
                <a:ext cx="1178348" cy="3243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21"/>
              <p:cNvSpPr txBox="1"/>
              <p:nvPr/>
            </p:nvSpPr>
            <p:spPr>
              <a:xfrm rot="10800000" flipV="1">
                <a:off x="3242077" y="6011996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16384</a:t>
                </a:r>
                <a:endParaRPr lang="en-US" dirty="0"/>
              </a:p>
            </p:txBody>
          </p:sp>
          <p:sp>
            <p:nvSpPr>
              <p:cNvPr id="47" name="Rectangle 9"/>
              <p:cNvSpPr/>
              <p:nvPr/>
            </p:nvSpPr>
            <p:spPr>
              <a:xfrm rot="10800000" flipV="1">
                <a:off x="1983290" y="6030580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JMP 28</a:t>
                </a:r>
              </a:p>
            </p:txBody>
          </p:sp>
          <p:sp>
            <p:nvSpPr>
              <p:cNvPr id="48" name="TextBox 21"/>
              <p:cNvSpPr txBox="1"/>
              <p:nvPr/>
            </p:nvSpPr>
            <p:spPr>
              <a:xfrm rot="10800000" flipV="1">
                <a:off x="3242077" y="566124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16388</a:t>
                </a:r>
                <a:endParaRPr lang="en-US" dirty="0"/>
              </a:p>
            </p:txBody>
          </p:sp>
          <p:sp>
            <p:nvSpPr>
              <p:cNvPr id="49" name="TextBox 21"/>
              <p:cNvSpPr txBox="1"/>
              <p:nvPr/>
            </p:nvSpPr>
            <p:spPr>
              <a:xfrm rot="10800000" flipV="1">
                <a:off x="3242077" y="530120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16392</a:t>
                </a:r>
                <a:endParaRPr lang="en-US" dirty="0"/>
              </a:p>
            </p:txBody>
          </p:sp>
          <p:sp>
            <p:nvSpPr>
              <p:cNvPr id="50" name="TextBox 21"/>
              <p:cNvSpPr txBox="1"/>
              <p:nvPr/>
            </p:nvSpPr>
            <p:spPr>
              <a:xfrm rot="10800000" flipV="1">
                <a:off x="3242077" y="494116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16396</a:t>
                </a:r>
                <a:endParaRPr lang="en-US" dirty="0"/>
              </a:p>
            </p:txBody>
          </p:sp>
          <p:sp>
            <p:nvSpPr>
              <p:cNvPr id="51" name="TextBox 21"/>
              <p:cNvSpPr txBox="1"/>
              <p:nvPr/>
            </p:nvSpPr>
            <p:spPr>
              <a:xfrm rot="10800000" flipV="1">
                <a:off x="3242077" y="4571836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16400</a:t>
                </a:r>
                <a:endParaRPr lang="en-US" dirty="0"/>
              </a:p>
            </p:txBody>
          </p:sp>
          <p:sp>
            <p:nvSpPr>
              <p:cNvPr id="52" name="TextBox 21"/>
              <p:cNvSpPr txBox="1"/>
              <p:nvPr/>
            </p:nvSpPr>
            <p:spPr>
              <a:xfrm rot="10800000" flipV="1">
                <a:off x="3242077" y="4211796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16404</a:t>
                </a:r>
                <a:endParaRPr lang="en-US" dirty="0"/>
              </a:p>
            </p:txBody>
          </p:sp>
          <p:sp>
            <p:nvSpPr>
              <p:cNvPr id="53" name="TextBox 21"/>
              <p:cNvSpPr txBox="1"/>
              <p:nvPr/>
            </p:nvSpPr>
            <p:spPr>
              <a:xfrm rot="10800000" flipV="1">
                <a:off x="3242077" y="314096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16416</a:t>
                </a:r>
                <a:endParaRPr lang="en-US" dirty="0"/>
              </a:p>
            </p:txBody>
          </p:sp>
          <p:sp>
            <p:nvSpPr>
              <p:cNvPr id="54" name="Rectangle 9"/>
              <p:cNvSpPr/>
              <p:nvPr/>
            </p:nvSpPr>
            <p:spPr>
              <a:xfrm rot="10800000" flipV="1">
                <a:off x="1983286" y="5673502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9"/>
              <p:cNvSpPr/>
              <p:nvPr/>
            </p:nvSpPr>
            <p:spPr>
              <a:xfrm rot="10800000" flipV="1">
                <a:off x="1983286" y="5311561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9"/>
              <p:cNvSpPr/>
              <p:nvPr/>
            </p:nvSpPr>
            <p:spPr>
              <a:xfrm rot="10800000" flipV="1">
                <a:off x="1983286" y="4947462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9"/>
              <p:cNvSpPr/>
              <p:nvPr/>
            </p:nvSpPr>
            <p:spPr>
              <a:xfrm rot="10800000" flipV="1">
                <a:off x="1983286" y="4585656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9"/>
              <p:cNvSpPr/>
              <p:nvPr/>
            </p:nvSpPr>
            <p:spPr>
              <a:xfrm rot="10800000" flipV="1">
                <a:off x="1979712" y="4223716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9"/>
              <p:cNvSpPr/>
              <p:nvPr/>
            </p:nvSpPr>
            <p:spPr>
              <a:xfrm rot="10800000" flipV="1">
                <a:off x="1979712" y="3861397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9"/>
              <p:cNvSpPr/>
              <p:nvPr/>
            </p:nvSpPr>
            <p:spPr>
              <a:xfrm rot="10800000" flipV="1">
                <a:off x="1983286" y="3503668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CMP</a:t>
                </a:r>
              </a:p>
            </p:txBody>
          </p:sp>
          <p:sp>
            <p:nvSpPr>
              <p:cNvPr id="61" name="Rectangle 9"/>
              <p:cNvSpPr/>
              <p:nvPr/>
            </p:nvSpPr>
            <p:spPr>
              <a:xfrm rot="10800000" flipV="1">
                <a:off x="1979712" y="3146510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21"/>
              <p:cNvSpPr txBox="1"/>
              <p:nvPr/>
            </p:nvSpPr>
            <p:spPr>
              <a:xfrm rot="10800000" flipV="1">
                <a:off x="3242077" y="350100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16412</a:t>
                </a:r>
                <a:endParaRPr lang="en-US" dirty="0"/>
              </a:p>
            </p:txBody>
          </p:sp>
          <p:sp>
            <p:nvSpPr>
              <p:cNvPr id="63" name="TextBox 21"/>
              <p:cNvSpPr txBox="1"/>
              <p:nvPr/>
            </p:nvSpPr>
            <p:spPr>
              <a:xfrm rot="10800000" flipV="1">
                <a:off x="3242077" y="3856402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16408</a:t>
                </a:r>
                <a:endParaRPr lang="en-US" dirty="0"/>
              </a:p>
            </p:txBody>
          </p:sp>
        </p:grpSp>
        <p:sp>
          <p:nvSpPr>
            <p:cNvPr id="43" name="Rectangle 9"/>
            <p:cNvSpPr/>
            <p:nvPr/>
          </p:nvSpPr>
          <p:spPr>
            <a:xfrm rot="10800000" flipV="1">
              <a:off x="899592" y="2707929"/>
              <a:ext cx="1178348" cy="359513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 rot="10800000" flipV="1">
              <a:off x="2089949" y="269550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32674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7544" y="46438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Programa</a:t>
            </a:r>
            <a:r>
              <a:rPr lang="en-US" dirty="0"/>
              <a:t>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74364" y="46438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Programa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9793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Surge necesidad de direcciones “variables”.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Dicha dirección variable en el caso del ejemplo, se referirían a la ubicación 16384.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El programa al encontrar la instrucción JMP 28, debiese entonces calcular: 16384 + 28 = 16412 (y encontrar el valor de base cada vez que se cargue)</a:t>
            </a: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60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Esas direcciones variables, entonces, se denominan virtuales.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¿Es posible saber cuáles son esas direcciones en un programa cualquiera?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grpSp>
        <p:nvGrpSpPr>
          <p:cNvPr id="4" name="Agrupar 2"/>
          <p:cNvGrpSpPr/>
          <p:nvPr/>
        </p:nvGrpSpPr>
        <p:grpSpPr>
          <a:xfrm rot="10800000">
            <a:off x="3635896" y="3863181"/>
            <a:ext cx="2249805" cy="2745596"/>
            <a:chOff x="5055183" y="2492896"/>
            <a:chExt cx="3016870" cy="3681700"/>
          </a:xfrm>
        </p:grpSpPr>
        <p:sp>
          <p:nvSpPr>
            <p:cNvPr id="5" name="Rectangle 3"/>
            <p:cNvSpPr/>
            <p:nvPr/>
          </p:nvSpPr>
          <p:spPr>
            <a:xfrm>
              <a:off x="5738001" y="2637439"/>
              <a:ext cx="2334052" cy="33843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6"/>
            <p:cNvCxnSpPr>
              <a:stCxn id="8" idx="0"/>
            </p:cNvCxnSpPr>
            <p:nvPr/>
          </p:nvCxnSpPr>
          <p:spPr>
            <a:xfrm>
              <a:off x="6905027" y="3162601"/>
              <a:ext cx="0" cy="4084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/>
            <p:nvPr/>
          </p:nvSpPr>
          <p:spPr>
            <a:xfrm flipV="1">
              <a:off x="5738001" y="2637439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8" name="Rectangle 8"/>
            <p:cNvSpPr/>
            <p:nvPr/>
          </p:nvSpPr>
          <p:spPr>
            <a:xfrm flipV="1">
              <a:off x="5738001" y="5496653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Texto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 flipV="1">
              <a:off x="5738001" y="4971491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Datos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 flipV="1">
              <a:off x="5738001" y="4446330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  <p:cxnSp>
          <p:nvCxnSpPr>
            <p:cNvPr id="11" name="Straight Arrow Connector 13"/>
            <p:cNvCxnSpPr/>
            <p:nvPr/>
          </p:nvCxnSpPr>
          <p:spPr>
            <a:xfrm flipV="1">
              <a:off x="6905027" y="4037870"/>
              <a:ext cx="0" cy="4084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1"/>
            <p:cNvSpPr txBox="1"/>
            <p:nvPr/>
          </p:nvSpPr>
          <p:spPr>
            <a:xfrm flipV="1">
              <a:off x="5339214" y="58052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3" name="TextBox 25"/>
            <p:cNvSpPr txBox="1"/>
            <p:nvPr/>
          </p:nvSpPr>
          <p:spPr>
            <a:xfrm flipV="1">
              <a:off x="5055183" y="249289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14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Asimismo, una forma de controlar el acceso es por medio de ubicaciones “base” y “límite”.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¿Resuelve el problema?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grpSp>
        <p:nvGrpSpPr>
          <p:cNvPr id="4" name="Agrupar 2"/>
          <p:cNvGrpSpPr/>
          <p:nvPr/>
        </p:nvGrpSpPr>
        <p:grpSpPr>
          <a:xfrm rot="10800000">
            <a:off x="3635896" y="3863181"/>
            <a:ext cx="2249805" cy="2745596"/>
            <a:chOff x="5055183" y="2492896"/>
            <a:chExt cx="3016870" cy="3681700"/>
          </a:xfrm>
        </p:grpSpPr>
        <p:sp>
          <p:nvSpPr>
            <p:cNvPr id="5" name="Rectangle 3"/>
            <p:cNvSpPr/>
            <p:nvPr/>
          </p:nvSpPr>
          <p:spPr>
            <a:xfrm>
              <a:off x="5738001" y="2637439"/>
              <a:ext cx="2334052" cy="33843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6"/>
            <p:cNvCxnSpPr>
              <a:stCxn id="8" idx="0"/>
            </p:cNvCxnSpPr>
            <p:nvPr/>
          </p:nvCxnSpPr>
          <p:spPr>
            <a:xfrm>
              <a:off x="6905027" y="3162601"/>
              <a:ext cx="0" cy="4084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/>
            <p:nvPr/>
          </p:nvSpPr>
          <p:spPr>
            <a:xfrm flipV="1">
              <a:off x="5738001" y="2637439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8" name="Rectangle 8"/>
            <p:cNvSpPr/>
            <p:nvPr/>
          </p:nvSpPr>
          <p:spPr>
            <a:xfrm flipV="1">
              <a:off x="5738001" y="5496653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Texto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 flipV="1">
              <a:off x="5738001" y="4971491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Datos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 flipV="1">
              <a:off x="5738001" y="4446330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  <p:cxnSp>
          <p:nvCxnSpPr>
            <p:cNvPr id="11" name="Straight Arrow Connector 13"/>
            <p:cNvCxnSpPr/>
            <p:nvPr/>
          </p:nvCxnSpPr>
          <p:spPr>
            <a:xfrm flipV="1">
              <a:off x="6905027" y="4037870"/>
              <a:ext cx="0" cy="4084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1"/>
            <p:cNvSpPr txBox="1"/>
            <p:nvPr/>
          </p:nvSpPr>
          <p:spPr>
            <a:xfrm flipV="1">
              <a:off x="5339214" y="58052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3" name="TextBox 25"/>
            <p:cNvSpPr txBox="1"/>
            <p:nvPr/>
          </p:nvSpPr>
          <p:spPr>
            <a:xfrm flipV="1">
              <a:off x="5055183" y="249289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57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La administración y uso de estas direcciones virtuales corresponde a un módulo del SO llamado MMU (</a:t>
            </a:r>
            <a:r>
              <a:rPr lang="es-ES_tradnl" altLang="en-US" dirty="0" err="1">
                <a:solidFill>
                  <a:srgbClr val="002060"/>
                </a:solidFill>
              </a:rPr>
              <a:t>Memory</a:t>
            </a:r>
            <a:r>
              <a:rPr lang="es-ES_tradnl" altLang="en-US" dirty="0">
                <a:solidFill>
                  <a:srgbClr val="002060"/>
                </a:solidFill>
              </a:rPr>
              <a:t> Management </a:t>
            </a:r>
            <a:r>
              <a:rPr lang="es-ES_tradnl" altLang="en-US" dirty="0" err="1">
                <a:solidFill>
                  <a:srgbClr val="002060"/>
                </a:solidFill>
              </a:rPr>
              <a:t>Unit</a:t>
            </a:r>
            <a:r>
              <a:rPr lang="es-ES_tradnl" altLang="en-US" dirty="0">
                <a:solidFill>
                  <a:srgbClr val="002060"/>
                </a:solidFill>
              </a:rPr>
              <a:t>).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Concretamente, trabaja el cálculo de direcciones virtuales contra direcciones físicas. (¿Cuál es cuál?)</a:t>
            </a: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7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Otras preguntas a plantear: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¿Qué ocurre si se pasa en la cantidad de memoria a emplear en el proceso?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¿Dónde en la memoria se colocan los procesos al ser cargados?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¿Habría una forma de administrar la memoria de manera simple en vista de las anteriores dos preguntas?</a:t>
            </a:r>
          </a:p>
          <a:p>
            <a:r>
              <a:rPr lang="es-ES_tradnl" altLang="en-US" dirty="0" err="1">
                <a:solidFill>
                  <a:srgbClr val="002060"/>
                </a:solidFill>
              </a:rPr>
              <a:t>Cliffhangers</a:t>
            </a:r>
            <a:r>
              <a:rPr lang="es-ES_tradnl" altLang="en-US" dirty="0">
                <a:solidFill>
                  <a:srgbClr val="002060"/>
                </a:solidFill>
              </a:rPr>
              <a:t> para la próxima clase 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</a:t>
            </a:r>
            <a:endParaRPr lang="es-ES_tradnl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0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¿Qué es la memoria principal? </a:t>
            </a:r>
            <a:r>
              <a:rPr lang="es-CL" altLang="en-US" dirty="0">
                <a:solidFill>
                  <a:srgbClr val="002060"/>
                </a:solidFill>
                <a:sym typeface="Wingdings"/>
              </a:rPr>
              <a:t> RAM</a:t>
            </a:r>
          </a:p>
          <a:p>
            <a:r>
              <a:rPr lang="es-CL" altLang="en-US" dirty="0">
                <a:solidFill>
                  <a:srgbClr val="002060"/>
                </a:solidFill>
                <a:sym typeface="Wingdings"/>
              </a:rPr>
              <a:t>¿Para qué se emplea?</a:t>
            </a:r>
          </a:p>
          <a:p>
            <a:r>
              <a:rPr lang="es-CL" altLang="en-US" dirty="0">
                <a:solidFill>
                  <a:srgbClr val="002060"/>
                </a:solidFill>
                <a:sym typeface="Wingdings"/>
              </a:rPr>
              <a:t>¿Cómo se representa?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¿Bajo qué condiciones debe administrarse?</a:t>
            </a:r>
          </a:p>
        </p:txBody>
      </p:sp>
    </p:spTree>
    <p:extLst>
      <p:ext uri="{BB962C8B-B14F-4D97-AF65-F5344CB8AC3E}">
        <p14:creationId xmlns:p14="http://schemas.microsoft.com/office/powerpoint/2010/main" val="118829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Ya vimos los procesos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endParaRPr lang="es-ES_tradnl" altLang="en-US" dirty="0">
              <a:solidFill>
                <a:srgbClr val="002060"/>
              </a:solidFill>
            </a:endParaRPr>
          </a:p>
          <a:p>
            <a:r>
              <a:rPr lang="es-CL" altLang="en-US" dirty="0">
                <a:solidFill>
                  <a:srgbClr val="002060"/>
                </a:solidFill>
              </a:rPr>
              <a:t>¿En qué casos los procesos usan memoria y para qué?</a:t>
            </a: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grpSp>
        <p:nvGrpSpPr>
          <p:cNvPr id="3" name="Agrupar 2"/>
          <p:cNvGrpSpPr/>
          <p:nvPr/>
        </p:nvGrpSpPr>
        <p:grpSpPr>
          <a:xfrm rot="10800000">
            <a:off x="5652120" y="2924944"/>
            <a:ext cx="3016870" cy="3681700"/>
            <a:chOff x="5055183" y="2492896"/>
            <a:chExt cx="3016870" cy="3681700"/>
          </a:xfrm>
        </p:grpSpPr>
        <p:sp>
          <p:nvSpPr>
            <p:cNvPr id="5" name="Rectangle 3"/>
            <p:cNvSpPr/>
            <p:nvPr/>
          </p:nvSpPr>
          <p:spPr>
            <a:xfrm>
              <a:off x="5738001" y="2637439"/>
              <a:ext cx="2334052" cy="33843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6"/>
            <p:cNvCxnSpPr>
              <a:stCxn id="6" idx="0"/>
            </p:cNvCxnSpPr>
            <p:nvPr/>
          </p:nvCxnSpPr>
          <p:spPr>
            <a:xfrm>
              <a:off x="6905027" y="3162601"/>
              <a:ext cx="0" cy="4084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/>
            <p:nvPr/>
          </p:nvSpPr>
          <p:spPr>
            <a:xfrm flipV="1">
              <a:off x="5738001" y="2637439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7" name="Rectangle 8"/>
            <p:cNvSpPr/>
            <p:nvPr/>
          </p:nvSpPr>
          <p:spPr>
            <a:xfrm flipV="1">
              <a:off x="5738001" y="5496653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Texto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9"/>
            <p:cNvSpPr/>
            <p:nvPr/>
          </p:nvSpPr>
          <p:spPr>
            <a:xfrm flipV="1">
              <a:off x="5738001" y="4971491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Datos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 flipV="1">
              <a:off x="5738001" y="4446330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  <p:cxnSp>
          <p:nvCxnSpPr>
            <p:cNvPr id="11" name="Straight Arrow Connector 13"/>
            <p:cNvCxnSpPr/>
            <p:nvPr/>
          </p:nvCxnSpPr>
          <p:spPr>
            <a:xfrm flipV="1">
              <a:off x="6905027" y="4037870"/>
              <a:ext cx="0" cy="4084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1"/>
            <p:cNvSpPr txBox="1"/>
            <p:nvPr/>
          </p:nvSpPr>
          <p:spPr>
            <a:xfrm flipV="1">
              <a:off x="5339214" y="58052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" name="TextBox 25"/>
            <p:cNvSpPr txBox="1"/>
            <p:nvPr/>
          </p:nvSpPr>
          <p:spPr>
            <a:xfrm flipV="1">
              <a:off x="5055183" y="249289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max</a:t>
              </a:r>
            </a:p>
          </p:txBody>
        </p:sp>
      </p:grp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6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De hecho, bajo ciertos casos, la memoria se ve así:</a:t>
            </a:r>
            <a:endParaRPr lang="es-CL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59833" y="2699627"/>
            <a:ext cx="3016870" cy="3681700"/>
            <a:chOff x="3059833" y="2699627"/>
            <a:chExt cx="3016870" cy="3681700"/>
          </a:xfrm>
        </p:grpSpPr>
        <p:grpSp>
          <p:nvGrpSpPr>
            <p:cNvPr id="3" name="Agrupar 2"/>
            <p:cNvGrpSpPr/>
            <p:nvPr/>
          </p:nvGrpSpPr>
          <p:grpSpPr>
            <a:xfrm rot="10800000">
              <a:off x="3059833" y="2699627"/>
              <a:ext cx="3016870" cy="3681700"/>
              <a:chOff x="5055183" y="2492896"/>
              <a:chExt cx="3016870" cy="3681700"/>
            </a:xfrm>
          </p:grpSpPr>
          <p:sp>
            <p:nvSpPr>
              <p:cNvPr id="5" name="Rectangle 3"/>
              <p:cNvSpPr/>
              <p:nvPr/>
            </p:nvSpPr>
            <p:spPr>
              <a:xfrm>
                <a:off x="5738001" y="2637439"/>
                <a:ext cx="2334052" cy="33843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8"/>
              <p:cNvSpPr/>
              <p:nvPr/>
            </p:nvSpPr>
            <p:spPr>
              <a:xfrm flipV="1">
                <a:off x="5738001" y="5496653"/>
                <a:ext cx="2334052" cy="525162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</a:t>
                </a:r>
              </a:p>
            </p:txBody>
          </p:sp>
          <p:sp>
            <p:nvSpPr>
              <p:cNvPr id="8" name="Rectangle 9"/>
              <p:cNvSpPr/>
              <p:nvPr/>
            </p:nvSpPr>
            <p:spPr>
              <a:xfrm flipV="1">
                <a:off x="5738001" y="4971491"/>
                <a:ext cx="2334052" cy="525162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Programa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3" name="TextBox 21"/>
              <p:cNvSpPr txBox="1"/>
              <p:nvPr/>
            </p:nvSpPr>
            <p:spPr>
              <a:xfrm flipV="1">
                <a:off x="5339214" y="580526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4" name="TextBox 25"/>
              <p:cNvSpPr txBox="1"/>
              <p:nvPr/>
            </p:nvSpPr>
            <p:spPr>
              <a:xfrm flipV="1">
                <a:off x="5055183" y="2492896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max</a:t>
                </a:r>
              </a:p>
            </p:txBody>
          </p:sp>
        </p:grpSp>
        <p:sp>
          <p:nvSpPr>
            <p:cNvPr id="15" name="TextBox 25"/>
            <p:cNvSpPr txBox="1"/>
            <p:nvPr/>
          </p:nvSpPr>
          <p:spPr>
            <a:xfrm rot="10800000" flipV="1">
              <a:off x="3923928" y="4725144"/>
              <a:ext cx="697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Libre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303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Considere ahora una configuración con multiprogramación:</a:t>
            </a:r>
          </a:p>
          <a:p>
            <a:endParaRPr lang="es-ES_tradnl" altLang="en-US" dirty="0">
              <a:solidFill>
                <a:srgbClr val="002060"/>
              </a:solidFill>
            </a:endParaRPr>
          </a:p>
          <a:p>
            <a:endParaRPr lang="es-ES_tradnl" altLang="en-US" dirty="0">
              <a:solidFill>
                <a:srgbClr val="002060"/>
              </a:solidFill>
            </a:endParaRPr>
          </a:p>
          <a:p>
            <a:endParaRPr lang="es-ES_tradnl" altLang="en-US" dirty="0">
              <a:solidFill>
                <a:srgbClr val="002060"/>
              </a:solidFill>
            </a:endParaRPr>
          </a:p>
          <a:p>
            <a:endParaRPr lang="es-ES_tradnl" altLang="en-US" dirty="0">
              <a:solidFill>
                <a:srgbClr val="002060"/>
              </a:solidFill>
            </a:endParaRPr>
          </a:p>
          <a:p>
            <a:endParaRPr lang="es-ES_tradnl" altLang="en-US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Qué problema(s) ve?</a:t>
            </a:r>
            <a:endParaRPr lang="es-CL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03848" y="2555612"/>
            <a:ext cx="3016872" cy="3681700"/>
            <a:chOff x="3059831" y="2699627"/>
            <a:chExt cx="3016872" cy="3681700"/>
          </a:xfrm>
        </p:grpSpPr>
        <p:grpSp>
          <p:nvGrpSpPr>
            <p:cNvPr id="21" name="Agrupar 2"/>
            <p:cNvGrpSpPr/>
            <p:nvPr/>
          </p:nvGrpSpPr>
          <p:grpSpPr>
            <a:xfrm rot="10800000">
              <a:off x="3059833" y="2699627"/>
              <a:ext cx="3016870" cy="3681700"/>
              <a:chOff x="5055183" y="2492896"/>
              <a:chExt cx="3016870" cy="3681700"/>
            </a:xfrm>
          </p:grpSpPr>
          <p:sp>
            <p:nvSpPr>
              <p:cNvPr id="23" name="Rectangle 3"/>
              <p:cNvSpPr/>
              <p:nvPr/>
            </p:nvSpPr>
            <p:spPr>
              <a:xfrm>
                <a:off x="5738001" y="2637439"/>
                <a:ext cx="2334052" cy="33843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8"/>
              <p:cNvSpPr/>
              <p:nvPr/>
            </p:nvSpPr>
            <p:spPr>
              <a:xfrm flipV="1">
                <a:off x="5738001" y="5496653"/>
                <a:ext cx="2334052" cy="525162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</a:t>
                </a:r>
              </a:p>
            </p:txBody>
          </p:sp>
          <p:sp>
            <p:nvSpPr>
              <p:cNvPr id="25" name="Rectangle 9"/>
              <p:cNvSpPr/>
              <p:nvPr/>
            </p:nvSpPr>
            <p:spPr>
              <a:xfrm flipV="1">
                <a:off x="5738001" y="4653136"/>
                <a:ext cx="2334052" cy="525162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Programa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6" name="TextBox 21"/>
              <p:cNvSpPr txBox="1"/>
              <p:nvPr/>
            </p:nvSpPr>
            <p:spPr>
              <a:xfrm flipV="1">
                <a:off x="5339214" y="580526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7" name="TextBox 25"/>
              <p:cNvSpPr txBox="1"/>
              <p:nvPr/>
            </p:nvSpPr>
            <p:spPr>
              <a:xfrm flipV="1">
                <a:off x="5055183" y="2492896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max</a:t>
                </a:r>
              </a:p>
            </p:txBody>
          </p:sp>
        </p:grpSp>
        <p:sp>
          <p:nvSpPr>
            <p:cNvPr id="28" name="Rectangle 9"/>
            <p:cNvSpPr/>
            <p:nvPr/>
          </p:nvSpPr>
          <p:spPr>
            <a:xfrm rot="10800000" flipV="1">
              <a:off x="3059833" y="5347739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Programa</a:t>
              </a:r>
              <a:r>
                <a:rPr lang="en-US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29" name="Rectangle 9"/>
            <p:cNvSpPr/>
            <p:nvPr/>
          </p:nvSpPr>
          <p:spPr>
            <a:xfrm rot="10800000" flipV="1">
              <a:off x="3059831" y="4822577"/>
              <a:ext cx="2334052" cy="52516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Programa</a:t>
              </a:r>
              <a:r>
                <a:rPr lang="en-US" dirty="0">
                  <a:solidFill>
                    <a:schemeClr val="tx1"/>
                  </a:solidFill>
                </a:rPr>
                <a:t>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05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Si se hace referencia a variables de cada programa, ¿podrían estar asociadas a una dirección de memoria específica?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Conociendo la dirección de memoria específica, ¿podría ser que se acceda erróneamente a valores de otro programa?</a:t>
            </a: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Ambos problemas son posibles. Por ende, se requiere: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Localización dinámica de variables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Protección de memoria</a:t>
            </a: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Localización dinámica de variables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Los procesos se colocan en memoria en ubicaciones (generalmente) distintas a lo largo de distintas ejecuciones y/o posterior a su vuelta desde la CPU.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Sin embargo, se “parametrizan” las ubicaciones del proceso de modo que las diferencias de ubicaciones que sean fijas.</a:t>
            </a: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5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Si miramos los siguientes ejemplos en </a:t>
            </a:r>
            <a:r>
              <a:rPr lang="es-ES_tradnl" altLang="en-US" dirty="0" err="1">
                <a:solidFill>
                  <a:srgbClr val="002060"/>
                </a:solidFill>
              </a:rPr>
              <a:t>ASSembler</a:t>
            </a:r>
            <a:r>
              <a:rPr lang="es-ES_tradnl" altLang="en-US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695509"/>
            <a:ext cx="2016224" cy="3973851"/>
            <a:chOff x="899592" y="2695509"/>
            <a:chExt cx="2016224" cy="3973851"/>
          </a:xfrm>
        </p:grpSpPr>
        <p:grpSp>
          <p:nvGrpSpPr>
            <p:cNvPr id="4" name="Group 3"/>
            <p:cNvGrpSpPr/>
            <p:nvPr/>
          </p:nvGrpSpPr>
          <p:grpSpPr>
            <a:xfrm>
              <a:off x="899592" y="3420235"/>
              <a:ext cx="1658166" cy="3249125"/>
              <a:chOff x="1979712" y="3140968"/>
              <a:chExt cx="1658166" cy="3249125"/>
            </a:xfrm>
          </p:grpSpPr>
          <p:sp>
            <p:nvSpPr>
              <p:cNvPr id="23" name="Rectangle 3"/>
              <p:cNvSpPr/>
              <p:nvPr/>
            </p:nvSpPr>
            <p:spPr>
              <a:xfrm rot="10800000">
                <a:off x="1983290" y="3146510"/>
                <a:ext cx="1178348" cy="3243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1"/>
              <p:cNvSpPr txBox="1"/>
              <p:nvPr/>
            </p:nvSpPr>
            <p:spPr>
              <a:xfrm rot="10800000" flipV="1">
                <a:off x="3247519" y="601199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8" name="Rectangle 9"/>
              <p:cNvSpPr/>
              <p:nvPr/>
            </p:nvSpPr>
            <p:spPr>
              <a:xfrm rot="10800000" flipV="1">
                <a:off x="1983290" y="6030580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JMP 24</a:t>
                </a:r>
              </a:p>
            </p:txBody>
          </p:sp>
          <p:sp>
            <p:nvSpPr>
              <p:cNvPr id="15" name="TextBox 21"/>
              <p:cNvSpPr txBox="1"/>
              <p:nvPr/>
            </p:nvSpPr>
            <p:spPr>
              <a:xfrm rot="10800000" flipV="1">
                <a:off x="3250981" y="566124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6" name="TextBox 21"/>
              <p:cNvSpPr txBox="1"/>
              <p:nvPr/>
            </p:nvSpPr>
            <p:spPr>
              <a:xfrm rot="10800000" flipV="1">
                <a:off x="3250982" y="530120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7" name="TextBox 21"/>
              <p:cNvSpPr txBox="1"/>
              <p:nvPr/>
            </p:nvSpPr>
            <p:spPr>
              <a:xfrm rot="10800000" flipV="1">
                <a:off x="3186863" y="494116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18" name="TextBox 21"/>
              <p:cNvSpPr txBox="1"/>
              <p:nvPr/>
            </p:nvSpPr>
            <p:spPr>
              <a:xfrm rot="10800000" flipV="1">
                <a:off x="3186863" y="457183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  <p:sp>
            <p:nvSpPr>
              <p:cNvPr id="19" name="TextBox 21"/>
              <p:cNvSpPr txBox="1"/>
              <p:nvPr/>
            </p:nvSpPr>
            <p:spPr>
              <a:xfrm rot="10800000" flipV="1">
                <a:off x="3186863" y="421179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20" name="TextBox 21"/>
              <p:cNvSpPr txBox="1"/>
              <p:nvPr/>
            </p:nvSpPr>
            <p:spPr>
              <a:xfrm rot="10800000" flipV="1">
                <a:off x="3196731" y="3140968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22" name="Rectangle 9"/>
              <p:cNvSpPr/>
              <p:nvPr/>
            </p:nvSpPr>
            <p:spPr>
              <a:xfrm rot="10800000" flipV="1">
                <a:off x="1983286" y="5673502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9"/>
              <p:cNvSpPr/>
              <p:nvPr/>
            </p:nvSpPr>
            <p:spPr>
              <a:xfrm rot="10800000" flipV="1">
                <a:off x="1983286" y="5311561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9"/>
              <p:cNvSpPr/>
              <p:nvPr/>
            </p:nvSpPr>
            <p:spPr>
              <a:xfrm rot="10800000" flipV="1">
                <a:off x="1983286" y="4947462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9"/>
              <p:cNvSpPr/>
              <p:nvPr/>
            </p:nvSpPr>
            <p:spPr>
              <a:xfrm rot="10800000" flipV="1">
                <a:off x="1983286" y="4585656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9"/>
              <p:cNvSpPr/>
              <p:nvPr/>
            </p:nvSpPr>
            <p:spPr>
              <a:xfrm rot="10800000" flipV="1">
                <a:off x="1979712" y="4223716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9"/>
              <p:cNvSpPr/>
              <p:nvPr/>
            </p:nvSpPr>
            <p:spPr>
              <a:xfrm rot="10800000" flipV="1">
                <a:off x="1979712" y="3861397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MOV</a:t>
                </a:r>
              </a:p>
            </p:txBody>
          </p:sp>
          <p:sp>
            <p:nvSpPr>
              <p:cNvPr id="35" name="Rectangle 9"/>
              <p:cNvSpPr/>
              <p:nvPr/>
            </p:nvSpPr>
            <p:spPr>
              <a:xfrm rot="10800000" flipV="1">
                <a:off x="1983286" y="3503668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36" name="Rectangle 9"/>
              <p:cNvSpPr/>
              <p:nvPr/>
            </p:nvSpPr>
            <p:spPr>
              <a:xfrm rot="10800000" flipV="1">
                <a:off x="1979712" y="3146510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21"/>
              <p:cNvSpPr txBox="1"/>
              <p:nvPr/>
            </p:nvSpPr>
            <p:spPr>
              <a:xfrm rot="10800000" flipV="1">
                <a:off x="3194749" y="3501008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38" name="TextBox 21"/>
              <p:cNvSpPr txBox="1"/>
              <p:nvPr/>
            </p:nvSpPr>
            <p:spPr>
              <a:xfrm rot="10800000" flipV="1">
                <a:off x="3186862" y="3856402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</p:grpSp>
        <p:sp>
          <p:nvSpPr>
            <p:cNvPr id="39" name="Rectangle 9"/>
            <p:cNvSpPr/>
            <p:nvPr/>
          </p:nvSpPr>
          <p:spPr>
            <a:xfrm rot="10800000" flipV="1">
              <a:off x="899592" y="2707929"/>
              <a:ext cx="1178348" cy="359513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" name="TextBox 21"/>
            <p:cNvSpPr txBox="1"/>
            <p:nvPr/>
          </p:nvSpPr>
          <p:spPr>
            <a:xfrm rot="10800000" flipV="1">
              <a:off x="2089949" y="269550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16380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92080" y="2697517"/>
            <a:ext cx="2016224" cy="3973851"/>
            <a:chOff x="899592" y="2695509"/>
            <a:chExt cx="2016224" cy="3973851"/>
          </a:xfrm>
        </p:grpSpPr>
        <p:grpSp>
          <p:nvGrpSpPr>
            <p:cNvPr id="42" name="Group 41"/>
            <p:cNvGrpSpPr/>
            <p:nvPr/>
          </p:nvGrpSpPr>
          <p:grpSpPr>
            <a:xfrm>
              <a:off x="899592" y="3420235"/>
              <a:ext cx="1658166" cy="3249125"/>
              <a:chOff x="1979712" y="3140968"/>
              <a:chExt cx="1658166" cy="3249125"/>
            </a:xfrm>
          </p:grpSpPr>
          <p:sp>
            <p:nvSpPr>
              <p:cNvPr id="45" name="Rectangle 3"/>
              <p:cNvSpPr/>
              <p:nvPr/>
            </p:nvSpPr>
            <p:spPr>
              <a:xfrm rot="10800000">
                <a:off x="1983290" y="3146510"/>
                <a:ext cx="1178348" cy="3243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21"/>
              <p:cNvSpPr txBox="1"/>
              <p:nvPr/>
            </p:nvSpPr>
            <p:spPr>
              <a:xfrm rot="10800000" flipV="1">
                <a:off x="3247519" y="601199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47" name="Rectangle 9"/>
              <p:cNvSpPr/>
              <p:nvPr/>
            </p:nvSpPr>
            <p:spPr>
              <a:xfrm rot="10800000" flipV="1">
                <a:off x="1983290" y="6030580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JMP 28</a:t>
                </a:r>
              </a:p>
            </p:txBody>
          </p:sp>
          <p:sp>
            <p:nvSpPr>
              <p:cNvPr id="48" name="TextBox 21"/>
              <p:cNvSpPr txBox="1"/>
              <p:nvPr/>
            </p:nvSpPr>
            <p:spPr>
              <a:xfrm rot="10800000" flipV="1">
                <a:off x="3250981" y="566124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9" name="TextBox 21"/>
              <p:cNvSpPr txBox="1"/>
              <p:nvPr/>
            </p:nvSpPr>
            <p:spPr>
              <a:xfrm rot="10800000" flipV="1">
                <a:off x="3250982" y="530120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50" name="TextBox 21"/>
              <p:cNvSpPr txBox="1"/>
              <p:nvPr/>
            </p:nvSpPr>
            <p:spPr>
              <a:xfrm rot="10800000" flipV="1">
                <a:off x="3186863" y="494116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51" name="TextBox 21"/>
              <p:cNvSpPr txBox="1"/>
              <p:nvPr/>
            </p:nvSpPr>
            <p:spPr>
              <a:xfrm rot="10800000" flipV="1">
                <a:off x="3186863" y="457183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  <p:sp>
            <p:nvSpPr>
              <p:cNvPr id="52" name="TextBox 21"/>
              <p:cNvSpPr txBox="1"/>
              <p:nvPr/>
            </p:nvSpPr>
            <p:spPr>
              <a:xfrm rot="10800000" flipV="1">
                <a:off x="3186863" y="421179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53" name="TextBox 21"/>
              <p:cNvSpPr txBox="1"/>
              <p:nvPr/>
            </p:nvSpPr>
            <p:spPr>
              <a:xfrm rot="10800000" flipV="1">
                <a:off x="3196731" y="3140968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54" name="Rectangle 9"/>
              <p:cNvSpPr/>
              <p:nvPr/>
            </p:nvSpPr>
            <p:spPr>
              <a:xfrm rot="10800000" flipV="1">
                <a:off x="1983286" y="5673502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9"/>
              <p:cNvSpPr/>
              <p:nvPr/>
            </p:nvSpPr>
            <p:spPr>
              <a:xfrm rot="10800000" flipV="1">
                <a:off x="1983286" y="5311561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9"/>
              <p:cNvSpPr/>
              <p:nvPr/>
            </p:nvSpPr>
            <p:spPr>
              <a:xfrm rot="10800000" flipV="1">
                <a:off x="1983286" y="4947462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9"/>
              <p:cNvSpPr/>
              <p:nvPr/>
            </p:nvSpPr>
            <p:spPr>
              <a:xfrm rot="10800000" flipV="1">
                <a:off x="1983286" y="4585656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9"/>
              <p:cNvSpPr/>
              <p:nvPr/>
            </p:nvSpPr>
            <p:spPr>
              <a:xfrm rot="10800000" flipV="1">
                <a:off x="1979712" y="4223716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9"/>
              <p:cNvSpPr/>
              <p:nvPr/>
            </p:nvSpPr>
            <p:spPr>
              <a:xfrm rot="10800000" flipV="1">
                <a:off x="1979712" y="3861397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9"/>
              <p:cNvSpPr/>
              <p:nvPr/>
            </p:nvSpPr>
            <p:spPr>
              <a:xfrm rot="10800000" flipV="1">
                <a:off x="1983286" y="3503668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CMP</a:t>
                </a:r>
              </a:p>
            </p:txBody>
          </p:sp>
          <p:sp>
            <p:nvSpPr>
              <p:cNvPr id="61" name="Rectangle 9"/>
              <p:cNvSpPr/>
              <p:nvPr/>
            </p:nvSpPr>
            <p:spPr>
              <a:xfrm rot="10800000" flipV="1">
                <a:off x="1979712" y="3146510"/>
                <a:ext cx="1178348" cy="359513"/>
              </a:xfrm>
              <a:prstGeom prst="rect">
                <a:avLst/>
              </a:prstGeom>
              <a:solidFill>
                <a:schemeClr val="bg2">
                  <a:lumMod val="75000"/>
                  <a:alpha val="6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21"/>
              <p:cNvSpPr txBox="1"/>
              <p:nvPr/>
            </p:nvSpPr>
            <p:spPr>
              <a:xfrm rot="10800000" flipV="1">
                <a:off x="3194749" y="3501008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63" name="TextBox 21"/>
              <p:cNvSpPr txBox="1"/>
              <p:nvPr/>
            </p:nvSpPr>
            <p:spPr>
              <a:xfrm rot="10800000" flipV="1">
                <a:off x="3186862" y="3856402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</p:grpSp>
        <p:sp>
          <p:nvSpPr>
            <p:cNvPr id="43" name="Rectangle 9"/>
            <p:cNvSpPr/>
            <p:nvPr/>
          </p:nvSpPr>
          <p:spPr>
            <a:xfrm rot="10800000" flipV="1">
              <a:off x="899592" y="2707929"/>
              <a:ext cx="1178348" cy="359513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 rot="10800000" flipV="1">
              <a:off x="2089949" y="269550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16380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7544" y="46438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Programa</a:t>
            </a:r>
            <a:r>
              <a:rPr lang="en-US" dirty="0"/>
              <a:t>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18526" y="46438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Programa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13844299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31499</TotalTime>
  <Words>639</Words>
  <Application>Microsoft Macintosh PowerPoint</Application>
  <PresentationFormat>On-screen Show (4:3)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Diseño predeterminado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248</cp:revision>
  <dcterms:created xsi:type="dcterms:W3CDTF">2018-07-23T18:42:49Z</dcterms:created>
  <dcterms:modified xsi:type="dcterms:W3CDTF">2021-08-03T20:01:54Z</dcterms:modified>
</cp:coreProperties>
</file>