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46" r:id="rId2"/>
    <p:sldId id="356" r:id="rId3"/>
    <p:sldId id="357" r:id="rId4"/>
    <p:sldId id="358" r:id="rId5"/>
    <p:sldId id="259" r:id="rId6"/>
    <p:sldId id="347" r:id="rId7"/>
    <p:sldId id="348" r:id="rId8"/>
    <p:sldId id="333" r:id="rId9"/>
    <p:sldId id="349" r:id="rId10"/>
    <p:sldId id="350" r:id="rId11"/>
    <p:sldId id="351" r:id="rId12"/>
    <p:sldId id="353" r:id="rId13"/>
    <p:sldId id="352" r:id="rId14"/>
    <p:sldId id="354" r:id="rId15"/>
    <p:sldId id="334" r:id="rId16"/>
    <p:sldId id="355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32C"/>
    <a:srgbClr val="7C0802"/>
    <a:srgbClr val="0091C8"/>
    <a:srgbClr val="D3611F"/>
    <a:srgbClr val="FD7425"/>
    <a:srgbClr val="6AC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85986"/>
  </p:normalViewPr>
  <p:slideViewPr>
    <p:cSldViewPr>
      <p:cViewPr varScale="1">
        <p:scale>
          <a:sx n="109" d="100"/>
          <a:sy n="109" d="100"/>
        </p:scale>
        <p:origin x="26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62DDEEE-0438-8543-92AA-C3F6A10343F1}" type="datetimeFigureOut">
              <a:rPr lang="es-CL"/>
              <a:pPr>
                <a:defRPr/>
              </a:pPr>
              <a:t>03-08-21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08FA92-BC42-3940-814E-040FA9F7B3BF}" type="slidenum">
              <a:rPr lang="es-CL" altLang="en-US"/>
              <a:pPr/>
              <a:t>‹#›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98711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0009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10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044374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044374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12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01014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13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044374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14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368494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15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80484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16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903775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2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680042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3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1238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4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915029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5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66880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6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823013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7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982958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8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80484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9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04437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A627D-EA86-0747-943D-2F7BE545B2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34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FD1A25-8913-F144-B15E-618524712A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7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D1F660-959E-EA46-9557-C3E122129C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27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14462-69E1-AF40-B2A1-EE2BF68547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82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0727B-F05E-3D4B-B7C8-3332CB5499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08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5C9ED4-D29E-134D-AB89-AE1E2BA3EE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2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397F3-74FC-1642-92E1-16448A391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73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933AD-C2CF-4547-8C8C-3DF69EFDD2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4173E-3B82-EA47-9624-1C4F97FA85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78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FDECCE-44C8-0544-A753-BFBA393B0A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1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E5E31-7927-484D-9381-6CFA26E22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3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modificar el estilo de texto del patrón</a:t>
            </a:r>
          </a:p>
          <a:p>
            <a:pPr lvl="1"/>
            <a:r>
              <a:rPr lang="en-US" altLang="en-US"/>
              <a:t>Segundo nivel</a:t>
            </a:r>
          </a:p>
          <a:p>
            <a:pPr lvl="2"/>
            <a:r>
              <a:rPr lang="en-US" altLang="en-US"/>
              <a:t>Tercer nivel</a:t>
            </a:r>
          </a:p>
          <a:p>
            <a:pPr lvl="3"/>
            <a:r>
              <a:rPr lang="en-US" altLang="en-US"/>
              <a:t>Cuarto nivel</a:t>
            </a:r>
          </a:p>
          <a:p>
            <a:pPr lvl="4"/>
            <a:r>
              <a:rPr lang="en-U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EE6F42C-1C7F-184D-8DEE-2D4D3E6297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Después de introducir la problemática general de la administración de memoria, quedaron las siguientes preguntas: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¿Qué ocurre si se pasa en la cantidad de memoria a emplear en el proceso?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¿Dónde en la memoria se colocan los procesos al ser cargados?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¿Habría una forma de administrar la memoria de manera simple en vista de las anteriores dos preguntas?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30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¿Cómo se implementaría la segmentación entonces?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99160"/>
              </p:ext>
            </p:extLst>
          </p:nvPr>
        </p:nvGraphicFramePr>
        <p:xfrm>
          <a:off x="323528" y="3097768"/>
          <a:ext cx="43204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000000"/>
                          </a:solidFill>
                        </a:rPr>
                        <a:t>Segment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000000"/>
                          </a:solidFill>
                        </a:rPr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000000"/>
                          </a:solidFill>
                        </a:rPr>
                        <a:t>Size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Courier"/>
                          <a:cs typeface="Courier"/>
                        </a:rPr>
                        <a:t>code</a:t>
                      </a:r>
                      <a:endParaRPr lang="es-E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32768 (32KB)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2048 (2KB)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Courier"/>
                          <a:cs typeface="Courier"/>
                        </a:rPr>
                        <a:t>heap</a:t>
                      </a:r>
                      <a:endParaRPr lang="es-E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34816 (34KB)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2048 (2KB)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Courier"/>
                          <a:cs typeface="Courier"/>
                        </a:rPr>
                        <a:t>stack</a:t>
                      </a:r>
                      <a:endParaRPr lang="es-E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28672 (28KB)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2048 (2KB)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619672" y="2665720"/>
            <a:ext cx="172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Segment</a:t>
            </a:r>
            <a:r>
              <a:rPr lang="es-ES" dirty="0"/>
              <a:t> </a:t>
            </a:r>
            <a:r>
              <a:rPr lang="es-ES" dirty="0" err="1"/>
              <a:t>Table</a:t>
            </a:r>
            <a:endParaRPr lang="es-ES" dirty="0"/>
          </a:p>
        </p:txBody>
      </p:sp>
      <p:grpSp>
        <p:nvGrpSpPr>
          <p:cNvPr id="2053" name="Agrupar 2052"/>
          <p:cNvGrpSpPr/>
          <p:nvPr/>
        </p:nvGrpSpPr>
        <p:grpSpPr>
          <a:xfrm>
            <a:off x="5436096" y="2564904"/>
            <a:ext cx="1584176" cy="3897724"/>
            <a:chOff x="4932040" y="2564904"/>
            <a:chExt cx="1584176" cy="3897724"/>
          </a:xfrm>
        </p:grpSpPr>
        <p:sp>
          <p:nvSpPr>
            <p:cNvPr id="10" name="Rectangle 3"/>
            <p:cNvSpPr/>
            <p:nvPr/>
          </p:nvSpPr>
          <p:spPr>
            <a:xfrm rot="10800000">
              <a:off x="4932042" y="2717684"/>
              <a:ext cx="864094" cy="3591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8"/>
            <p:cNvSpPr/>
            <p:nvPr/>
          </p:nvSpPr>
          <p:spPr>
            <a:xfrm rot="10800000" flipV="1">
              <a:off x="4932042" y="2717684"/>
              <a:ext cx="864094" cy="855332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</a:t>
              </a:r>
            </a:p>
          </p:txBody>
        </p:sp>
        <p:sp>
          <p:nvSpPr>
            <p:cNvPr id="12" name="Rectangle 9"/>
            <p:cNvSpPr/>
            <p:nvPr/>
          </p:nvSpPr>
          <p:spPr>
            <a:xfrm rot="10800000" flipV="1">
              <a:off x="4932042" y="3981475"/>
              <a:ext cx="864094" cy="225316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Stack</a:t>
              </a:r>
            </a:p>
          </p:txBody>
        </p:sp>
        <p:sp>
          <p:nvSpPr>
            <p:cNvPr id="13" name="TextBox 21"/>
            <p:cNvSpPr txBox="1"/>
            <p:nvPr/>
          </p:nvSpPr>
          <p:spPr>
            <a:xfrm rot="10800000" flipV="1">
              <a:off x="5766867" y="2564904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0KB</a:t>
              </a:r>
            </a:p>
          </p:txBody>
        </p:sp>
        <p:sp>
          <p:nvSpPr>
            <p:cNvPr id="8" name="Rectangle 9"/>
            <p:cNvSpPr/>
            <p:nvPr/>
          </p:nvSpPr>
          <p:spPr>
            <a:xfrm rot="10800000" flipV="1">
              <a:off x="4932040" y="4653136"/>
              <a:ext cx="864094" cy="216024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Heap</a:t>
              </a:r>
            </a:p>
          </p:txBody>
        </p:sp>
        <p:sp>
          <p:nvSpPr>
            <p:cNvPr id="9" name="Rectangle 9"/>
            <p:cNvSpPr/>
            <p:nvPr/>
          </p:nvSpPr>
          <p:spPr>
            <a:xfrm rot="10800000" flipV="1">
              <a:off x="4932040" y="4437112"/>
              <a:ext cx="864094" cy="216023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15" name="TextBox 21"/>
            <p:cNvSpPr txBox="1"/>
            <p:nvPr/>
          </p:nvSpPr>
          <p:spPr>
            <a:xfrm rot="10800000" flipV="1">
              <a:off x="5766867" y="3347700"/>
              <a:ext cx="74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16KB</a:t>
              </a:r>
            </a:p>
          </p:txBody>
        </p:sp>
        <p:cxnSp>
          <p:nvCxnSpPr>
            <p:cNvPr id="16" name="Straight Arrow Connector 6"/>
            <p:cNvCxnSpPr/>
            <p:nvPr/>
          </p:nvCxnSpPr>
          <p:spPr>
            <a:xfrm flipV="1">
              <a:off x="5364088" y="3717032"/>
              <a:ext cx="0" cy="26444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3"/>
            <p:cNvCxnSpPr/>
            <p:nvPr/>
          </p:nvCxnSpPr>
          <p:spPr>
            <a:xfrm>
              <a:off x="5364088" y="4869160"/>
              <a:ext cx="0" cy="26444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21"/>
            <p:cNvSpPr txBox="1"/>
            <p:nvPr/>
          </p:nvSpPr>
          <p:spPr>
            <a:xfrm rot="10800000" flipV="1">
              <a:off x="5766867" y="4211795"/>
              <a:ext cx="74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32KB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 rot="10800000" flipV="1">
              <a:off x="5766867" y="5157192"/>
              <a:ext cx="74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48KB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0800000" flipV="1">
              <a:off x="5766867" y="6093296"/>
              <a:ext cx="74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64KB</a:t>
              </a:r>
            </a:p>
          </p:txBody>
        </p:sp>
      </p:grpSp>
      <p:grpSp>
        <p:nvGrpSpPr>
          <p:cNvPr id="2052" name="Agrupar 2051"/>
          <p:cNvGrpSpPr/>
          <p:nvPr/>
        </p:nvGrpSpPr>
        <p:grpSpPr>
          <a:xfrm>
            <a:off x="7524328" y="2556140"/>
            <a:ext cx="1584176" cy="3897724"/>
            <a:chOff x="7020272" y="2556140"/>
            <a:chExt cx="1584176" cy="3897724"/>
          </a:xfrm>
        </p:grpSpPr>
        <p:sp>
          <p:nvSpPr>
            <p:cNvPr id="41" name="Rectangle 3"/>
            <p:cNvSpPr/>
            <p:nvPr/>
          </p:nvSpPr>
          <p:spPr>
            <a:xfrm rot="10800000">
              <a:off x="7020272" y="2708920"/>
              <a:ext cx="864094" cy="3591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8"/>
            <p:cNvSpPr/>
            <p:nvPr/>
          </p:nvSpPr>
          <p:spPr>
            <a:xfrm rot="10800000" flipV="1">
              <a:off x="7020272" y="2708920"/>
              <a:ext cx="864094" cy="576064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44" name="TextBox 21"/>
            <p:cNvSpPr txBox="1"/>
            <p:nvPr/>
          </p:nvSpPr>
          <p:spPr>
            <a:xfrm rot="10800000" flipV="1">
              <a:off x="7855097" y="2556140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0KB</a:t>
              </a:r>
            </a:p>
          </p:txBody>
        </p:sp>
        <p:sp>
          <p:nvSpPr>
            <p:cNvPr id="47" name="TextBox 21"/>
            <p:cNvSpPr txBox="1"/>
            <p:nvPr/>
          </p:nvSpPr>
          <p:spPr>
            <a:xfrm rot="10800000" flipV="1">
              <a:off x="7884368" y="3068960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2KB</a:t>
              </a:r>
            </a:p>
          </p:txBody>
        </p:sp>
        <p:cxnSp>
          <p:nvCxnSpPr>
            <p:cNvPr id="48" name="Straight Arrow Connector 6"/>
            <p:cNvCxnSpPr/>
            <p:nvPr/>
          </p:nvCxnSpPr>
          <p:spPr>
            <a:xfrm flipV="1">
              <a:off x="7452320" y="5468812"/>
              <a:ext cx="0" cy="26444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13"/>
            <p:cNvCxnSpPr/>
            <p:nvPr/>
          </p:nvCxnSpPr>
          <p:spPr>
            <a:xfrm>
              <a:off x="7452320" y="4437112"/>
              <a:ext cx="0" cy="26444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21"/>
            <p:cNvSpPr txBox="1"/>
            <p:nvPr/>
          </p:nvSpPr>
          <p:spPr>
            <a:xfrm rot="10800000" flipV="1">
              <a:off x="7884368" y="3645024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4KB</a:t>
              </a:r>
            </a:p>
          </p:txBody>
        </p:sp>
        <p:sp>
          <p:nvSpPr>
            <p:cNvPr id="51" name="TextBox 21"/>
            <p:cNvSpPr txBox="1"/>
            <p:nvPr/>
          </p:nvSpPr>
          <p:spPr>
            <a:xfrm rot="10800000" flipV="1">
              <a:off x="7884368" y="4211795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6KB</a:t>
              </a:r>
            </a:p>
          </p:txBody>
        </p:sp>
        <p:sp>
          <p:nvSpPr>
            <p:cNvPr id="52" name="TextBox 21"/>
            <p:cNvSpPr txBox="1"/>
            <p:nvPr/>
          </p:nvSpPr>
          <p:spPr>
            <a:xfrm rot="10800000" flipV="1">
              <a:off x="7855097" y="6084532"/>
              <a:ext cx="74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16KB</a:t>
              </a:r>
            </a:p>
          </p:txBody>
        </p:sp>
        <p:sp>
          <p:nvSpPr>
            <p:cNvPr id="55" name="Rectangle 8"/>
            <p:cNvSpPr/>
            <p:nvPr/>
          </p:nvSpPr>
          <p:spPr>
            <a:xfrm rot="10800000" flipV="1">
              <a:off x="7020272" y="5733256"/>
              <a:ext cx="864094" cy="576064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Stack</a:t>
              </a:r>
            </a:p>
          </p:txBody>
        </p:sp>
        <p:sp>
          <p:nvSpPr>
            <p:cNvPr id="56" name="TextBox 21"/>
            <p:cNvSpPr txBox="1"/>
            <p:nvPr/>
          </p:nvSpPr>
          <p:spPr>
            <a:xfrm rot="10800000" flipV="1">
              <a:off x="7855099" y="5517232"/>
              <a:ext cx="74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14KB</a:t>
              </a:r>
            </a:p>
          </p:txBody>
        </p:sp>
        <p:sp>
          <p:nvSpPr>
            <p:cNvPr id="57" name="Rectangle 8"/>
            <p:cNvSpPr/>
            <p:nvPr/>
          </p:nvSpPr>
          <p:spPr>
            <a:xfrm rot="10800000" flipV="1">
              <a:off x="7020272" y="3861048"/>
              <a:ext cx="864094" cy="576064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Heap</a:t>
              </a:r>
            </a:p>
          </p:txBody>
        </p:sp>
      </p:grpSp>
      <p:sp>
        <p:nvSpPr>
          <p:cNvPr id="60" name="CuadroTexto 59"/>
          <p:cNvSpPr txBox="1"/>
          <p:nvPr/>
        </p:nvSpPr>
        <p:spPr>
          <a:xfrm>
            <a:off x="5380576" y="6470412"/>
            <a:ext cx="104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Physical</a:t>
            </a:r>
            <a:endParaRPr lang="es-ES" dirty="0"/>
          </a:p>
        </p:txBody>
      </p:sp>
      <p:sp>
        <p:nvSpPr>
          <p:cNvPr id="61" name="CuadroTexto 60"/>
          <p:cNvSpPr txBox="1"/>
          <p:nvPr/>
        </p:nvSpPr>
        <p:spPr>
          <a:xfrm>
            <a:off x="7540816" y="6466010"/>
            <a:ext cx="84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Virtual</a:t>
            </a:r>
          </a:p>
        </p:txBody>
      </p:sp>
      <p:sp>
        <p:nvSpPr>
          <p:cNvPr id="2054" name="CuadroTexto 2053"/>
          <p:cNvSpPr txBox="1"/>
          <p:nvPr/>
        </p:nvSpPr>
        <p:spPr>
          <a:xfrm>
            <a:off x="539552" y="4976008"/>
            <a:ext cx="46089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 buscamos la dirección 4200 (virtual):</a:t>
            </a:r>
          </a:p>
          <a:p>
            <a:pPr marL="285750" indent="-285750">
              <a:buFont typeface="Arial"/>
              <a:buChar char="•"/>
            </a:pPr>
            <a:r>
              <a:rPr lang="es-ES" dirty="0"/>
              <a:t>Sabemos que está en el segmento </a:t>
            </a:r>
            <a:r>
              <a:rPr lang="es-ES" dirty="0" err="1"/>
              <a:t>Heap</a:t>
            </a:r>
            <a:endParaRPr lang="es-ES" dirty="0"/>
          </a:p>
          <a:p>
            <a:pPr marL="285750" indent="-285750">
              <a:buFont typeface="Arial"/>
              <a:buChar char="•"/>
            </a:pPr>
            <a:r>
              <a:rPr lang="es-ES" dirty="0"/>
              <a:t>Se calcula como base + dirección: </a:t>
            </a:r>
            <a:br>
              <a:rPr lang="es-ES" dirty="0"/>
            </a:br>
            <a:r>
              <a:rPr lang="es-ES" dirty="0"/>
              <a:t>34816 + 4200 =  39016</a:t>
            </a:r>
          </a:p>
          <a:p>
            <a:pPr marL="285750" indent="-285750">
              <a:buFont typeface="Arial"/>
              <a:buChar char="•"/>
            </a:pPr>
            <a:r>
              <a:rPr lang="es-ES" dirty="0"/>
              <a:t>Dirección física: </a:t>
            </a:r>
            <a:r>
              <a:rPr lang="es-ES" b="1" dirty="0">
                <a:solidFill>
                  <a:srgbClr val="7C0802"/>
                </a:solidFill>
              </a:rPr>
              <a:t>39016</a:t>
            </a:r>
          </a:p>
        </p:txBody>
      </p:sp>
      <p:sp>
        <p:nvSpPr>
          <p:cNvPr id="4" name="CuadroTexto 3"/>
          <p:cNvSpPr txBox="1"/>
          <p:nvPr/>
        </p:nvSpPr>
        <p:spPr>
          <a:xfrm rot="20234109">
            <a:off x="929879" y="3536056"/>
            <a:ext cx="7047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rgbClr val="FF0000"/>
                </a:solidFill>
              </a:rPr>
              <a:t>SEGMENTATION FAULT</a:t>
            </a:r>
          </a:p>
        </p:txBody>
      </p:sp>
    </p:spTree>
    <p:extLst>
      <p:ext uri="{BB962C8B-B14F-4D97-AF65-F5344CB8AC3E}">
        <p14:creationId xmlns:p14="http://schemas.microsoft.com/office/powerpoint/2010/main" val="59177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¿Cómo se implementaría la segmentación entonces?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629619"/>
              </p:ext>
            </p:extLst>
          </p:nvPr>
        </p:nvGraphicFramePr>
        <p:xfrm>
          <a:off x="323528" y="3097768"/>
          <a:ext cx="43204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000000"/>
                          </a:solidFill>
                        </a:rPr>
                        <a:t>Segment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000000"/>
                          </a:solidFill>
                        </a:rPr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000000"/>
                          </a:solidFill>
                        </a:rPr>
                        <a:t>Size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Courier"/>
                          <a:cs typeface="Courier"/>
                        </a:rPr>
                        <a:t>code</a:t>
                      </a:r>
                      <a:endParaRPr lang="es-E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32768 (32KB)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2048 (2KB)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Courier"/>
                          <a:cs typeface="Courier"/>
                        </a:rPr>
                        <a:t>heap</a:t>
                      </a:r>
                      <a:endParaRPr lang="es-E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34816 (34KB)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2048 (2KB)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Courier"/>
                          <a:cs typeface="Courier"/>
                        </a:rPr>
                        <a:t>stack</a:t>
                      </a:r>
                      <a:endParaRPr lang="es-E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28672 (28KB)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2048 (2KB)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619672" y="2665720"/>
            <a:ext cx="172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Segment</a:t>
            </a:r>
            <a:r>
              <a:rPr lang="es-ES" dirty="0"/>
              <a:t> </a:t>
            </a:r>
            <a:r>
              <a:rPr lang="es-ES" dirty="0" err="1"/>
              <a:t>Table</a:t>
            </a:r>
            <a:endParaRPr lang="es-ES" dirty="0"/>
          </a:p>
        </p:txBody>
      </p:sp>
      <p:grpSp>
        <p:nvGrpSpPr>
          <p:cNvPr id="2053" name="Agrupar 2052"/>
          <p:cNvGrpSpPr/>
          <p:nvPr/>
        </p:nvGrpSpPr>
        <p:grpSpPr>
          <a:xfrm>
            <a:off x="5436096" y="2564904"/>
            <a:ext cx="1584176" cy="3897724"/>
            <a:chOff x="4932040" y="2564904"/>
            <a:chExt cx="1584176" cy="3897724"/>
          </a:xfrm>
        </p:grpSpPr>
        <p:sp>
          <p:nvSpPr>
            <p:cNvPr id="10" name="Rectangle 3"/>
            <p:cNvSpPr/>
            <p:nvPr/>
          </p:nvSpPr>
          <p:spPr>
            <a:xfrm rot="10800000">
              <a:off x="4932042" y="2717684"/>
              <a:ext cx="864094" cy="3591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8"/>
            <p:cNvSpPr/>
            <p:nvPr/>
          </p:nvSpPr>
          <p:spPr>
            <a:xfrm rot="10800000" flipV="1">
              <a:off x="4932042" y="2717684"/>
              <a:ext cx="864094" cy="855332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</a:t>
              </a:r>
            </a:p>
          </p:txBody>
        </p:sp>
        <p:sp>
          <p:nvSpPr>
            <p:cNvPr id="12" name="Rectangle 9"/>
            <p:cNvSpPr/>
            <p:nvPr/>
          </p:nvSpPr>
          <p:spPr>
            <a:xfrm rot="10800000" flipV="1">
              <a:off x="4932042" y="3981475"/>
              <a:ext cx="864094" cy="225316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Stack</a:t>
              </a:r>
            </a:p>
          </p:txBody>
        </p:sp>
        <p:sp>
          <p:nvSpPr>
            <p:cNvPr id="13" name="TextBox 21"/>
            <p:cNvSpPr txBox="1"/>
            <p:nvPr/>
          </p:nvSpPr>
          <p:spPr>
            <a:xfrm rot="10800000" flipV="1">
              <a:off x="5766867" y="2564904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0KB</a:t>
              </a:r>
            </a:p>
          </p:txBody>
        </p:sp>
        <p:sp>
          <p:nvSpPr>
            <p:cNvPr id="8" name="Rectangle 9"/>
            <p:cNvSpPr/>
            <p:nvPr/>
          </p:nvSpPr>
          <p:spPr>
            <a:xfrm rot="10800000" flipV="1">
              <a:off x="4932040" y="4653136"/>
              <a:ext cx="864094" cy="216024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Heap</a:t>
              </a:r>
            </a:p>
          </p:txBody>
        </p:sp>
        <p:sp>
          <p:nvSpPr>
            <p:cNvPr id="9" name="Rectangle 9"/>
            <p:cNvSpPr/>
            <p:nvPr/>
          </p:nvSpPr>
          <p:spPr>
            <a:xfrm rot="10800000" flipV="1">
              <a:off x="4932040" y="4437112"/>
              <a:ext cx="864094" cy="216023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15" name="TextBox 21"/>
            <p:cNvSpPr txBox="1"/>
            <p:nvPr/>
          </p:nvSpPr>
          <p:spPr>
            <a:xfrm rot="10800000" flipV="1">
              <a:off x="5766867" y="3347700"/>
              <a:ext cx="74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16KB</a:t>
              </a:r>
            </a:p>
          </p:txBody>
        </p:sp>
        <p:cxnSp>
          <p:nvCxnSpPr>
            <p:cNvPr id="16" name="Straight Arrow Connector 6"/>
            <p:cNvCxnSpPr/>
            <p:nvPr/>
          </p:nvCxnSpPr>
          <p:spPr>
            <a:xfrm flipV="1">
              <a:off x="5364088" y="3717032"/>
              <a:ext cx="0" cy="26444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3"/>
            <p:cNvCxnSpPr/>
            <p:nvPr/>
          </p:nvCxnSpPr>
          <p:spPr>
            <a:xfrm>
              <a:off x="5364088" y="4869160"/>
              <a:ext cx="0" cy="26444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21"/>
            <p:cNvSpPr txBox="1"/>
            <p:nvPr/>
          </p:nvSpPr>
          <p:spPr>
            <a:xfrm rot="10800000" flipV="1">
              <a:off x="5766867" y="4211795"/>
              <a:ext cx="74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32KB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 rot="10800000" flipV="1">
              <a:off x="5766867" y="5157192"/>
              <a:ext cx="74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48KB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0800000" flipV="1">
              <a:off x="5766867" y="6093296"/>
              <a:ext cx="74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64KB</a:t>
              </a:r>
            </a:p>
          </p:txBody>
        </p:sp>
      </p:grpSp>
      <p:grpSp>
        <p:nvGrpSpPr>
          <p:cNvPr id="2052" name="Agrupar 2051"/>
          <p:cNvGrpSpPr/>
          <p:nvPr/>
        </p:nvGrpSpPr>
        <p:grpSpPr>
          <a:xfrm>
            <a:off x="7524328" y="2556140"/>
            <a:ext cx="1584176" cy="3897724"/>
            <a:chOff x="7020272" y="2556140"/>
            <a:chExt cx="1584176" cy="3897724"/>
          </a:xfrm>
        </p:grpSpPr>
        <p:sp>
          <p:nvSpPr>
            <p:cNvPr id="41" name="Rectangle 3"/>
            <p:cNvSpPr/>
            <p:nvPr/>
          </p:nvSpPr>
          <p:spPr>
            <a:xfrm rot="10800000">
              <a:off x="7020272" y="2708920"/>
              <a:ext cx="864094" cy="3591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8"/>
            <p:cNvSpPr/>
            <p:nvPr/>
          </p:nvSpPr>
          <p:spPr>
            <a:xfrm rot="10800000" flipV="1">
              <a:off x="7020272" y="2708920"/>
              <a:ext cx="864094" cy="576064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44" name="TextBox 21"/>
            <p:cNvSpPr txBox="1"/>
            <p:nvPr/>
          </p:nvSpPr>
          <p:spPr>
            <a:xfrm rot="10800000" flipV="1">
              <a:off x="7855097" y="2556140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0KB</a:t>
              </a:r>
            </a:p>
          </p:txBody>
        </p:sp>
        <p:sp>
          <p:nvSpPr>
            <p:cNvPr id="47" name="TextBox 21"/>
            <p:cNvSpPr txBox="1"/>
            <p:nvPr/>
          </p:nvSpPr>
          <p:spPr>
            <a:xfrm rot="10800000" flipV="1">
              <a:off x="7884368" y="3068960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2KB</a:t>
              </a:r>
            </a:p>
          </p:txBody>
        </p:sp>
        <p:cxnSp>
          <p:nvCxnSpPr>
            <p:cNvPr id="48" name="Straight Arrow Connector 6"/>
            <p:cNvCxnSpPr/>
            <p:nvPr/>
          </p:nvCxnSpPr>
          <p:spPr>
            <a:xfrm flipV="1">
              <a:off x="7452320" y="5468812"/>
              <a:ext cx="0" cy="26444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13"/>
            <p:cNvCxnSpPr/>
            <p:nvPr/>
          </p:nvCxnSpPr>
          <p:spPr>
            <a:xfrm>
              <a:off x="7452320" y="4437112"/>
              <a:ext cx="0" cy="26444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21"/>
            <p:cNvSpPr txBox="1"/>
            <p:nvPr/>
          </p:nvSpPr>
          <p:spPr>
            <a:xfrm rot="10800000" flipV="1">
              <a:off x="7884368" y="3645024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4KB</a:t>
              </a:r>
            </a:p>
          </p:txBody>
        </p:sp>
        <p:sp>
          <p:nvSpPr>
            <p:cNvPr id="51" name="TextBox 21"/>
            <p:cNvSpPr txBox="1"/>
            <p:nvPr/>
          </p:nvSpPr>
          <p:spPr>
            <a:xfrm rot="10800000" flipV="1">
              <a:off x="7884368" y="4211795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6KB</a:t>
              </a:r>
            </a:p>
          </p:txBody>
        </p:sp>
        <p:sp>
          <p:nvSpPr>
            <p:cNvPr id="52" name="TextBox 21"/>
            <p:cNvSpPr txBox="1"/>
            <p:nvPr/>
          </p:nvSpPr>
          <p:spPr>
            <a:xfrm rot="10800000" flipV="1">
              <a:off x="7855097" y="6084532"/>
              <a:ext cx="74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16KB</a:t>
              </a:r>
            </a:p>
          </p:txBody>
        </p:sp>
        <p:sp>
          <p:nvSpPr>
            <p:cNvPr id="55" name="Rectangle 8"/>
            <p:cNvSpPr/>
            <p:nvPr/>
          </p:nvSpPr>
          <p:spPr>
            <a:xfrm rot="10800000" flipV="1">
              <a:off x="7020272" y="5733256"/>
              <a:ext cx="864094" cy="576064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Stack</a:t>
              </a:r>
            </a:p>
          </p:txBody>
        </p:sp>
        <p:sp>
          <p:nvSpPr>
            <p:cNvPr id="56" name="TextBox 21"/>
            <p:cNvSpPr txBox="1"/>
            <p:nvPr/>
          </p:nvSpPr>
          <p:spPr>
            <a:xfrm rot="10800000" flipV="1">
              <a:off x="7855099" y="5517232"/>
              <a:ext cx="74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14KB</a:t>
              </a:r>
            </a:p>
          </p:txBody>
        </p:sp>
        <p:sp>
          <p:nvSpPr>
            <p:cNvPr id="57" name="Rectangle 8"/>
            <p:cNvSpPr/>
            <p:nvPr/>
          </p:nvSpPr>
          <p:spPr>
            <a:xfrm rot="10800000" flipV="1">
              <a:off x="7020272" y="3861048"/>
              <a:ext cx="864094" cy="576064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Heap</a:t>
              </a:r>
            </a:p>
          </p:txBody>
        </p:sp>
      </p:grpSp>
      <p:sp>
        <p:nvSpPr>
          <p:cNvPr id="60" name="CuadroTexto 59"/>
          <p:cNvSpPr txBox="1"/>
          <p:nvPr/>
        </p:nvSpPr>
        <p:spPr>
          <a:xfrm>
            <a:off x="5380576" y="6470412"/>
            <a:ext cx="104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Physical</a:t>
            </a:r>
            <a:endParaRPr lang="es-ES" dirty="0"/>
          </a:p>
        </p:txBody>
      </p:sp>
      <p:sp>
        <p:nvSpPr>
          <p:cNvPr id="61" name="CuadroTexto 60"/>
          <p:cNvSpPr txBox="1"/>
          <p:nvPr/>
        </p:nvSpPr>
        <p:spPr>
          <a:xfrm>
            <a:off x="7540816" y="6466010"/>
            <a:ext cx="84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Virtual</a:t>
            </a:r>
          </a:p>
        </p:txBody>
      </p:sp>
      <p:sp>
        <p:nvSpPr>
          <p:cNvPr id="2054" name="CuadroTexto 2053"/>
          <p:cNvSpPr txBox="1"/>
          <p:nvPr/>
        </p:nvSpPr>
        <p:spPr>
          <a:xfrm>
            <a:off x="539552" y="4976008"/>
            <a:ext cx="480131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 buscamos la dirección 4200 (virtual):</a:t>
            </a:r>
          </a:p>
          <a:p>
            <a:pPr marL="285750" indent="-285750">
              <a:buFont typeface="Arial"/>
              <a:buChar char="•"/>
            </a:pPr>
            <a:r>
              <a:rPr lang="es-ES" dirty="0"/>
              <a:t>Sabemos que está en el segmento </a:t>
            </a:r>
            <a:r>
              <a:rPr lang="es-ES" dirty="0" err="1"/>
              <a:t>Heap</a:t>
            </a:r>
            <a:endParaRPr lang="es-ES" dirty="0"/>
          </a:p>
          <a:p>
            <a:pPr marL="285750" indent="-285750">
              <a:buFont typeface="Arial"/>
              <a:buChar char="•"/>
            </a:pPr>
            <a:r>
              <a:rPr lang="es-ES" dirty="0"/>
              <a:t>Offset dentro de </a:t>
            </a:r>
            <a:r>
              <a:rPr lang="es-ES" dirty="0" err="1"/>
              <a:t>Heap</a:t>
            </a:r>
            <a:r>
              <a:rPr lang="es-ES" dirty="0"/>
              <a:t>: 4200 </a:t>
            </a:r>
            <a:r>
              <a:rPr lang="mr-IN" dirty="0"/>
              <a:t>–</a:t>
            </a:r>
            <a:r>
              <a:rPr lang="es-ES" dirty="0"/>
              <a:t> 4096 = 104</a:t>
            </a:r>
          </a:p>
          <a:p>
            <a:pPr marL="285750" indent="-285750">
              <a:buFont typeface="Arial"/>
              <a:buChar char="•"/>
            </a:pPr>
            <a:r>
              <a:rPr lang="es-ES" dirty="0"/>
              <a:t>Se calcula como base + dirección: </a:t>
            </a:r>
            <a:br>
              <a:rPr lang="es-ES" dirty="0"/>
            </a:br>
            <a:r>
              <a:rPr lang="es-ES" dirty="0"/>
              <a:t>34816 + 104 =  34920</a:t>
            </a:r>
          </a:p>
          <a:p>
            <a:pPr marL="285750" indent="-285750">
              <a:buFont typeface="Arial"/>
              <a:buChar char="•"/>
            </a:pPr>
            <a:r>
              <a:rPr lang="es-ES" dirty="0"/>
              <a:t>Dirección física: </a:t>
            </a:r>
            <a:r>
              <a:rPr lang="es-ES" b="1" dirty="0"/>
              <a:t>34920</a:t>
            </a:r>
            <a:endParaRPr lang="es-ES" b="1" dirty="0">
              <a:solidFill>
                <a:srgbClr val="7C08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6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¿Cómo se sabe el segmento y el offset?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Posibilidad: restar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Mejor: binario!!! </a:t>
            </a:r>
            <a:r>
              <a:rPr lang="es-CL" altLang="en-US" dirty="0">
                <a:solidFill>
                  <a:srgbClr val="002060"/>
                </a:solidFill>
                <a:sym typeface="Wingdings"/>
              </a:rPr>
              <a:t>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  <a:sym typeface="Wingdings"/>
              </a:rPr>
              <a:t>¿Número de bits para direccionar 3 segmentos?  </a:t>
            </a:r>
            <a:r>
              <a:rPr lang="es-CL" altLang="en-US" dirty="0">
                <a:solidFill>
                  <a:schemeClr val="bg1">
                    <a:lumMod val="95000"/>
                  </a:schemeClr>
                </a:solidFill>
                <a:sym typeface="Wingdings"/>
              </a:rPr>
              <a:t>2</a:t>
            </a:r>
            <a:br>
              <a:rPr lang="es-CL" altLang="en-US" dirty="0">
                <a:solidFill>
                  <a:srgbClr val="002060"/>
                </a:solidFill>
              </a:rPr>
            </a:br>
            <a:endParaRPr lang="es-CL" altLang="en-US" dirty="0">
              <a:solidFill>
                <a:srgbClr val="002060"/>
              </a:solidFill>
            </a:endParaRPr>
          </a:p>
        </p:txBody>
      </p:sp>
      <p:sp>
        <p:nvSpPr>
          <p:cNvPr id="4" name="CuadroTexto 2053"/>
          <p:cNvSpPr txBox="1"/>
          <p:nvPr/>
        </p:nvSpPr>
        <p:spPr>
          <a:xfrm>
            <a:off x="1115616" y="4437112"/>
            <a:ext cx="66030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Entonces, para el caso anterior - 4200 (virtual):</a:t>
            </a:r>
          </a:p>
          <a:p>
            <a:pPr marL="285750" indent="-285750">
              <a:buFont typeface="Arial"/>
              <a:buChar char="•"/>
            </a:pPr>
            <a:r>
              <a:rPr lang="es-ES" sz="2400" dirty="0"/>
              <a:t>4200 </a:t>
            </a:r>
            <a:r>
              <a:rPr lang="es-ES" sz="2400" dirty="0">
                <a:sym typeface="Wingdings"/>
              </a:rPr>
              <a:t> </a:t>
            </a:r>
            <a:r>
              <a:rPr lang="es-ES" sz="2400" dirty="0">
                <a:solidFill>
                  <a:schemeClr val="bg1">
                    <a:lumMod val="95000"/>
                  </a:schemeClr>
                </a:solidFill>
                <a:sym typeface="Wingdings"/>
              </a:rPr>
              <a:t>01</a:t>
            </a:r>
            <a:r>
              <a:rPr lang="es-ES" sz="2400" dirty="0">
                <a:solidFill>
                  <a:srgbClr val="1F732C"/>
                </a:solidFill>
                <a:sym typeface="Wingdings"/>
              </a:rPr>
              <a:t>000001101000</a:t>
            </a:r>
            <a:r>
              <a:rPr lang="es-ES" sz="2400" dirty="0">
                <a:solidFill>
                  <a:srgbClr val="00B0F0"/>
                </a:solidFill>
                <a:sym typeface="Wingdings"/>
              </a:rPr>
              <a:t> </a:t>
            </a:r>
            <a:r>
              <a:rPr lang="es-ES" sz="2400" dirty="0">
                <a:sym typeface="Wingdings"/>
              </a:rPr>
              <a:t> 0x1068</a:t>
            </a:r>
            <a:endParaRPr lang="es-ES" sz="2400" dirty="0">
              <a:solidFill>
                <a:srgbClr val="00B0F0"/>
              </a:solidFill>
              <a:sym typeface="Wingdings"/>
            </a:endParaRPr>
          </a:p>
          <a:p>
            <a:pPr marL="285750" indent="-285750">
              <a:buFont typeface="Arial"/>
              <a:buChar char="•"/>
            </a:pPr>
            <a:r>
              <a:rPr lang="es-ES" sz="2400" dirty="0">
                <a:sym typeface="Wingdings"/>
              </a:rPr>
              <a:t>Segmento: </a:t>
            </a:r>
            <a:r>
              <a:rPr lang="es-ES" sz="2400" dirty="0">
                <a:solidFill>
                  <a:schemeClr val="bg1">
                    <a:lumMod val="95000"/>
                  </a:schemeClr>
                </a:solidFill>
                <a:sym typeface="Wingdings"/>
              </a:rPr>
              <a:t>01</a:t>
            </a:r>
            <a:r>
              <a:rPr lang="es-ES" sz="2400" dirty="0">
                <a:sym typeface="Wingdings"/>
              </a:rPr>
              <a:t> = 1  0x1</a:t>
            </a:r>
          </a:p>
          <a:p>
            <a:pPr marL="285750" indent="-285750">
              <a:buFont typeface="Arial"/>
              <a:buChar char="•"/>
            </a:pPr>
            <a:r>
              <a:rPr lang="es-ES" sz="2400" dirty="0">
                <a:sym typeface="Wingdings"/>
              </a:rPr>
              <a:t>Offset: </a:t>
            </a:r>
            <a:r>
              <a:rPr lang="es-ES" sz="2400" dirty="0">
                <a:solidFill>
                  <a:srgbClr val="1F732C"/>
                </a:solidFill>
                <a:sym typeface="Wingdings"/>
              </a:rPr>
              <a:t>000001101000</a:t>
            </a:r>
            <a:r>
              <a:rPr lang="es-ES" sz="2400" dirty="0">
                <a:sym typeface="Wingdings"/>
              </a:rPr>
              <a:t> = 104  0x068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09664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¿Y éste caso?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816778"/>
              </p:ext>
            </p:extLst>
          </p:nvPr>
        </p:nvGraphicFramePr>
        <p:xfrm>
          <a:off x="323528" y="3097768"/>
          <a:ext cx="43204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000000"/>
                          </a:solidFill>
                        </a:rPr>
                        <a:t>Segment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000000"/>
                          </a:solidFill>
                        </a:rPr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000000"/>
                          </a:solidFill>
                        </a:rPr>
                        <a:t>Size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Courier"/>
                          <a:cs typeface="Courier"/>
                        </a:rPr>
                        <a:t>code</a:t>
                      </a:r>
                      <a:endParaRPr lang="es-E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32768 (32KB)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2048 (2KB)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Courier"/>
                          <a:cs typeface="Courier"/>
                        </a:rPr>
                        <a:t>heap</a:t>
                      </a:r>
                      <a:endParaRPr lang="es-E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34816 (34KB)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2048 (2KB)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Courier"/>
                          <a:cs typeface="Courier"/>
                        </a:rPr>
                        <a:t>stack</a:t>
                      </a:r>
                      <a:endParaRPr lang="es-E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28672 (28KB)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2048 (2KB)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619672" y="2665720"/>
            <a:ext cx="172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Segment</a:t>
            </a:r>
            <a:r>
              <a:rPr lang="es-ES" dirty="0"/>
              <a:t> </a:t>
            </a:r>
            <a:r>
              <a:rPr lang="es-ES" dirty="0" err="1"/>
              <a:t>Table</a:t>
            </a:r>
            <a:endParaRPr lang="es-ES" dirty="0"/>
          </a:p>
        </p:txBody>
      </p:sp>
      <p:grpSp>
        <p:nvGrpSpPr>
          <p:cNvPr id="2053" name="Agrupar 2052"/>
          <p:cNvGrpSpPr/>
          <p:nvPr/>
        </p:nvGrpSpPr>
        <p:grpSpPr>
          <a:xfrm>
            <a:off x="5436096" y="2564904"/>
            <a:ext cx="1584176" cy="3897724"/>
            <a:chOff x="4932040" y="2564904"/>
            <a:chExt cx="1584176" cy="3897724"/>
          </a:xfrm>
        </p:grpSpPr>
        <p:sp>
          <p:nvSpPr>
            <p:cNvPr id="10" name="Rectangle 3"/>
            <p:cNvSpPr/>
            <p:nvPr/>
          </p:nvSpPr>
          <p:spPr>
            <a:xfrm rot="10800000">
              <a:off x="4932042" y="2717684"/>
              <a:ext cx="864094" cy="3591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8"/>
            <p:cNvSpPr/>
            <p:nvPr/>
          </p:nvSpPr>
          <p:spPr>
            <a:xfrm rot="10800000" flipV="1">
              <a:off x="4932042" y="2717684"/>
              <a:ext cx="864094" cy="855332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</a:t>
              </a:r>
            </a:p>
          </p:txBody>
        </p:sp>
        <p:sp>
          <p:nvSpPr>
            <p:cNvPr id="12" name="Rectangle 9"/>
            <p:cNvSpPr/>
            <p:nvPr/>
          </p:nvSpPr>
          <p:spPr>
            <a:xfrm rot="10800000" flipV="1">
              <a:off x="4932042" y="3981475"/>
              <a:ext cx="864094" cy="225316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Stack</a:t>
              </a:r>
            </a:p>
          </p:txBody>
        </p:sp>
        <p:sp>
          <p:nvSpPr>
            <p:cNvPr id="13" name="TextBox 21"/>
            <p:cNvSpPr txBox="1"/>
            <p:nvPr/>
          </p:nvSpPr>
          <p:spPr>
            <a:xfrm rot="10800000" flipV="1">
              <a:off x="5766867" y="2564904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0KB</a:t>
              </a:r>
            </a:p>
          </p:txBody>
        </p:sp>
        <p:sp>
          <p:nvSpPr>
            <p:cNvPr id="8" name="Rectangle 9"/>
            <p:cNvSpPr/>
            <p:nvPr/>
          </p:nvSpPr>
          <p:spPr>
            <a:xfrm rot="10800000" flipV="1">
              <a:off x="4932040" y="4653136"/>
              <a:ext cx="864094" cy="216024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Heap</a:t>
              </a:r>
            </a:p>
          </p:txBody>
        </p:sp>
        <p:sp>
          <p:nvSpPr>
            <p:cNvPr id="9" name="Rectangle 9"/>
            <p:cNvSpPr/>
            <p:nvPr/>
          </p:nvSpPr>
          <p:spPr>
            <a:xfrm rot="10800000" flipV="1">
              <a:off x="4932040" y="4437112"/>
              <a:ext cx="864094" cy="216023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15" name="TextBox 21"/>
            <p:cNvSpPr txBox="1"/>
            <p:nvPr/>
          </p:nvSpPr>
          <p:spPr>
            <a:xfrm rot="10800000" flipV="1">
              <a:off x="5766867" y="3347700"/>
              <a:ext cx="74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16KB</a:t>
              </a:r>
            </a:p>
          </p:txBody>
        </p:sp>
        <p:cxnSp>
          <p:nvCxnSpPr>
            <p:cNvPr id="16" name="Straight Arrow Connector 6"/>
            <p:cNvCxnSpPr/>
            <p:nvPr/>
          </p:nvCxnSpPr>
          <p:spPr>
            <a:xfrm flipV="1">
              <a:off x="5364088" y="3717032"/>
              <a:ext cx="0" cy="26444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3"/>
            <p:cNvCxnSpPr/>
            <p:nvPr/>
          </p:nvCxnSpPr>
          <p:spPr>
            <a:xfrm>
              <a:off x="5364088" y="4869160"/>
              <a:ext cx="0" cy="26444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21"/>
            <p:cNvSpPr txBox="1"/>
            <p:nvPr/>
          </p:nvSpPr>
          <p:spPr>
            <a:xfrm rot="10800000" flipV="1">
              <a:off x="5766867" y="4211795"/>
              <a:ext cx="74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32KB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 rot="10800000" flipV="1">
              <a:off x="5766867" y="5157192"/>
              <a:ext cx="74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48KB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0800000" flipV="1">
              <a:off x="5766867" y="6093296"/>
              <a:ext cx="74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64KB</a:t>
              </a:r>
            </a:p>
          </p:txBody>
        </p:sp>
      </p:grpSp>
      <p:grpSp>
        <p:nvGrpSpPr>
          <p:cNvPr id="2052" name="Agrupar 2051"/>
          <p:cNvGrpSpPr/>
          <p:nvPr/>
        </p:nvGrpSpPr>
        <p:grpSpPr>
          <a:xfrm>
            <a:off x="7524328" y="2556140"/>
            <a:ext cx="1584176" cy="3897724"/>
            <a:chOff x="7020272" y="2556140"/>
            <a:chExt cx="1584176" cy="3897724"/>
          </a:xfrm>
        </p:grpSpPr>
        <p:sp>
          <p:nvSpPr>
            <p:cNvPr id="41" name="Rectangle 3"/>
            <p:cNvSpPr/>
            <p:nvPr/>
          </p:nvSpPr>
          <p:spPr>
            <a:xfrm rot="10800000">
              <a:off x="7020272" y="2708920"/>
              <a:ext cx="864094" cy="3591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8"/>
            <p:cNvSpPr/>
            <p:nvPr/>
          </p:nvSpPr>
          <p:spPr>
            <a:xfrm rot="10800000" flipV="1">
              <a:off x="7020272" y="2708920"/>
              <a:ext cx="864094" cy="576064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44" name="TextBox 21"/>
            <p:cNvSpPr txBox="1"/>
            <p:nvPr/>
          </p:nvSpPr>
          <p:spPr>
            <a:xfrm rot="10800000" flipV="1">
              <a:off x="7855097" y="2556140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0KB</a:t>
              </a:r>
            </a:p>
          </p:txBody>
        </p:sp>
        <p:sp>
          <p:nvSpPr>
            <p:cNvPr id="47" name="TextBox 21"/>
            <p:cNvSpPr txBox="1"/>
            <p:nvPr/>
          </p:nvSpPr>
          <p:spPr>
            <a:xfrm rot="10800000" flipV="1">
              <a:off x="7884368" y="3068960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2KB</a:t>
              </a:r>
            </a:p>
          </p:txBody>
        </p:sp>
        <p:cxnSp>
          <p:nvCxnSpPr>
            <p:cNvPr id="48" name="Straight Arrow Connector 6"/>
            <p:cNvCxnSpPr/>
            <p:nvPr/>
          </p:nvCxnSpPr>
          <p:spPr>
            <a:xfrm flipV="1">
              <a:off x="7452320" y="5468812"/>
              <a:ext cx="0" cy="26444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13"/>
            <p:cNvCxnSpPr/>
            <p:nvPr/>
          </p:nvCxnSpPr>
          <p:spPr>
            <a:xfrm>
              <a:off x="7452320" y="4437112"/>
              <a:ext cx="0" cy="26444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21"/>
            <p:cNvSpPr txBox="1"/>
            <p:nvPr/>
          </p:nvSpPr>
          <p:spPr>
            <a:xfrm rot="10800000" flipV="1">
              <a:off x="7884368" y="3645024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4KB</a:t>
              </a:r>
            </a:p>
          </p:txBody>
        </p:sp>
        <p:sp>
          <p:nvSpPr>
            <p:cNvPr id="51" name="TextBox 21"/>
            <p:cNvSpPr txBox="1"/>
            <p:nvPr/>
          </p:nvSpPr>
          <p:spPr>
            <a:xfrm rot="10800000" flipV="1">
              <a:off x="7884368" y="4211795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6KB</a:t>
              </a:r>
            </a:p>
          </p:txBody>
        </p:sp>
        <p:sp>
          <p:nvSpPr>
            <p:cNvPr id="52" name="TextBox 21"/>
            <p:cNvSpPr txBox="1"/>
            <p:nvPr/>
          </p:nvSpPr>
          <p:spPr>
            <a:xfrm rot="10800000" flipV="1">
              <a:off x="7855097" y="6084532"/>
              <a:ext cx="74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16KB</a:t>
              </a:r>
            </a:p>
          </p:txBody>
        </p:sp>
        <p:sp>
          <p:nvSpPr>
            <p:cNvPr id="55" name="Rectangle 8"/>
            <p:cNvSpPr/>
            <p:nvPr/>
          </p:nvSpPr>
          <p:spPr>
            <a:xfrm rot="10800000" flipV="1">
              <a:off x="7020272" y="5733256"/>
              <a:ext cx="864094" cy="576064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Stack</a:t>
              </a:r>
            </a:p>
          </p:txBody>
        </p:sp>
        <p:sp>
          <p:nvSpPr>
            <p:cNvPr id="56" name="TextBox 21"/>
            <p:cNvSpPr txBox="1"/>
            <p:nvPr/>
          </p:nvSpPr>
          <p:spPr>
            <a:xfrm rot="10800000" flipV="1">
              <a:off x="7855099" y="5517232"/>
              <a:ext cx="74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14KB</a:t>
              </a:r>
            </a:p>
          </p:txBody>
        </p:sp>
        <p:sp>
          <p:nvSpPr>
            <p:cNvPr id="57" name="Rectangle 8"/>
            <p:cNvSpPr/>
            <p:nvPr/>
          </p:nvSpPr>
          <p:spPr>
            <a:xfrm rot="10800000" flipV="1">
              <a:off x="7020272" y="3861048"/>
              <a:ext cx="864094" cy="576064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Heap</a:t>
              </a:r>
            </a:p>
          </p:txBody>
        </p:sp>
      </p:grpSp>
      <p:sp>
        <p:nvSpPr>
          <p:cNvPr id="60" name="CuadroTexto 59"/>
          <p:cNvSpPr txBox="1"/>
          <p:nvPr/>
        </p:nvSpPr>
        <p:spPr>
          <a:xfrm>
            <a:off x="5380576" y="6470412"/>
            <a:ext cx="104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Physical</a:t>
            </a:r>
            <a:endParaRPr lang="es-ES" dirty="0"/>
          </a:p>
        </p:txBody>
      </p:sp>
      <p:sp>
        <p:nvSpPr>
          <p:cNvPr id="61" name="CuadroTexto 60"/>
          <p:cNvSpPr txBox="1"/>
          <p:nvPr/>
        </p:nvSpPr>
        <p:spPr>
          <a:xfrm>
            <a:off x="7540816" y="6466010"/>
            <a:ext cx="84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Virtual</a:t>
            </a:r>
          </a:p>
        </p:txBody>
      </p:sp>
      <p:sp>
        <p:nvSpPr>
          <p:cNvPr id="2054" name="CuadroTexto 2053"/>
          <p:cNvSpPr txBox="1"/>
          <p:nvPr/>
        </p:nvSpPr>
        <p:spPr>
          <a:xfrm>
            <a:off x="539552" y="4976008"/>
            <a:ext cx="433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 buscamos la dirección 16300 (virtual):</a:t>
            </a:r>
          </a:p>
          <a:p>
            <a:pPr marL="285750" indent="-285750">
              <a:buFont typeface="Arial"/>
              <a:buChar char="•"/>
            </a:pPr>
            <a:r>
              <a:rPr lang="es-ES" dirty="0"/>
              <a:t>Segmento </a:t>
            </a:r>
            <a:r>
              <a:rPr lang="es-ES" dirty="0" err="1"/>
              <a:t>Stack</a:t>
            </a:r>
            <a:r>
              <a:rPr lang="es-ES" dirty="0"/>
              <a:t> (segmento 3)</a:t>
            </a:r>
          </a:p>
          <a:p>
            <a:pPr marL="285750" indent="-285750">
              <a:buFont typeface="Arial"/>
              <a:buChar char="•"/>
            </a:pPr>
            <a:r>
              <a:rPr lang="es-ES" dirty="0"/>
              <a:t>Base + offset: 28672 + 4012 = 32684</a:t>
            </a:r>
          </a:p>
          <a:p>
            <a:pPr marL="285750" indent="-285750">
              <a:buFont typeface="Arial"/>
              <a:buChar char="•"/>
            </a:pPr>
            <a:r>
              <a:rPr lang="es-ES" dirty="0"/>
              <a:t>Dirección física: </a:t>
            </a:r>
            <a:r>
              <a:rPr lang="es-ES" b="1" dirty="0">
                <a:solidFill>
                  <a:srgbClr val="7C0802"/>
                </a:solidFill>
              </a:rPr>
              <a:t>32684</a:t>
            </a:r>
          </a:p>
        </p:txBody>
      </p:sp>
    </p:spTree>
    <p:extLst>
      <p:ext uri="{BB962C8B-B14F-4D97-AF65-F5344CB8AC3E}">
        <p14:creationId xmlns:p14="http://schemas.microsoft.com/office/powerpoint/2010/main" val="2991012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Algo debe cambiar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endParaRPr lang="es-CL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572011"/>
              </p:ext>
            </p:extLst>
          </p:nvPr>
        </p:nvGraphicFramePr>
        <p:xfrm>
          <a:off x="323528" y="3097768"/>
          <a:ext cx="49685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000000"/>
                          </a:solidFill>
                        </a:rPr>
                        <a:t>Segment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000000"/>
                          </a:solidFill>
                        </a:rPr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000000"/>
                          </a:solidFill>
                        </a:rPr>
                        <a:t>Size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000000"/>
                          </a:solidFill>
                        </a:rPr>
                        <a:t>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Courier"/>
                          <a:cs typeface="Courier"/>
                        </a:rPr>
                        <a:t>code</a:t>
                      </a:r>
                      <a:endParaRPr lang="es-E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32768 (32KB)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2048 (2KB)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Courier"/>
                          <a:cs typeface="Courier"/>
                        </a:rPr>
                        <a:t>heap</a:t>
                      </a:r>
                      <a:endParaRPr lang="es-E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34816 (34KB)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2048 (2KB)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Courier"/>
                          <a:cs typeface="Courier"/>
                        </a:rPr>
                        <a:t>stack</a:t>
                      </a:r>
                      <a:endParaRPr lang="es-E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28672 (28KB)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2048 (2KB)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619672" y="2665720"/>
            <a:ext cx="172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Segment</a:t>
            </a:r>
            <a:r>
              <a:rPr lang="es-ES" dirty="0"/>
              <a:t> </a:t>
            </a:r>
            <a:r>
              <a:rPr lang="es-ES" dirty="0" err="1"/>
              <a:t>Table</a:t>
            </a:r>
            <a:endParaRPr lang="es-ES" dirty="0"/>
          </a:p>
        </p:txBody>
      </p:sp>
      <p:grpSp>
        <p:nvGrpSpPr>
          <p:cNvPr id="2053" name="Agrupar 2052"/>
          <p:cNvGrpSpPr/>
          <p:nvPr/>
        </p:nvGrpSpPr>
        <p:grpSpPr>
          <a:xfrm>
            <a:off x="5436096" y="2564904"/>
            <a:ext cx="1584176" cy="3897724"/>
            <a:chOff x="4932040" y="2564904"/>
            <a:chExt cx="1584176" cy="3897724"/>
          </a:xfrm>
        </p:grpSpPr>
        <p:sp>
          <p:nvSpPr>
            <p:cNvPr id="10" name="Rectangle 3"/>
            <p:cNvSpPr/>
            <p:nvPr/>
          </p:nvSpPr>
          <p:spPr>
            <a:xfrm rot="10800000">
              <a:off x="4932042" y="2717684"/>
              <a:ext cx="864094" cy="3591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8"/>
            <p:cNvSpPr/>
            <p:nvPr/>
          </p:nvSpPr>
          <p:spPr>
            <a:xfrm rot="10800000" flipV="1">
              <a:off x="4932042" y="2717684"/>
              <a:ext cx="864094" cy="855332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</a:t>
              </a:r>
            </a:p>
          </p:txBody>
        </p:sp>
        <p:sp>
          <p:nvSpPr>
            <p:cNvPr id="12" name="Rectangle 9"/>
            <p:cNvSpPr/>
            <p:nvPr/>
          </p:nvSpPr>
          <p:spPr>
            <a:xfrm rot="10800000" flipV="1">
              <a:off x="4932042" y="3981475"/>
              <a:ext cx="864094" cy="225316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Stack</a:t>
              </a:r>
            </a:p>
          </p:txBody>
        </p:sp>
        <p:sp>
          <p:nvSpPr>
            <p:cNvPr id="13" name="TextBox 21"/>
            <p:cNvSpPr txBox="1"/>
            <p:nvPr/>
          </p:nvSpPr>
          <p:spPr>
            <a:xfrm rot="10800000" flipV="1">
              <a:off x="5766867" y="2564904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0KB</a:t>
              </a:r>
            </a:p>
          </p:txBody>
        </p:sp>
        <p:sp>
          <p:nvSpPr>
            <p:cNvPr id="8" name="Rectangle 9"/>
            <p:cNvSpPr/>
            <p:nvPr/>
          </p:nvSpPr>
          <p:spPr>
            <a:xfrm rot="10800000" flipV="1">
              <a:off x="4932040" y="4653136"/>
              <a:ext cx="864094" cy="216024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Heap</a:t>
              </a:r>
            </a:p>
          </p:txBody>
        </p:sp>
        <p:sp>
          <p:nvSpPr>
            <p:cNvPr id="9" name="Rectangle 9"/>
            <p:cNvSpPr/>
            <p:nvPr/>
          </p:nvSpPr>
          <p:spPr>
            <a:xfrm rot="10800000" flipV="1">
              <a:off x="4932040" y="4437112"/>
              <a:ext cx="864094" cy="216023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15" name="TextBox 21"/>
            <p:cNvSpPr txBox="1"/>
            <p:nvPr/>
          </p:nvSpPr>
          <p:spPr>
            <a:xfrm rot="10800000" flipV="1">
              <a:off x="5766867" y="3347700"/>
              <a:ext cx="74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16KB</a:t>
              </a:r>
            </a:p>
          </p:txBody>
        </p:sp>
        <p:cxnSp>
          <p:nvCxnSpPr>
            <p:cNvPr id="16" name="Straight Arrow Connector 6"/>
            <p:cNvCxnSpPr/>
            <p:nvPr/>
          </p:nvCxnSpPr>
          <p:spPr>
            <a:xfrm flipV="1">
              <a:off x="5364088" y="3717032"/>
              <a:ext cx="0" cy="26444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3"/>
            <p:cNvCxnSpPr/>
            <p:nvPr/>
          </p:nvCxnSpPr>
          <p:spPr>
            <a:xfrm>
              <a:off x="5364088" y="4869160"/>
              <a:ext cx="0" cy="26444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21"/>
            <p:cNvSpPr txBox="1"/>
            <p:nvPr/>
          </p:nvSpPr>
          <p:spPr>
            <a:xfrm rot="10800000" flipV="1">
              <a:off x="5766867" y="4211795"/>
              <a:ext cx="74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32KB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 rot="10800000" flipV="1">
              <a:off x="5766867" y="5157192"/>
              <a:ext cx="74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48KB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0800000" flipV="1">
              <a:off x="5766867" y="6093296"/>
              <a:ext cx="74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64KB</a:t>
              </a:r>
            </a:p>
          </p:txBody>
        </p:sp>
      </p:grpSp>
      <p:grpSp>
        <p:nvGrpSpPr>
          <p:cNvPr id="2052" name="Agrupar 2051"/>
          <p:cNvGrpSpPr/>
          <p:nvPr/>
        </p:nvGrpSpPr>
        <p:grpSpPr>
          <a:xfrm>
            <a:off x="7524328" y="2556140"/>
            <a:ext cx="1584176" cy="3897724"/>
            <a:chOff x="7020272" y="2556140"/>
            <a:chExt cx="1584176" cy="3897724"/>
          </a:xfrm>
        </p:grpSpPr>
        <p:sp>
          <p:nvSpPr>
            <p:cNvPr id="41" name="Rectangle 3"/>
            <p:cNvSpPr/>
            <p:nvPr/>
          </p:nvSpPr>
          <p:spPr>
            <a:xfrm rot="10800000">
              <a:off x="7020272" y="2708920"/>
              <a:ext cx="864094" cy="3591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8"/>
            <p:cNvSpPr/>
            <p:nvPr/>
          </p:nvSpPr>
          <p:spPr>
            <a:xfrm rot="10800000" flipV="1">
              <a:off x="7020272" y="2708920"/>
              <a:ext cx="864094" cy="576064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44" name="TextBox 21"/>
            <p:cNvSpPr txBox="1"/>
            <p:nvPr/>
          </p:nvSpPr>
          <p:spPr>
            <a:xfrm rot="10800000" flipV="1">
              <a:off x="7855097" y="2556140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0KB</a:t>
              </a:r>
            </a:p>
          </p:txBody>
        </p:sp>
        <p:sp>
          <p:nvSpPr>
            <p:cNvPr id="47" name="TextBox 21"/>
            <p:cNvSpPr txBox="1"/>
            <p:nvPr/>
          </p:nvSpPr>
          <p:spPr>
            <a:xfrm rot="10800000" flipV="1">
              <a:off x="7884368" y="3068960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2KB</a:t>
              </a:r>
            </a:p>
          </p:txBody>
        </p:sp>
        <p:cxnSp>
          <p:nvCxnSpPr>
            <p:cNvPr id="48" name="Straight Arrow Connector 6"/>
            <p:cNvCxnSpPr/>
            <p:nvPr/>
          </p:nvCxnSpPr>
          <p:spPr>
            <a:xfrm flipV="1">
              <a:off x="7452320" y="5468812"/>
              <a:ext cx="0" cy="26444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13"/>
            <p:cNvCxnSpPr/>
            <p:nvPr/>
          </p:nvCxnSpPr>
          <p:spPr>
            <a:xfrm>
              <a:off x="7452320" y="4437112"/>
              <a:ext cx="0" cy="26444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21"/>
            <p:cNvSpPr txBox="1"/>
            <p:nvPr/>
          </p:nvSpPr>
          <p:spPr>
            <a:xfrm rot="10800000" flipV="1">
              <a:off x="7884368" y="3645024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4KB</a:t>
              </a:r>
            </a:p>
          </p:txBody>
        </p:sp>
        <p:sp>
          <p:nvSpPr>
            <p:cNvPr id="51" name="TextBox 21"/>
            <p:cNvSpPr txBox="1"/>
            <p:nvPr/>
          </p:nvSpPr>
          <p:spPr>
            <a:xfrm rot="10800000" flipV="1">
              <a:off x="7884368" y="4211795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6KB</a:t>
              </a:r>
            </a:p>
          </p:txBody>
        </p:sp>
        <p:sp>
          <p:nvSpPr>
            <p:cNvPr id="52" name="TextBox 21"/>
            <p:cNvSpPr txBox="1"/>
            <p:nvPr/>
          </p:nvSpPr>
          <p:spPr>
            <a:xfrm rot="10800000" flipV="1">
              <a:off x="7855097" y="6084532"/>
              <a:ext cx="74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16KB</a:t>
              </a:r>
            </a:p>
          </p:txBody>
        </p:sp>
        <p:sp>
          <p:nvSpPr>
            <p:cNvPr id="55" name="Rectangle 8"/>
            <p:cNvSpPr/>
            <p:nvPr/>
          </p:nvSpPr>
          <p:spPr>
            <a:xfrm rot="10800000" flipV="1">
              <a:off x="7020272" y="5733256"/>
              <a:ext cx="864094" cy="576064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Stack</a:t>
              </a:r>
            </a:p>
          </p:txBody>
        </p:sp>
        <p:sp>
          <p:nvSpPr>
            <p:cNvPr id="56" name="TextBox 21"/>
            <p:cNvSpPr txBox="1"/>
            <p:nvPr/>
          </p:nvSpPr>
          <p:spPr>
            <a:xfrm rot="10800000" flipV="1">
              <a:off x="7855099" y="5517232"/>
              <a:ext cx="74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14KB</a:t>
              </a:r>
            </a:p>
          </p:txBody>
        </p:sp>
        <p:sp>
          <p:nvSpPr>
            <p:cNvPr id="57" name="Rectangle 8"/>
            <p:cNvSpPr/>
            <p:nvPr/>
          </p:nvSpPr>
          <p:spPr>
            <a:xfrm rot="10800000" flipV="1">
              <a:off x="7020272" y="3861048"/>
              <a:ext cx="864094" cy="576064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Heap</a:t>
              </a:r>
            </a:p>
          </p:txBody>
        </p:sp>
      </p:grpSp>
      <p:sp>
        <p:nvSpPr>
          <p:cNvPr id="60" name="CuadroTexto 59"/>
          <p:cNvSpPr txBox="1"/>
          <p:nvPr/>
        </p:nvSpPr>
        <p:spPr>
          <a:xfrm>
            <a:off x="5380576" y="6470412"/>
            <a:ext cx="104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Physical</a:t>
            </a:r>
            <a:endParaRPr lang="es-ES" dirty="0"/>
          </a:p>
        </p:txBody>
      </p:sp>
      <p:sp>
        <p:nvSpPr>
          <p:cNvPr id="61" name="CuadroTexto 60"/>
          <p:cNvSpPr txBox="1"/>
          <p:nvPr/>
        </p:nvSpPr>
        <p:spPr>
          <a:xfrm>
            <a:off x="7540816" y="6466010"/>
            <a:ext cx="84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Virtual</a:t>
            </a:r>
          </a:p>
        </p:txBody>
      </p:sp>
      <p:sp>
        <p:nvSpPr>
          <p:cNvPr id="2054" name="CuadroTexto 2053"/>
          <p:cNvSpPr txBox="1"/>
          <p:nvPr/>
        </p:nvSpPr>
        <p:spPr>
          <a:xfrm>
            <a:off x="539552" y="4976008"/>
            <a:ext cx="43931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 buscamos la dirección 16300 (virtual):</a:t>
            </a:r>
          </a:p>
          <a:p>
            <a:pPr marL="285750" indent="-285750">
              <a:buFont typeface="Arial"/>
              <a:buChar char="•"/>
            </a:pPr>
            <a:r>
              <a:rPr lang="es-ES" dirty="0"/>
              <a:t>Segmento </a:t>
            </a:r>
            <a:r>
              <a:rPr lang="es-ES" dirty="0" err="1"/>
              <a:t>Stack</a:t>
            </a:r>
            <a:r>
              <a:rPr lang="es-ES" dirty="0"/>
              <a:t> (segmento 3)</a:t>
            </a:r>
          </a:p>
          <a:p>
            <a:pPr marL="285750" indent="-285750">
              <a:buFont typeface="Arial"/>
              <a:buChar char="•"/>
            </a:pPr>
            <a:r>
              <a:rPr lang="es-ES" dirty="0"/>
              <a:t>Offset: complemento de 4096 (4KB</a:t>
            </a:r>
            <a:br>
              <a:rPr lang="es-ES" dirty="0"/>
            </a:br>
            <a:r>
              <a:rPr lang="es-ES" dirty="0"/>
              <a:t>máximo de offset): 4012 </a:t>
            </a:r>
            <a:r>
              <a:rPr lang="mr-IN" dirty="0"/>
              <a:t>–</a:t>
            </a:r>
            <a:r>
              <a:rPr lang="es-ES" dirty="0"/>
              <a:t> 4096 = -84</a:t>
            </a:r>
          </a:p>
          <a:p>
            <a:pPr marL="285750" indent="-285750">
              <a:buFont typeface="Arial"/>
              <a:buChar char="•"/>
            </a:pPr>
            <a:r>
              <a:rPr lang="es-ES" dirty="0"/>
              <a:t>Base + offset: 28672 </a:t>
            </a:r>
            <a:r>
              <a:rPr lang="mr-IN" dirty="0"/>
              <a:t>–</a:t>
            </a:r>
            <a:r>
              <a:rPr lang="es-ES" dirty="0"/>
              <a:t> 84 = 28588</a:t>
            </a:r>
          </a:p>
          <a:p>
            <a:pPr marL="285750" indent="-285750">
              <a:buFont typeface="Arial"/>
              <a:buChar char="•"/>
            </a:pPr>
            <a:r>
              <a:rPr lang="es-ES" dirty="0"/>
              <a:t>Dirección física: </a:t>
            </a:r>
            <a:r>
              <a:rPr lang="es-ES" b="1" dirty="0"/>
              <a:t>28588</a:t>
            </a:r>
            <a:endParaRPr lang="es-ES" b="1" dirty="0">
              <a:solidFill>
                <a:srgbClr val="7C08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371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¿Propósito de la segmentación entonces?</a:t>
            </a:r>
          </a:p>
          <a:p>
            <a:r>
              <a:rPr lang="es-ES" altLang="en-US" dirty="0">
                <a:solidFill>
                  <a:srgbClr val="002060"/>
                </a:solidFill>
              </a:rPr>
              <a:t>¿Ayuda a resolver el problema?</a:t>
            </a:r>
          </a:p>
          <a:p>
            <a:r>
              <a:rPr lang="es-ES" altLang="en-US" dirty="0">
                <a:solidFill>
                  <a:srgbClr val="002060"/>
                </a:solidFill>
              </a:rPr>
              <a:t>¿Queda algún otro problema similar que no haya sido resuelto usando segmentación?</a:t>
            </a:r>
            <a:endParaRPr lang="es-CL" altLang="en-US" dirty="0">
              <a:solidFill>
                <a:srgbClr val="002060"/>
              </a:solidFill>
            </a:endParaRP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068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Se propone otro concepto relacionado: paginación</a:t>
            </a:r>
          </a:p>
          <a:p>
            <a:r>
              <a:rPr lang="es-ES" altLang="en-US" dirty="0">
                <a:solidFill>
                  <a:srgbClr val="002060"/>
                </a:solidFill>
              </a:rPr>
              <a:t>Se divide la memoria en segmentos que son del mismo tamaño: Páginas</a:t>
            </a:r>
          </a:p>
          <a:p>
            <a:r>
              <a:rPr lang="es-ES" altLang="en-US" dirty="0">
                <a:solidFill>
                  <a:srgbClr val="002060"/>
                </a:solidFill>
              </a:rPr>
              <a:t>Este concepto será revisado ampliamente durante la próxima sesión.</a:t>
            </a:r>
            <a:endParaRPr lang="es-CL" altLang="en-US" dirty="0">
              <a:solidFill>
                <a:srgbClr val="002060"/>
              </a:solidFill>
            </a:endParaRP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54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fontAlgn="auto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es-ES_tradnl" altLang="en-US" sz="3200" dirty="0">
                <a:solidFill>
                  <a:srgbClr val="002060"/>
                </a:solidFill>
              </a:rPr>
              <a:t>¿Qué ocurre si se pasa en la cantidad de memoria a emplear en el proceso?</a:t>
            </a:r>
          </a:p>
          <a:p>
            <a:pPr marL="342900" lvl="1" indent="-342900" fontAlgn="auto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es-ES_tradnl" altLang="en-US" sz="3200" dirty="0">
                <a:solidFill>
                  <a:srgbClr val="002060"/>
                </a:solidFill>
              </a:rPr>
              <a:t>No queda entonces espacio físico en la memoria principal (RAM). Debemos recurrir a otro tipo de almacenamiento (</a:t>
            </a:r>
            <a:r>
              <a:rPr lang="es-ES_tradnl" altLang="en-US" sz="3200">
                <a:solidFill>
                  <a:srgbClr val="002060"/>
                </a:solidFill>
              </a:rPr>
              <a:t>secundario).</a:t>
            </a:r>
            <a:endParaRPr lang="es-ES_tradnl" altLang="en-US" sz="3200" dirty="0">
              <a:solidFill>
                <a:srgbClr val="002060"/>
              </a:solidFill>
            </a:endParaRPr>
          </a:p>
          <a:p>
            <a:pPr marL="342900" lvl="1" indent="-342900" fontAlgn="auto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es-ES_tradnl" altLang="en-US" sz="3200" dirty="0">
                <a:solidFill>
                  <a:srgbClr val="002060"/>
                </a:solidFill>
              </a:rPr>
              <a:t>Se aplica </a:t>
            </a:r>
            <a:r>
              <a:rPr lang="es-ES_tradnl" altLang="en-US" sz="3200" dirty="0" err="1">
                <a:solidFill>
                  <a:srgbClr val="002060"/>
                </a:solidFill>
              </a:rPr>
              <a:t>swapping</a:t>
            </a:r>
            <a:r>
              <a:rPr lang="es-ES_tradnl" altLang="en-US" sz="3200" dirty="0">
                <a:solidFill>
                  <a:srgbClr val="002060"/>
                </a:solidFill>
              </a:rPr>
              <a:t>, en que ciertos datos de la RAM son movidos a HDD temporalmente.</a:t>
            </a:r>
            <a:endParaRPr lang="es-ES_tradnl" altLang="en-US" dirty="0">
              <a:solidFill>
                <a:srgbClr val="00206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ES_tradnl" altLang="en-US" dirty="0">
              <a:solidFill>
                <a:srgbClr val="00206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4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Dos operaciones de swap: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Swap-</a:t>
            </a:r>
            <a:r>
              <a:rPr lang="es-ES_tradnl" altLang="en-US" dirty="0" err="1">
                <a:solidFill>
                  <a:srgbClr val="002060"/>
                </a:solidFill>
              </a:rPr>
              <a:t>out</a:t>
            </a:r>
            <a:r>
              <a:rPr lang="es-ES_tradnl" altLang="en-US" dirty="0">
                <a:solidFill>
                  <a:srgbClr val="002060"/>
                </a:solidFill>
              </a:rPr>
              <a:t> (RAM </a:t>
            </a:r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 HDD)</a:t>
            </a:r>
            <a:endParaRPr lang="es-ES_tradnl" altLang="en-US" dirty="0">
              <a:solidFill>
                <a:srgbClr val="002060"/>
              </a:solidFill>
            </a:endParaRP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Swap-in (HDD </a:t>
            </a:r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 RAM)</a:t>
            </a:r>
            <a:endParaRPr lang="es-ES_tradnl" altLang="en-US" dirty="0">
              <a:solidFill>
                <a:srgbClr val="00206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284984"/>
            <a:ext cx="4482398" cy="336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n-US" dirty="0">
                <a:solidFill>
                  <a:srgbClr val="002060"/>
                </a:solidFill>
              </a:rPr>
              <a:t>Así pues, además hay que describir estrategias para ubicar los procesos en memoria al haber dinamismo.</a:t>
            </a:r>
          </a:p>
          <a:p>
            <a:pPr lvl="1"/>
            <a:r>
              <a:rPr lang="es-ES_tradnl" altLang="en-US" dirty="0">
                <a:solidFill>
                  <a:srgbClr val="002060"/>
                </a:solidFill>
              </a:rPr>
              <a:t>Compactación (</a:t>
            </a:r>
            <a:r>
              <a:rPr lang="es-ES_tradnl" altLang="en-US" dirty="0" err="1">
                <a:solidFill>
                  <a:srgbClr val="002060"/>
                </a:solidFill>
              </a:rPr>
              <a:t>defragmentación</a:t>
            </a:r>
            <a:r>
              <a:rPr lang="es-ES_tradnl" altLang="en-US" dirty="0">
                <a:solidFill>
                  <a:srgbClr val="002060"/>
                </a:solidFill>
              </a:rPr>
              <a:t>)</a:t>
            </a:r>
          </a:p>
          <a:p>
            <a:pPr lvl="1"/>
            <a:r>
              <a:rPr lang="es-ES_tradnl" altLang="en-US" dirty="0" err="1">
                <a:solidFill>
                  <a:srgbClr val="002060"/>
                </a:solidFill>
              </a:rPr>
              <a:t>First-fit</a:t>
            </a:r>
            <a:endParaRPr lang="es-ES_tradnl" altLang="en-US" dirty="0">
              <a:solidFill>
                <a:srgbClr val="002060"/>
              </a:solidFill>
            </a:endParaRPr>
          </a:p>
          <a:p>
            <a:pPr lvl="1"/>
            <a:r>
              <a:rPr lang="es-ES_tradnl" altLang="en-US" dirty="0" err="1">
                <a:solidFill>
                  <a:srgbClr val="002060"/>
                </a:solidFill>
              </a:rPr>
              <a:t>Best-fit</a:t>
            </a:r>
            <a:endParaRPr lang="es-ES_tradnl" altLang="en-US" dirty="0">
              <a:solidFill>
                <a:srgbClr val="002060"/>
              </a:solidFill>
            </a:endParaRPr>
          </a:p>
          <a:p>
            <a:pPr lvl="1"/>
            <a:r>
              <a:rPr lang="es-ES_tradnl" altLang="en-US" dirty="0" err="1">
                <a:solidFill>
                  <a:srgbClr val="002060"/>
                </a:solidFill>
              </a:rPr>
              <a:t>Worst-fit</a:t>
            </a:r>
            <a:endParaRPr lang="es-ES_tradnl" altLang="en-US" dirty="0">
              <a:solidFill>
                <a:srgbClr val="00206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Igualmente, y de manera relacionada, durante la clase pasada conocimos el término de fragmentación.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Sin embargo, únicamente se identificó un tipo de fragmentación (externa) </a:t>
            </a:r>
            <a:r>
              <a:rPr lang="es-CL" altLang="en-US" dirty="0">
                <a:solidFill>
                  <a:srgbClr val="002060"/>
                </a:solidFill>
                <a:sym typeface="Wingdings"/>
              </a:rPr>
              <a:t> falta de espacios contiguos.</a:t>
            </a:r>
            <a:endParaRPr lang="es-CL" altLang="en-US" dirty="0">
              <a:solidFill>
                <a:srgbClr val="002060"/>
              </a:solidFill>
            </a:endParaRPr>
          </a:p>
          <a:p>
            <a:r>
              <a:rPr lang="es-CL" altLang="en-US" dirty="0">
                <a:solidFill>
                  <a:srgbClr val="002060"/>
                </a:solidFill>
              </a:rPr>
              <a:t>Hay dos tipos de fragmentación: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Interna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Externa</a:t>
            </a:r>
          </a:p>
          <a:p>
            <a:pPr eaLnBrk="1" hangingPunct="1"/>
            <a:endParaRPr lang="es-CL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El problema de la fragmentación se relaciona con otro problema entonces, que se refiere a la asignación de bloques de memoria a un proceso.</a:t>
            </a:r>
          </a:p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¿Bloques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" altLang="en-US" dirty="0">
                <a:solidFill>
                  <a:srgbClr val="002060"/>
                </a:solidFill>
              </a:rPr>
              <a:t>? Entonces existen segmentos de memoria.</a:t>
            </a:r>
          </a:p>
          <a:p>
            <a:pPr eaLnBrk="1" hangingPunct="1"/>
            <a:r>
              <a:rPr lang="es-ES" altLang="en-US" dirty="0">
                <a:solidFill>
                  <a:srgbClr val="002060"/>
                </a:solidFill>
              </a:rPr>
              <a:t>Quizás adecuando estos espacios de memoria de alguna forma sería posible palear el problema de la fragmentación.</a:t>
            </a:r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38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n-US" dirty="0">
                <a:solidFill>
                  <a:srgbClr val="002060"/>
                </a:solidFill>
              </a:rPr>
              <a:t>Segmentación: división de la memoria asignada a un proceso en segmentos más pequeños.</a:t>
            </a:r>
          </a:p>
          <a:p>
            <a:r>
              <a:rPr lang="es-ES" altLang="en-US" dirty="0">
                <a:solidFill>
                  <a:srgbClr val="002060"/>
                </a:solidFill>
              </a:rPr>
              <a:t>Se persigue que la asignación a espacios en memoria sea más fácil (ver </a:t>
            </a:r>
            <a:r>
              <a:rPr lang="es-ES" altLang="en-US" dirty="0" err="1">
                <a:solidFill>
                  <a:srgbClr val="002060"/>
                </a:solidFill>
              </a:rPr>
              <a:t>mems.c</a:t>
            </a:r>
            <a:r>
              <a:rPr lang="es-ES" altLang="en-US" dirty="0">
                <a:solidFill>
                  <a:srgbClr val="002060"/>
                </a:solidFill>
              </a:rPr>
              <a:t>).</a:t>
            </a:r>
          </a:p>
          <a:p>
            <a:r>
              <a:rPr lang="es-ES" altLang="en-US" dirty="0">
                <a:solidFill>
                  <a:srgbClr val="002060"/>
                </a:solidFill>
              </a:rPr>
              <a:t>Luego, como la MMU (</a:t>
            </a:r>
            <a:r>
              <a:rPr lang="es-ES" altLang="en-US" dirty="0" err="1">
                <a:solidFill>
                  <a:srgbClr val="002060"/>
                </a:solidFill>
              </a:rPr>
              <a:t>Memory</a:t>
            </a:r>
            <a:r>
              <a:rPr lang="es-ES" altLang="en-US" dirty="0">
                <a:solidFill>
                  <a:srgbClr val="002060"/>
                </a:solidFill>
              </a:rPr>
              <a:t> Management </a:t>
            </a:r>
            <a:r>
              <a:rPr lang="es-ES" altLang="en-US" dirty="0" err="1">
                <a:solidFill>
                  <a:srgbClr val="002060"/>
                </a:solidFill>
              </a:rPr>
              <a:t>Unit</a:t>
            </a:r>
            <a:r>
              <a:rPr lang="es-ES" altLang="en-US" dirty="0">
                <a:solidFill>
                  <a:srgbClr val="002060"/>
                </a:solidFill>
              </a:rPr>
              <a:t>) debe llevar registro de esa asignación, almacena la </a:t>
            </a:r>
            <a:r>
              <a:rPr lang="es-ES" altLang="en-US" dirty="0" err="1">
                <a:solidFill>
                  <a:srgbClr val="002060"/>
                </a:solidFill>
              </a:rPr>
              <a:t>Segment</a:t>
            </a:r>
            <a:r>
              <a:rPr lang="es-ES" altLang="en-US" dirty="0">
                <a:solidFill>
                  <a:srgbClr val="002060"/>
                </a:solidFill>
              </a:rPr>
              <a:t> </a:t>
            </a:r>
            <a:r>
              <a:rPr lang="es-ES" altLang="en-US" dirty="0" err="1">
                <a:solidFill>
                  <a:srgbClr val="002060"/>
                </a:solidFill>
              </a:rPr>
              <a:t>Table</a:t>
            </a:r>
            <a:r>
              <a:rPr lang="es-ES" altLang="en-US" dirty="0">
                <a:solidFill>
                  <a:srgbClr val="002060"/>
                </a:solidFill>
              </a:rPr>
              <a:t> (en que cada segmento tiene base y </a:t>
            </a:r>
            <a:r>
              <a:rPr lang="es-ES" altLang="en-US" dirty="0" err="1">
                <a:solidFill>
                  <a:srgbClr val="002060"/>
                </a:solidFill>
              </a:rPr>
              <a:t>limit</a:t>
            </a:r>
            <a:r>
              <a:rPr lang="es-ES" altLang="en-US" dirty="0">
                <a:solidFill>
                  <a:srgbClr val="002060"/>
                </a:solidFill>
              </a:rPr>
              <a:t>).</a:t>
            </a: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8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En este punto es que les voy a preguntar si es que les dice algo el error: “Segmentation fault”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¿Qué razones podría tener un SO para alegar un Segmentation Fault?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¿Cuándo ocurre?</a:t>
            </a:r>
            <a:br>
              <a:rPr lang="es-CL" altLang="en-US" dirty="0">
                <a:solidFill>
                  <a:srgbClr val="002060"/>
                </a:solidFill>
              </a:rPr>
            </a:br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29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3. Administración de memoria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¿Cómo se implementaría la segmentación entonces?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136094"/>
              </p:ext>
            </p:extLst>
          </p:nvPr>
        </p:nvGraphicFramePr>
        <p:xfrm>
          <a:off x="323528" y="3097768"/>
          <a:ext cx="43204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000000"/>
                          </a:solidFill>
                        </a:rPr>
                        <a:t>Segment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000000"/>
                          </a:solidFill>
                        </a:rPr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000000"/>
                          </a:solidFill>
                        </a:rPr>
                        <a:t>Size</a:t>
                      </a:r>
                      <a:endParaRPr lang="es-E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Courier"/>
                          <a:cs typeface="Courier"/>
                        </a:rPr>
                        <a:t>code</a:t>
                      </a:r>
                      <a:endParaRPr lang="es-E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32768 (32KB)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2048 (2KB)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Courier"/>
                          <a:cs typeface="Courier"/>
                        </a:rPr>
                        <a:t>heap</a:t>
                      </a:r>
                      <a:endParaRPr lang="es-E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34816 (34KB)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2048 (2KB)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Courier"/>
                          <a:cs typeface="Courier"/>
                        </a:rPr>
                        <a:t>stack</a:t>
                      </a:r>
                      <a:endParaRPr lang="es-E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28672 (28KB)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2048 (2KB)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619672" y="2665720"/>
            <a:ext cx="172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Segment</a:t>
            </a:r>
            <a:r>
              <a:rPr lang="es-ES" dirty="0"/>
              <a:t> </a:t>
            </a:r>
            <a:r>
              <a:rPr lang="es-ES" dirty="0" err="1"/>
              <a:t>Table</a:t>
            </a:r>
            <a:endParaRPr lang="es-ES" dirty="0"/>
          </a:p>
        </p:txBody>
      </p:sp>
      <p:grpSp>
        <p:nvGrpSpPr>
          <p:cNvPr id="2053" name="Agrupar 2052"/>
          <p:cNvGrpSpPr/>
          <p:nvPr/>
        </p:nvGrpSpPr>
        <p:grpSpPr>
          <a:xfrm>
            <a:off x="5436096" y="2564904"/>
            <a:ext cx="1584176" cy="3897724"/>
            <a:chOff x="4932040" y="2564904"/>
            <a:chExt cx="1584176" cy="3897724"/>
          </a:xfrm>
        </p:grpSpPr>
        <p:sp>
          <p:nvSpPr>
            <p:cNvPr id="10" name="Rectangle 3"/>
            <p:cNvSpPr/>
            <p:nvPr/>
          </p:nvSpPr>
          <p:spPr>
            <a:xfrm rot="10800000">
              <a:off x="4932042" y="2717684"/>
              <a:ext cx="864094" cy="3591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8"/>
            <p:cNvSpPr/>
            <p:nvPr/>
          </p:nvSpPr>
          <p:spPr>
            <a:xfrm rot="10800000" flipV="1">
              <a:off x="4932042" y="2717684"/>
              <a:ext cx="864094" cy="855332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</a:t>
              </a:r>
            </a:p>
          </p:txBody>
        </p:sp>
        <p:sp>
          <p:nvSpPr>
            <p:cNvPr id="12" name="Rectangle 9"/>
            <p:cNvSpPr/>
            <p:nvPr/>
          </p:nvSpPr>
          <p:spPr>
            <a:xfrm rot="10800000" flipV="1">
              <a:off x="4932042" y="3981475"/>
              <a:ext cx="864094" cy="225316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Stack</a:t>
              </a:r>
            </a:p>
          </p:txBody>
        </p:sp>
        <p:sp>
          <p:nvSpPr>
            <p:cNvPr id="13" name="TextBox 21"/>
            <p:cNvSpPr txBox="1"/>
            <p:nvPr/>
          </p:nvSpPr>
          <p:spPr>
            <a:xfrm rot="10800000" flipV="1">
              <a:off x="5766867" y="2564904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0KB</a:t>
              </a:r>
            </a:p>
          </p:txBody>
        </p:sp>
        <p:sp>
          <p:nvSpPr>
            <p:cNvPr id="8" name="Rectangle 9"/>
            <p:cNvSpPr/>
            <p:nvPr/>
          </p:nvSpPr>
          <p:spPr>
            <a:xfrm rot="10800000" flipV="1">
              <a:off x="4932040" y="4653136"/>
              <a:ext cx="864094" cy="216024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Heap</a:t>
              </a:r>
            </a:p>
          </p:txBody>
        </p:sp>
        <p:sp>
          <p:nvSpPr>
            <p:cNvPr id="9" name="Rectangle 9"/>
            <p:cNvSpPr/>
            <p:nvPr/>
          </p:nvSpPr>
          <p:spPr>
            <a:xfrm rot="10800000" flipV="1">
              <a:off x="4932040" y="4437112"/>
              <a:ext cx="864094" cy="216023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15" name="TextBox 21"/>
            <p:cNvSpPr txBox="1"/>
            <p:nvPr/>
          </p:nvSpPr>
          <p:spPr>
            <a:xfrm rot="10800000" flipV="1">
              <a:off x="5766867" y="3347700"/>
              <a:ext cx="74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16KB</a:t>
              </a:r>
            </a:p>
          </p:txBody>
        </p:sp>
        <p:cxnSp>
          <p:nvCxnSpPr>
            <p:cNvPr id="16" name="Straight Arrow Connector 6"/>
            <p:cNvCxnSpPr/>
            <p:nvPr/>
          </p:nvCxnSpPr>
          <p:spPr>
            <a:xfrm flipV="1">
              <a:off x="5364088" y="3717032"/>
              <a:ext cx="0" cy="26444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3"/>
            <p:cNvCxnSpPr/>
            <p:nvPr/>
          </p:nvCxnSpPr>
          <p:spPr>
            <a:xfrm>
              <a:off x="5364088" y="4869160"/>
              <a:ext cx="0" cy="26444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21"/>
            <p:cNvSpPr txBox="1"/>
            <p:nvPr/>
          </p:nvSpPr>
          <p:spPr>
            <a:xfrm rot="10800000" flipV="1">
              <a:off x="5766867" y="4211795"/>
              <a:ext cx="74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32KB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 rot="10800000" flipV="1">
              <a:off x="5766867" y="5157192"/>
              <a:ext cx="74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48KB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0800000" flipV="1">
              <a:off x="5766867" y="6093296"/>
              <a:ext cx="74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64KB</a:t>
              </a:r>
            </a:p>
          </p:txBody>
        </p:sp>
      </p:grpSp>
      <p:grpSp>
        <p:nvGrpSpPr>
          <p:cNvPr id="2052" name="Agrupar 2051"/>
          <p:cNvGrpSpPr/>
          <p:nvPr/>
        </p:nvGrpSpPr>
        <p:grpSpPr>
          <a:xfrm>
            <a:off x="7524328" y="2556140"/>
            <a:ext cx="1584176" cy="3897724"/>
            <a:chOff x="7020272" y="2556140"/>
            <a:chExt cx="1584176" cy="3897724"/>
          </a:xfrm>
        </p:grpSpPr>
        <p:sp>
          <p:nvSpPr>
            <p:cNvPr id="41" name="Rectangle 3"/>
            <p:cNvSpPr/>
            <p:nvPr/>
          </p:nvSpPr>
          <p:spPr>
            <a:xfrm rot="10800000">
              <a:off x="7020272" y="2708920"/>
              <a:ext cx="864094" cy="3591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8"/>
            <p:cNvSpPr/>
            <p:nvPr/>
          </p:nvSpPr>
          <p:spPr>
            <a:xfrm rot="10800000" flipV="1">
              <a:off x="7020272" y="2708920"/>
              <a:ext cx="864094" cy="576064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44" name="TextBox 21"/>
            <p:cNvSpPr txBox="1"/>
            <p:nvPr/>
          </p:nvSpPr>
          <p:spPr>
            <a:xfrm rot="10800000" flipV="1">
              <a:off x="7855097" y="2556140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0KB</a:t>
              </a:r>
            </a:p>
          </p:txBody>
        </p:sp>
        <p:sp>
          <p:nvSpPr>
            <p:cNvPr id="47" name="TextBox 21"/>
            <p:cNvSpPr txBox="1"/>
            <p:nvPr/>
          </p:nvSpPr>
          <p:spPr>
            <a:xfrm rot="10800000" flipV="1">
              <a:off x="7884368" y="3068960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2KB</a:t>
              </a:r>
            </a:p>
          </p:txBody>
        </p:sp>
        <p:cxnSp>
          <p:nvCxnSpPr>
            <p:cNvPr id="48" name="Straight Arrow Connector 6"/>
            <p:cNvCxnSpPr/>
            <p:nvPr/>
          </p:nvCxnSpPr>
          <p:spPr>
            <a:xfrm flipV="1">
              <a:off x="7452320" y="5468812"/>
              <a:ext cx="0" cy="26444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13"/>
            <p:cNvCxnSpPr/>
            <p:nvPr/>
          </p:nvCxnSpPr>
          <p:spPr>
            <a:xfrm>
              <a:off x="7452320" y="4437112"/>
              <a:ext cx="0" cy="26444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21"/>
            <p:cNvSpPr txBox="1"/>
            <p:nvPr/>
          </p:nvSpPr>
          <p:spPr>
            <a:xfrm rot="10800000" flipV="1">
              <a:off x="7884368" y="3645024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4KB</a:t>
              </a:r>
            </a:p>
          </p:txBody>
        </p:sp>
        <p:sp>
          <p:nvSpPr>
            <p:cNvPr id="51" name="TextBox 21"/>
            <p:cNvSpPr txBox="1"/>
            <p:nvPr/>
          </p:nvSpPr>
          <p:spPr>
            <a:xfrm rot="10800000" flipV="1">
              <a:off x="7884368" y="4211795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6KB</a:t>
              </a:r>
            </a:p>
          </p:txBody>
        </p:sp>
        <p:sp>
          <p:nvSpPr>
            <p:cNvPr id="52" name="TextBox 21"/>
            <p:cNvSpPr txBox="1"/>
            <p:nvPr/>
          </p:nvSpPr>
          <p:spPr>
            <a:xfrm rot="10800000" flipV="1">
              <a:off x="7855097" y="6084532"/>
              <a:ext cx="74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16KB</a:t>
              </a:r>
            </a:p>
          </p:txBody>
        </p:sp>
        <p:sp>
          <p:nvSpPr>
            <p:cNvPr id="55" name="Rectangle 8"/>
            <p:cNvSpPr/>
            <p:nvPr/>
          </p:nvSpPr>
          <p:spPr>
            <a:xfrm rot="10800000" flipV="1">
              <a:off x="7020272" y="5733256"/>
              <a:ext cx="864094" cy="576064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Stack</a:t>
              </a:r>
            </a:p>
          </p:txBody>
        </p:sp>
        <p:sp>
          <p:nvSpPr>
            <p:cNvPr id="56" name="TextBox 21"/>
            <p:cNvSpPr txBox="1"/>
            <p:nvPr/>
          </p:nvSpPr>
          <p:spPr>
            <a:xfrm rot="10800000" flipV="1">
              <a:off x="7855099" y="5517232"/>
              <a:ext cx="74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14KB</a:t>
              </a:r>
            </a:p>
          </p:txBody>
        </p:sp>
        <p:sp>
          <p:nvSpPr>
            <p:cNvPr id="57" name="Rectangle 8"/>
            <p:cNvSpPr/>
            <p:nvPr/>
          </p:nvSpPr>
          <p:spPr>
            <a:xfrm rot="10800000" flipV="1">
              <a:off x="7020272" y="3861048"/>
              <a:ext cx="864094" cy="576064"/>
            </a:xfrm>
            <a:prstGeom prst="rect">
              <a:avLst/>
            </a:prstGeom>
            <a:solidFill>
              <a:schemeClr val="bg2">
                <a:lumMod val="75000"/>
                <a:alpha val="6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Heap</a:t>
              </a:r>
            </a:p>
          </p:txBody>
        </p:sp>
      </p:grpSp>
      <p:sp>
        <p:nvSpPr>
          <p:cNvPr id="60" name="CuadroTexto 59"/>
          <p:cNvSpPr txBox="1"/>
          <p:nvPr/>
        </p:nvSpPr>
        <p:spPr>
          <a:xfrm>
            <a:off x="5380576" y="6470412"/>
            <a:ext cx="104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Physical</a:t>
            </a:r>
            <a:endParaRPr lang="es-ES" dirty="0"/>
          </a:p>
        </p:txBody>
      </p:sp>
      <p:sp>
        <p:nvSpPr>
          <p:cNvPr id="61" name="CuadroTexto 60"/>
          <p:cNvSpPr txBox="1"/>
          <p:nvPr/>
        </p:nvSpPr>
        <p:spPr>
          <a:xfrm>
            <a:off x="7540816" y="6466010"/>
            <a:ext cx="84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Virtual</a:t>
            </a:r>
          </a:p>
        </p:txBody>
      </p:sp>
      <p:sp>
        <p:nvSpPr>
          <p:cNvPr id="2054" name="CuadroTexto 2053"/>
          <p:cNvSpPr txBox="1"/>
          <p:nvPr/>
        </p:nvSpPr>
        <p:spPr>
          <a:xfrm>
            <a:off x="539552" y="4976008"/>
            <a:ext cx="46474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 buscamos la dirección 100 (virtual):</a:t>
            </a:r>
          </a:p>
          <a:p>
            <a:pPr marL="285750" indent="-285750">
              <a:buFont typeface="Arial"/>
              <a:buChar char="•"/>
            </a:pPr>
            <a:r>
              <a:rPr lang="es-ES" dirty="0"/>
              <a:t>Sabemos que está en el segmento </a:t>
            </a:r>
            <a:r>
              <a:rPr lang="es-ES" dirty="0" err="1"/>
              <a:t>Code</a:t>
            </a:r>
            <a:endParaRPr lang="es-ES" dirty="0"/>
          </a:p>
          <a:p>
            <a:pPr marL="285750" indent="-285750">
              <a:buFont typeface="Arial"/>
              <a:buChar char="•"/>
            </a:pPr>
            <a:r>
              <a:rPr lang="es-ES" dirty="0"/>
              <a:t>Se calcula como base + dirección: </a:t>
            </a:r>
            <a:br>
              <a:rPr lang="es-ES" dirty="0"/>
            </a:br>
            <a:r>
              <a:rPr lang="es-ES" dirty="0"/>
              <a:t>32768 + 100 =  32868</a:t>
            </a:r>
          </a:p>
          <a:p>
            <a:pPr marL="285750" indent="-285750">
              <a:buFont typeface="Arial"/>
              <a:buChar char="•"/>
            </a:pPr>
            <a:r>
              <a:rPr lang="es-ES" dirty="0"/>
              <a:t>Dirección física: </a:t>
            </a:r>
            <a:r>
              <a:rPr lang="es-ES" b="1" dirty="0"/>
              <a:t>32868</a:t>
            </a:r>
          </a:p>
        </p:txBody>
      </p:sp>
    </p:spTree>
    <p:extLst>
      <p:ext uri="{BB962C8B-B14F-4D97-AF65-F5344CB8AC3E}">
        <p14:creationId xmlns:p14="http://schemas.microsoft.com/office/powerpoint/2010/main" val="202852069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de_cap4a" id="{B8D48677-F8BA-C34D-830E-B2548C09D7AB}" vid="{7C89324A-D4E9-3F49-8833-B488EDF4B50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BAM</Template>
  <TotalTime>33847</TotalTime>
  <Words>1057</Words>
  <Application>Microsoft Macintosh PowerPoint</Application>
  <PresentationFormat>On-screen Show (4:3)</PresentationFormat>
  <Paragraphs>272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</vt:lpstr>
      <vt:lpstr>Diseño predeterminado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  <vt:lpstr>3. Administración de memoria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Structured Query Language</dc:title>
  <dc:creator>Tín</dc:creator>
  <cp:lastModifiedBy>Martín Gutiérrez</cp:lastModifiedBy>
  <cp:revision>273</cp:revision>
  <dcterms:created xsi:type="dcterms:W3CDTF">2018-07-23T18:42:49Z</dcterms:created>
  <dcterms:modified xsi:type="dcterms:W3CDTF">2021-08-03T20:05:11Z</dcterms:modified>
</cp:coreProperties>
</file>