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6" r:id="rId2"/>
    <p:sldId id="356" r:id="rId3"/>
    <p:sldId id="348" r:id="rId4"/>
    <p:sldId id="359" r:id="rId5"/>
    <p:sldId id="360" r:id="rId6"/>
    <p:sldId id="361" r:id="rId7"/>
    <p:sldId id="357" r:id="rId8"/>
    <p:sldId id="358" r:id="rId9"/>
    <p:sldId id="362" r:id="rId10"/>
    <p:sldId id="259" r:id="rId11"/>
    <p:sldId id="34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32C"/>
    <a:srgbClr val="008E42"/>
    <a:srgbClr val="7C0802"/>
    <a:srgbClr val="0091C8"/>
    <a:srgbClr val="D3611F"/>
    <a:srgbClr val="FD7425"/>
    <a:srgbClr val="6AC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 autoAdjust="0"/>
    <p:restoredTop sz="86122"/>
  </p:normalViewPr>
  <p:slideViewPr>
    <p:cSldViewPr>
      <p:cViewPr varScale="1">
        <p:scale>
          <a:sx n="109" d="100"/>
          <a:sy n="109" d="100"/>
        </p:scale>
        <p:origin x="21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82301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8004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98295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98295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98295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98295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12383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91502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9150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Clase pasada: segmentos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Ayuda con el problema de fragmentación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Si ahora esos segmentos los hacemos del mismo tamaño: páginas de memoria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Las páginas se ubicarán en el espacio virtual, y los homólogos de espacio físico se llamarán </a:t>
            </a:r>
            <a:r>
              <a:rPr lang="es-ES_tradnl" altLang="en-US" dirty="0" err="1">
                <a:solidFill>
                  <a:srgbClr val="002060"/>
                </a:solidFill>
              </a:rPr>
              <a:t>frames</a:t>
            </a:r>
            <a:r>
              <a:rPr lang="es-ES_tradnl" altLang="en-US" dirty="0">
                <a:solidFill>
                  <a:srgbClr val="002060"/>
                </a:solidFill>
              </a:rPr>
              <a:t> (</a:t>
            </a:r>
            <a:r>
              <a:rPr lang="es-ES_tradnl" altLang="en-US">
                <a:solidFill>
                  <a:srgbClr val="002060"/>
                </a:solidFill>
              </a:rPr>
              <a:t>marcos).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0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Alternativas: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Table Look-aside Buffer (TLB)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Cambiar tamaño de las páginas (si ahora las páginas son de 1MB?) </a:t>
            </a:r>
            <a:r>
              <a:rPr lang="es-CL" altLang="en-US" dirty="0">
                <a:solidFill>
                  <a:srgbClr val="002060"/>
                </a:solidFill>
                <a:sym typeface="Wingdings"/>
              </a:rPr>
              <a:t> se genera otro problema?</a:t>
            </a:r>
            <a:endParaRPr lang="es-CL" altLang="en-US" dirty="0">
              <a:solidFill>
                <a:srgbClr val="002060"/>
              </a:solidFill>
            </a:endParaRP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Segmentos paginados: una Page Table por segmento </a:t>
            </a:r>
            <a:r>
              <a:rPr lang="es-CL" altLang="en-US" dirty="0">
                <a:solidFill>
                  <a:srgbClr val="002060"/>
                </a:solidFill>
                <a:sym typeface="Wingdings"/>
              </a:rPr>
              <a:t> Problema: reaparece fragmentación externa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Multilevel Page Table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Inverted Page Table (índice es el frame)</a:t>
            </a: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Quedan problemas referentes al swap ahora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puede estar parte de los datos en disco y que deban ser traídos a memoria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¿Cómo se gestiona aquello?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Próxima clase hablaremos del swap y de los algoritmos que rigen la elección de las  páginas a mover.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8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s-ES_tradnl" altLang="en-US" sz="3200" dirty="0">
                <a:solidFill>
                  <a:srgbClr val="002060"/>
                </a:solidFill>
              </a:rPr>
              <a:t>La relación entre </a:t>
            </a:r>
            <a:r>
              <a:rPr lang="es-ES_tradnl" altLang="en-US" sz="3200" dirty="0" err="1">
                <a:solidFill>
                  <a:srgbClr val="002060"/>
                </a:solidFill>
              </a:rPr>
              <a:t>frame</a:t>
            </a:r>
            <a:r>
              <a:rPr lang="es-ES_tradnl" altLang="en-US" sz="3200" dirty="0">
                <a:solidFill>
                  <a:srgbClr val="002060"/>
                </a:solidFill>
              </a:rPr>
              <a:t> y página será 1:1 (tienen el mismo tamaño)</a:t>
            </a: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s-ES_tradnl" altLang="en-US" sz="3200" dirty="0">
                <a:solidFill>
                  <a:srgbClr val="002060"/>
                </a:solidFill>
              </a:rPr>
              <a:t>Veamos el siguiente ejemplo</a:t>
            </a:r>
            <a:endParaRPr lang="es-ES_tradnl" altLang="en-US" dirty="0">
              <a:solidFill>
                <a:srgbClr val="00206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2158648" y="3779748"/>
            <a:ext cx="1472274" cy="2097524"/>
            <a:chOff x="1547664" y="3284984"/>
            <a:chExt cx="1472274" cy="2097524"/>
          </a:xfrm>
        </p:grpSpPr>
        <p:sp>
          <p:nvSpPr>
            <p:cNvPr id="26" name="Rectangle 8"/>
            <p:cNvSpPr/>
            <p:nvPr/>
          </p:nvSpPr>
          <p:spPr>
            <a:xfrm rot="10800000" flipV="1">
              <a:off x="1547664" y="3501008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Pag0</a:t>
              </a:r>
            </a:p>
          </p:txBody>
        </p:sp>
        <p:sp>
          <p:nvSpPr>
            <p:cNvPr id="27" name="TextBox 21"/>
            <p:cNvSpPr txBox="1"/>
            <p:nvPr/>
          </p:nvSpPr>
          <p:spPr>
            <a:xfrm rot="10800000" flipV="1">
              <a:off x="2459471" y="3284984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0B</a:t>
              </a:r>
            </a:p>
          </p:txBody>
        </p:sp>
        <p:sp>
          <p:nvSpPr>
            <p:cNvPr id="28" name="TextBox 21"/>
            <p:cNvSpPr txBox="1"/>
            <p:nvPr/>
          </p:nvSpPr>
          <p:spPr>
            <a:xfrm rot="10800000" flipV="1">
              <a:off x="2424553" y="364502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16B</a:t>
              </a:r>
            </a:p>
          </p:txBody>
        </p:sp>
        <p:sp>
          <p:nvSpPr>
            <p:cNvPr id="29" name="Rectangle 8"/>
            <p:cNvSpPr/>
            <p:nvPr/>
          </p:nvSpPr>
          <p:spPr>
            <a:xfrm rot="10800000" flipV="1">
              <a:off x="1547664" y="3861048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Pag1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 rot="10800000" flipV="1">
              <a:off x="2424553" y="400506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32B</a:t>
              </a:r>
            </a:p>
          </p:txBody>
        </p:sp>
        <p:sp>
          <p:nvSpPr>
            <p:cNvPr id="31" name="Rectangle 8"/>
            <p:cNvSpPr/>
            <p:nvPr/>
          </p:nvSpPr>
          <p:spPr>
            <a:xfrm rot="10800000" flipV="1">
              <a:off x="1547664" y="4221088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Pag2</a:t>
              </a:r>
            </a:p>
          </p:txBody>
        </p:sp>
        <p:sp>
          <p:nvSpPr>
            <p:cNvPr id="32" name="TextBox 21"/>
            <p:cNvSpPr txBox="1"/>
            <p:nvPr/>
          </p:nvSpPr>
          <p:spPr>
            <a:xfrm rot="10800000" flipV="1">
              <a:off x="2424553" y="436510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48B</a:t>
              </a:r>
            </a:p>
          </p:txBody>
        </p:sp>
        <p:sp>
          <p:nvSpPr>
            <p:cNvPr id="33" name="Rectangle 8"/>
            <p:cNvSpPr/>
            <p:nvPr/>
          </p:nvSpPr>
          <p:spPr>
            <a:xfrm rot="10800000" flipV="1">
              <a:off x="1547664" y="4571836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Pag3</a:t>
              </a:r>
            </a:p>
          </p:txBody>
        </p:sp>
        <p:sp>
          <p:nvSpPr>
            <p:cNvPr id="34" name="TextBox 21"/>
            <p:cNvSpPr txBox="1"/>
            <p:nvPr/>
          </p:nvSpPr>
          <p:spPr>
            <a:xfrm rot="10800000" flipV="1">
              <a:off x="2424553" y="4715852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64B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1547664" y="5013176"/>
              <a:ext cx="84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Virtual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4916119" y="3203684"/>
            <a:ext cx="1595123" cy="3537684"/>
            <a:chOff x="4894952" y="3068960"/>
            <a:chExt cx="1595123" cy="3537684"/>
          </a:xfrm>
        </p:grpSpPr>
        <p:sp>
          <p:nvSpPr>
            <p:cNvPr id="36" name="Rectangle 8"/>
            <p:cNvSpPr/>
            <p:nvPr/>
          </p:nvSpPr>
          <p:spPr>
            <a:xfrm rot="10800000" flipV="1">
              <a:off x="4894952" y="4725144"/>
              <a:ext cx="86409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21"/>
            <p:cNvSpPr txBox="1"/>
            <p:nvPr/>
          </p:nvSpPr>
          <p:spPr>
            <a:xfrm rot="10800000" flipV="1">
              <a:off x="5771841" y="450912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64B</a:t>
              </a:r>
            </a:p>
          </p:txBody>
        </p:sp>
        <p:sp>
          <p:nvSpPr>
            <p:cNvPr id="38" name="TextBox 21"/>
            <p:cNvSpPr txBox="1"/>
            <p:nvPr/>
          </p:nvSpPr>
          <p:spPr>
            <a:xfrm rot="10800000" flipV="1">
              <a:off x="5771841" y="486916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80B</a:t>
              </a:r>
            </a:p>
          </p:txBody>
        </p:sp>
        <p:sp>
          <p:nvSpPr>
            <p:cNvPr id="39" name="Rectangle 8"/>
            <p:cNvSpPr/>
            <p:nvPr/>
          </p:nvSpPr>
          <p:spPr>
            <a:xfrm rot="10800000" flipV="1">
              <a:off x="4894952" y="5085184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Pag2</a:t>
              </a:r>
            </a:p>
          </p:txBody>
        </p:sp>
        <p:sp>
          <p:nvSpPr>
            <p:cNvPr id="40" name="TextBox 21"/>
            <p:cNvSpPr txBox="1"/>
            <p:nvPr/>
          </p:nvSpPr>
          <p:spPr>
            <a:xfrm rot="10800000" flipV="1">
              <a:off x="5771841" y="52292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96B</a:t>
              </a:r>
            </a:p>
          </p:txBody>
        </p:sp>
        <p:sp>
          <p:nvSpPr>
            <p:cNvPr id="41" name="Rectangle 8"/>
            <p:cNvSpPr/>
            <p:nvPr/>
          </p:nvSpPr>
          <p:spPr>
            <a:xfrm rot="10800000" flipV="1">
              <a:off x="4894952" y="5445224"/>
              <a:ext cx="86409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21"/>
            <p:cNvSpPr txBox="1"/>
            <p:nvPr/>
          </p:nvSpPr>
          <p:spPr>
            <a:xfrm rot="10800000" flipV="1">
              <a:off x="5762278" y="5593474"/>
              <a:ext cx="7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112B</a:t>
              </a:r>
            </a:p>
          </p:txBody>
        </p:sp>
        <p:sp>
          <p:nvSpPr>
            <p:cNvPr id="43" name="Rectangle 8"/>
            <p:cNvSpPr/>
            <p:nvPr/>
          </p:nvSpPr>
          <p:spPr>
            <a:xfrm rot="10800000" flipV="1">
              <a:off x="4894952" y="5795972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Pag1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 rot="10800000" flipV="1">
              <a:off x="5766312" y="5935755"/>
              <a:ext cx="72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128B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932040" y="6237312"/>
              <a:ext cx="80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Física</a:t>
              </a:r>
            </a:p>
          </p:txBody>
        </p:sp>
        <p:sp>
          <p:nvSpPr>
            <p:cNvPr id="46" name="Rectangle 8"/>
            <p:cNvSpPr/>
            <p:nvPr/>
          </p:nvSpPr>
          <p:spPr>
            <a:xfrm rot="10800000" flipV="1">
              <a:off x="4894952" y="3284984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</a:t>
              </a:r>
            </a:p>
          </p:txBody>
        </p:sp>
        <p:sp>
          <p:nvSpPr>
            <p:cNvPr id="47" name="TextBox 21"/>
            <p:cNvSpPr txBox="1"/>
            <p:nvPr/>
          </p:nvSpPr>
          <p:spPr>
            <a:xfrm rot="10800000" flipV="1">
              <a:off x="5806759" y="3068960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0B</a:t>
              </a:r>
            </a:p>
          </p:txBody>
        </p:sp>
        <p:sp>
          <p:nvSpPr>
            <p:cNvPr id="48" name="TextBox 21"/>
            <p:cNvSpPr txBox="1"/>
            <p:nvPr/>
          </p:nvSpPr>
          <p:spPr>
            <a:xfrm rot="10800000" flipV="1">
              <a:off x="5771841" y="3429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16B</a:t>
              </a:r>
            </a:p>
          </p:txBody>
        </p:sp>
        <p:sp>
          <p:nvSpPr>
            <p:cNvPr id="49" name="Rectangle 8"/>
            <p:cNvSpPr/>
            <p:nvPr/>
          </p:nvSpPr>
          <p:spPr>
            <a:xfrm rot="10800000" flipV="1">
              <a:off x="4894952" y="3645024"/>
              <a:ext cx="86409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21"/>
            <p:cNvSpPr txBox="1"/>
            <p:nvPr/>
          </p:nvSpPr>
          <p:spPr>
            <a:xfrm rot="10800000" flipV="1">
              <a:off x="5771841" y="378904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32B</a:t>
              </a:r>
            </a:p>
          </p:txBody>
        </p:sp>
        <p:sp>
          <p:nvSpPr>
            <p:cNvPr id="51" name="Rectangle 8"/>
            <p:cNvSpPr/>
            <p:nvPr/>
          </p:nvSpPr>
          <p:spPr>
            <a:xfrm rot="10800000" flipV="1">
              <a:off x="4894952" y="4005064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Pag3</a:t>
              </a:r>
            </a:p>
          </p:txBody>
        </p:sp>
        <p:sp>
          <p:nvSpPr>
            <p:cNvPr id="52" name="TextBox 21"/>
            <p:cNvSpPr txBox="1"/>
            <p:nvPr/>
          </p:nvSpPr>
          <p:spPr>
            <a:xfrm rot="10800000" flipV="1">
              <a:off x="5771841" y="414908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48B</a:t>
              </a:r>
            </a:p>
          </p:txBody>
        </p:sp>
        <p:sp>
          <p:nvSpPr>
            <p:cNvPr id="53" name="Rectangle 8"/>
            <p:cNvSpPr/>
            <p:nvPr/>
          </p:nvSpPr>
          <p:spPr>
            <a:xfrm rot="10800000" flipV="1">
              <a:off x="4894952" y="4355812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54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Al igual que para la segmentación, la MMU debe llevar registro de la asignación de páginas a procesos y hacer la traducción de número de página virtual a número de marco físico. 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Por supuesto, existe la Page </a:t>
            </a:r>
            <a:r>
              <a:rPr lang="es-ES" altLang="en-US" dirty="0" err="1">
                <a:solidFill>
                  <a:srgbClr val="002060"/>
                </a:solidFill>
              </a:rPr>
              <a:t>Table</a:t>
            </a:r>
            <a:r>
              <a:rPr lang="es-ES" altLang="en-US" dirty="0">
                <a:solidFill>
                  <a:srgbClr val="002060"/>
                </a:solidFill>
              </a:rPr>
              <a:t>.</a:t>
            </a: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Del ejemplo anterior, calculemos tamaños: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Espacio virtual de 64B, físico de 128B y páginas de 16B:</a:t>
            </a:r>
          </a:p>
          <a:p>
            <a:pPr lvl="2"/>
            <a:r>
              <a:rPr lang="es-ES" altLang="en-US" dirty="0">
                <a:solidFill>
                  <a:srgbClr val="002060"/>
                </a:solidFill>
              </a:rPr>
              <a:t>Direcciones posibles en una página: 16 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 4 bits (esto da el mayor offset posible en una página)</a:t>
            </a:r>
          </a:p>
          <a:p>
            <a:pPr lvl="2"/>
            <a:r>
              <a:rPr lang="es-ES" altLang="en-US" dirty="0">
                <a:solidFill>
                  <a:srgbClr val="002060"/>
                </a:solidFill>
              </a:rPr>
              <a:t>Espacio virtual de 64B 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 6 bits. Dado que 4 bits determinan el offset, los 2 restantes indican el número de páginas (hay 4).</a:t>
            </a:r>
          </a:p>
          <a:p>
            <a:pPr lvl="2"/>
            <a:r>
              <a:rPr lang="es-ES" altLang="en-US" dirty="0">
                <a:solidFill>
                  <a:srgbClr val="002060"/>
                </a:solidFill>
                <a:sym typeface="Wingdings"/>
              </a:rPr>
              <a:t>Espacio físico de 128B  7 bits. Al igual que para el caso anterior, el offset es determinado por 4 bits, por lo que hay 3 bits para los marcos (son 8).</a:t>
            </a:r>
            <a:endParaRPr lang="es-ES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Se vería así:</a:t>
            </a:r>
            <a:endParaRPr lang="es-CL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76872"/>
            <a:ext cx="499056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5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Si ahora hacemos la traducción:</a:t>
            </a:r>
            <a:endParaRPr lang="es-CL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348880"/>
            <a:ext cx="2326267" cy="1980354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899592" y="2276872"/>
            <a:ext cx="1472274" cy="2097524"/>
            <a:chOff x="1547664" y="3284984"/>
            <a:chExt cx="1472274" cy="2097524"/>
          </a:xfrm>
        </p:grpSpPr>
        <p:sp>
          <p:nvSpPr>
            <p:cNvPr id="6" name="Rectangle 8"/>
            <p:cNvSpPr/>
            <p:nvPr/>
          </p:nvSpPr>
          <p:spPr>
            <a:xfrm rot="10800000" flipV="1">
              <a:off x="1547664" y="3501008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Pag0</a:t>
              </a:r>
            </a:p>
          </p:txBody>
        </p:sp>
        <p:sp>
          <p:nvSpPr>
            <p:cNvPr id="7" name="TextBox 21"/>
            <p:cNvSpPr txBox="1"/>
            <p:nvPr/>
          </p:nvSpPr>
          <p:spPr>
            <a:xfrm rot="10800000" flipV="1">
              <a:off x="2459471" y="3284984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0B</a:t>
              </a:r>
            </a:p>
          </p:txBody>
        </p:sp>
        <p:sp>
          <p:nvSpPr>
            <p:cNvPr id="8" name="TextBox 21"/>
            <p:cNvSpPr txBox="1"/>
            <p:nvPr/>
          </p:nvSpPr>
          <p:spPr>
            <a:xfrm rot="10800000" flipV="1">
              <a:off x="2424553" y="364502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16B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0800000" flipV="1">
              <a:off x="1547664" y="3861048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Pag1</a:t>
              </a:r>
            </a:p>
          </p:txBody>
        </p:sp>
        <p:sp>
          <p:nvSpPr>
            <p:cNvPr id="10" name="TextBox 21"/>
            <p:cNvSpPr txBox="1"/>
            <p:nvPr/>
          </p:nvSpPr>
          <p:spPr>
            <a:xfrm rot="10800000" flipV="1">
              <a:off x="2424553" y="400506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32B</a:t>
              </a:r>
            </a:p>
          </p:txBody>
        </p:sp>
        <p:sp>
          <p:nvSpPr>
            <p:cNvPr id="11" name="Rectangle 8"/>
            <p:cNvSpPr/>
            <p:nvPr/>
          </p:nvSpPr>
          <p:spPr>
            <a:xfrm rot="10800000" flipV="1">
              <a:off x="1547664" y="4221088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Pag2</a:t>
              </a:r>
            </a:p>
          </p:txBody>
        </p:sp>
        <p:sp>
          <p:nvSpPr>
            <p:cNvPr id="12" name="TextBox 21"/>
            <p:cNvSpPr txBox="1"/>
            <p:nvPr/>
          </p:nvSpPr>
          <p:spPr>
            <a:xfrm rot="10800000" flipV="1">
              <a:off x="2424553" y="4365104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48B</a:t>
              </a:r>
            </a:p>
          </p:txBody>
        </p:sp>
        <p:sp>
          <p:nvSpPr>
            <p:cNvPr id="13" name="Rectangle 8"/>
            <p:cNvSpPr/>
            <p:nvPr/>
          </p:nvSpPr>
          <p:spPr>
            <a:xfrm rot="10800000" flipV="1">
              <a:off x="1547664" y="4571836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Pag3</a:t>
              </a:r>
            </a:p>
          </p:txBody>
        </p:sp>
        <p:sp>
          <p:nvSpPr>
            <p:cNvPr id="14" name="TextBox 21"/>
            <p:cNvSpPr txBox="1"/>
            <p:nvPr/>
          </p:nvSpPr>
          <p:spPr>
            <a:xfrm rot="10800000" flipV="1">
              <a:off x="2424553" y="4715852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64B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547664" y="5013176"/>
              <a:ext cx="84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Virtual</a:t>
              </a:r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7297357" y="2132856"/>
            <a:ext cx="1595123" cy="3537684"/>
            <a:chOff x="4894952" y="3068960"/>
            <a:chExt cx="1595123" cy="3537684"/>
          </a:xfrm>
        </p:grpSpPr>
        <p:sp>
          <p:nvSpPr>
            <p:cNvPr id="17" name="Rectangle 8"/>
            <p:cNvSpPr/>
            <p:nvPr/>
          </p:nvSpPr>
          <p:spPr>
            <a:xfrm rot="10800000" flipV="1">
              <a:off x="4894952" y="4725144"/>
              <a:ext cx="86409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 rot="10800000" flipV="1">
              <a:off x="5771841" y="450912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64B</a:t>
              </a:r>
            </a:p>
          </p:txBody>
        </p:sp>
        <p:sp>
          <p:nvSpPr>
            <p:cNvPr id="19" name="TextBox 21"/>
            <p:cNvSpPr txBox="1"/>
            <p:nvPr/>
          </p:nvSpPr>
          <p:spPr>
            <a:xfrm rot="10800000" flipV="1">
              <a:off x="5771841" y="486916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80B</a:t>
              </a:r>
            </a:p>
          </p:txBody>
        </p:sp>
        <p:sp>
          <p:nvSpPr>
            <p:cNvPr id="20" name="Rectangle 8"/>
            <p:cNvSpPr/>
            <p:nvPr/>
          </p:nvSpPr>
          <p:spPr>
            <a:xfrm rot="10800000" flipV="1">
              <a:off x="4894952" y="5085184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Pag2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 rot="10800000" flipV="1">
              <a:off x="5771841" y="52292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96B</a:t>
              </a:r>
            </a:p>
          </p:txBody>
        </p:sp>
        <p:sp>
          <p:nvSpPr>
            <p:cNvPr id="22" name="Rectangle 8"/>
            <p:cNvSpPr/>
            <p:nvPr/>
          </p:nvSpPr>
          <p:spPr>
            <a:xfrm rot="10800000" flipV="1">
              <a:off x="4894952" y="5445224"/>
              <a:ext cx="86409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1"/>
            <p:cNvSpPr txBox="1"/>
            <p:nvPr/>
          </p:nvSpPr>
          <p:spPr>
            <a:xfrm rot="10800000" flipV="1">
              <a:off x="5762278" y="5593474"/>
              <a:ext cx="7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112B</a:t>
              </a:r>
            </a:p>
          </p:txBody>
        </p:sp>
        <p:sp>
          <p:nvSpPr>
            <p:cNvPr id="24" name="Rectangle 8"/>
            <p:cNvSpPr/>
            <p:nvPr/>
          </p:nvSpPr>
          <p:spPr>
            <a:xfrm rot="10800000" flipV="1">
              <a:off x="4894952" y="5795972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Pag1</a:t>
              </a:r>
            </a:p>
          </p:txBody>
        </p:sp>
        <p:sp>
          <p:nvSpPr>
            <p:cNvPr id="25" name="TextBox 21"/>
            <p:cNvSpPr txBox="1"/>
            <p:nvPr/>
          </p:nvSpPr>
          <p:spPr>
            <a:xfrm rot="10800000" flipV="1">
              <a:off x="5766312" y="5935755"/>
              <a:ext cx="72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128B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4932040" y="6237312"/>
              <a:ext cx="80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Física</a:t>
              </a:r>
            </a:p>
          </p:txBody>
        </p:sp>
        <p:sp>
          <p:nvSpPr>
            <p:cNvPr id="27" name="Rectangle 8"/>
            <p:cNvSpPr/>
            <p:nvPr/>
          </p:nvSpPr>
          <p:spPr>
            <a:xfrm rot="10800000" flipV="1">
              <a:off x="4894952" y="3284984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</a:t>
              </a:r>
            </a:p>
          </p:txBody>
        </p:sp>
        <p:sp>
          <p:nvSpPr>
            <p:cNvPr id="28" name="TextBox 21"/>
            <p:cNvSpPr txBox="1"/>
            <p:nvPr/>
          </p:nvSpPr>
          <p:spPr>
            <a:xfrm rot="10800000" flipV="1">
              <a:off x="5806759" y="3068960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0B</a:t>
              </a:r>
            </a:p>
          </p:txBody>
        </p:sp>
        <p:sp>
          <p:nvSpPr>
            <p:cNvPr id="29" name="TextBox 21"/>
            <p:cNvSpPr txBox="1"/>
            <p:nvPr/>
          </p:nvSpPr>
          <p:spPr>
            <a:xfrm rot="10800000" flipV="1">
              <a:off x="5771841" y="342900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16B</a:t>
              </a:r>
            </a:p>
          </p:txBody>
        </p:sp>
        <p:sp>
          <p:nvSpPr>
            <p:cNvPr id="30" name="Rectangle 8"/>
            <p:cNvSpPr/>
            <p:nvPr/>
          </p:nvSpPr>
          <p:spPr>
            <a:xfrm rot="10800000" flipV="1">
              <a:off x="4894952" y="3645024"/>
              <a:ext cx="86409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21"/>
            <p:cNvSpPr txBox="1"/>
            <p:nvPr/>
          </p:nvSpPr>
          <p:spPr>
            <a:xfrm rot="10800000" flipV="1">
              <a:off x="5771841" y="378904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32B</a:t>
              </a:r>
            </a:p>
          </p:txBody>
        </p:sp>
        <p:sp>
          <p:nvSpPr>
            <p:cNvPr id="32" name="Rectangle 8"/>
            <p:cNvSpPr/>
            <p:nvPr/>
          </p:nvSpPr>
          <p:spPr>
            <a:xfrm rot="10800000" flipV="1">
              <a:off x="4894952" y="4005064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Pag3</a:t>
              </a:r>
            </a:p>
          </p:txBody>
        </p:sp>
        <p:sp>
          <p:nvSpPr>
            <p:cNvPr id="33" name="TextBox 21"/>
            <p:cNvSpPr txBox="1"/>
            <p:nvPr/>
          </p:nvSpPr>
          <p:spPr>
            <a:xfrm rot="10800000" flipV="1">
              <a:off x="5771841" y="4149080"/>
              <a:ext cx="595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48B</a:t>
              </a:r>
            </a:p>
          </p:txBody>
        </p:sp>
        <p:sp>
          <p:nvSpPr>
            <p:cNvPr id="34" name="Rectangle 8"/>
            <p:cNvSpPr/>
            <p:nvPr/>
          </p:nvSpPr>
          <p:spPr>
            <a:xfrm rot="10800000" flipV="1">
              <a:off x="4894952" y="4355812"/>
              <a:ext cx="864094" cy="360040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Pag0</a:t>
              </a:r>
            </a:p>
          </p:txBody>
        </p:sp>
      </p:grpSp>
      <p:sp>
        <p:nvSpPr>
          <p:cNvPr id="35" name="TextBox 21"/>
          <p:cNvSpPr txBox="1"/>
          <p:nvPr/>
        </p:nvSpPr>
        <p:spPr>
          <a:xfrm rot="10800000" flipV="1">
            <a:off x="6289801" y="2699628"/>
            <a:ext cx="10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Marco 1</a:t>
            </a:r>
          </a:p>
        </p:txBody>
      </p:sp>
      <p:sp>
        <p:nvSpPr>
          <p:cNvPr id="36" name="TextBox 21"/>
          <p:cNvSpPr txBox="1"/>
          <p:nvPr/>
        </p:nvSpPr>
        <p:spPr>
          <a:xfrm rot="10800000" flipV="1">
            <a:off x="6296151" y="3432408"/>
            <a:ext cx="10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Marco 3</a:t>
            </a:r>
          </a:p>
        </p:txBody>
      </p:sp>
      <p:sp>
        <p:nvSpPr>
          <p:cNvPr id="37" name="TextBox 21"/>
          <p:cNvSpPr txBox="1"/>
          <p:nvPr/>
        </p:nvSpPr>
        <p:spPr>
          <a:xfrm rot="10800000" flipV="1">
            <a:off x="6289801" y="2348880"/>
            <a:ext cx="10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Marco 0</a:t>
            </a:r>
          </a:p>
        </p:txBody>
      </p:sp>
      <p:sp>
        <p:nvSpPr>
          <p:cNvPr id="38" name="TextBox 21"/>
          <p:cNvSpPr txBox="1"/>
          <p:nvPr/>
        </p:nvSpPr>
        <p:spPr>
          <a:xfrm rot="10800000" flipV="1">
            <a:off x="6289801" y="3066018"/>
            <a:ext cx="10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Marco 2</a:t>
            </a:r>
          </a:p>
        </p:txBody>
      </p:sp>
      <p:sp>
        <p:nvSpPr>
          <p:cNvPr id="39" name="TextBox 21"/>
          <p:cNvSpPr txBox="1"/>
          <p:nvPr/>
        </p:nvSpPr>
        <p:spPr>
          <a:xfrm rot="10800000" flipV="1">
            <a:off x="6306542" y="4155430"/>
            <a:ext cx="10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Marco 5</a:t>
            </a:r>
          </a:p>
        </p:txBody>
      </p:sp>
      <p:sp>
        <p:nvSpPr>
          <p:cNvPr id="40" name="TextBox 21"/>
          <p:cNvSpPr txBox="1"/>
          <p:nvPr/>
        </p:nvSpPr>
        <p:spPr>
          <a:xfrm rot="10800000" flipV="1">
            <a:off x="6306542" y="3786882"/>
            <a:ext cx="10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Marco 4</a:t>
            </a:r>
          </a:p>
        </p:txBody>
      </p:sp>
      <p:sp>
        <p:nvSpPr>
          <p:cNvPr id="41" name="TextBox 21"/>
          <p:cNvSpPr txBox="1"/>
          <p:nvPr/>
        </p:nvSpPr>
        <p:spPr>
          <a:xfrm rot="10800000" flipV="1">
            <a:off x="6312892" y="4862810"/>
            <a:ext cx="10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Marco 7</a:t>
            </a:r>
          </a:p>
        </p:txBody>
      </p:sp>
      <p:sp>
        <p:nvSpPr>
          <p:cNvPr id="42" name="TextBox 21"/>
          <p:cNvSpPr txBox="1"/>
          <p:nvPr/>
        </p:nvSpPr>
        <p:spPr>
          <a:xfrm rot="10800000" flipV="1">
            <a:off x="6306543" y="4509120"/>
            <a:ext cx="10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Marco 6</a:t>
            </a:r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28229"/>
              </p:ext>
            </p:extLst>
          </p:nvPr>
        </p:nvGraphicFramePr>
        <p:xfrm>
          <a:off x="467544" y="4509120"/>
          <a:ext cx="1656184" cy="152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rgbClr val="000000"/>
                          </a:solidFill>
                        </a:rPr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solidFill>
                            <a:srgbClr val="000000"/>
                          </a:solidFill>
                        </a:rPr>
                        <a:t>Frame</a:t>
                      </a:r>
                      <a:endParaRPr lang="es-E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  <a:cs typeface="Courier"/>
                        </a:rPr>
                        <a:t>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</a:rPr>
                        <a:t>011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96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  <a:cs typeface="Courier"/>
                        </a:rPr>
                        <a:t>01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</a:rPr>
                        <a:t>111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36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  <a:cs typeface="Courier"/>
                        </a:rPr>
                        <a:t>10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</a:rPr>
                        <a:t>101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  <a:cs typeface="Courier"/>
                        </a:rPr>
                        <a:t>11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n-lt"/>
                        </a:rPr>
                        <a:t>010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2307955" y="4509120"/>
            <a:ext cx="45447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Tomemos por ejemplo la dirección</a:t>
            </a:r>
          </a:p>
          <a:p>
            <a:r>
              <a:rPr lang="es-ES" dirty="0"/>
              <a:t>virtual 21 (</a:t>
            </a:r>
            <a:r>
              <a:rPr lang="es-ES" dirty="0">
                <a:solidFill>
                  <a:srgbClr val="1F732C"/>
                </a:solidFill>
              </a:rPr>
              <a:t>01</a:t>
            </a:r>
            <a:r>
              <a:rPr lang="es-ES" dirty="0"/>
              <a:t>0101):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Página 1 (</a:t>
            </a:r>
            <a:r>
              <a:rPr lang="es-ES" dirty="0">
                <a:solidFill>
                  <a:srgbClr val="1F732C"/>
                </a:solidFill>
              </a:rPr>
              <a:t>01</a:t>
            </a:r>
            <a:r>
              <a:rPr lang="es-ES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Offset: 5 (0101)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Según la page </a:t>
            </a:r>
            <a:r>
              <a:rPr lang="es-ES" dirty="0" err="1"/>
              <a:t>table</a:t>
            </a:r>
            <a:r>
              <a:rPr lang="es-ES" dirty="0"/>
              <a:t>, página 1 (</a:t>
            </a:r>
            <a:r>
              <a:rPr lang="es-ES" dirty="0">
                <a:solidFill>
                  <a:srgbClr val="1F732C"/>
                </a:solidFill>
              </a:rPr>
              <a:t>01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corresponde a </a:t>
            </a:r>
            <a:r>
              <a:rPr lang="es-ES" dirty="0" err="1"/>
              <a:t>frame</a:t>
            </a:r>
            <a:r>
              <a:rPr lang="es-ES" dirty="0"/>
              <a:t> 7 (</a:t>
            </a:r>
            <a:r>
              <a:rPr lang="es-ES" dirty="0">
                <a:solidFill>
                  <a:schemeClr val="bg1"/>
                </a:solidFill>
              </a:rPr>
              <a:t>111</a:t>
            </a:r>
            <a:r>
              <a:rPr lang="es-ES" dirty="0"/>
              <a:t>)</a:t>
            </a:r>
          </a:p>
          <a:p>
            <a:r>
              <a:rPr lang="es-ES" dirty="0"/>
              <a:t>Luego la dirección física es 117 (</a:t>
            </a:r>
            <a:r>
              <a:rPr lang="es-ES" dirty="0">
                <a:solidFill>
                  <a:schemeClr val="bg1"/>
                </a:solidFill>
              </a:rPr>
              <a:t>111</a:t>
            </a:r>
            <a:r>
              <a:rPr lang="es-ES" dirty="0"/>
              <a:t>0101) 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11560" y="6093296"/>
            <a:ext cx="13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Page </a:t>
            </a:r>
            <a:r>
              <a:rPr lang="es-ES" dirty="0" err="1"/>
              <a:t>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876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Trabajen ahora sobre este ejemplo: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Páginas de 4KB, </a:t>
            </a:r>
            <a:r>
              <a:rPr lang="es-ES_tradnl" altLang="en-US" dirty="0" err="1">
                <a:solidFill>
                  <a:srgbClr val="002060"/>
                </a:solidFill>
              </a:rPr>
              <a:t>dir.</a:t>
            </a:r>
            <a:r>
              <a:rPr lang="es-ES_tradnl" altLang="en-US" dirty="0">
                <a:solidFill>
                  <a:srgbClr val="002060"/>
                </a:solidFill>
              </a:rPr>
              <a:t> virtual 16 bits, </a:t>
            </a:r>
            <a:r>
              <a:rPr lang="es-ES_tradnl" altLang="en-US" dirty="0" err="1">
                <a:solidFill>
                  <a:srgbClr val="002060"/>
                </a:solidFill>
              </a:rPr>
              <a:t>dir.</a:t>
            </a:r>
            <a:r>
              <a:rPr lang="es-ES_tradnl" altLang="en-US" dirty="0">
                <a:solidFill>
                  <a:srgbClr val="002060"/>
                </a:solidFill>
              </a:rPr>
              <a:t> física 15 bits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Tamaños de espacio virtual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y físico y tamaño de página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#Bits de offset, </a:t>
            </a:r>
            <a:r>
              <a:rPr lang="es-ES_tradnl" altLang="en-US" dirty="0" err="1">
                <a:solidFill>
                  <a:srgbClr val="002060"/>
                </a:solidFill>
              </a:rPr>
              <a:t>frame</a:t>
            </a:r>
            <a:r>
              <a:rPr lang="es-ES_tradnl" altLang="en-US" dirty="0">
                <a:solidFill>
                  <a:srgbClr val="002060"/>
                </a:solidFill>
              </a:rPr>
              <a:t> y 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página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Transformar dirección 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virtual 8196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867248"/>
            <a:ext cx="3422763" cy="38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Los bits de la arquitectura de una máquina marcan el direccionamiento posible de la memoria principal.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Si suponemos que tenemos una arquitectura de 32 bits y las páginas son de 4KB cada una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estamos hablando de 20 bits de localización de </a:t>
            </a:r>
            <a:r>
              <a:rPr lang="es-ES_tradnl" altLang="en-US" dirty="0" err="1">
                <a:solidFill>
                  <a:srgbClr val="002060"/>
                </a:solidFill>
              </a:rPr>
              <a:t>frames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qué tamaño tendrá la Page </a:t>
            </a:r>
            <a:r>
              <a:rPr lang="es-ES_tradnl" altLang="en-US" dirty="0" err="1">
                <a:solidFill>
                  <a:srgbClr val="002060"/>
                </a:solidFill>
              </a:rPr>
              <a:t>Table</a:t>
            </a:r>
            <a:r>
              <a:rPr lang="es-ES_tradnl" altLang="en-US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20 bits 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 2</a:t>
            </a:r>
            <a:r>
              <a:rPr lang="es-ES_tradnl" altLang="en-US" baseline="30000" dirty="0">
                <a:solidFill>
                  <a:srgbClr val="002060"/>
                </a:solidFill>
                <a:sym typeface="Wingdings"/>
              </a:rPr>
              <a:t>20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entradas</a:t>
            </a:r>
          </a:p>
          <a:p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Cada entrada tiene 32 bits = 4B</a:t>
            </a:r>
          </a:p>
          <a:p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Si cada proceso tiene una Page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Table</a:t>
            </a:r>
            <a:r>
              <a:rPr lang="mr-IN" altLang="en-US" dirty="0">
                <a:solidFill>
                  <a:srgbClr val="002060"/>
                </a:solidFill>
                <a:sym typeface="Wingdings"/>
              </a:rPr>
              <a:t>…</a:t>
            </a:r>
            <a:endParaRPr lang="es-ES_tradnl" altLang="en-US" dirty="0">
              <a:solidFill>
                <a:srgbClr val="002060"/>
              </a:solidFill>
              <a:sym typeface="Wingdings"/>
            </a:endParaRPr>
          </a:p>
          <a:p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2</a:t>
            </a:r>
            <a:r>
              <a:rPr lang="es-ES_tradnl" altLang="en-US" baseline="30000" dirty="0">
                <a:solidFill>
                  <a:srgbClr val="002060"/>
                </a:solidFill>
                <a:sym typeface="Wingdings"/>
              </a:rPr>
              <a:t>20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x 4B = 4MB</a:t>
            </a:r>
          </a:p>
          <a:p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Harto espacio solo para la Page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Table</a:t>
            </a:r>
            <a:r>
              <a:rPr lang="mr-IN" altLang="en-US" dirty="0">
                <a:solidFill>
                  <a:srgbClr val="002060"/>
                </a:solidFill>
                <a:sym typeface="Wingdings"/>
              </a:rPr>
              <a:t>…</a:t>
            </a:r>
            <a:endParaRPr lang="es-ES_tradnl" altLang="en-US" dirty="0">
              <a:solidFill>
                <a:srgbClr val="002060"/>
              </a:solidFill>
              <a:sym typeface="Wingdings"/>
            </a:endParaRPr>
          </a:p>
          <a:p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Como la Page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Table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se guarda en memoria virtual del SO, el PCB  la referencia: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PageTableBaseRegister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(PTBR)  2x accesos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4814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35620</TotalTime>
  <Words>693</Words>
  <Application>Microsoft Macintosh PowerPoint</Application>
  <PresentationFormat>On-screen Show (4:3)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Diseño predeterminado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293</cp:revision>
  <dcterms:created xsi:type="dcterms:W3CDTF">2018-07-23T18:42:49Z</dcterms:created>
  <dcterms:modified xsi:type="dcterms:W3CDTF">2021-08-03T20:06:48Z</dcterms:modified>
</cp:coreProperties>
</file>