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6" r:id="rId2"/>
    <p:sldId id="363" r:id="rId3"/>
    <p:sldId id="364" r:id="rId4"/>
    <p:sldId id="365" r:id="rId5"/>
    <p:sldId id="366" r:id="rId6"/>
    <p:sldId id="356" r:id="rId7"/>
    <p:sldId id="367" r:id="rId8"/>
    <p:sldId id="348" r:id="rId9"/>
    <p:sldId id="368" r:id="rId10"/>
    <p:sldId id="372" r:id="rId11"/>
    <p:sldId id="374" r:id="rId12"/>
    <p:sldId id="375" r:id="rId13"/>
    <p:sldId id="376" r:id="rId14"/>
    <p:sldId id="377" r:id="rId15"/>
    <p:sldId id="373" r:id="rId16"/>
    <p:sldId id="371" r:id="rId17"/>
    <p:sldId id="378" r:id="rId18"/>
    <p:sldId id="379" r:id="rId19"/>
    <p:sldId id="380" r:id="rId20"/>
    <p:sldId id="381" r:id="rId21"/>
    <p:sldId id="34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802"/>
    <a:srgbClr val="0091C8"/>
    <a:srgbClr val="D3611F"/>
    <a:srgbClr val="FD7425"/>
    <a:srgbClr val="6A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7" autoAdjust="0"/>
    <p:restoredTop sz="85986"/>
  </p:normalViewPr>
  <p:slideViewPr>
    <p:cSldViewPr>
      <p:cViewPr varScale="1">
        <p:scale>
          <a:sx n="109" d="100"/>
          <a:sy n="109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8014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441644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342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2241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4419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98545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8295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8809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88876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47722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67783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2301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8004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8295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8295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Con esta clase, concluimos lo que se refiere a administración de memoria.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Habíamos dejado pendientes las distintas políticas empleadas para determinar los swaps de memoria a HDD.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Recordemos que el último punto central que tocamos fue paginación.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0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en-US" dirty="0">
                <a:solidFill>
                  <a:srgbClr val="002060"/>
                </a:solidFill>
              </a:rPr>
              <a:t>El </a:t>
            </a:r>
            <a:r>
              <a:rPr lang="cs-CZ" altLang="en-US" dirty="0" err="1">
                <a:solidFill>
                  <a:srgbClr val="002060"/>
                </a:solidFill>
              </a:rPr>
              <a:t>problema</a:t>
            </a:r>
            <a:r>
              <a:rPr lang="cs-CZ" altLang="en-US" dirty="0">
                <a:solidFill>
                  <a:srgbClr val="002060"/>
                </a:solidFill>
              </a:rPr>
              <a:t> es </a:t>
            </a:r>
            <a:r>
              <a:rPr lang="cs-CZ" altLang="en-US" dirty="0" err="1">
                <a:solidFill>
                  <a:srgbClr val="002060"/>
                </a:solidFill>
              </a:rPr>
              <a:t>que</a:t>
            </a:r>
            <a:r>
              <a:rPr lang="cs-CZ" altLang="en-US" dirty="0">
                <a:solidFill>
                  <a:srgbClr val="002060"/>
                </a:solidFill>
              </a:rPr>
              <a:t> no se </a:t>
            </a:r>
            <a:r>
              <a:rPr lang="cs-CZ" altLang="en-US" dirty="0" err="1">
                <a:solidFill>
                  <a:srgbClr val="002060"/>
                </a:solidFill>
              </a:rPr>
              <a:t>sabe</a:t>
            </a:r>
            <a:r>
              <a:rPr lang="cs-CZ" altLang="en-US" dirty="0">
                <a:solidFill>
                  <a:srgbClr val="002060"/>
                </a:solidFill>
              </a:rPr>
              <a:t> la </a:t>
            </a:r>
            <a:r>
              <a:rPr lang="cs-CZ" altLang="en-US" dirty="0" err="1">
                <a:solidFill>
                  <a:srgbClr val="002060"/>
                </a:solidFill>
              </a:rPr>
              <a:t>secuencia</a:t>
            </a:r>
            <a:r>
              <a:rPr lang="cs-CZ" altLang="en-US" dirty="0">
                <a:solidFill>
                  <a:srgbClr val="002060"/>
                </a:solidFill>
              </a:rPr>
              <a:t> a priori.</a:t>
            </a:r>
          </a:p>
          <a:p>
            <a:r>
              <a:rPr lang="cs-CZ" altLang="en-US" dirty="0">
                <a:solidFill>
                  <a:srgbClr val="002060"/>
                </a:solidFill>
              </a:rPr>
              <a:t>El </a:t>
            </a:r>
            <a:r>
              <a:rPr lang="cs-CZ" altLang="en-US" dirty="0" err="1">
                <a:solidFill>
                  <a:srgbClr val="002060"/>
                </a:solidFill>
              </a:rPr>
              <a:t>algoritmo</a:t>
            </a:r>
            <a:r>
              <a:rPr lang="cs-CZ" altLang="en-US" dirty="0">
                <a:solidFill>
                  <a:srgbClr val="002060"/>
                </a:solidFill>
              </a:rPr>
              <a:t> es </a:t>
            </a:r>
            <a:r>
              <a:rPr lang="cs-CZ" altLang="en-US" dirty="0" err="1">
                <a:solidFill>
                  <a:srgbClr val="002060"/>
                </a:solidFill>
              </a:rPr>
              <a:t>óptimo</a:t>
            </a:r>
            <a:r>
              <a:rPr lang="cs-CZ" altLang="en-US" dirty="0">
                <a:solidFill>
                  <a:srgbClr val="002060"/>
                </a:solidFill>
              </a:rPr>
              <a:t>, </a:t>
            </a:r>
            <a:r>
              <a:rPr lang="cs-CZ" altLang="en-US" dirty="0" err="1">
                <a:solidFill>
                  <a:srgbClr val="002060"/>
                </a:solidFill>
              </a:rPr>
              <a:t>sí</a:t>
            </a:r>
            <a:r>
              <a:rPr lang="cs-CZ" altLang="en-US" dirty="0">
                <a:solidFill>
                  <a:srgbClr val="002060"/>
                </a:solidFill>
              </a:rPr>
              <a:t>, pero </a:t>
            </a:r>
            <a:r>
              <a:rPr lang="cs-CZ" altLang="en-US" dirty="0" err="1">
                <a:solidFill>
                  <a:srgbClr val="002060"/>
                </a:solidFill>
              </a:rPr>
              <a:t>impracticable</a:t>
            </a:r>
            <a:r>
              <a:rPr lang="cs-CZ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cs-CZ" altLang="en-US" dirty="0">
                <a:solidFill>
                  <a:srgbClr val="002060"/>
                </a:solidFill>
              </a:rPr>
              <a:t>El </a:t>
            </a:r>
            <a:r>
              <a:rPr lang="cs-CZ" altLang="en-US" dirty="0" err="1">
                <a:solidFill>
                  <a:srgbClr val="002060"/>
                </a:solidFill>
              </a:rPr>
              <a:t>objetivo</a:t>
            </a:r>
            <a:r>
              <a:rPr lang="cs-CZ" altLang="en-US" dirty="0">
                <a:solidFill>
                  <a:srgbClr val="002060"/>
                </a:solidFill>
              </a:rPr>
              <a:t> es </a:t>
            </a:r>
            <a:r>
              <a:rPr lang="cs-CZ" altLang="en-US" dirty="0" err="1">
                <a:solidFill>
                  <a:srgbClr val="002060"/>
                </a:solidFill>
              </a:rPr>
              <a:t>demarcar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un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benchmark</a:t>
            </a:r>
            <a:r>
              <a:rPr lang="cs-CZ" altLang="en-US" dirty="0">
                <a:solidFill>
                  <a:srgbClr val="002060"/>
                </a:solidFill>
              </a:rPr>
              <a:t> para </a:t>
            </a:r>
            <a:r>
              <a:rPr lang="cs-CZ" altLang="en-US" dirty="0" err="1">
                <a:solidFill>
                  <a:srgbClr val="002060"/>
                </a:solidFill>
              </a:rPr>
              <a:t>comparar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otros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algoritmos</a:t>
            </a:r>
            <a:r>
              <a:rPr lang="cs-CZ" altLang="en-US" dirty="0">
                <a:solidFill>
                  <a:srgbClr val="002060"/>
                </a:solidFill>
              </a:rPr>
              <a:t>.</a:t>
            </a:r>
          </a:p>
          <a:p>
            <a:pPr lvl="1"/>
            <a:endParaRPr lang="cs-CZ" altLang="en-US" dirty="0">
              <a:solidFill>
                <a:srgbClr val="002060"/>
              </a:solidFill>
            </a:endParaRPr>
          </a:p>
          <a:p>
            <a:endParaRPr lang="cs-CZ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5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Algoritmo FIFO: Se elige la página que lleva más tiempo en memoria.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Supongamos la secuencia de solicitudes: </a:t>
            </a:r>
            <a:r>
              <a:rPr lang="cs-CZ" altLang="en-US" dirty="0">
                <a:solidFill>
                  <a:srgbClr val="002060"/>
                </a:solidFill>
              </a:rPr>
              <a:t>0 1 2 0 1 3 0 3 1 2 1</a:t>
            </a:r>
          </a:p>
          <a:p>
            <a:r>
              <a:rPr lang="cs-CZ" altLang="en-US" dirty="0" err="1">
                <a:solidFill>
                  <a:srgbClr val="002060"/>
                </a:solidFill>
              </a:rPr>
              <a:t>Supongamos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ahora</a:t>
            </a:r>
            <a:r>
              <a:rPr lang="cs-CZ" altLang="en-US" dirty="0">
                <a:solidFill>
                  <a:srgbClr val="002060"/>
                </a:solidFill>
              </a:rPr>
              <a:t> 3 </a:t>
            </a:r>
            <a:r>
              <a:rPr lang="cs-CZ" altLang="en-US" dirty="0" err="1">
                <a:solidFill>
                  <a:srgbClr val="002060"/>
                </a:solidFill>
              </a:rPr>
              <a:t>frames</a:t>
            </a:r>
            <a:r>
              <a:rPr lang="cs-CZ" altLang="en-US" dirty="0">
                <a:solidFill>
                  <a:srgbClr val="002060"/>
                </a:solidFill>
              </a:rPr>
              <a:t> de </a:t>
            </a:r>
            <a:r>
              <a:rPr lang="cs-CZ" altLang="en-US" dirty="0" err="1">
                <a:solidFill>
                  <a:srgbClr val="002060"/>
                </a:solidFill>
              </a:rPr>
              <a:t>memoria</a:t>
            </a:r>
            <a:endParaRPr lang="cs-CZ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cs-CZ" altLang="en-US" dirty="0" err="1">
                <a:solidFill>
                  <a:srgbClr val="002060"/>
                </a:solidFill>
              </a:rPr>
              <a:t>Contemos</a:t>
            </a:r>
            <a:r>
              <a:rPr lang="cs-CZ" altLang="en-US" dirty="0">
                <a:solidFill>
                  <a:srgbClr val="002060"/>
                </a:solidFill>
              </a:rPr>
              <a:t> los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y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apliquemos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algoritmo</a:t>
            </a:r>
            <a:r>
              <a:rPr lang="cs-CZ" altLang="en-US" dirty="0">
                <a:solidFill>
                  <a:srgbClr val="002060"/>
                </a:solidFill>
              </a:rPr>
              <a:t> (0 1 2 0 1 3 0 3 1 2 1 </a:t>
            </a:r>
            <a:r>
              <a:rPr lang="cs-CZ" altLang="en-US" dirty="0" err="1">
                <a:solidFill>
                  <a:srgbClr val="002060"/>
                </a:solidFill>
              </a:rPr>
              <a:t>y</a:t>
            </a:r>
            <a:r>
              <a:rPr lang="cs-CZ" altLang="en-US" dirty="0">
                <a:solidFill>
                  <a:srgbClr val="002060"/>
                </a:solidFill>
              </a:rPr>
              <a:t> 3 </a:t>
            </a:r>
            <a:r>
              <a:rPr lang="cs-CZ" altLang="en-US" dirty="0" err="1">
                <a:solidFill>
                  <a:srgbClr val="002060"/>
                </a:solidFill>
              </a:rPr>
              <a:t>espacios</a:t>
            </a:r>
            <a:r>
              <a:rPr lang="cs-CZ" altLang="en-US" dirty="0">
                <a:solidFill>
                  <a:srgbClr val="002060"/>
                </a:solidFill>
              </a:rPr>
              <a:t>):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</a:rPr>
              <a:t>3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de </a:t>
            </a:r>
            <a:r>
              <a:rPr lang="cs-CZ" altLang="en-US" dirty="0" err="1">
                <a:solidFill>
                  <a:srgbClr val="002060"/>
                </a:solidFill>
              </a:rPr>
              <a:t>inicio</a:t>
            </a:r>
            <a:r>
              <a:rPr lang="cs-CZ" altLang="en-US" dirty="0">
                <a:solidFill>
                  <a:srgbClr val="002060"/>
                </a:solidFill>
              </a:rPr>
              <a:t> (0 1 2)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</a:rPr>
              <a:t>0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del</a:t>
            </a:r>
            <a:r>
              <a:rPr lang="cs-CZ" altLang="en-US" dirty="0">
                <a:solidFill>
                  <a:srgbClr val="002060"/>
                </a:solidFill>
              </a:rPr>
              <a:t> 0 </a:t>
            </a:r>
            <a:r>
              <a:rPr lang="cs-CZ" altLang="en-US" dirty="0" err="1">
                <a:solidFill>
                  <a:srgbClr val="002060"/>
                </a:solidFill>
              </a:rPr>
              <a:t>y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del</a:t>
            </a:r>
            <a:r>
              <a:rPr lang="cs-CZ" altLang="en-US" dirty="0">
                <a:solidFill>
                  <a:srgbClr val="002060"/>
                </a:solidFill>
              </a:rPr>
              <a:t> 1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</a:rPr>
              <a:t>1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del</a:t>
            </a:r>
            <a:r>
              <a:rPr lang="cs-CZ" altLang="en-US" dirty="0">
                <a:solidFill>
                  <a:srgbClr val="002060"/>
                </a:solidFill>
              </a:rPr>
              <a:t> 3 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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reemplaza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al 0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1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del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0 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reemplaza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al 1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0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faults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del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3</a:t>
            </a:r>
            <a:endParaRPr lang="cs-CZ" altLang="en-US" dirty="0">
              <a:solidFill>
                <a:srgbClr val="002060"/>
              </a:solidFill>
            </a:endParaRPr>
          </a:p>
          <a:p>
            <a:endParaRPr lang="cs-CZ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1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cs-CZ" altLang="en-US" dirty="0" err="1">
                <a:solidFill>
                  <a:srgbClr val="002060"/>
                </a:solidFill>
              </a:rPr>
              <a:t>Contemos</a:t>
            </a:r>
            <a:r>
              <a:rPr lang="cs-CZ" altLang="en-US" dirty="0">
                <a:solidFill>
                  <a:srgbClr val="002060"/>
                </a:solidFill>
              </a:rPr>
              <a:t> los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y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apliquemos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algoritmo</a:t>
            </a:r>
            <a:r>
              <a:rPr lang="cs-CZ" altLang="en-US" dirty="0">
                <a:solidFill>
                  <a:srgbClr val="002060"/>
                </a:solidFill>
              </a:rPr>
              <a:t> (0 1 2 0 1 3 0 3 1 2 1 </a:t>
            </a:r>
            <a:r>
              <a:rPr lang="cs-CZ" altLang="en-US" dirty="0" err="1">
                <a:solidFill>
                  <a:srgbClr val="002060"/>
                </a:solidFill>
              </a:rPr>
              <a:t>y</a:t>
            </a:r>
            <a:r>
              <a:rPr lang="cs-CZ" altLang="en-US" dirty="0">
                <a:solidFill>
                  <a:srgbClr val="002060"/>
                </a:solidFill>
              </a:rPr>
              <a:t> 3 </a:t>
            </a:r>
            <a:r>
              <a:rPr lang="cs-CZ" altLang="en-US" dirty="0" err="1">
                <a:solidFill>
                  <a:srgbClr val="002060"/>
                </a:solidFill>
              </a:rPr>
              <a:t>espacios</a:t>
            </a:r>
            <a:r>
              <a:rPr lang="cs-CZ" altLang="en-US" dirty="0">
                <a:solidFill>
                  <a:srgbClr val="002060"/>
                </a:solidFill>
              </a:rPr>
              <a:t>):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1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del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1 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reemplaza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al 2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1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del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2 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reemplaza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al 3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0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faults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del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1</a:t>
            </a:r>
          </a:p>
          <a:p>
            <a:pPr lvl="1"/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Total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: 7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faults</a:t>
            </a:r>
            <a:endParaRPr lang="cs-CZ" altLang="en-US" dirty="0">
              <a:solidFill>
                <a:srgbClr val="002060"/>
              </a:solidFill>
            </a:endParaRPr>
          </a:p>
          <a:p>
            <a:pPr lvl="1"/>
            <a:endParaRPr lang="cs-CZ" altLang="en-US" dirty="0">
              <a:solidFill>
                <a:srgbClr val="002060"/>
              </a:solidFill>
            </a:endParaRPr>
          </a:p>
          <a:p>
            <a:endParaRPr lang="cs-CZ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Algoritmo </a:t>
            </a:r>
            <a:r>
              <a:rPr lang="es-ES" altLang="en-US" dirty="0" err="1">
                <a:solidFill>
                  <a:srgbClr val="002060"/>
                </a:solidFill>
              </a:rPr>
              <a:t>random</a:t>
            </a:r>
            <a:r>
              <a:rPr lang="es-ES" altLang="en-US" dirty="0">
                <a:solidFill>
                  <a:srgbClr val="002060"/>
                </a:solidFill>
              </a:rPr>
              <a:t>: Se elige alguna página aleatoria en memoria para reemplazar.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Problema: no aprovecha localidad de referencia.</a:t>
            </a:r>
          </a:p>
        </p:txBody>
      </p:sp>
    </p:spTree>
    <p:extLst>
      <p:ext uri="{BB962C8B-B14F-4D97-AF65-F5344CB8AC3E}">
        <p14:creationId xmlns:p14="http://schemas.microsoft.com/office/powerpoint/2010/main" val="81011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Algoritmo LRU: Parecido a MIN, pero con datos que sí conocemos.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Supongamos la misma secuencia de solicitudes: </a:t>
            </a:r>
            <a:r>
              <a:rPr lang="cs-CZ" altLang="en-US" dirty="0">
                <a:solidFill>
                  <a:srgbClr val="002060"/>
                </a:solidFill>
              </a:rPr>
              <a:t>7 0 1 2 0 3 0 4 2 3 0 3 2</a:t>
            </a:r>
          </a:p>
          <a:p>
            <a:r>
              <a:rPr lang="cs-CZ" altLang="en-US" dirty="0" err="1">
                <a:solidFill>
                  <a:srgbClr val="002060"/>
                </a:solidFill>
              </a:rPr>
              <a:t>Suponemos</a:t>
            </a:r>
            <a:r>
              <a:rPr lang="cs-CZ" altLang="en-US" dirty="0">
                <a:solidFill>
                  <a:srgbClr val="002060"/>
                </a:solidFill>
              </a:rPr>
              <a:t> 4 </a:t>
            </a:r>
            <a:r>
              <a:rPr lang="cs-CZ" altLang="en-US" dirty="0" err="1">
                <a:solidFill>
                  <a:srgbClr val="002060"/>
                </a:solidFill>
              </a:rPr>
              <a:t>espacios</a:t>
            </a:r>
            <a:r>
              <a:rPr lang="cs-CZ" altLang="en-US" dirty="0">
                <a:solidFill>
                  <a:srgbClr val="002060"/>
                </a:solidFill>
              </a:rPr>
              <a:t> de </a:t>
            </a:r>
            <a:r>
              <a:rPr lang="cs-CZ" altLang="en-US" dirty="0" err="1">
                <a:solidFill>
                  <a:srgbClr val="002060"/>
                </a:solidFill>
              </a:rPr>
              <a:t>memoria</a:t>
            </a:r>
            <a:endParaRPr lang="cs-CZ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2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en-US" dirty="0" err="1">
                <a:solidFill>
                  <a:srgbClr val="002060"/>
                </a:solidFill>
              </a:rPr>
              <a:t>Contemos</a:t>
            </a:r>
            <a:r>
              <a:rPr lang="cs-CZ" altLang="en-US" dirty="0">
                <a:solidFill>
                  <a:srgbClr val="002060"/>
                </a:solidFill>
              </a:rPr>
              <a:t> los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y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apliquemos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algoritmo</a:t>
            </a:r>
            <a:r>
              <a:rPr lang="cs-CZ" altLang="en-US" dirty="0">
                <a:solidFill>
                  <a:srgbClr val="002060"/>
                </a:solidFill>
              </a:rPr>
              <a:t> (7 0 1 2 0 3 0 4 2 3 0 3 2 </a:t>
            </a:r>
            <a:r>
              <a:rPr lang="cs-CZ" altLang="en-US" dirty="0" err="1">
                <a:solidFill>
                  <a:srgbClr val="002060"/>
                </a:solidFill>
              </a:rPr>
              <a:t>y</a:t>
            </a:r>
            <a:r>
              <a:rPr lang="cs-CZ" altLang="en-US" dirty="0">
                <a:solidFill>
                  <a:srgbClr val="002060"/>
                </a:solidFill>
              </a:rPr>
              <a:t> 4 </a:t>
            </a:r>
            <a:r>
              <a:rPr lang="cs-CZ" altLang="en-US" dirty="0" err="1">
                <a:solidFill>
                  <a:srgbClr val="002060"/>
                </a:solidFill>
              </a:rPr>
              <a:t>espacios</a:t>
            </a:r>
            <a:r>
              <a:rPr lang="cs-CZ" altLang="en-US" dirty="0">
                <a:solidFill>
                  <a:srgbClr val="002060"/>
                </a:solidFill>
              </a:rPr>
              <a:t>):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</a:rPr>
              <a:t>4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de </a:t>
            </a:r>
            <a:r>
              <a:rPr lang="cs-CZ" altLang="en-US" dirty="0" err="1">
                <a:solidFill>
                  <a:srgbClr val="002060"/>
                </a:solidFill>
              </a:rPr>
              <a:t>inicio</a:t>
            </a:r>
            <a:r>
              <a:rPr lang="cs-CZ" altLang="en-US" dirty="0">
                <a:solidFill>
                  <a:srgbClr val="002060"/>
                </a:solidFill>
              </a:rPr>
              <a:t> (7 0 1 2)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</a:rPr>
              <a:t>0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del</a:t>
            </a:r>
            <a:r>
              <a:rPr lang="cs-CZ" altLang="en-US" dirty="0">
                <a:solidFill>
                  <a:srgbClr val="002060"/>
                </a:solidFill>
              </a:rPr>
              <a:t> 0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</a:rPr>
              <a:t>1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del</a:t>
            </a:r>
            <a:r>
              <a:rPr lang="cs-CZ" altLang="en-US" dirty="0">
                <a:solidFill>
                  <a:srgbClr val="002060"/>
                </a:solidFill>
              </a:rPr>
              <a:t> 3 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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reemplaza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al 7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0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faults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del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0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1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del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4 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reemplaza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al 1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0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faults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hasta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el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final</a:t>
            </a:r>
            <a:endParaRPr lang="cs-CZ" altLang="en-US" dirty="0">
              <a:solidFill>
                <a:srgbClr val="002060"/>
              </a:solidFill>
              <a:sym typeface="Wingdings"/>
            </a:endParaRPr>
          </a:p>
          <a:p>
            <a:pPr lvl="1"/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Total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: 6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faults</a:t>
            </a:r>
            <a:endParaRPr lang="cs-CZ" altLang="en-US" dirty="0">
              <a:solidFill>
                <a:srgbClr val="002060"/>
              </a:solidFill>
            </a:endParaRPr>
          </a:p>
          <a:p>
            <a:pPr lvl="1"/>
            <a:endParaRPr lang="cs-CZ" altLang="en-US" dirty="0">
              <a:solidFill>
                <a:srgbClr val="002060"/>
              </a:solidFill>
            </a:endParaRPr>
          </a:p>
          <a:p>
            <a:endParaRPr lang="cs-CZ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3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El problema con LRU es que es muy caro de implementar (ya sea por la estructura de datos que hay que mantener en memoria o bien por las comparaciones para elegir quién se reemplaza).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Luego, se aproxima con el algoritmo del reloj: utiliza un </a:t>
            </a:r>
            <a:r>
              <a:rPr lang="es-ES" altLang="en-US" dirty="0" err="1">
                <a:solidFill>
                  <a:srgbClr val="002060"/>
                </a:solidFill>
              </a:rPr>
              <a:t>reference</a:t>
            </a:r>
            <a:r>
              <a:rPr lang="es-ES" altLang="en-US" dirty="0">
                <a:solidFill>
                  <a:srgbClr val="002060"/>
                </a:solidFill>
              </a:rPr>
              <a:t> bit (que vale 1 si la página ha sido usada).</a:t>
            </a:r>
          </a:p>
        </p:txBody>
      </p:sp>
    </p:spTree>
    <p:extLst>
      <p:ext uri="{BB962C8B-B14F-4D97-AF65-F5344CB8AC3E}">
        <p14:creationId xmlns:p14="http://schemas.microsoft.com/office/powerpoint/2010/main" val="17786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El algoritmo elige alguna página arbitrariamente: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Si </a:t>
            </a:r>
            <a:r>
              <a:rPr lang="es-ES" altLang="en-US" dirty="0" err="1">
                <a:solidFill>
                  <a:srgbClr val="002060"/>
                </a:solidFill>
              </a:rPr>
              <a:t>reference</a:t>
            </a:r>
            <a:r>
              <a:rPr lang="es-ES" altLang="en-US" dirty="0">
                <a:solidFill>
                  <a:srgbClr val="002060"/>
                </a:solidFill>
              </a:rPr>
              <a:t> bit = 1, se cambia a 0 y se pasa a la siguiente página (según el reloj).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Si </a:t>
            </a:r>
            <a:r>
              <a:rPr lang="es-ES" altLang="en-US" dirty="0" err="1">
                <a:solidFill>
                  <a:srgbClr val="002060"/>
                </a:solidFill>
              </a:rPr>
              <a:t>reference</a:t>
            </a:r>
            <a:r>
              <a:rPr lang="es-ES" altLang="en-US" dirty="0">
                <a:solidFill>
                  <a:srgbClr val="002060"/>
                </a:solidFill>
              </a:rPr>
              <a:t> bit = 0, se elige esa página.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293096"/>
            <a:ext cx="4121770" cy="22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Otra opciones complementarias:</a:t>
            </a:r>
          </a:p>
          <a:p>
            <a:pPr lvl="1"/>
            <a:r>
              <a:rPr lang="es-ES" altLang="en-US" dirty="0" err="1">
                <a:solidFill>
                  <a:srgbClr val="002060"/>
                </a:solidFill>
              </a:rPr>
              <a:t>Aging</a:t>
            </a:r>
            <a:r>
              <a:rPr lang="es-ES" altLang="en-US" dirty="0">
                <a:solidFill>
                  <a:srgbClr val="002060"/>
                </a:solidFill>
              </a:rPr>
              <a:t> (páginas con contadores y el menor contador 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 página menos usada)</a:t>
            </a:r>
            <a:endParaRPr lang="es-E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284984"/>
            <a:ext cx="6264696" cy="33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Recordemos que el swap se refiere a un intercambio en la ubicación (física) donde se encuentran los datos a ser usados por el sistema.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Surgen un par de preguntas importantes: ¿Qué dato se manda a HDD? ¿Hay alguna política para determinar cuándo, cómo y adónde?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07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Otra opciones complementarias:</a:t>
            </a:r>
          </a:p>
          <a:p>
            <a:pPr lvl="1"/>
            <a:r>
              <a:rPr lang="es-ES" altLang="en-US" dirty="0" err="1">
                <a:solidFill>
                  <a:srgbClr val="002060"/>
                </a:solidFill>
              </a:rPr>
              <a:t>Dirty</a:t>
            </a:r>
            <a:r>
              <a:rPr lang="es-ES" altLang="en-US" dirty="0">
                <a:solidFill>
                  <a:srgbClr val="002060"/>
                </a:solidFill>
              </a:rPr>
              <a:t> bit + </a:t>
            </a:r>
            <a:r>
              <a:rPr lang="es-ES" altLang="en-US" dirty="0" err="1">
                <a:solidFill>
                  <a:srgbClr val="002060"/>
                </a:solidFill>
              </a:rPr>
              <a:t>reference</a:t>
            </a:r>
            <a:r>
              <a:rPr lang="es-ES" altLang="en-US" dirty="0">
                <a:solidFill>
                  <a:srgbClr val="002060"/>
                </a:solidFill>
              </a:rPr>
              <a:t> bit: Además del </a:t>
            </a:r>
            <a:r>
              <a:rPr lang="es-ES" altLang="en-US" dirty="0" err="1">
                <a:solidFill>
                  <a:srgbClr val="002060"/>
                </a:solidFill>
              </a:rPr>
              <a:t>reference</a:t>
            </a:r>
            <a:r>
              <a:rPr lang="es-ES" altLang="en-US" dirty="0">
                <a:solidFill>
                  <a:srgbClr val="002060"/>
                </a:solidFill>
              </a:rPr>
              <a:t> bit, se usa un </a:t>
            </a:r>
            <a:r>
              <a:rPr lang="es-ES" altLang="en-US" dirty="0" err="1">
                <a:solidFill>
                  <a:srgbClr val="002060"/>
                </a:solidFill>
              </a:rPr>
              <a:t>dirty</a:t>
            </a:r>
            <a:r>
              <a:rPr lang="es-ES" altLang="en-US" dirty="0">
                <a:solidFill>
                  <a:srgbClr val="002060"/>
                </a:solidFill>
              </a:rPr>
              <a:t> bit que indica si la página fue modificada. Se tienen 4 casos: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</a:rPr>
              <a:t>D:0, R:0 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 No usada ni modificada. Candidata a ser 0wn3d.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  <a:sym typeface="Wingdings"/>
              </a:rPr>
              <a:t>D:0, R:1  Usada recientemente, pero no modificada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  <a:sym typeface="Wingdings"/>
              </a:rPr>
              <a:t>D:1, R:0  No usada recientemente, pero modificada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  <a:sym typeface="Wingdings"/>
              </a:rPr>
              <a:t>D:1, R:1  Usada y modificada recientemente</a:t>
            </a:r>
            <a:endParaRPr lang="es-E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10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Con esto, damos por cerrado el tema de administración de memoria 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</a:t>
            </a:r>
          </a:p>
          <a:p>
            <a:r>
              <a:rPr lang="es-ES" altLang="en-US" dirty="0">
                <a:solidFill>
                  <a:srgbClr val="002060"/>
                </a:solidFill>
                <a:sym typeface="Wingdings"/>
              </a:rPr>
              <a:t>Próxima clase empezamos </a:t>
            </a:r>
            <a:r>
              <a:rPr lang="es-ES" altLang="en-US">
                <a:solidFill>
                  <a:srgbClr val="002060"/>
                </a:solidFill>
                <a:sym typeface="Wingdings"/>
              </a:rPr>
              <a:t>con sistemas de archivos.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La idea es que los procesos “crean” que tienen acceso a todo el rango de direcciones virtuales: más fácil para ellos.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Será el SO el encargado de cargar las páginas necesarias a memoria </a:t>
            </a:r>
            <a:r>
              <a:rPr lang="es-ES_tradnl" altLang="en-US" dirty="0" err="1">
                <a:solidFill>
                  <a:srgbClr val="002060"/>
                </a:solidFill>
              </a:rPr>
              <a:t>on-demand</a:t>
            </a:r>
            <a:r>
              <a:rPr lang="es-ES_tradnl" alt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El espacio de memoria que se utiliza es el de swap.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Se debe tener identificado cuál página está presente en memoria (</a:t>
            </a:r>
            <a:r>
              <a:rPr lang="es-ES_tradnl" altLang="en-US" dirty="0" err="1">
                <a:solidFill>
                  <a:srgbClr val="002060"/>
                </a:solidFill>
              </a:rPr>
              <a:t>frame</a:t>
            </a:r>
            <a:r>
              <a:rPr lang="es-ES_tradnl" altLang="en-US" dirty="0">
                <a:solidFill>
                  <a:srgbClr val="002060"/>
                </a:solidFill>
              </a:rPr>
              <a:t>) y cuál no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se traduce a un “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present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bit”.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 En caso de que se busque la página y ésta no se encuentre en memoria, se genera un Page </a:t>
            </a:r>
            <a:r>
              <a:rPr lang="es-ES_tradnl" altLang="en-US" dirty="0" err="1">
                <a:solidFill>
                  <a:srgbClr val="002060"/>
                </a:solidFill>
              </a:rPr>
              <a:t>Fault</a:t>
            </a:r>
            <a:r>
              <a:rPr lang="es-ES_tradnl" alt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6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La Page </a:t>
            </a:r>
            <a:r>
              <a:rPr lang="es-ES_tradnl" altLang="en-US" dirty="0" err="1">
                <a:solidFill>
                  <a:srgbClr val="002060"/>
                </a:solidFill>
              </a:rPr>
              <a:t>Fault</a:t>
            </a:r>
            <a:r>
              <a:rPr lang="es-ES_tradnl" altLang="en-US" dirty="0">
                <a:solidFill>
                  <a:srgbClr val="002060"/>
                </a:solidFill>
              </a:rPr>
              <a:t>, activa una recuperación de la página a través del SO.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Esta recuperación pasa de memoria principal a memoria secundaria (HDD).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Una Page </a:t>
            </a:r>
            <a:r>
              <a:rPr lang="es-ES_tradnl" altLang="en-US" dirty="0" err="1">
                <a:solidFill>
                  <a:srgbClr val="002060"/>
                </a:solidFill>
              </a:rPr>
              <a:t>Fault</a:t>
            </a:r>
            <a:r>
              <a:rPr lang="es-ES_tradnl" altLang="en-US" dirty="0">
                <a:solidFill>
                  <a:srgbClr val="002060"/>
                </a:solidFill>
              </a:rPr>
              <a:t> pone en espera al proceso que está ejecutando hasta que se haya resuelto el requerimiento.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3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291414" y="3419708"/>
            <a:ext cx="1472274" cy="2097524"/>
            <a:chOff x="1547664" y="3284984"/>
            <a:chExt cx="1472274" cy="2097524"/>
          </a:xfrm>
        </p:grpSpPr>
        <p:sp>
          <p:nvSpPr>
            <p:cNvPr id="26" name="Rectangle 8"/>
            <p:cNvSpPr/>
            <p:nvPr/>
          </p:nvSpPr>
          <p:spPr>
            <a:xfrm rot="10800000" flipV="1">
              <a:off x="1547664" y="3501008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Pag0</a:t>
              </a:r>
            </a:p>
          </p:txBody>
        </p:sp>
        <p:sp>
          <p:nvSpPr>
            <p:cNvPr id="27" name="TextBox 21"/>
            <p:cNvSpPr txBox="1"/>
            <p:nvPr/>
          </p:nvSpPr>
          <p:spPr>
            <a:xfrm rot="10800000" flipV="1">
              <a:off x="2459471" y="3284984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0B</a:t>
              </a:r>
            </a:p>
          </p:txBody>
        </p:sp>
        <p:sp>
          <p:nvSpPr>
            <p:cNvPr id="28" name="TextBox 21"/>
            <p:cNvSpPr txBox="1"/>
            <p:nvPr/>
          </p:nvSpPr>
          <p:spPr>
            <a:xfrm rot="10800000" flipV="1">
              <a:off x="2424553" y="364502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16B</a:t>
              </a:r>
            </a:p>
          </p:txBody>
        </p:sp>
        <p:sp>
          <p:nvSpPr>
            <p:cNvPr id="29" name="Rectangle 8"/>
            <p:cNvSpPr/>
            <p:nvPr/>
          </p:nvSpPr>
          <p:spPr>
            <a:xfrm rot="10800000" flipV="1">
              <a:off x="1547664" y="3861048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Pag1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 rot="10800000" flipV="1">
              <a:off x="2424553" y="400506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32B</a:t>
              </a:r>
            </a:p>
          </p:txBody>
        </p:sp>
        <p:sp>
          <p:nvSpPr>
            <p:cNvPr id="31" name="Rectangle 8"/>
            <p:cNvSpPr/>
            <p:nvPr/>
          </p:nvSpPr>
          <p:spPr>
            <a:xfrm rot="10800000" flipV="1">
              <a:off x="1547664" y="4221088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Pag2</a:t>
              </a:r>
            </a:p>
          </p:txBody>
        </p:sp>
        <p:sp>
          <p:nvSpPr>
            <p:cNvPr id="32" name="TextBox 21"/>
            <p:cNvSpPr txBox="1"/>
            <p:nvPr/>
          </p:nvSpPr>
          <p:spPr>
            <a:xfrm rot="10800000" flipV="1">
              <a:off x="2424553" y="436510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48B</a:t>
              </a:r>
            </a:p>
          </p:txBody>
        </p:sp>
        <p:sp>
          <p:nvSpPr>
            <p:cNvPr id="33" name="Rectangle 8"/>
            <p:cNvSpPr/>
            <p:nvPr/>
          </p:nvSpPr>
          <p:spPr>
            <a:xfrm rot="10800000" flipV="1">
              <a:off x="1547664" y="4571836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Pag3</a:t>
              </a:r>
            </a:p>
          </p:txBody>
        </p:sp>
        <p:sp>
          <p:nvSpPr>
            <p:cNvPr id="34" name="TextBox 21"/>
            <p:cNvSpPr txBox="1"/>
            <p:nvPr/>
          </p:nvSpPr>
          <p:spPr>
            <a:xfrm rot="10800000" flipV="1">
              <a:off x="2424553" y="4715852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64B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547664" y="5013176"/>
              <a:ext cx="84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Virtual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3923928" y="2555612"/>
            <a:ext cx="1595123" cy="3537684"/>
            <a:chOff x="4894952" y="3068960"/>
            <a:chExt cx="1595123" cy="3537684"/>
          </a:xfrm>
        </p:grpSpPr>
        <p:sp>
          <p:nvSpPr>
            <p:cNvPr id="36" name="Rectangle 8"/>
            <p:cNvSpPr/>
            <p:nvPr/>
          </p:nvSpPr>
          <p:spPr>
            <a:xfrm rot="10800000" flipV="1">
              <a:off x="4894952" y="4725144"/>
              <a:ext cx="86409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21"/>
            <p:cNvSpPr txBox="1"/>
            <p:nvPr/>
          </p:nvSpPr>
          <p:spPr>
            <a:xfrm rot="10800000" flipV="1">
              <a:off x="5771841" y="450912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64B</a:t>
              </a:r>
            </a:p>
          </p:txBody>
        </p:sp>
        <p:sp>
          <p:nvSpPr>
            <p:cNvPr id="38" name="TextBox 21"/>
            <p:cNvSpPr txBox="1"/>
            <p:nvPr/>
          </p:nvSpPr>
          <p:spPr>
            <a:xfrm rot="10800000" flipV="1">
              <a:off x="5771841" y="486916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80B</a:t>
              </a:r>
            </a:p>
          </p:txBody>
        </p:sp>
        <p:sp>
          <p:nvSpPr>
            <p:cNvPr id="39" name="Rectangle 8"/>
            <p:cNvSpPr/>
            <p:nvPr/>
          </p:nvSpPr>
          <p:spPr>
            <a:xfrm rot="10800000" flipV="1">
              <a:off x="4894952" y="5085184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Pag2</a:t>
              </a:r>
            </a:p>
          </p:txBody>
        </p:sp>
        <p:sp>
          <p:nvSpPr>
            <p:cNvPr id="40" name="TextBox 21"/>
            <p:cNvSpPr txBox="1"/>
            <p:nvPr/>
          </p:nvSpPr>
          <p:spPr>
            <a:xfrm rot="10800000" flipV="1">
              <a:off x="5771841" y="52292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96B</a:t>
              </a:r>
            </a:p>
          </p:txBody>
        </p:sp>
        <p:sp>
          <p:nvSpPr>
            <p:cNvPr id="41" name="Rectangle 8"/>
            <p:cNvSpPr/>
            <p:nvPr/>
          </p:nvSpPr>
          <p:spPr>
            <a:xfrm rot="10800000" flipV="1">
              <a:off x="4894952" y="5445224"/>
              <a:ext cx="86409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21"/>
            <p:cNvSpPr txBox="1"/>
            <p:nvPr/>
          </p:nvSpPr>
          <p:spPr>
            <a:xfrm rot="10800000" flipV="1">
              <a:off x="5762278" y="5593474"/>
              <a:ext cx="7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112B</a:t>
              </a:r>
            </a:p>
          </p:txBody>
        </p:sp>
        <p:sp>
          <p:nvSpPr>
            <p:cNvPr id="43" name="Rectangle 8"/>
            <p:cNvSpPr/>
            <p:nvPr/>
          </p:nvSpPr>
          <p:spPr>
            <a:xfrm rot="10800000" flipV="1">
              <a:off x="4894952" y="5795972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Pag1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 rot="10800000" flipV="1">
              <a:off x="5766312" y="5935755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128B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932040" y="6237312"/>
              <a:ext cx="80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Física</a:t>
              </a:r>
            </a:p>
          </p:txBody>
        </p:sp>
        <p:sp>
          <p:nvSpPr>
            <p:cNvPr id="46" name="Rectangle 8"/>
            <p:cNvSpPr/>
            <p:nvPr/>
          </p:nvSpPr>
          <p:spPr>
            <a:xfrm rot="10800000" flipV="1">
              <a:off x="4894952" y="3284984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</a:t>
              </a:r>
            </a:p>
          </p:txBody>
        </p:sp>
        <p:sp>
          <p:nvSpPr>
            <p:cNvPr id="47" name="TextBox 21"/>
            <p:cNvSpPr txBox="1"/>
            <p:nvPr/>
          </p:nvSpPr>
          <p:spPr>
            <a:xfrm rot="10800000" flipV="1">
              <a:off x="5806759" y="3068960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0B</a:t>
              </a:r>
            </a:p>
          </p:txBody>
        </p:sp>
        <p:sp>
          <p:nvSpPr>
            <p:cNvPr id="48" name="TextBox 21"/>
            <p:cNvSpPr txBox="1"/>
            <p:nvPr/>
          </p:nvSpPr>
          <p:spPr>
            <a:xfrm rot="10800000" flipV="1">
              <a:off x="5771841" y="3429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16B</a:t>
              </a:r>
            </a:p>
          </p:txBody>
        </p:sp>
        <p:sp>
          <p:nvSpPr>
            <p:cNvPr id="49" name="Rectangle 8"/>
            <p:cNvSpPr/>
            <p:nvPr/>
          </p:nvSpPr>
          <p:spPr>
            <a:xfrm rot="10800000" flipV="1">
              <a:off x="4894952" y="3645024"/>
              <a:ext cx="86409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21"/>
            <p:cNvSpPr txBox="1"/>
            <p:nvPr/>
          </p:nvSpPr>
          <p:spPr>
            <a:xfrm rot="10800000" flipV="1">
              <a:off x="5771841" y="378904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32B</a:t>
              </a:r>
            </a:p>
          </p:txBody>
        </p:sp>
        <p:sp>
          <p:nvSpPr>
            <p:cNvPr id="51" name="Rectangle 8"/>
            <p:cNvSpPr/>
            <p:nvPr/>
          </p:nvSpPr>
          <p:spPr>
            <a:xfrm rot="10800000" flipV="1">
              <a:off x="4894952" y="4005064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Pag3</a:t>
              </a:r>
            </a:p>
          </p:txBody>
        </p:sp>
        <p:sp>
          <p:nvSpPr>
            <p:cNvPr id="52" name="TextBox 21"/>
            <p:cNvSpPr txBox="1"/>
            <p:nvPr/>
          </p:nvSpPr>
          <p:spPr>
            <a:xfrm rot="10800000" flipV="1">
              <a:off x="5771841" y="414908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48B</a:t>
              </a:r>
            </a:p>
          </p:txBody>
        </p:sp>
        <p:sp>
          <p:nvSpPr>
            <p:cNvPr id="53" name="Rectangle 8"/>
            <p:cNvSpPr/>
            <p:nvPr/>
          </p:nvSpPr>
          <p:spPr>
            <a:xfrm rot="10800000" flipV="1">
              <a:off x="4894952" y="4355812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Pag0</a:t>
              </a:r>
            </a:p>
          </p:txBody>
        </p:sp>
      </p:grp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39637"/>
              </p:ext>
            </p:extLst>
          </p:nvPr>
        </p:nvGraphicFramePr>
        <p:xfrm>
          <a:off x="1907704" y="3573016"/>
          <a:ext cx="1656184" cy="152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rgbClr val="000000"/>
                          </a:solidFill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000000"/>
                          </a:solidFill>
                        </a:rPr>
                        <a:t>Frame</a:t>
                      </a:r>
                      <a:endParaRPr lang="es-E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  <a:cs typeface="Courier"/>
                        </a:rPr>
                        <a:t>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</a:rPr>
                        <a:t>011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96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  <a:cs typeface="Courier"/>
                        </a:rPr>
                        <a:t>01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</a:rPr>
                        <a:t>111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36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  <a:cs typeface="Courier"/>
                        </a:rPr>
                        <a:t>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</a:rPr>
                        <a:t>101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  <a:cs typeface="Courier"/>
                        </a:rPr>
                        <a:t>11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</a:rPr>
                        <a:t>010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8" name="Cilindro 2047"/>
          <p:cNvSpPr/>
          <p:nvPr/>
        </p:nvSpPr>
        <p:spPr>
          <a:xfrm>
            <a:off x="7236296" y="2780928"/>
            <a:ext cx="1656184" cy="2664296"/>
          </a:xfrm>
          <a:prstGeom prst="can">
            <a:avLst/>
          </a:prstGeom>
          <a:gradFill>
            <a:gsLst>
              <a:gs pos="100000">
                <a:schemeClr val="accent1">
                  <a:shade val="51000"/>
                  <a:satMod val="130000"/>
                </a:schemeClr>
              </a:gs>
              <a:gs pos="36000">
                <a:schemeClr val="accent1">
                  <a:shade val="93000"/>
                  <a:satMod val="130000"/>
                </a:schemeClr>
              </a:gs>
              <a:gs pos="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49" name="Flecha derecha 2048"/>
          <p:cNvSpPr/>
          <p:nvPr/>
        </p:nvSpPr>
        <p:spPr>
          <a:xfrm>
            <a:off x="1259632" y="1700808"/>
            <a:ext cx="5688632" cy="792088"/>
          </a:xfrm>
          <a:prstGeom prst="rightArrow">
            <a:avLst/>
          </a:prstGeom>
          <a:solidFill>
            <a:srgbClr val="80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 se encuentra el dato</a:t>
            </a:r>
          </a:p>
        </p:txBody>
      </p:sp>
      <p:sp>
        <p:nvSpPr>
          <p:cNvPr id="59" name="Flecha derecha 58"/>
          <p:cNvSpPr/>
          <p:nvPr/>
        </p:nvSpPr>
        <p:spPr>
          <a:xfrm flipH="1">
            <a:off x="5436096" y="3861048"/>
            <a:ext cx="1584176" cy="792088"/>
          </a:xfrm>
          <a:prstGeom prst="rightArrow">
            <a:avLst/>
          </a:prstGeom>
          <a:solidFill>
            <a:srgbClr val="008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Recupera</a:t>
            </a:r>
          </a:p>
        </p:txBody>
      </p:sp>
    </p:spTree>
    <p:extLst>
      <p:ext uri="{BB962C8B-B14F-4D97-AF65-F5344CB8AC3E}">
        <p14:creationId xmlns:p14="http://schemas.microsoft.com/office/powerpoint/2010/main" val="181754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La ocurrencia de una Page </a:t>
            </a:r>
            <a:r>
              <a:rPr lang="es-ES_tradnl" altLang="en-US" dirty="0" err="1">
                <a:solidFill>
                  <a:srgbClr val="002060"/>
                </a:solidFill>
              </a:rPr>
              <a:t>Fault</a:t>
            </a:r>
            <a:r>
              <a:rPr lang="es-ES_tradnl" altLang="en-US" dirty="0">
                <a:solidFill>
                  <a:srgbClr val="002060"/>
                </a:solidFill>
              </a:rPr>
              <a:t> es algo malo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pues implica el acceso a HDD. La idea es evitar al máximo que ocurran.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¿Qué pasa si hay un recambio reiterado de las mismas páginas?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Espantoso!!!</a:t>
            </a:r>
            <a:endParaRPr lang="es-ES_tradnl" altLang="en-US" dirty="0">
              <a:solidFill>
                <a:srgbClr val="002060"/>
              </a:solidFill>
            </a:endParaRPr>
          </a:p>
          <a:p>
            <a:r>
              <a:rPr lang="es-ES_tradnl" altLang="en-US" dirty="0">
                <a:solidFill>
                  <a:srgbClr val="002060"/>
                </a:solidFill>
              </a:rPr>
              <a:t>Para esto, se necesitan algoritmos y políticas que dirijan la dinámica.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8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Algoritmo óptimo (MIN): Conocer el futuro!!! Cambiar la página que se usa el mayor tiempo después.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Supongamos la siguiente secuencia de solicitudes: </a:t>
            </a:r>
            <a:r>
              <a:rPr lang="cs-CZ" altLang="en-US" dirty="0">
                <a:solidFill>
                  <a:srgbClr val="002060"/>
                </a:solidFill>
              </a:rPr>
              <a:t>7 0 1 2 0 3 0 4 2 3 0 3 2</a:t>
            </a:r>
          </a:p>
          <a:p>
            <a:r>
              <a:rPr lang="cs-CZ" altLang="en-US" dirty="0" err="1">
                <a:solidFill>
                  <a:srgbClr val="002060"/>
                </a:solidFill>
              </a:rPr>
              <a:t>Hay</a:t>
            </a:r>
            <a:r>
              <a:rPr lang="cs-CZ" altLang="en-US" dirty="0">
                <a:solidFill>
                  <a:srgbClr val="002060"/>
                </a:solidFill>
              </a:rPr>
              <a:t> 4 </a:t>
            </a:r>
            <a:r>
              <a:rPr lang="cs-CZ" altLang="en-US" dirty="0" err="1">
                <a:solidFill>
                  <a:srgbClr val="002060"/>
                </a:solidFill>
              </a:rPr>
              <a:t>espacios</a:t>
            </a:r>
            <a:r>
              <a:rPr lang="cs-CZ" altLang="en-US" dirty="0">
                <a:solidFill>
                  <a:srgbClr val="002060"/>
                </a:solidFill>
              </a:rPr>
              <a:t> de </a:t>
            </a:r>
            <a:r>
              <a:rPr lang="cs-CZ" altLang="en-US" dirty="0" err="1">
                <a:solidFill>
                  <a:srgbClr val="002060"/>
                </a:solidFill>
              </a:rPr>
              <a:t>memoria</a:t>
            </a:r>
            <a:endParaRPr lang="cs-CZ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8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en-US" dirty="0" err="1">
                <a:solidFill>
                  <a:srgbClr val="002060"/>
                </a:solidFill>
              </a:rPr>
              <a:t>Contemos</a:t>
            </a:r>
            <a:r>
              <a:rPr lang="cs-CZ" altLang="en-US" dirty="0">
                <a:solidFill>
                  <a:srgbClr val="002060"/>
                </a:solidFill>
              </a:rPr>
              <a:t> los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y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apliquemos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algoritmo</a:t>
            </a:r>
            <a:r>
              <a:rPr lang="cs-CZ" altLang="en-US" dirty="0">
                <a:solidFill>
                  <a:srgbClr val="002060"/>
                </a:solidFill>
              </a:rPr>
              <a:t> (7 0 1 2 0 3 0 4 2 3 0 3 2 </a:t>
            </a:r>
            <a:r>
              <a:rPr lang="cs-CZ" altLang="en-US" dirty="0" err="1">
                <a:solidFill>
                  <a:srgbClr val="002060"/>
                </a:solidFill>
              </a:rPr>
              <a:t>y</a:t>
            </a:r>
            <a:r>
              <a:rPr lang="cs-CZ" altLang="en-US" dirty="0">
                <a:solidFill>
                  <a:srgbClr val="002060"/>
                </a:solidFill>
              </a:rPr>
              <a:t> 4 </a:t>
            </a:r>
            <a:r>
              <a:rPr lang="cs-CZ" altLang="en-US" dirty="0" err="1">
                <a:solidFill>
                  <a:srgbClr val="002060"/>
                </a:solidFill>
              </a:rPr>
              <a:t>espacios</a:t>
            </a:r>
            <a:r>
              <a:rPr lang="cs-CZ" altLang="en-US" dirty="0">
                <a:solidFill>
                  <a:srgbClr val="002060"/>
                </a:solidFill>
              </a:rPr>
              <a:t>):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</a:rPr>
              <a:t>4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de </a:t>
            </a:r>
            <a:r>
              <a:rPr lang="cs-CZ" altLang="en-US" dirty="0" err="1">
                <a:solidFill>
                  <a:srgbClr val="002060"/>
                </a:solidFill>
              </a:rPr>
              <a:t>inicio</a:t>
            </a:r>
            <a:r>
              <a:rPr lang="cs-CZ" altLang="en-US" dirty="0">
                <a:solidFill>
                  <a:srgbClr val="002060"/>
                </a:solidFill>
              </a:rPr>
              <a:t> (7 0 1 2)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</a:rPr>
              <a:t>0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faults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del</a:t>
            </a:r>
            <a:r>
              <a:rPr lang="cs-CZ" altLang="en-US" dirty="0">
                <a:solidFill>
                  <a:srgbClr val="002060"/>
                </a:solidFill>
              </a:rPr>
              <a:t> 0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</a:rPr>
              <a:t>1 </a:t>
            </a:r>
            <a:r>
              <a:rPr lang="cs-CZ" altLang="en-US" dirty="0" err="1">
                <a:solidFill>
                  <a:srgbClr val="002060"/>
                </a:solidFill>
              </a:rPr>
              <a:t>page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fault</a:t>
            </a:r>
            <a:r>
              <a:rPr lang="cs-CZ" altLang="en-US" dirty="0">
                <a:solidFill>
                  <a:srgbClr val="002060"/>
                </a:solidFill>
              </a:rPr>
              <a:t> </a:t>
            </a:r>
            <a:r>
              <a:rPr lang="cs-CZ" altLang="en-US" dirty="0" err="1">
                <a:solidFill>
                  <a:srgbClr val="002060"/>
                </a:solidFill>
              </a:rPr>
              <a:t>del</a:t>
            </a:r>
            <a:r>
              <a:rPr lang="cs-CZ" altLang="en-US" dirty="0">
                <a:solidFill>
                  <a:srgbClr val="002060"/>
                </a:solidFill>
              </a:rPr>
              <a:t> 3 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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reemplaza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al 7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0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faults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del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0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1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del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4 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reemplaza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al 1</a:t>
            </a:r>
          </a:p>
          <a:p>
            <a:pPr lvl="1"/>
            <a:r>
              <a:rPr lang="cs-CZ" altLang="en-US" dirty="0">
                <a:solidFill>
                  <a:srgbClr val="002060"/>
                </a:solidFill>
                <a:sym typeface="Wingdings"/>
              </a:rPr>
              <a:t>0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faults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hasta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el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final</a:t>
            </a:r>
            <a:endParaRPr lang="cs-CZ" altLang="en-US" dirty="0">
              <a:solidFill>
                <a:srgbClr val="002060"/>
              </a:solidFill>
              <a:sym typeface="Wingdings"/>
            </a:endParaRPr>
          </a:p>
          <a:p>
            <a:pPr lvl="1"/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Total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: 6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page</a:t>
            </a:r>
            <a:r>
              <a:rPr lang="cs-CZ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cs-CZ" altLang="en-US" dirty="0" err="1">
                <a:solidFill>
                  <a:srgbClr val="002060"/>
                </a:solidFill>
                <a:sym typeface="Wingdings"/>
              </a:rPr>
              <a:t>faults</a:t>
            </a:r>
            <a:endParaRPr lang="cs-CZ" altLang="en-US" dirty="0">
              <a:solidFill>
                <a:srgbClr val="002060"/>
              </a:solidFill>
            </a:endParaRPr>
          </a:p>
          <a:p>
            <a:pPr lvl="1"/>
            <a:endParaRPr lang="cs-CZ" altLang="en-US" dirty="0">
              <a:solidFill>
                <a:srgbClr val="002060"/>
              </a:solidFill>
            </a:endParaRPr>
          </a:p>
          <a:p>
            <a:endParaRPr lang="cs-CZ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768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43530</TotalTime>
  <Words>1157</Words>
  <Application>Microsoft Macintosh PowerPoint</Application>
  <PresentationFormat>On-screen Show (4:3)</PresentationFormat>
  <Paragraphs>160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Diseño predeterminado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310</cp:revision>
  <dcterms:created xsi:type="dcterms:W3CDTF">2018-07-23T18:42:49Z</dcterms:created>
  <dcterms:modified xsi:type="dcterms:W3CDTF">2021-08-03T20:07:29Z</dcterms:modified>
</cp:coreProperties>
</file>