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46" r:id="rId2"/>
    <p:sldId id="382" r:id="rId3"/>
    <p:sldId id="383" r:id="rId4"/>
    <p:sldId id="394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0802"/>
    <a:srgbClr val="0091C8"/>
    <a:srgbClr val="D3611F"/>
    <a:srgbClr val="FD7425"/>
    <a:srgbClr val="6ACA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 autoAdjust="0"/>
    <p:restoredTop sz="85850"/>
  </p:normalViewPr>
  <p:slideViewPr>
    <p:cSldViewPr>
      <p:cViewPr varScale="1">
        <p:scale>
          <a:sx n="109" d="100"/>
          <a:sy n="109" d="100"/>
        </p:scale>
        <p:origin x="216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62DDEEE-0438-8543-92AA-C3F6A10343F1}" type="datetimeFigureOut">
              <a:rPr lang="es-CL"/>
              <a:pPr>
                <a:defRPr/>
              </a:pPr>
              <a:t>03-08-21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L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L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08FA92-BC42-3940-814E-040FA9F7B3BF}" type="slidenum">
              <a:rPr lang="es-CL" altLang="en-US"/>
              <a:pPr/>
              <a:t>‹#›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98711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70009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10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106904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 dirty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11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594820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12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414946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13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911615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14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843759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2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70009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3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70009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4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168471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5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70009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6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70009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7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45302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8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080496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9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220100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DA627D-EA86-0747-943D-2F7BE545B2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34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FD1A25-8913-F144-B15E-618524712A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475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D1F660-959E-EA46-9557-C3E122129C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27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14462-69E1-AF40-B2A1-EE2BF68547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82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00727B-F05E-3D4B-B7C8-3332CB5499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08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5C9ED4-D29E-134D-AB89-AE1E2BA3EE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2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397F3-74FC-1642-92E1-16448A391C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73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933AD-C2CF-4547-8C8C-3DF69EFDD2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4173E-3B82-EA47-9624-1C4F97FA85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478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FDECCE-44C8-0544-A753-BFBA393B0A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1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E5E31-7927-484D-9381-6CFA26E229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30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Haga clic para modificar el estilo de texto del patrón</a:t>
            </a:r>
          </a:p>
          <a:p>
            <a:pPr lvl="1"/>
            <a:r>
              <a:rPr lang="en-US" altLang="en-US"/>
              <a:t>Segundo nivel</a:t>
            </a:r>
          </a:p>
          <a:p>
            <a:pPr lvl="2"/>
            <a:r>
              <a:rPr lang="en-US" altLang="en-US"/>
              <a:t>Tercer nivel</a:t>
            </a:r>
          </a:p>
          <a:p>
            <a:pPr lvl="3"/>
            <a:r>
              <a:rPr lang="en-US" altLang="en-US"/>
              <a:t>Cuarto nivel</a:t>
            </a:r>
          </a:p>
          <a:p>
            <a:pPr lvl="4"/>
            <a:r>
              <a:rPr lang="en-US" alt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EE6F42C-1C7F-184D-8DEE-2D4D3E6297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Ok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r>
              <a:rPr lang="es-ES_tradnl" altLang="en-US" dirty="0">
                <a:solidFill>
                  <a:srgbClr val="002060"/>
                </a:solidFill>
              </a:rPr>
              <a:t> habiendo ya hablado del espacio de memoria principal, ahora trataremos con el espacio de almacenamiento secundario, </a:t>
            </a:r>
            <a:r>
              <a:rPr lang="es-ES_tradnl" altLang="en-US">
                <a:solidFill>
                  <a:srgbClr val="002060"/>
                </a:solidFill>
              </a:rPr>
              <a:t>el HDD.</a:t>
            </a:r>
            <a:endParaRPr lang="es-ES_tradnl" altLang="en-US" dirty="0">
              <a:solidFill>
                <a:srgbClr val="002060"/>
              </a:solidFill>
            </a:endParaRPr>
          </a:p>
          <a:p>
            <a:r>
              <a:rPr lang="es-ES_tradnl" altLang="en-US" dirty="0">
                <a:solidFill>
                  <a:srgbClr val="002060"/>
                </a:solidFill>
              </a:rPr>
              <a:t>Específicamente, vamos a hablar de la estructura de su sistema de almacenamiento.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Posteriormente, hablaremos de otras características de administración de HW.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4. Sistemas de archivos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30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4. Sistemas de archivos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556792"/>
            <a:ext cx="3292754" cy="489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4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 dirty="0">
                <a:solidFill>
                  <a:srgbClr val="002060"/>
                </a:solidFill>
              </a:rPr>
              <a:t>Existen dos clases de links:</a:t>
            </a:r>
          </a:p>
          <a:p>
            <a:pPr lvl="1"/>
            <a:r>
              <a:rPr lang="es-ES" altLang="en-US" dirty="0" err="1">
                <a:solidFill>
                  <a:srgbClr val="002060"/>
                </a:solidFill>
              </a:rPr>
              <a:t>Soft</a:t>
            </a:r>
            <a:r>
              <a:rPr lang="es-ES" altLang="en-US" dirty="0">
                <a:solidFill>
                  <a:srgbClr val="002060"/>
                </a:solidFill>
              </a:rPr>
              <a:t>/</a:t>
            </a:r>
            <a:r>
              <a:rPr lang="es-ES" altLang="en-US" dirty="0" err="1">
                <a:solidFill>
                  <a:srgbClr val="002060"/>
                </a:solidFill>
              </a:rPr>
              <a:t>symbolic</a:t>
            </a:r>
            <a:r>
              <a:rPr lang="es-ES" altLang="en-US" dirty="0">
                <a:solidFill>
                  <a:srgbClr val="002060"/>
                </a:solidFill>
              </a:rPr>
              <a:t> links</a:t>
            </a:r>
          </a:p>
          <a:p>
            <a:pPr lvl="1"/>
            <a:r>
              <a:rPr lang="es-ES" altLang="en-US" dirty="0" err="1">
                <a:solidFill>
                  <a:srgbClr val="002060"/>
                </a:solidFill>
              </a:rPr>
              <a:t>Hard</a:t>
            </a:r>
            <a:r>
              <a:rPr lang="es-ES" altLang="en-US" dirty="0">
                <a:solidFill>
                  <a:srgbClr val="002060"/>
                </a:solidFill>
              </a:rPr>
              <a:t> links</a:t>
            </a:r>
          </a:p>
          <a:p>
            <a:r>
              <a:rPr lang="es-ES" altLang="en-US" dirty="0">
                <a:solidFill>
                  <a:srgbClr val="002060"/>
                </a:solidFill>
              </a:rPr>
              <a:t>Ahora bien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r>
              <a:rPr lang="es-ES" altLang="en-US" dirty="0">
                <a:solidFill>
                  <a:srgbClr val="002060"/>
                </a:solidFill>
              </a:rPr>
              <a:t> ¿qué pasa si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r>
              <a:rPr lang="es-ES" altLang="en-US" dirty="0">
                <a:solidFill>
                  <a:srgbClr val="002060"/>
                </a:solidFill>
              </a:rPr>
              <a:t>?</a:t>
            </a:r>
            <a:endParaRPr lang="es-ES_tradnl" altLang="en-US" dirty="0">
              <a:solidFill>
                <a:srgbClr val="00206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4. Sistemas de archivos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4005064"/>
            <a:ext cx="2536579" cy="262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52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Si se trata de un </a:t>
            </a:r>
            <a:r>
              <a:rPr lang="es-ES_tradnl" altLang="en-US" dirty="0" err="1">
                <a:solidFill>
                  <a:srgbClr val="002060"/>
                </a:solidFill>
              </a:rPr>
              <a:t>soft</a:t>
            </a:r>
            <a:r>
              <a:rPr lang="es-ES_tradnl" altLang="en-US" dirty="0">
                <a:solidFill>
                  <a:srgbClr val="002060"/>
                </a:solidFill>
              </a:rPr>
              <a:t> link,</a:t>
            </a:r>
            <a:br>
              <a:rPr lang="es-ES_tradnl" altLang="en-US" dirty="0">
                <a:solidFill>
                  <a:srgbClr val="002060"/>
                </a:solidFill>
              </a:rPr>
            </a:br>
            <a:r>
              <a:rPr lang="es-ES_tradnl" altLang="en-US" dirty="0">
                <a:solidFill>
                  <a:srgbClr val="002060"/>
                </a:solidFill>
              </a:rPr>
              <a:t>hay que eliminar dicho link a</a:t>
            </a:r>
            <a:br>
              <a:rPr lang="es-ES_tradnl" altLang="en-US" dirty="0">
                <a:solidFill>
                  <a:srgbClr val="002060"/>
                </a:solidFill>
              </a:rPr>
            </a:br>
            <a:r>
              <a:rPr lang="es-ES_tradnl" altLang="en-US" dirty="0">
                <a:solidFill>
                  <a:srgbClr val="002060"/>
                </a:solidFill>
              </a:rPr>
              <a:t>mano.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Si es un </a:t>
            </a:r>
            <a:r>
              <a:rPr lang="es-ES_tradnl" altLang="en-US" dirty="0" err="1">
                <a:solidFill>
                  <a:srgbClr val="002060"/>
                </a:solidFill>
              </a:rPr>
              <a:t>hard</a:t>
            </a:r>
            <a:r>
              <a:rPr lang="es-ES_tradnl" altLang="en-US" dirty="0">
                <a:solidFill>
                  <a:srgbClr val="002060"/>
                </a:solidFill>
              </a:rPr>
              <a:t> link, al ser un </a:t>
            </a:r>
            <a:br>
              <a:rPr lang="es-ES_tradnl" altLang="en-US" dirty="0">
                <a:solidFill>
                  <a:srgbClr val="002060"/>
                </a:solidFill>
              </a:rPr>
            </a:br>
            <a:r>
              <a:rPr lang="es-ES_tradnl" altLang="en-US" dirty="0">
                <a:solidFill>
                  <a:srgbClr val="002060"/>
                </a:solidFill>
              </a:rPr>
              <a:t>contador de referencias, </a:t>
            </a:r>
            <a:br>
              <a:rPr lang="es-ES_tradnl" altLang="en-US" dirty="0">
                <a:solidFill>
                  <a:srgbClr val="002060"/>
                </a:solidFill>
              </a:rPr>
            </a:br>
            <a:r>
              <a:rPr lang="es-ES_tradnl" altLang="en-US" dirty="0">
                <a:solidFill>
                  <a:srgbClr val="002060"/>
                </a:solidFill>
              </a:rPr>
              <a:t>no se elimina el archivo hasta que el contador llegue a 0.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4. Sistemas de archivos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828" y="1617836"/>
            <a:ext cx="2471208" cy="236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35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 dirty="0">
                <a:solidFill>
                  <a:srgbClr val="002060"/>
                </a:solidFill>
              </a:rPr>
              <a:t>¿Cómo es posible que un mismo computador use múltiples sistemas de archivos?</a:t>
            </a:r>
          </a:p>
          <a:p>
            <a:r>
              <a:rPr lang="es-ES" altLang="en-US" dirty="0">
                <a:solidFill>
                  <a:srgbClr val="002060"/>
                </a:solidFill>
              </a:rPr>
              <a:t>Se requiere de un </a:t>
            </a:r>
            <a:r>
              <a:rPr lang="es-ES" altLang="en-US" dirty="0" err="1">
                <a:solidFill>
                  <a:srgbClr val="002060"/>
                </a:solidFill>
              </a:rPr>
              <a:t>mount</a:t>
            </a:r>
            <a:r>
              <a:rPr lang="es-ES" altLang="en-US" dirty="0">
                <a:solidFill>
                  <a:srgbClr val="002060"/>
                </a:solidFill>
              </a:rPr>
              <a:t> </a:t>
            </a:r>
            <a:r>
              <a:rPr lang="es-ES" altLang="en-US" dirty="0" err="1">
                <a:solidFill>
                  <a:srgbClr val="002060"/>
                </a:solidFill>
              </a:rPr>
              <a:t>point</a:t>
            </a:r>
            <a:endParaRPr lang="es-ES" altLang="en-US" dirty="0">
              <a:solidFill>
                <a:srgbClr val="002060"/>
              </a:solidFill>
            </a:endParaRPr>
          </a:p>
          <a:p>
            <a:r>
              <a:rPr lang="es-ES" altLang="en-US" dirty="0">
                <a:solidFill>
                  <a:srgbClr val="002060"/>
                </a:solidFill>
                <a:sym typeface="Wingdings"/>
              </a:rPr>
              <a:t> </a:t>
            </a:r>
            <a:r>
              <a:rPr lang="es-ES" altLang="en-US" dirty="0" err="1">
                <a:solidFill>
                  <a:srgbClr val="002060"/>
                </a:solidFill>
                <a:sym typeface="Wingdings"/>
              </a:rPr>
              <a:t>mount</a:t>
            </a:r>
            <a:endParaRPr lang="es-ES_tradnl" altLang="en-US" dirty="0">
              <a:solidFill>
                <a:srgbClr val="00206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4. Sistemas de archivos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309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 dirty="0">
                <a:solidFill>
                  <a:srgbClr val="002060"/>
                </a:solidFill>
              </a:rPr>
              <a:t>La próxima clase hablaremos de cómo se implementan los sistemas de archivos y de algunos sistemas específicos.</a:t>
            </a:r>
            <a:endParaRPr lang="es-ES_tradnl" altLang="en-US" dirty="0">
              <a:solidFill>
                <a:srgbClr val="00206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4. Sistemas de archivos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9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La unidad mínima de almacenamiento en HDD es el archivo.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¿Qué es un archivo?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Bytes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¿Qué contiene?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¿Dónde está, y cómo se ubica?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¿Cómo nos referimos al archivo?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4. Sistemas de archivos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5496"/>
          <a:stretch/>
        </p:blipFill>
        <p:spPr>
          <a:xfrm>
            <a:off x="453752" y="5733256"/>
            <a:ext cx="8151818" cy="57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Otras características de un archivo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Extensión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Tamaño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Protección, datos de control de acceso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Lectura, escritura y ejecución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Fechas de creación, acceso y modificación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Propietario y usuarios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Codificación, </a:t>
            </a:r>
            <a:r>
              <a:rPr lang="es-ES_tradnl" altLang="en-US" dirty="0" err="1">
                <a:solidFill>
                  <a:srgbClr val="002060"/>
                </a:solidFill>
              </a:rPr>
              <a:t>checksum</a:t>
            </a:r>
            <a:r>
              <a:rPr lang="es-ES_tradnl" altLang="en-US" dirty="0">
                <a:solidFill>
                  <a:srgbClr val="002060"/>
                </a:solidFill>
              </a:rPr>
              <a:t>, programas asociados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4. Sistemas de archivos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126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4. Sistemas de archivos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2214"/>
          <a:stretch/>
        </p:blipFill>
        <p:spPr>
          <a:xfrm>
            <a:off x="594484" y="2743200"/>
            <a:ext cx="7793940" cy="151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3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La organización de los archivos es en directorios.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Los directorios (al igual que los archivos) son netamente una abstracción.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Los directorios sirven para describir rutas, de las cuales hay dos tipos: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Relativa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Absoluta (única)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4. Sistemas de archivos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69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Los directorios son jerárquicos, pues incluyen subdirectorios.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Típicamente la separación entre directorios viene dada por un “/”.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La abstracción se completa organizando los directorios en forma de árbol.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4. Sistemas de archivos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70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Volvemos a encontrarnos con </a:t>
            </a:r>
            <a:r>
              <a:rPr lang="es-ES_tradnl" altLang="en-US" dirty="0" err="1">
                <a:solidFill>
                  <a:srgbClr val="002060"/>
                </a:solidFill>
              </a:rPr>
              <a:t>syscalls</a:t>
            </a:r>
            <a:r>
              <a:rPr lang="es-ES_tradnl" altLang="en-US" dirty="0">
                <a:solidFill>
                  <a:srgbClr val="002060"/>
                </a:solidFill>
              </a:rPr>
              <a:t>!!!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Archivos</a:t>
            </a:r>
          </a:p>
          <a:p>
            <a:pPr lvl="2"/>
            <a:r>
              <a:rPr lang="es-ES_tradnl" altLang="en-US" dirty="0">
                <a:solidFill>
                  <a:srgbClr val="002060"/>
                </a:solidFill>
              </a:rPr>
              <a:t>Creación </a:t>
            </a:r>
            <a:r>
              <a:rPr lang="mr-IN" altLang="en-US" dirty="0">
                <a:solidFill>
                  <a:srgbClr val="002060"/>
                </a:solidFill>
              </a:rPr>
              <a:t>–</a:t>
            </a:r>
            <a:r>
              <a:rPr lang="es-ES_tradnl" altLang="en-US" dirty="0">
                <a:solidFill>
                  <a:srgbClr val="002060"/>
                </a:solidFill>
              </a:rPr>
              <a:t> open</a:t>
            </a:r>
          </a:p>
          <a:p>
            <a:pPr lvl="2"/>
            <a:r>
              <a:rPr lang="es-ES_tradnl" altLang="en-US" dirty="0">
                <a:solidFill>
                  <a:srgbClr val="002060"/>
                </a:solidFill>
              </a:rPr>
              <a:t>Lectura/Escritura </a:t>
            </a:r>
            <a:r>
              <a:rPr lang="mr-IN" altLang="en-US" dirty="0">
                <a:solidFill>
                  <a:srgbClr val="002060"/>
                </a:solidFill>
              </a:rPr>
              <a:t>–</a:t>
            </a:r>
            <a:r>
              <a:rPr lang="es-ES_tradnl" altLang="en-US" dirty="0">
                <a:solidFill>
                  <a:srgbClr val="002060"/>
                </a:solidFill>
              </a:rPr>
              <a:t> </a:t>
            </a:r>
            <a:r>
              <a:rPr lang="es-ES_tradnl" altLang="en-US" dirty="0" err="1">
                <a:solidFill>
                  <a:srgbClr val="002060"/>
                </a:solidFill>
              </a:rPr>
              <a:t>read</a:t>
            </a:r>
            <a:r>
              <a:rPr lang="es-ES_tradnl" altLang="en-US" dirty="0">
                <a:solidFill>
                  <a:srgbClr val="002060"/>
                </a:solidFill>
              </a:rPr>
              <a:t>/</a:t>
            </a:r>
            <a:r>
              <a:rPr lang="es-ES_tradnl" altLang="en-US" dirty="0" err="1">
                <a:solidFill>
                  <a:srgbClr val="002060"/>
                </a:solidFill>
              </a:rPr>
              <a:t>write</a:t>
            </a:r>
            <a:endParaRPr lang="es-ES_tradnl" altLang="en-US" dirty="0">
              <a:solidFill>
                <a:srgbClr val="002060"/>
              </a:solidFill>
            </a:endParaRPr>
          </a:p>
          <a:p>
            <a:pPr lvl="2"/>
            <a:r>
              <a:rPr lang="es-ES_tradnl" altLang="en-US" dirty="0">
                <a:solidFill>
                  <a:srgbClr val="002060"/>
                </a:solidFill>
              </a:rPr>
              <a:t>Lectura/Escritura no secuencial </a:t>
            </a:r>
            <a:r>
              <a:rPr lang="mr-IN" altLang="en-US" dirty="0">
                <a:solidFill>
                  <a:srgbClr val="002060"/>
                </a:solidFill>
              </a:rPr>
              <a:t>–</a:t>
            </a:r>
            <a:r>
              <a:rPr lang="es-ES_tradnl" altLang="en-US" dirty="0">
                <a:solidFill>
                  <a:srgbClr val="002060"/>
                </a:solidFill>
              </a:rPr>
              <a:t> </a:t>
            </a:r>
            <a:r>
              <a:rPr lang="es-ES_tradnl" altLang="en-US" dirty="0" err="1">
                <a:solidFill>
                  <a:srgbClr val="002060"/>
                </a:solidFill>
              </a:rPr>
              <a:t>lseek</a:t>
            </a:r>
            <a:endParaRPr lang="es-ES_tradnl" altLang="en-US" dirty="0">
              <a:solidFill>
                <a:srgbClr val="002060"/>
              </a:solidFill>
            </a:endParaRPr>
          </a:p>
          <a:p>
            <a:pPr lvl="2"/>
            <a:r>
              <a:rPr lang="es-ES_tradnl" altLang="en-US" dirty="0">
                <a:solidFill>
                  <a:srgbClr val="002060"/>
                </a:solidFill>
              </a:rPr>
              <a:t>Escritura inmediata </a:t>
            </a:r>
            <a:r>
              <a:rPr lang="mr-IN" altLang="en-US" dirty="0">
                <a:solidFill>
                  <a:srgbClr val="002060"/>
                </a:solidFill>
              </a:rPr>
              <a:t>–</a:t>
            </a:r>
            <a:r>
              <a:rPr lang="es-ES_tradnl" altLang="en-US" dirty="0">
                <a:solidFill>
                  <a:srgbClr val="002060"/>
                </a:solidFill>
              </a:rPr>
              <a:t> </a:t>
            </a:r>
            <a:r>
              <a:rPr lang="es-ES_tradnl" altLang="en-US" dirty="0" err="1">
                <a:solidFill>
                  <a:srgbClr val="002060"/>
                </a:solidFill>
              </a:rPr>
              <a:t>fsync</a:t>
            </a:r>
            <a:endParaRPr lang="es-ES_tradnl" altLang="en-US" dirty="0">
              <a:solidFill>
                <a:srgbClr val="002060"/>
              </a:solidFill>
            </a:endParaRPr>
          </a:p>
          <a:p>
            <a:pPr lvl="2"/>
            <a:r>
              <a:rPr lang="es-ES_tradnl" altLang="en-US" dirty="0">
                <a:solidFill>
                  <a:srgbClr val="002060"/>
                </a:solidFill>
              </a:rPr>
              <a:t>Renombrar </a:t>
            </a:r>
            <a:r>
              <a:rPr lang="mr-IN" altLang="en-US" dirty="0">
                <a:solidFill>
                  <a:srgbClr val="002060"/>
                </a:solidFill>
              </a:rPr>
              <a:t>–</a:t>
            </a:r>
            <a:r>
              <a:rPr lang="es-ES_tradnl" altLang="en-US" dirty="0">
                <a:solidFill>
                  <a:srgbClr val="002060"/>
                </a:solidFill>
              </a:rPr>
              <a:t> mv</a:t>
            </a:r>
          </a:p>
          <a:p>
            <a:pPr lvl="2"/>
            <a:r>
              <a:rPr lang="es-ES_tradnl" altLang="en-US" dirty="0">
                <a:solidFill>
                  <a:srgbClr val="002060"/>
                </a:solidFill>
              </a:rPr>
              <a:t>Estado </a:t>
            </a:r>
            <a:r>
              <a:rPr lang="mr-IN" altLang="en-US" dirty="0">
                <a:solidFill>
                  <a:srgbClr val="002060"/>
                </a:solidFill>
              </a:rPr>
              <a:t>–</a:t>
            </a:r>
            <a:r>
              <a:rPr lang="es-ES_tradnl" altLang="en-US" dirty="0">
                <a:solidFill>
                  <a:srgbClr val="002060"/>
                </a:solidFill>
              </a:rPr>
              <a:t> </a:t>
            </a:r>
            <a:r>
              <a:rPr lang="es-ES_tradnl" altLang="en-US" dirty="0" err="1">
                <a:solidFill>
                  <a:srgbClr val="002060"/>
                </a:solidFill>
              </a:rPr>
              <a:t>stat</a:t>
            </a:r>
            <a:endParaRPr lang="es-ES_tradnl" altLang="en-US" dirty="0">
              <a:solidFill>
                <a:srgbClr val="002060"/>
              </a:solidFill>
            </a:endParaRPr>
          </a:p>
          <a:p>
            <a:pPr lvl="2"/>
            <a:r>
              <a:rPr lang="es-ES_tradnl" altLang="en-US" dirty="0">
                <a:solidFill>
                  <a:srgbClr val="002060"/>
                </a:solidFill>
              </a:rPr>
              <a:t>Eliminación </a:t>
            </a:r>
            <a:r>
              <a:rPr lang="mr-IN" altLang="en-US" dirty="0">
                <a:solidFill>
                  <a:srgbClr val="002060"/>
                </a:solidFill>
              </a:rPr>
              <a:t>–</a:t>
            </a:r>
            <a:r>
              <a:rPr lang="es-ES_tradnl" altLang="en-US" dirty="0">
                <a:solidFill>
                  <a:srgbClr val="002060"/>
                </a:solidFill>
              </a:rPr>
              <a:t> </a:t>
            </a:r>
            <a:r>
              <a:rPr lang="es-ES_tradnl" altLang="en-US" dirty="0" err="1">
                <a:solidFill>
                  <a:srgbClr val="002060"/>
                </a:solidFill>
              </a:rPr>
              <a:t>rm</a:t>
            </a:r>
            <a:endParaRPr lang="es-ES_tradnl" altLang="en-US" dirty="0">
              <a:solidFill>
                <a:srgbClr val="00206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4. Sistemas de archivos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21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Volvemos a encontrarnos con </a:t>
            </a:r>
            <a:r>
              <a:rPr lang="es-ES_tradnl" altLang="en-US" dirty="0" err="1">
                <a:solidFill>
                  <a:srgbClr val="002060"/>
                </a:solidFill>
              </a:rPr>
              <a:t>syscalls</a:t>
            </a:r>
            <a:r>
              <a:rPr lang="es-ES_tradnl" altLang="en-US" dirty="0">
                <a:solidFill>
                  <a:srgbClr val="002060"/>
                </a:solidFill>
              </a:rPr>
              <a:t>!!!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Directorios</a:t>
            </a:r>
          </a:p>
          <a:p>
            <a:pPr lvl="2"/>
            <a:r>
              <a:rPr lang="es-ES_tradnl" altLang="en-US" dirty="0">
                <a:solidFill>
                  <a:srgbClr val="002060"/>
                </a:solidFill>
              </a:rPr>
              <a:t>Creación </a:t>
            </a:r>
            <a:r>
              <a:rPr lang="mr-IN" altLang="en-US" dirty="0">
                <a:solidFill>
                  <a:srgbClr val="002060"/>
                </a:solidFill>
              </a:rPr>
              <a:t>–</a:t>
            </a:r>
            <a:r>
              <a:rPr lang="es-ES_tradnl" altLang="en-US" dirty="0">
                <a:solidFill>
                  <a:srgbClr val="002060"/>
                </a:solidFill>
              </a:rPr>
              <a:t> </a:t>
            </a:r>
            <a:r>
              <a:rPr lang="es-ES_tradnl" altLang="en-US" dirty="0" err="1">
                <a:solidFill>
                  <a:srgbClr val="002060"/>
                </a:solidFill>
              </a:rPr>
              <a:t>mkdir</a:t>
            </a:r>
            <a:endParaRPr lang="es-ES_tradnl" altLang="en-US" dirty="0">
              <a:solidFill>
                <a:srgbClr val="002060"/>
              </a:solidFill>
            </a:endParaRPr>
          </a:p>
          <a:p>
            <a:pPr lvl="2"/>
            <a:r>
              <a:rPr lang="es-ES_tradnl" altLang="en-US" dirty="0">
                <a:solidFill>
                  <a:srgbClr val="002060"/>
                </a:solidFill>
              </a:rPr>
              <a:t>Lectura </a:t>
            </a:r>
            <a:r>
              <a:rPr lang="mr-IN" altLang="en-US" dirty="0">
                <a:solidFill>
                  <a:srgbClr val="002060"/>
                </a:solidFill>
              </a:rPr>
              <a:t>–</a:t>
            </a:r>
            <a:r>
              <a:rPr lang="es-ES_tradnl" altLang="en-US" dirty="0">
                <a:solidFill>
                  <a:srgbClr val="002060"/>
                </a:solidFill>
              </a:rPr>
              <a:t> </a:t>
            </a:r>
            <a:r>
              <a:rPr lang="es-ES_tradnl" altLang="en-US" dirty="0" err="1">
                <a:solidFill>
                  <a:srgbClr val="002060"/>
                </a:solidFill>
              </a:rPr>
              <a:t>opendir</a:t>
            </a:r>
            <a:r>
              <a:rPr lang="es-ES_tradnl" altLang="en-US" dirty="0">
                <a:solidFill>
                  <a:srgbClr val="002060"/>
                </a:solidFill>
              </a:rPr>
              <a:t>, </a:t>
            </a:r>
            <a:r>
              <a:rPr lang="es-ES_tradnl" altLang="en-US" dirty="0" err="1">
                <a:solidFill>
                  <a:srgbClr val="002060"/>
                </a:solidFill>
              </a:rPr>
              <a:t>readdir</a:t>
            </a:r>
            <a:r>
              <a:rPr lang="es-ES_tradnl" altLang="en-US" dirty="0">
                <a:solidFill>
                  <a:srgbClr val="002060"/>
                </a:solidFill>
              </a:rPr>
              <a:t>, </a:t>
            </a:r>
            <a:r>
              <a:rPr lang="es-ES_tradnl" altLang="en-US" dirty="0" err="1">
                <a:solidFill>
                  <a:srgbClr val="002060"/>
                </a:solidFill>
              </a:rPr>
              <a:t>closedir</a:t>
            </a:r>
            <a:endParaRPr lang="es-ES_tradnl" altLang="en-US" dirty="0">
              <a:solidFill>
                <a:srgbClr val="002060"/>
              </a:solidFill>
            </a:endParaRPr>
          </a:p>
          <a:p>
            <a:pPr lvl="2"/>
            <a:r>
              <a:rPr lang="es-ES_tradnl" altLang="en-US" dirty="0">
                <a:solidFill>
                  <a:srgbClr val="002060"/>
                </a:solidFill>
              </a:rPr>
              <a:t>Eliminación </a:t>
            </a:r>
            <a:r>
              <a:rPr lang="mr-IN" altLang="en-US" dirty="0">
                <a:solidFill>
                  <a:srgbClr val="002060"/>
                </a:solidFill>
              </a:rPr>
              <a:t>–</a:t>
            </a:r>
            <a:r>
              <a:rPr lang="es-ES_tradnl" altLang="en-US" dirty="0">
                <a:solidFill>
                  <a:srgbClr val="002060"/>
                </a:solidFill>
              </a:rPr>
              <a:t> </a:t>
            </a:r>
            <a:r>
              <a:rPr lang="es-ES_tradnl" altLang="en-US" dirty="0" err="1">
                <a:solidFill>
                  <a:srgbClr val="002060"/>
                </a:solidFill>
              </a:rPr>
              <a:t>rmdir</a:t>
            </a:r>
            <a:endParaRPr lang="es-ES_tradnl" altLang="en-US" dirty="0">
              <a:solidFill>
                <a:srgbClr val="00206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4. Sistemas de archivos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33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 dirty="0">
                <a:solidFill>
                  <a:srgbClr val="002060"/>
                </a:solidFill>
              </a:rPr>
              <a:t>Pregunta (capciosa): Dado que se estructuran los sistemas de archivos en forma de árboles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r>
              <a:rPr lang="es-ES" altLang="en-US" dirty="0">
                <a:solidFill>
                  <a:srgbClr val="002060"/>
                </a:solidFill>
              </a:rPr>
              <a:t> ¿Es posible que un archivo (nodo) pertenezca a más de un directorio?</a:t>
            </a:r>
            <a:endParaRPr lang="es-ES_tradnl" altLang="en-US" dirty="0">
              <a:solidFill>
                <a:srgbClr val="00206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4. Sistemas de archivos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12876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de_cap4a" id="{B8D48677-F8BA-C34D-830E-B2548C09D7AB}" vid="{7C89324A-D4E9-3F49-8833-B488EDF4B50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BAM</Template>
  <TotalTime>44078</TotalTime>
  <Words>475</Words>
  <Application>Microsoft Macintosh PowerPoint</Application>
  <PresentationFormat>On-screen Show (4:3)</PresentationFormat>
  <Paragraphs>78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Diseño predeterminado</vt:lpstr>
      <vt:lpstr>4. Sistemas de archivos</vt:lpstr>
      <vt:lpstr>4. Sistemas de archivos</vt:lpstr>
      <vt:lpstr>4. Sistemas de archivos</vt:lpstr>
      <vt:lpstr>4. Sistemas de archivos</vt:lpstr>
      <vt:lpstr>4. Sistemas de archivos</vt:lpstr>
      <vt:lpstr>4. Sistemas de archivos</vt:lpstr>
      <vt:lpstr>4. Sistemas de archivos</vt:lpstr>
      <vt:lpstr>4. Sistemas de archivos</vt:lpstr>
      <vt:lpstr>4. Sistemas de archivos</vt:lpstr>
      <vt:lpstr>4. Sistemas de archivos</vt:lpstr>
      <vt:lpstr>4. Sistemas de archivos</vt:lpstr>
      <vt:lpstr>4. Sistemas de archivos</vt:lpstr>
      <vt:lpstr>4. Sistemas de archivos</vt:lpstr>
      <vt:lpstr>4. Sistemas de archivos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Structured Query Language</dc:title>
  <dc:creator>Tín</dc:creator>
  <cp:lastModifiedBy>Martín Gutiérrez</cp:lastModifiedBy>
  <cp:revision>326</cp:revision>
  <dcterms:created xsi:type="dcterms:W3CDTF">2018-07-23T18:42:49Z</dcterms:created>
  <dcterms:modified xsi:type="dcterms:W3CDTF">2021-08-03T20:12:43Z</dcterms:modified>
</cp:coreProperties>
</file>