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6" r:id="rId2"/>
    <p:sldId id="382" r:id="rId3"/>
    <p:sldId id="386" r:id="rId4"/>
    <p:sldId id="383" r:id="rId5"/>
    <p:sldId id="384" r:id="rId6"/>
    <p:sldId id="385" r:id="rId7"/>
    <p:sldId id="387" r:id="rId8"/>
    <p:sldId id="388" r:id="rId9"/>
    <p:sldId id="389" r:id="rId10"/>
    <p:sldId id="390" r:id="rId11"/>
    <p:sldId id="392" r:id="rId12"/>
    <p:sldId id="391" r:id="rId13"/>
    <p:sldId id="393" r:id="rId14"/>
    <p:sldId id="394" r:id="rId15"/>
    <p:sldId id="395" r:id="rId16"/>
    <p:sldId id="397" r:id="rId17"/>
    <p:sldId id="396" r:id="rId18"/>
    <p:sldId id="39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85850"/>
  </p:normalViewPr>
  <p:slideViewPr>
    <p:cSldViewPr>
      <p:cViewPr varScale="1">
        <p:scale>
          <a:sx n="109" d="100"/>
          <a:sy n="109" d="100"/>
        </p:scale>
        <p:origin x="2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Para empezar, revisemos algunos nombres de File </a:t>
            </a:r>
            <a:r>
              <a:rPr lang="es-ES_tradnl" altLang="en-US" dirty="0" err="1">
                <a:solidFill>
                  <a:srgbClr val="002060"/>
                </a:solidFill>
              </a:rPr>
              <a:t>Systems</a:t>
            </a:r>
            <a:r>
              <a:rPr lang="es-ES_tradnl" altLang="en-US" dirty="0">
                <a:solidFill>
                  <a:srgbClr val="002060"/>
                </a:solidFill>
              </a:rPr>
              <a:t> (FS) a ver si les suenan: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ISO9660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UFS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FAT, FAT32, </a:t>
            </a:r>
            <a:r>
              <a:rPr lang="es-ES_tradnl" altLang="en-US" dirty="0" err="1">
                <a:solidFill>
                  <a:srgbClr val="002060"/>
                </a:solidFill>
              </a:rPr>
              <a:t>exFAT</a:t>
            </a:r>
            <a:r>
              <a:rPr lang="es-ES_tradnl" altLang="en-US" dirty="0">
                <a:solidFill>
                  <a:srgbClr val="002060"/>
                </a:solidFill>
              </a:rPr>
              <a:t>, NTFS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ext3, ext4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HFS+, Apple FS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VFS, FUSE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Recordemos el problema de fragmentación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recordemos también que los archivos utilizan bloques de memoria secundaria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¿Puede ser que en disco pase algo parecido a la fragmentación?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Resulta que sí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7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Se debe asignar los bloques de manera eficiente y usando estrategias para ello.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La memoria secundaria es la más lenta, por lo que es donde una demora en los tiempos de acceso más se notará.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El problema a resolver es exactamente el mismo: puede aparecer fragmentación interna/externa en asignación de bloques.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2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Métodos de asignación de bloques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Asignación contigua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Se asignan n bloques: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b</a:t>
            </a:r>
            <a:r>
              <a:rPr lang="es-ES_tradnl" altLang="en-US" baseline="-25000" dirty="0">
                <a:solidFill>
                  <a:srgbClr val="002060"/>
                </a:solidFill>
              </a:rPr>
              <a:t>0</a:t>
            </a:r>
            <a:r>
              <a:rPr lang="es-ES_tradnl" altLang="en-US" dirty="0">
                <a:solidFill>
                  <a:srgbClr val="002060"/>
                </a:solidFill>
              </a:rPr>
              <a:t>, b</a:t>
            </a:r>
            <a:r>
              <a:rPr lang="es-ES_tradnl" altLang="en-US" baseline="-25000" dirty="0">
                <a:solidFill>
                  <a:srgbClr val="002060"/>
                </a:solidFill>
              </a:rPr>
              <a:t>1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b</a:t>
            </a:r>
            <a:r>
              <a:rPr lang="es-ES_tradnl" altLang="en-US" baseline="-25000" dirty="0">
                <a:solidFill>
                  <a:srgbClr val="002060"/>
                </a:solidFill>
              </a:rPr>
              <a:t>n-1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El acceso a bloques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vecinos es simple.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Acceso aleatorio.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Requiere compactación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pues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hay fragmentación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externa.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45" y="2276872"/>
            <a:ext cx="3639043" cy="35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4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Métodos de asignación de bloques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Asignación enlazada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Almacena punteros, toman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espacio de almacenamiento.</a:t>
            </a:r>
            <a:endParaRPr lang="es-ES_tradnl" altLang="en-US" baseline="-25000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No requiere tamaños, puede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crecer.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Acceso secuencial.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Se podrían almacenar </a:t>
            </a:r>
            <a:r>
              <a:rPr lang="es-ES_tradnl" altLang="en-US" dirty="0" err="1">
                <a:solidFill>
                  <a:srgbClr val="002060"/>
                </a:solidFill>
              </a:rPr>
              <a:t>clusters</a:t>
            </a:r>
            <a:r>
              <a:rPr lang="es-ES_tradnl" altLang="en-US" dirty="0">
                <a:solidFill>
                  <a:srgbClr val="002060"/>
                </a:solidFill>
              </a:rPr>
              <a:t> de bloques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¿qué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problema se podría presentar?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Método vulnerable a falla de un bloque.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 descr="Linked_allocation_exam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92896"/>
            <a:ext cx="342377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0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Métodos de asignación de bloques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Ejemplo de asignación enlazada: FAT (File </a:t>
            </a:r>
            <a:r>
              <a:rPr lang="es-ES_tradnl" altLang="en-US" dirty="0" err="1">
                <a:solidFill>
                  <a:srgbClr val="002060"/>
                </a:solidFill>
              </a:rPr>
              <a:t>Allocation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Table</a:t>
            </a:r>
            <a:r>
              <a:rPr lang="es-ES_tradnl" altLang="en-US" dirty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Tabla al inicio del disco con una entrada por archivo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Último </a:t>
            </a:r>
            <a:r>
              <a:rPr lang="es-ES_tradnl" altLang="en-US" dirty="0" err="1">
                <a:solidFill>
                  <a:srgbClr val="002060"/>
                </a:solidFill>
              </a:rPr>
              <a:t>cluster</a:t>
            </a:r>
            <a:r>
              <a:rPr lang="es-ES_tradnl" altLang="en-US" dirty="0">
                <a:solidFill>
                  <a:srgbClr val="002060"/>
                </a:solidFill>
              </a:rPr>
              <a:t> almacena EOF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Mejora el acceso aleatorio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Limita tamaños (FAT32: 4GB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por archivo)</a:t>
            </a:r>
          </a:p>
          <a:p>
            <a:pPr lvl="2"/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63" y="3645024"/>
            <a:ext cx="333559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Métodos de asignación de bloques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Asignación indexada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Cada archivo contiene un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 err="1">
                <a:solidFill>
                  <a:srgbClr val="002060"/>
                </a:solidFill>
              </a:rPr>
              <a:t>index</a:t>
            </a:r>
            <a:r>
              <a:rPr lang="es-ES_tradnl" altLang="en-US" dirty="0">
                <a:solidFill>
                  <a:srgbClr val="002060"/>
                </a:solidFill>
              </a:rPr>
              <a:t> block, que contiene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los bloques del archivo.</a:t>
            </a:r>
            <a:endParaRPr lang="es-ES_tradnl" altLang="en-US" baseline="-25000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Último </a:t>
            </a:r>
            <a:r>
              <a:rPr lang="es-ES_tradnl" altLang="en-US" dirty="0" err="1">
                <a:solidFill>
                  <a:srgbClr val="002060"/>
                </a:solidFill>
              </a:rPr>
              <a:t>cluster</a:t>
            </a:r>
            <a:r>
              <a:rPr lang="es-ES_tradnl" altLang="en-US" dirty="0">
                <a:solidFill>
                  <a:srgbClr val="002060"/>
                </a:solidFill>
              </a:rPr>
              <a:t> almacena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EOF.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Acceso aleatorio sin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fragmentación externa.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Usa mucho espacio por el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 err="1">
                <a:solidFill>
                  <a:srgbClr val="002060"/>
                </a:solidFill>
              </a:rPr>
              <a:t>index</a:t>
            </a:r>
            <a:r>
              <a:rPr lang="es-ES_tradnl" altLang="en-US" dirty="0">
                <a:solidFill>
                  <a:srgbClr val="002060"/>
                </a:solidFill>
              </a:rPr>
              <a:t> block.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50" y="2780928"/>
            <a:ext cx="370326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Métodos de asignación de bloques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Tipos de asignación indexada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Esquema enlazado: última entrada de un </a:t>
            </a:r>
            <a:r>
              <a:rPr lang="es-ES_tradnl" altLang="en-US" dirty="0" err="1">
                <a:solidFill>
                  <a:srgbClr val="002060"/>
                </a:solidFill>
              </a:rPr>
              <a:t>index</a:t>
            </a:r>
            <a:r>
              <a:rPr lang="es-ES_tradnl" altLang="en-US" dirty="0">
                <a:solidFill>
                  <a:srgbClr val="002060"/>
                </a:solidFill>
              </a:rPr>
              <a:t> block apunta a otro </a:t>
            </a:r>
            <a:r>
              <a:rPr lang="es-ES_tradnl" altLang="en-US" dirty="0" err="1">
                <a:solidFill>
                  <a:srgbClr val="002060"/>
                </a:solidFill>
              </a:rPr>
              <a:t>index</a:t>
            </a:r>
            <a:r>
              <a:rPr lang="es-ES_tradnl" altLang="en-US" dirty="0">
                <a:solidFill>
                  <a:srgbClr val="002060"/>
                </a:solidFill>
              </a:rPr>
              <a:t> block</a:t>
            </a:r>
            <a:endParaRPr lang="es-ES_tradnl" altLang="en-US" baseline="-25000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 err="1">
                <a:solidFill>
                  <a:srgbClr val="002060"/>
                </a:solidFill>
              </a:rPr>
              <a:t>Multi-level</a:t>
            </a:r>
            <a:r>
              <a:rPr lang="es-ES_tradnl" altLang="en-US" dirty="0">
                <a:solidFill>
                  <a:srgbClr val="002060"/>
                </a:solidFill>
              </a:rPr>
              <a:t>: Funciona como </a:t>
            </a:r>
            <a:r>
              <a:rPr lang="es-ES_tradnl" altLang="en-US" dirty="0" err="1">
                <a:solidFill>
                  <a:srgbClr val="002060"/>
                </a:solidFill>
              </a:rPr>
              <a:t>Multi-level</a:t>
            </a:r>
            <a:r>
              <a:rPr lang="es-ES_tradnl" altLang="en-US" dirty="0">
                <a:solidFill>
                  <a:srgbClr val="002060"/>
                </a:solidFill>
              </a:rPr>
              <a:t> Page </a:t>
            </a:r>
            <a:r>
              <a:rPr lang="es-ES_tradnl" altLang="en-US" dirty="0" err="1">
                <a:solidFill>
                  <a:srgbClr val="002060"/>
                </a:solidFill>
              </a:rPr>
              <a:t>Tables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Combinado: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05064"/>
            <a:ext cx="3240360" cy="26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Espacio libre, ¿cómo encontrarlo?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Bit vector/</a:t>
            </a:r>
            <a:r>
              <a:rPr lang="es-ES_tradnl" altLang="en-US" dirty="0" err="1">
                <a:solidFill>
                  <a:srgbClr val="002060"/>
                </a:solidFill>
              </a:rPr>
              <a:t>bitmap</a:t>
            </a:r>
            <a:r>
              <a:rPr lang="es-ES_tradnl" altLang="en-US" dirty="0">
                <a:solidFill>
                  <a:srgbClr val="002060"/>
                </a:solidFill>
              </a:rPr>
              <a:t> de bloques libres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Fácil de implementar (en hardware), eficiente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No escala bien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Lista enlazada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Se usan punteros a bloques libres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</a:rPr>
              <a:t>Poco eficiente, aunque escalable y agrupa mejor el espacio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Con esto terminamos la implementación de File </a:t>
            </a:r>
            <a:r>
              <a:rPr lang="es-ES_tradnl" altLang="en-US" dirty="0" err="1">
                <a:solidFill>
                  <a:srgbClr val="002060"/>
                </a:solidFill>
              </a:rPr>
              <a:t>Systems</a:t>
            </a:r>
            <a:r>
              <a:rPr lang="es-ES_tradnl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_tradnl" altLang="en-US" dirty="0" err="1">
                <a:solidFill>
                  <a:srgbClr val="002060"/>
                </a:solidFill>
              </a:rPr>
              <a:t>Next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class</a:t>
            </a:r>
            <a:r>
              <a:rPr lang="es-ES_tradnl" altLang="en-US" dirty="0">
                <a:solidFill>
                  <a:srgbClr val="002060"/>
                </a:solidFill>
              </a:rPr>
              <a:t>: RAID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¿Cómo está implementado el FS?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El sector 0 es el MBR: </a:t>
            </a:r>
            <a:r>
              <a:rPr lang="es-ES_tradnl" altLang="en-US" dirty="0" err="1">
                <a:solidFill>
                  <a:srgbClr val="002060"/>
                </a:solidFill>
              </a:rPr>
              <a:t>Partition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</a:rPr>
              <a:t>Table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Por cada partición hay un </a:t>
            </a:r>
            <a:r>
              <a:rPr lang="es-ES_tradnl" altLang="en-US" dirty="0" err="1">
                <a:solidFill>
                  <a:srgbClr val="002060"/>
                </a:solidFill>
              </a:rPr>
              <a:t>Boot</a:t>
            </a:r>
            <a:r>
              <a:rPr lang="es-ES_tradnl" altLang="en-US" dirty="0">
                <a:solidFill>
                  <a:srgbClr val="002060"/>
                </a:solidFill>
              </a:rPr>
              <a:t> Control Block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permite cargar el SO 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Unix: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Boot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Block 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Windows: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Partition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Boot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Sector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¿Cómo está implementado el FS?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Volume</a:t>
            </a:r>
            <a:r>
              <a:rPr lang="es-ES_tradnl" altLang="en-US" dirty="0">
                <a:solidFill>
                  <a:srgbClr val="002060"/>
                </a:solidFill>
              </a:rPr>
              <a:t> Control Block 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Datos sobre el formato del sistema de archivos - tipo de sistema de archivos, número de bloques, etc.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Unix: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Superblock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</a:t>
            </a:r>
          </a:p>
          <a:p>
            <a:pPr lvl="2"/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Windows: Master File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Table</a:t>
            </a:r>
            <a:endParaRPr lang="es-ES_tradnl" altLang="en-US" dirty="0">
              <a:solidFill>
                <a:srgbClr val="002060"/>
              </a:solidFill>
              <a:sym typeface="Wingdings"/>
            </a:endParaRPr>
          </a:p>
          <a:p>
            <a:pPr lvl="1"/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Estructura de directorio, archivos  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416824" cy="32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Vamos a mirar un poco más de cerca VFS. Esto porque es la interfaz para operar entre distintos FS.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Así pues, cualquier FS que implemente VFS puede incorporarse al sistema.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9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83060"/>
            <a:ext cx="7395809" cy="38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VFS trabaja con: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Una tabla de archivos abiertos que mantiene File </a:t>
            </a:r>
            <a:r>
              <a:rPr lang="es-ES_tradnl" altLang="en-US" dirty="0" err="1">
                <a:solidFill>
                  <a:srgbClr val="002060"/>
                </a:solidFill>
              </a:rPr>
              <a:t>descriptors</a:t>
            </a:r>
            <a:r>
              <a:rPr lang="es-ES_tradnl" altLang="en-US" dirty="0">
                <a:solidFill>
                  <a:srgbClr val="002060"/>
                </a:solidFill>
              </a:rPr>
              <a:t> (estructuras en memoria con información del archivo).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v-</a:t>
            </a:r>
            <a:r>
              <a:rPr lang="es-ES_tradnl" altLang="en-US" dirty="0" err="1">
                <a:solidFill>
                  <a:srgbClr val="002060"/>
                </a:solidFill>
              </a:rPr>
              <a:t>nodes</a:t>
            </a:r>
            <a:r>
              <a:rPr lang="es-ES_tradnl" altLang="en-US" dirty="0">
                <a:solidFill>
                  <a:srgbClr val="002060"/>
                </a:solidFill>
              </a:rPr>
              <a:t>: representan el punto de acceso al archivo. Cada v-</a:t>
            </a:r>
            <a:r>
              <a:rPr lang="es-ES_tradnl" altLang="en-US" dirty="0" err="1">
                <a:solidFill>
                  <a:srgbClr val="002060"/>
                </a:solidFill>
              </a:rPr>
              <a:t>node</a:t>
            </a:r>
            <a:r>
              <a:rPr lang="es-ES_tradnl" altLang="en-US" dirty="0">
                <a:solidFill>
                  <a:srgbClr val="002060"/>
                </a:solidFill>
              </a:rPr>
              <a:t> apunta a funciones del FS que ejecutan llamadas concretas para operaciones sobre los archivos.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2775"/>
            <a:ext cx="6768752" cy="50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Asimismo, hay estructuras en RAM: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Mount </a:t>
            </a:r>
            <a:r>
              <a:rPr lang="es-ES_tradnl" altLang="en-US" dirty="0" err="1">
                <a:solidFill>
                  <a:srgbClr val="002060"/>
                </a:solidFill>
              </a:rPr>
              <a:t>table</a:t>
            </a:r>
            <a:r>
              <a:rPr lang="es-ES_tradnl" altLang="en-US" dirty="0">
                <a:solidFill>
                  <a:srgbClr val="002060"/>
                </a:solidFill>
              </a:rPr>
              <a:t>: Tabla de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FS montados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Directorios recientes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Tabla de archivos abiertos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en el sistema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Tabla de archivos abiertos </a:t>
            </a:r>
            <a:br>
              <a:rPr lang="es-ES_tradnl" altLang="en-US" dirty="0">
                <a:solidFill>
                  <a:srgbClr val="002060"/>
                </a:solidFill>
              </a:rPr>
            </a:br>
            <a:r>
              <a:rPr lang="es-ES_tradnl" altLang="en-US" dirty="0">
                <a:solidFill>
                  <a:srgbClr val="002060"/>
                </a:solidFill>
              </a:rPr>
              <a:t>por proceso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Buffers de bloques de discos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4. Sistemas de archivos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31" y="2420888"/>
            <a:ext cx="348046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54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48397</TotalTime>
  <Words>706</Words>
  <Application>Microsoft Macintosh PowerPoint</Application>
  <PresentationFormat>On-screen Show (4:3)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Diseño predeterminado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  <vt:lpstr>4. Sistemas de archivos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354</cp:revision>
  <dcterms:created xsi:type="dcterms:W3CDTF">2018-07-23T18:42:49Z</dcterms:created>
  <dcterms:modified xsi:type="dcterms:W3CDTF">2021-08-03T20:13:08Z</dcterms:modified>
</cp:coreProperties>
</file>