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9" r:id="rId2"/>
    <p:sldId id="410" r:id="rId3"/>
    <p:sldId id="422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39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802"/>
    <a:srgbClr val="0091C8"/>
    <a:srgbClr val="D3611F"/>
    <a:srgbClr val="FD7425"/>
    <a:srgbClr val="6AC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0" autoAdjust="0"/>
    <p:restoredTop sz="85850"/>
  </p:normalViewPr>
  <p:slideViewPr>
    <p:cSldViewPr>
      <p:cViewPr varScale="1">
        <p:scale>
          <a:sx n="109" d="100"/>
          <a:sy n="109" d="100"/>
        </p:scale>
        <p:origin x="2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57997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334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0769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3349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07695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3349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380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38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3807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0769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334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0769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334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0769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RAID 6, </a:t>
            </a:r>
            <a:r>
              <a:rPr lang="es-ES_tradnl" altLang="en-US" dirty="0" err="1">
                <a:solidFill>
                  <a:srgbClr val="002060"/>
                </a:solidFill>
              </a:rPr>
              <a:t>striping</a:t>
            </a:r>
            <a:r>
              <a:rPr lang="es-ES_tradnl" altLang="en-US" dirty="0">
                <a:solidFill>
                  <a:srgbClr val="002060"/>
                </a:solidFill>
              </a:rPr>
              <a:t> con paridad doble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Funciona similar a RAID 5, pero utiliza </a:t>
            </a:r>
            <a:r>
              <a:rPr lang="es-ES_tradnl" altLang="en-US" dirty="0">
                <a:solidFill>
                  <a:srgbClr val="7C0802"/>
                </a:solidFill>
              </a:rPr>
              <a:t>dos HDD de paridad por bloque</a:t>
            </a:r>
            <a:r>
              <a:rPr lang="es-ES_tradnl" altLang="en-US" dirty="0">
                <a:solidFill>
                  <a:srgbClr val="002060"/>
                </a:solidFill>
              </a:rPr>
              <a:t>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Tiene una tolerancia a fallas de dos discos </a:t>
            </a:r>
            <a:r>
              <a:rPr lang="es-ES_tradnl" altLang="en-US">
                <a:solidFill>
                  <a:srgbClr val="002060"/>
                </a:solidFill>
              </a:rPr>
              <a:t>sin discontinuidad.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725144"/>
            <a:ext cx="5167416" cy="1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Al igual que en RAID 5, es posible reconstruir los datos faltantes bajo ciertas condiciones.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El problema, es que hay un cuello de botella que está en el HDD de paridad.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RAID 0+1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Es una estrategia que consiste en aplicar </a:t>
            </a:r>
            <a:r>
              <a:rPr lang="es-ES_tradnl" altLang="en-US" dirty="0" err="1">
                <a:solidFill>
                  <a:srgbClr val="002060"/>
                </a:solidFill>
              </a:rPr>
              <a:t>striping</a:t>
            </a:r>
            <a:r>
              <a:rPr lang="es-ES_tradnl" altLang="en-US" dirty="0">
                <a:solidFill>
                  <a:srgbClr val="002060"/>
                </a:solidFill>
              </a:rPr>
              <a:t> con </a:t>
            </a:r>
            <a:r>
              <a:rPr lang="es-ES_tradnl" altLang="en-US" dirty="0" err="1">
                <a:solidFill>
                  <a:srgbClr val="002060"/>
                </a:solidFill>
              </a:rPr>
              <a:t>mirroring</a:t>
            </a:r>
            <a:r>
              <a:rPr lang="es-ES_tradnl" altLang="en-US" dirty="0">
                <a:solidFill>
                  <a:srgbClr val="002060"/>
                </a:solidFill>
              </a:rPr>
              <a:t> a lo largo d n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RAID 0+1 combina la performance de RAID 0 y la confiabilidad de RAID 1.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45"/>
          <a:stretch/>
        </p:blipFill>
        <p:spPr>
          <a:xfrm>
            <a:off x="2771800" y="4725144"/>
            <a:ext cx="3597943" cy="19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5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Al fallar un HDD, se pierde únicamente un </a:t>
            </a:r>
            <a:r>
              <a:rPr lang="es-ES_tradnl" altLang="en-US" dirty="0" err="1">
                <a:solidFill>
                  <a:srgbClr val="002060"/>
                </a:solidFill>
              </a:rPr>
              <a:t>stripe</a:t>
            </a:r>
            <a:r>
              <a:rPr lang="es-ES_tradnl" alt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0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RAID 1+0 (RAID 10)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Parecido a RAID 0+1, pero organizado distinto: se hace </a:t>
            </a:r>
            <a:r>
              <a:rPr lang="es-ES_tradnl" altLang="en-US" dirty="0" err="1">
                <a:solidFill>
                  <a:srgbClr val="002060"/>
                </a:solidFill>
              </a:rPr>
              <a:t>mirror</a:t>
            </a:r>
            <a:r>
              <a:rPr lang="es-ES_tradnl" altLang="en-US" dirty="0">
                <a:solidFill>
                  <a:srgbClr val="002060"/>
                </a:solidFill>
              </a:rPr>
              <a:t> de HDD.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645024"/>
            <a:ext cx="45847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7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Bajo este sistema, al fallar un HDD, se pierde únicamente un HDD.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0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Con esto concluimos la parte de sistemas RAID.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3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El cálculo del segundo bit de paridad no se hace de manera simple. Involucra una función de </a:t>
            </a:r>
            <a:r>
              <a:rPr lang="es-ES_tradnl" altLang="en-US" dirty="0" err="1">
                <a:solidFill>
                  <a:srgbClr val="002060"/>
                </a:solidFill>
              </a:rPr>
              <a:t>shift</a:t>
            </a:r>
            <a:r>
              <a:rPr lang="es-ES_tradnl" altLang="en-US" dirty="0">
                <a:solidFill>
                  <a:srgbClr val="002060"/>
                </a:solidFill>
              </a:rPr>
              <a:t> sobre los datos, además del cálculo de paridad.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7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Otros datos interesantes sobre los sistemas RAID que vimos la clase pasada: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68960"/>
            <a:ext cx="8100392" cy="34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Hoy vamos a hablar de otras estrategias de RAID: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RAID 2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RAID 3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RAID 4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RAID 0+1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RAID 1+0 (10)</a:t>
            </a:r>
          </a:p>
          <a:p>
            <a:pPr lvl="1"/>
            <a:endParaRPr lang="es-ES_tradnl" altLang="en-US" dirty="0">
              <a:solidFill>
                <a:srgbClr val="002060"/>
              </a:solidFill>
            </a:endParaRPr>
          </a:p>
          <a:p>
            <a:pPr lvl="1"/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3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RAID 2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Es una estrategia que usa n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Bajo esta estrategia, se almacena un byte a lo largo de los n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 junto con bits de corrección de </a:t>
            </a:r>
            <a:r>
              <a:rPr lang="es-ES_tradnl" altLang="en-US" dirty="0" err="1">
                <a:solidFill>
                  <a:srgbClr val="002060"/>
                </a:solidFill>
              </a:rPr>
              <a:t>Hamming</a:t>
            </a:r>
            <a:r>
              <a:rPr lang="es-ES_tradnl" altLang="en-US" dirty="0">
                <a:solidFill>
                  <a:srgbClr val="002060"/>
                </a:solidFill>
              </a:rPr>
              <a:t> para cada byte.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725144"/>
            <a:ext cx="6725111" cy="162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5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Es un sistema poco usado en la práctica y muy complejo.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Requiere que los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 estén sincronizados.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RAID 3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Es una estrategia que usa n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 y donde se distribuye un byte a lo largo de ellos.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Además, hay un HDD que almacena la paridad.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5085184"/>
            <a:ext cx="4752528" cy="15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Al igual que RAID 2, es un sistema poco usado en la práctica y muy complejo.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Requiere también que los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 estén sincronizados.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RAID 4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Es una estrategia similar a RAID 5 en que trabaja con </a:t>
            </a:r>
            <a:r>
              <a:rPr lang="es-ES_tradnl" altLang="en-US" dirty="0" err="1">
                <a:solidFill>
                  <a:srgbClr val="002060"/>
                </a:solidFill>
              </a:rPr>
              <a:t>stripes</a:t>
            </a:r>
            <a:r>
              <a:rPr lang="es-ES_tradnl" altLang="en-US" dirty="0">
                <a:solidFill>
                  <a:srgbClr val="002060"/>
                </a:solidFill>
              </a:rPr>
              <a:t> y con paridad.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RAID 4 concentra la paridad de los conjuntos de </a:t>
            </a:r>
            <a:r>
              <a:rPr lang="es-ES_tradnl" altLang="en-US" dirty="0" err="1">
                <a:solidFill>
                  <a:srgbClr val="002060"/>
                </a:solidFill>
              </a:rPr>
              <a:t>stripes</a:t>
            </a:r>
            <a:r>
              <a:rPr lang="es-ES_tradnl" altLang="en-US" dirty="0">
                <a:solidFill>
                  <a:srgbClr val="002060"/>
                </a:solidFill>
              </a:rPr>
              <a:t> en un HDD.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797152"/>
            <a:ext cx="4968552" cy="16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0477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51862</TotalTime>
  <Words>442</Words>
  <Application>Microsoft Macintosh PowerPoint</Application>
  <PresentationFormat>On-screen Show (4:3)</PresentationFormat>
  <Paragraphs>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Diseño predeterminado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368</cp:revision>
  <dcterms:created xsi:type="dcterms:W3CDTF">2018-07-23T18:42:49Z</dcterms:created>
  <dcterms:modified xsi:type="dcterms:W3CDTF">2021-08-03T20:14:31Z</dcterms:modified>
</cp:coreProperties>
</file>