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409" r:id="rId2"/>
    <p:sldId id="435" r:id="rId3"/>
    <p:sldId id="445" r:id="rId4"/>
    <p:sldId id="446" r:id="rId5"/>
    <p:sldId id="436" r:id="rId6"/>
    <p:sldId id="437" r:id="rId7"/>
    <p:sldId id="447" r:id="rId8"/>
    <p:sldId id="438" r:id="rId9"/>
    <p:sldId id="449" r:id="rId10"/>
    <p:sldId id="448" r:id="rId11"/>
    <p:sldId id="450" r:id="rId12"/>
    <p:sldId id="451" r:id="rId13"/>
    <p:sldId id="444"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0802"/>
    <a:srgbClr val="0091C8"/>
    <a:srgbClr val="D3611F"/>
    <a:srgbClr val="FD7425"/>
    <a:srgbClr val="6ACA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5" autoAdjust="0"/>
    <p:restoredTop sz="85850"/>
  </p:normalViewPr>
  <p:slideViewPr>
    <p:cSldViewPr>
      <p:cViewPr varScale="1">
        <p:scale>
          <a:sx n="109" d="100"/>
          <a:sy n="109" d="100"/>
        </p:scale>
        <p:origin x="2152"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62DDEEE-0438-8543-92AA-C3F6A10343F1}" type="datetimeFigureOut">
              <a:rPr lang="es-CL"/>
              <a:pPr>
                <a:defRPr/>
              </a:pPr>
              <a:t>03-08-21</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L"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L"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508FA92-BC42-3940-814E-040FA9F7B3BF}" type="slidenum">
              <a:rPr lang="es-CL" altLang="en-US"/>
              <a:pPr/>
              <a:t>‹#›</a:t>
            </a:fld>
            <a:endParaRPr lang="es-CL" altLang="en-US"/>
          </a:p>
        </p:txBody>
      </p:sp>
    </p:spTree>
    <p:extLst>
      <p:ext uri="{BB962C8B-B14F-4D97-AF65-F5344CB8AC3E}">
        <p14:creationId xmlns:p14="http://schemas.microsoft.com/office/powerpoint/2010/main" val="2987110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1</a:t>
            </a:fld>
            <a:endParaRPr lang="es-CL" altLang="en-US"/>
          </a:p>
        </p:txBody>
      </p:sp>
    </p:spTree>
    <p:extLst>
      <p:ext uri="{BB962C8B-B14F-4D97-AF65-F5344CB8AC3E}">
        <p14:creationId xmlns:p14="http://schemas.microsoft.com/office/powerpoint/2010/main" val="579979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10</a:t>
            </a:fld>
            <a:endParaRPr lang="es-CL" altLang="en-US"/>
          </a:p>
        </p:txBody>
      </p:sp>
    </p:spTree>
    <p:extLst>
      <p:ext uri="{BB962C8B-B14F-4D97-AF65-F5344CB8AC3E}">
        <p14:creationId xmlns:p14="http://schemas.microsoft.com/office/powerpoint/2010/main" val="125029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11</a:t>
            </a:fld>
            <a:endParaRPr lang="es-CL" altLang="en-US"/>
          </a:p>
        </p:txBody>
      </p:sp>
    </p:spTree>
    <p:extLst>
      <p:ext uri="{BB962C8B-B14F-4D97-AF65-F5344CB8AC3E}">
        <p14:creationId xmlns:p14="http://schemas.microsoft.com/office/powerpoint/2010/main" val="170676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12</a:t>
            </a:fld>
            <a:endParaRPr lang="es-CL" altLang="en-US"/>
          </a:p>
        </p:txBody>
      </p:sp>
    </p:spTree>
    <p:extLst>
      <p:ext uri="{BB962C8B-B14F-4D97-AF65-F5344CB8AC3E}">
        <p14:creationId xmlns:p14="http://schemas.microsoft.com/office/powerpoint/2010/main" val="1128688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13</a:t>
            </a:fld>
            <a:endParaRPr lang="es-CL" altLang="en-US"/>
          </a:p>
        </p:txBody>
      </p:sp>
    </p:spTree>
    <p:extLst>
      <p:ext uri="{BB962C8B-B14F-4D97-AF65-F5344CB8AC3E}">
        <p14:creationId xmlns:p14="http://schemas.microsoft.com/office/powerpoint/2010/main" val="164892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2</a:t>
            </a:fld>
            <a:endParaRPr lang="es-CL" altLang="en-US"/>
          </a:p>
        </p:txBody>
      </p:sp>
    </p:spTree>
    <p:extLst>
      <p:ext uri="{BB962C8B-B14F-4D97-AF65-F5344CB8AC3E}">
        <p14:creationId xmlns:p14="http://schemas.microsoft.com/office/powerpoint/2010/main" val="2408910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3</a:t>
            </a:fld>
            <a:endParaRPr lang="es-CL" altLang="en-US"/>
          </a:p>
        </p:txBody>
      </p:sp>
    </p:spTree>
    <p:extLst>
      <p:ext uri="{BB962C8B-B14F-4D97-AF65-F5344CB8AC3E}">
        <p14:creationId xmlns:p14="http://schemas.microsoft.com/office/powerpoint/2010/main" val="1752415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4</a:t>
            </a:fld>
            <a:endParaRPr lang="es-CL" altLang="en-US"/>
          </a:p>
        </p:txBody>
      </p:sp>
    </p:spTree>
    <p:extLst>
      <p:ext uri="{BB962C8B-B14F-4D97-AF65-F5344CB8AC3E}">
        <p14:creationId xmlns:p14="http://schemas.microsoft.com/office/powerpoint/2010/main" val="545404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5</a:t>
            </a:fld>
            <a:endParaRPr lang="es-CL" altLang="en-US"/>
          </a:p>
        </p:txBody>
      </p:sp>
    </p:spTree>
    <p:extLst>
      <p:ext uri="{BB962C8B-B14F-4D97-AF65-F5344CB8AC3E}">
        <p14:creationId xmlns:p14="http://schemas.microsoft.com/office/powerpoint/2010/main" val="3244954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6</a:t>
            </a:fld>
            <a:endParaRPr lang="es-CL" altLang="en-US"/>
          </a:p>
        </p:txBody>
      </p:sp>
    </p:spTree>
    <p:extLst>
      <p:ext uri="{BB962C8B-B14F-4D97-AF65-F5344CB8AC3E}">
        <p14:creationId xmlns:p14="http://schemas.microsoft.com/office/powerpoint/2010/main" val="2917461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7</a:t>
            </a:fld>
            <a:endParaRPr lang="es-CL" altLang="en-US"/>
          </a:p>
        </p:txBody>
      </p:sp>
    </p:spTree>
    <p:extLst>
      <p:ext uri="{BB962C8B-B14F-4D97-AF65-F5344CB8AC3E}">
        <p14:creationId xmlns:p14="http://schemas.microsoft.com/office/powerpoint/2010/main" val="3549073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8</a:t>
            </a:fld>
            <a:endParaRPr lang="es-CL" altLang="en-US"/>
          </a:p>
        </p:txBody>
      </p:sp>
    </p:spTree>
    <p:extLst>
      <p:ext uri="{BB962C8B-B14F-4D97-AF65-F5344CB8AC3E}">
        <p14:creationId xmlns:p14="http://schemas.microsoft.com/office/powerpoint/2010/main" val="1462533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s-CL" altLang="en-US" dirty="0"/>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EB70D-AD66-4B49-B7AA-9C256E37F747}" type="slidenum">
              <a:rPr lang="es-CL" altLang="en-US"/>
              <a:pPr eaLnBrk="1" hangingPunct="1"/>
              <a:t>9</a:t>
            </a:fld>
            <a:endParaRPr lang="es-CL" altLang="en-US"/>
          </a:p>
        </p:txBody>
      </p:sp>
    </p:spTree>
    <p:extLst>
      <p:ext uri="{BB962C8B-B14F-4D97-AF65-F5344CB8AC3E}">
        <p14:creationId xmlns:p14="http://schemas.microsoft.com/office/powerpoint/2010/main" val="1649399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n-US"/>
              <a:t>Click to edit Master title style</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s-CL"/>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2DA627D-EA86-0747-943D-2F7BE545B206}" type="slidenum">
              <a:rPr lang="en-US" altLang="en-US"/>
              <a:pPr/>
              <a:t>‹#›</a:t>
            </a:fld>
            <a:endParaRPr lang="en-US" altLang="en-US"/>
          </a:p>
        </p:txBody>
      </p:sp>
    </p:spTree>
    <p:extLst>
      <p:ext uri="{BB962C8B-B14F-4D97-AF65-F5344CB8AC3E}">
        <p14:creationId xmlns:p14="http://schemas.microsoft.com/office/powerpoint/2010/main" val="1113348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a:t>Click to edit Master title style</a:t>
            </a:r>
            <a:endParaRPr lang="es-CL"/>
          </a:p>
        </p:txBody>
      </p:sp>
      <p:sp>
        <p:nvSpPr>
          <p:cNvPr id="3" name="2 Marcador de texto vertical"/>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2FD1A25-8913-F144-B15E-618524712A49}" type="slidenum">
              <a:rPr lang="en-US" altLang="en-US"/>
              <a:pPr/>
              <a:t>‹#›</a:t>
            </a:fld>
            <a:endParaRPr lang="en-US" altLang="en-US"/>
          </a:p>
        </p:txBody>
      </p:sp>
    </p:spTree>
    <p:extLst>
      <p:ext uri="{BB962C8B-B14F-4D97-AF65-F5344CB8AC3E}">
        <p14:creationId xmlns:p14="http://schemas.microsoft.com/office/powerpoint/2010/main" val="1684757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n-US"/>
              <a:t>Click to edit Master title style</a:t>
            </a:r>
            <a:endParaRPr lang="es-C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3D1F660-959E-EA46-9557-C3E122129CCD}" type="slidenum">
              <a:rPr lang="en-US" altLang="en-US"/>
              <a:pPr/>
              <a:t>‹#›</a:t>
            </a:fld>
            <a:endParaRPr lang="en-US" altLang="en-US"/>
          </a:p>
        </p:txBody>
      </p:sp>
    </p:spTree>
    <p:extLst>
      <p:ext uri="{BB962C8B-B14F-4D97-AF65-F5344CB8AC3E}">
        <p14:creationId xmlns:p14="http://schemas.microsoft.com/office/powerpoint/2010/main" val="114627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a:t>Click to edit Master title style</a:t>
            </a:r>
            <a:endParaRPr lang="es-CL"/>
          </a:p>
        </p:txBody>
      </p:sp>
      <p:sp>
        <p:nvSpPr>
          <p:cNvPr id="3" name="2 Marcador de contenido"/>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9F14462-69E1-AF40-B2A1-EE2BF6854717}" type="slidenum">
              <a:rPr lang="en-US" altLang="en-US"/>
              <a:pPr/>
              <a:t>‹#›</a:t>
            </a:fld>
            <a:endParaRPr lang="en-US" altLang="en-US"/>
          </a:p>
        </p:txBody>
      </p:sp>
    </p:spTree>
    <p:extLst>
      <p:ext uri="{BB962C8B-B14F-4D97-AF65-F5344CB8AC3E}">
        <p14:creationId xmlns:p14="http://schemas.microsoft.com/office/powerpoint/2010/main" val="102582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400727B-F05E-3D4B-B7C8-3332CB54993D}" type="slidenum">
              <a:rPr lang="en-US" altLang="en-US"/>
              <a:pPr/>
              <a:t>‹#›</a:t>
            </a:fld>
            <a:endParaRPr lang="en-US" altLang="en-US"/>
          </a:p>
        </p:txBody>
      </p:sp>
    </p:spTree>
    <p:extLst>
      <p:ext uri="{BB962C8B-B14F-4D97-AF65-F5344CB8AC3E}">
        <p14:creationId xmlns:p14="http://schemas.microsoft.com/office/powerpoint/2010/main" val="1097083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a:t>Click to edit Master title style</a:t>
            </a:r>
            <a:endParaRPr lang="es-C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F5C9ED4-D29E-134D-AB89-AE1E2BA3EE42}" type="slidenum">
              <a:rPr lang="en-US" altLang="en-US"/>
              <a:pPr/>
              <a:t>‹#›</a:t>
            </a:fld>
            <a:endParaRPr lang="en-US" altLang="en-US"/>
          </a:p>
        </p:txBody>
      </p:sp>
    </p:spTree>
    <p:extLst>
      <p:ext uri="{BB962C8B-B14F-4D97-AF65-F5344CB8AC3E}">
        <p14:creationId xmlns:p14="http://schemas.microsoft.com/office/powerpoint/2010/main" val="379421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n-US"/>
              <a:t>Click to edit Master title style</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BA8397F3-74FC-1642-92E1-16448A391CC7}" type="slidenum">
              <a:rPr lang="en-US" altLang="en-US"/>
              <a:pPr/>
              <a:t>‹#›</a:t>
            </a:fld>
            <a:endParaRPr lang="en-US" altLang="en-US"/>
          </a:p>
        </p:txBody>
      </p:sp>
    </p:spTree>
    <p:extLst>
      <p:ext uri="{BB962C8B-B14F-4D97-AF65-F5344CB8AC3E}">
        <p14:creationId xmlns:p14="http://schemas.microsoft.com/office/powerpoint/2010/main" val="1057731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a:t>Click to edit Master title style</a:t>
            </a:r>
            <a:endParaRPr lang="es-CL"/>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05933AD-C2CF-4547-8C8C-3DF69EFDD232}" type="slidenum">
              <a:rPr lang="en-US" altLang="en-US"/>
              <a:pPr/>
              <a:t>‹#›</a:t>
            </a:fld>
            <a:endParaRPr lang="en-US" altLang="en-US"/>
          </a:p>
        </p:txBody>
      </p:sp>
    </p:spTree>
    <p:extLst>
      <p:ext uri="{BB962C8B-B14F-4D97-AF65-F5344CB8AC3E}">
        <p14:creationId xmlns:p14="http://schemas.microsoft.com/office/powerpoint/2010/main" val="43143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1B34173E-3B82-EA47-9624-1C4F97FA855F}" type="slidenum">
              <a:rPr lang="en-US" altLang="en-US"/>
              <a:pPr/>
              <a:t>‹#›</a:t>
            </a:fld>
            <a:endParaRPr lang="en-US" altLang="en-US"/>
          </a:p>
        </p:txBody>
      </p:sp>
    </p:spTree>
    <p:extLst>
      <p:ext uri="{BB962C8B-B14F-4D97-AF65-F5344CB8AC3E}">
        <p14:creationId xmlns:p14="http://schemas.microsoft.com/office/powerpoint/2010/main" val="1284783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4FDECCE-44C8-0544-A753-BFBA393B0AC1}" type="slidenum">
              <a:rPr lang="en-US" altLang="en-US"/>
              <a:pPr/>
              <a:t>‹#›</a:t>
            </a:fld>
            <a:endParaRPr lang="en-US" altLang="en-US"/>
          </a:p>
        </p:txBody>
      </p:sp>
    </p:spTree>
    <p:extLst>
      <p:ext uri="{BB962C8B-B14F-4D97-AF65-F5344CB8AC3E}">
        <p14:creationId xmlns:p14="http://schemas.microsoft.com/office/powerpoint/2010/main" val="402415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s-CL"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B3E5E31-7927-484D-9381-6CFA26E229BE}" type="slidenum">
              <a:rPr lang="en-US" altLang="en-US"/>
              <a:pPr/>
              <a:t>‹#›</a:t>
            </a:fld>
            <a:endParaRPr lang="en-US" altLang="en-US"/>
          </a:p>
        </p:txBody>
      </p:sp>
    </p:spTree>
    <p:extLst>
      <p:ext uri="{BB962C8B-B14F-4D97-AF65-F5344CB8AC3E}">
        <p14:creationId xmlns:p14="http://schemas.microsoft.com/office/powerpoint/2010/main" val="97130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45000"/>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Haga clic para modificar el estilo de texto del patrón</a:t>
            </a:r>
          </a:p>
          <a:p>
            <a:pPr lvl="1"/>
            <a:r>
              <a:rPr lang="en-US" altLang="en-US"/>
              <a:t>Segundo nivel</a:t>
            </a:r>
          </a:p>
          <a:p>
            <a:pPr lvl="2"/>
            <a:r>
              <a:rPr lang="en-US" altLang="en-US"/>
              <a:t>Tercer nivel</a:t>
            </a:r>
          </a:p>
          <a:p>
            <a:pPr lvl="3"/>
            <a:r>
              <a:rPr lang="en-US" altLang="en-US"/>
              <a:t>Cuarto nivel</a:t>
            </a:r>
          </a:p>
          <a:p>
            <a:pPr lvl="4"/>
            <a:r>
              <a:rPr lang="en-US" altLang="en-U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EE6F42C-1C7F-184D-8DEE-2D4D3E62975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a:solidFill>
                  <a:srgbClr val="002060"/>
                </a:solidFill>
              </a:rPr>
              <a:t>Hoy nos toca hablar de componentes de la arquitectura de virtualización.</a:t>
            </a:r>
          </a:p>
          <a:p>
            <a:r>
              <a:rPr lang="es-ES_tradnl" altLang="en-US" dirty="0">
                <a:solidFill>
                  <a:srgbClr val="002060"/>
                </a:solidFill>
              </a:rPr>
              <a:t>Mencionaremos también los procedimientos que se siguen bajo ciertas situaciones durante la operación de las máquinas virtuales.</a:t>
            </a: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1958797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err="1">
                <a:solidFill>
                  <a:srgbClr val="002060"/>
                </a:solidFill>
              </a:rPr>
              <a:t>Binary</a:t>
            </a:r>
            <a:r>
              <a:rPr lang="es-ES_tradnl" altLang="en-US" dirty="0">
                <a:solidFill>
                  <a:srgbClr val="002060"/>
                </a:solidFill>
              </a:rPr>
              <a:t> </a:t>
            </a:r>
            <a:r>
              <a:rPr lang="es-ES_tradnl" altLang="en-US" dirty="0" err="1">
                <a:solidFill>
                  <a:srgbClr val="002060"/>
                </a:solidFill>
              </a:rPr>
              <a:t>translation</a:t>
            </a:r>
            <a:endParaRPr lang="es-ES_tradnl" altLang="en-US" dirty="0">
              <a:solidFill>
                <a:srgbClr val="002060"/>
              </a:solidFill>
            </a:endParaRPr>
          </a:p>
          <a:p>
            <a:pPr lvl="1"/>
            <a:r>
              <a:rPr lang="es-ES_tradnl" altLang="en-US" dirty="0">
                <a:solidFill>
                  <a:srgbClr val="002060"/>
                </a:solidFill>
              </a:rPr>
              <a:t>Así pues, el concepto de </a:t>
            </a:r>
            <a:r>
              <a:rPr lang="es-ES_tradnl" altLang="en-US" dirty="0" err="1">
                <a:solidFill>
                  <a:srgbClr val="002060"/>
                </a:solidFill>
              </a:rPr>
              <a:t>Binary</a:t>
            </a:r>
            <a:r>
              <a:rPr lang="es-ES_tradnl" altLang="en-US" dirty="0">
                <a:solidFill>
                  <a:srgbClr val="002060"/>
                </a:solidFill>
              </a:rPr>
              <a:t> </a:t>
            </a:r>
            <a:r>
              <a:rPr lang="es-ES_tradnl" altLang="en-US" dirty="0" err="1">
                <a:solidFill>
                  <a:srgbClr val="002060"/>
                </a:solidFill>
              </a:rPr>
              <a:t>translation</a:t>
            </a:r>
            <a:r>
              <a:rPr lang="es-ES_tradnl" altLang="en-US" dirty="0">
                <a:solidFill>
                  <a:srgbClr val="002060"/>
                </a:solidFill>
              </a:rPr>
              <a:t> se establece de la siguiente forma:</a:t>
            </a:r>
          </a:p>
          <a:p>
            <a:pPr lvl="2"/>
            <a:r>
              <a:rPr lang="es-ES_tradnl" altLang="en-US" dirty="0">
                <a:solidFill>
                  <a:srgbClr val="002060"/>
                </a:solidFill>
              </a:rPr>
              <a:t>Si una VCPU está en modo usuario, la VM </a:t>
            </a:r>
            <a:r>
              <a:rPr lang="es-ES_tradnl" altLang="en-US" dirty="0" err="1">
                <a:solidFill>
                  <a:srgbClr val="002060"/>
                </a:solidFill>
              </a:rPr>
              <a:t>guest</a:t>
            </a:r>
            <a:r>
              <a:rPr lang="es-ES_tradnl" altLang="en-US" dirty="0">
                <a:solidFill>
                  <a:srgbClr val="002060"/>
                </a:solidFill>
              </a:rPr>
              <a:t> puede correr sus instrucciones en CPU física.</a:t>
            </a:r>
          </a:p>
          <a:p>
            <a:pPr lvl="2"/>
            <a:r>
              <a:rPr lang="es-ES_tradnl" altLang="en-US" dirty="0">
                <a:solidFill>
                  <a:srgbClr val="002060"/>
                </a:solidFill>
              </a:rPr>
              <a:t>Si la VCPU está en modo </a:t>
            </a:r>
            <a:r>
              <a:rPr lang="es-ES_tradnl" altLang="en-US" dirty="0" err="1">
                <a:solidFill>
                  <a:srgbClr val="002060"/>
                </a:solidFill>
              </a:rPr>
              <a:t>kernel</a:t>
            </a:r>
            <a:r>
              <a:rPr lang="es-ES_tradnl" altLang="en-US" dirty="0">
                <a:solidFill>
                  <a:srgbClr val="002060"/>
                </a:solidFill>
              </a:rPr>
              <a:t>, entonces se hace creer al </a:t>
            </a:r>
            <a:r>
              <a:rPr lang="es-ES_tradnl" altLang="en-US" dirty="0" err="1">
                <a:solidFill>
                  <a:srgbClr val="002060"/>
                </a:solidFill>
              </a:rPr>
              <a:t>guest</a:t>
            </a:r>
            <a:r>
              <a:rPr lang="es-ES_tradnl" altLang="en-US" dirty="0">
                <a:solidFill>
                  <a:srgbClr val="002060"/>
                </a:solidFill>
              </a:rPr>
              <a:t> que corre en modo </a:t>
            </a:r>
            <a:r>
              <a:rPr lang="es-ES_tradnl" altLang="en-US" dirty="0" err="1">
                <a:solidFill>
                  <a:srgbClr val="002060"/>
                </a:solidFill>
              </a:rPr>
              <a:t>kernel</a:t>
            </a:r>
            <a:r>
              <a:rPr lang="es-ES_tradnl" altLang="en-US" dirty="0">
                <a:solidFill>
                  <a:srgbClr val="002060"/>
                </a:solidFill>
              </a:rPr>
              <a:t>. Las instrucciones en cuestión y unas cuantas posteriores (basado en el </a:t>
            </a:r>
            <a:r>
              <a:rPr lang="es-ES_tradnl" altLang="en-US" dirty="0" err="1">
                <a:solidFill>
                  <a:srgbClr val="002060"/>
                </a:solidFill>
              </a:rPr>
              <a:t>Program</a:t>
            </a:r>
            <a:r>
              <a:rPr lang="es-ES_tradnl" altLang="en-US" dirty="0">
                <a:solidFill>
                  <a:srgbClr val="002060"/>
                </a:solidFill>
              </a:rPr>
              <a:t> </a:t>
            </a:r>
            <a:r>
              <a:rPr lang="es-ES_tradnl" altLang="en-US" dirty="0" err="1">
                <a:solidFill>
                  <a:srgbClr val="002060"/>
                </a:solidFill>
              </a:rPr>
              <a:t>Counter</a:t>
            </a:r>
            <a:r>
              <a:rPr lang="es-ES_tradnl" altLang="en-US" dirty="0">
                <a:solidFill>
                  <a:srgbClr val="002060"/>
                </a:solidFill>
              </a:rPr>
              <a:t>) son examinadas por el VMM.</a:t>
            </a: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943053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err="1">
                <a:solidFill>
                  <a:srgbClr val="002060"/>
                </a:solidFill>
              </a:rPr>
              <a:t>Binary</a:t>
            </a:r>
            <a:r>
              <a:rPr lang="es-ES_tradnl" altLang="en-US" dirty="0">
                <a:solidFill>
                  <a:srgbClr val="002060"/>
                </a:solidFill>
              </a:rPr>
              <a:t> </a:t>
            </a:r>
            <a:r>
              <a:rPr lang="es-ES_tradnl" altLang="en-US" dirty="0" err="1">
                <a:solidFill>
                  <a:srgbClr val="002060"/>
                </a:solidFill>
              </a:rPr>
              <a:t>translation</a:t>
            </a:r>
            <a:endParaRPr lang="es-ES_tradnl" altLang="en-US" dirty="0">
              <a:solidFill>
                <a:srgbClr val="002060"/>
              </a:solidFill>
            </a:endParaRPr>
          </a:p>
          <a:p>
            <a:pPr lvl="1"/>
            <a:r>
              <a:rPr lang="es-ES_tradnl" altLang="en-US" dirty="0">
                <a:solidFill>
                  <a:srgbClr val="002060"/>
                </a:solidFill>
              </a:rPr>
              <a:t>Así pues, el concepto de </a:t>
            </a:r>
            <a:r>
              <a:rPr lang="es-ES_tradnl" altLang="en-US" dirty="0" err="1">
                <a:solidFill>
                  <a:srgbClr val="002060"/>
                </a:solidFill>
              </a:rPr>
              <a:t>Binary</a:t>
            </a:r>
            <a:r>
              <a:rPr lang="es-ES_tradnl" altLang="en-US" dirty="0">
                <a:solidFill>
                  <a:srgbClr val="002060"/>
                </a:solidFill>
              </a:rPr>
              <a:t> </a:t>
            </a:r>
            <a:r>
              <a:rPr lang="es-ES_tradnl" altLang="en-US" dirty="0" err="1">
                <a:solidFill>
                  <a:srgbClr val="002060"/>
                </a:solidFill>
              </a:rPr>
              <a:t>translation</a:t>
            </a:r>
            <a:r>
              <a:rPr lang="es-ES_tradnl" altLang="en-US" dirty="0">
                <a:solidFill>
                  <a:srgbClr val="002060"/>
                </a:solidFill>
              </a:rPr>
              <a:t> se establece de la siguiente forma:</a:t>
            </a:r>
          </a:p>
          <a:p>
            <a:pPr lvl="2"/>
            <a:r>
              <a:rPr lang="es-ES_tradnl" altLang="en-US" dirty="0">
                <a:solidFill>
                  <a:srgbClr val="002060"/>
                </a:solidFill>
              </a:rPr>
              <a:t>Aquellas instrucciones especiales que lo requieren son traducidas a otro conjunto de instrucciones que efectúan una tarea equivalente.</a:t>
            </a:r>
          </a:p>
          <a:p>
            <a:pPr lvl="2"/>
            <a:r>
              <a:rPr lang="es-ES_tradnl" altLang="en-US" dirty="0">
                <a:solidFill>
                  <a:srgbClr val="002060"/>
                </a:solidFill>
              </a:rPr>
              <a:t>Un problema de este enfoque está en el performance. Una solución posible es el uso de </a:t>
            </a:r>
            <a:r>
              <a:rPr lang="es-ES_tradnl" altLang="en-US" dirty="0" err="1">
                <a:solidFill>
                  <a:srgbClr val="002060"/>
                </a:solidFill>
              </a:rPr>
              <a:t>caching</a:t>
            </a:r>
            <a:r>
              <a:rPr lang="es-ES_tradnl" altLang="en-US" dirty="0">
                <a:solidFill>
                  <a:srgbClr val="002060"/>
                </a:solidFill>
              </a:rPr>
              <a:t>.</a:t>
            </a: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530379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pic>
        <p:nvPicPr>
          <p:cNvPr id="4" name="Picture 3">
            <a:extLst>
              <a:ext uri="{FF2B5EF4-FFF2-40B4-BE49-F238E27FC236}">
                <a16:creationId xmlns:a16="http://schemas.microsoft.com/office/drawing/2014/main" id="{34E168CA-FAF1-9F4C-B8D7-387F266DB6B8}"/>
              </a:ext>
            </a:extLst>
          </p:cNvPr>
          <p:cNvPicPr>
            <a:picLocks noChangeAspect="1"/>
          </p:cNvPicPr>
          <p:nvPr/>
        </p:nvPicPr>
        <p:blipFill>
          <a:blip r:embed="rId3"/>
          <a:stretch>
            <a:fillRect/>
          </a:stretch>
        </p:blipFill>
        <p:spPr>
          <a:xfrm>
            <a:off x="1247031" y="1480423"/>
            <a:ext cx="6649938" cy="4891191"/>
          </a:xfrm>
          <a:prstGeom prst="rect">
            <a:avLst/>
          </a:prstGeom>
        </p:spPr>
      </p:pic>
    </p:spTree>
    <p:extLst>
      <p:ext uri="{BB962C8B-B14F-4D97-AF65-F5344CB8AC3E}">
        <p14:creationId xmlns:p14="http://schemas.microsoft.com/office/powerpoint/2010/main" val="4238260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a:solidFill>
                  <a:srgbClr val="002060"/>
                </a:solidFill>
              </a:rPr>
              <a:t>En síntesis, y si bien el concepto de virtualización es útil y beneficioso, hay varios aspectos a tomar en cuenta, sobre todo de interfaz con el sistema físico, para hacer que opere correctamente.</a:t>
            </a:r>
          </a:p>
          <a:p>
            <a:r>
              <a:rPr lang="es-ES_tradnl" altLang="en-US" dirty="0">
                <a:solidFill>
                  <a:srgbClr val="002060"/>
                </a:solidFill>
              </a:rPr>
              <a:t>Durante la próxima sesión, hablaremos de la relación entre recursos gestionados por el SO y las VM.</a:t>
            </a: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2438953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a:solidFill>
                  <a:srgbClr val="002060"/>
                </a:solidFill>
              </a:rPr>
              <a:t>Como ya mencionamos en la sesión anterior, las máquinas virtuales son aquellas que se montan sobre un sistema de hardware real, aprovechando sus recursos y ofreciendo una máquina dentro de una máquina.</a:t>
            </a:r>
          </a:p>
          <a:p>
            <a:r>
              <a:rPr lang="es-ES_tradnl" altLang="en-US" dirty="0">
                <a:solidFill>
                  <a:srgbClr val="002060"/>
                </a:solidFill>
              </a:rPr>
              <a:t>Para lograr esto, se debe tener una réplica exacta de la máquina de HW subyacente.</a:t>
            </a: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2105197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a:solidFill>
                  <a:srgbClr val="002060"/>
                </a:solidFill>
              </a:rPr>
              <a:t>Uno de los temas que dificulta este paradigma se refiere a una interrogante muy específica: ¿Cómo se trabaja en este contexto con el modo dual?</a:t>
            </a:r>
          </a:p>
          <a:p>
            <a:r>
              <a:rPr lang="es-ES_tradnl" altLang="en-US" dirty="0">
                <a:solidFill>
                  <a:srgbClr val="002060"/>
                </a:solidFill>
              </a:rPr>
              <a:t>Otro punto es que la máquina de HW subyacente es una. Así entonces, hay que ahora administrar los recursos entre un conjunto más grande de procesos…</a:t>
            </a: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3210758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a:solidFill>
                  <a:srgbClr val="002060"/>
                </a:solidFill>
              </a:rPr>
              <a:t>Una primera entidad referente a estas múltiples instancias es la VCPU (CPU virtual). La VCPU no es un elemento de procesamiento, sino que se refiere al estado de CPU que la VM huésped cree que tiene.</a:t>
            </a:r>
          </a:p>
          <a:p>
            <a:r>
              <a:rPr lang="es-ES_tradnl" altLang="en-US" dirty="0">
                <a:solidFill>
                  <a:srgbClr val="002060"/>
                </a:solidFill>
              </a:rPr>
              <a:t>El procesamiento se sigue haciendo a nivel de CPU física y con la ayuda de su contexto.</a:t>
            </a: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269395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a:solidFill>
                  <a:srgbClr val="002060"/>
                </a:solidFill>
              </a:rPr>
              <a:t>La organización descrita impone, pues, un problema importante ya mencionado: ¿Cómo lidiamos con el modo dual?</a:t>
            </a:r>
          </a:p>
          <a:p>
            <a:r>
              <a:rPr lang="es-ES_tradnl" altLang="en-US" dirty="0">
                <a:solidFill>
                  <a:srgbClr val="002060"/>
                </a:solidFill>
              </a:rPr>
              <a:t>Para responder a la interrogante, describiremos dos técnicas que se usan en las VM y que apuntan a resolver este problema:</a:t>
            </a:r>
          </a:p>
          <a:p>
            <a:pPr lvl="1"/>
            <a:r>
              <a:rPr lang="es-ES_tradnl" altLang="en-US" dirty="0" err="1">
                <a:solidFill>
                  <a:srgbClr val="002060"/>
                </a:solidFill>
              </a:rPr>
              <a:t>Trap</a:t>
            </a:r>
            <a:r>
              <a:rPr lang="es-ES_tradnl" altLang="en-US" dirty="0">
                <a:solidFill>
                  <a:srgbClr val="002060"/>
                </a:solidFill>
              </a:rPr>
              <a:t> and </a:t>
            </a:r>
            <a:r>
              <a:rPr lang="es-ES_tradnl" altLang="en-US" dirty="0" err="1">
                <a:solidFill>
                  <a:srgbClr val="002060"/>
                </a:solidFill>
              </a:rPr>
              <a:t>Emulate</a:t>
            </a:r>
            <a:endParaRPr lang="es-ES_tradnl" altLang="en-US" dirty="0">
              <a:solidFill>
                <a:srgbClr val="002060"/>
              </a:solidFill>
            </a:endParaRPr>
          </a:p>
          <a:p>
            <a:pPr lvl="1"/>
            <a:r>
              <a:rPr lang="es-ES_tradnl" altLang="en-US" dirty="0" err="1">
                <a:solidFill>
                  <a:srgbClr val="002060"/>
                </a:solidFill>
              </a:rPr>
              <a:t>Binary</a:t>
            </a:r>
            <a:r>
              <a:rPr lang="es-ES_tradnl" altLang="en-US" dirty="0">
                <a:solidFill>
                  <a:srgbClr val="002060"/>
                </a:solidFill>
              </a:rPr>
              <a:t> </a:t>
            </a:r>
            <a:r>
              <a:rPr lang="es-ES_tradnl" altLang="en-US" dirty="0" err="1">
                <a:solidFill>
                  <a:srgbClr val="002060"/>
                </a:solidFill>
              </a:rPr>
              <a:t>translation</a:t>
            </a:r>
            <a:endParaRPr lang="es-ES_tradnl" altLang="en-US" dirty="0">
              <a:solidFill>
                <a:srgbClr val="002060"/>
              </a:solidFill>
            </a:endParaRP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3772309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err="1">
                <a:solidFill>
                  <a:srgbClr val="002060"/>
                </a:solidFill>
              </a:rPr>
              <a:t>Trap</a:t>
            </a:r>
            <a:r>
              <a:rPr lang="es-ES_tradnl" altLang="en-US" dirty="0">
                <a:solidFill>
                  <a:srgbClr val="002060"/>
                </a:solidFill>
              </a:rPr>
              <a:t> and </a:t>
            </a:r>
            <a:r>
              <a:rPr lang="es-ES_tradnl" altLang="en-US" dirty="0" err="1">
                <a:solidFill>
                  <a:srgbClr val="002060"/>
                </a:solidFill>
              </a:rPr>
              <a:t>Emulate</a:t>
            </a:r>
            <a:endParaRPr lang="es-ES_tradnl" altLang="en-US" dirty="0">
              <a:solidFill>
                <a:srgbClr val="002060"/>
              </a:solidFill>
            </a:endParaRPr>
          </a:p>
          <a:p>
            <a:pPr lvl="1"/>
            <a:r>
              <a:rPr lang="es-ES_tradnl" altLang="en-US" dirty="0">
                <a:solidFill>
                  <a:srgbClr val="002060"/>
                </a:solidFill>
              </a:rPr>
              <a:t>Consiste en la definición del modo dual virtual y su vínculo con el modo dual físico.</a:t>
            </a:r>
          </a:p>
          <a:p>
            <a:pPr lvl="1"/>
            <a:r>
              <a:rPr lang="es-ES_tradnl" altLang="en-US" dirty="0">
                <a:solidFill>
                  <a:srgbClr val="002060"/>
                </a:solidFill>
              </a:rPr>
              <a:t>La VM corre sobre el modo usuario de la máquina física. Sin embargo, no puede acceder al modo </a:t>
            </a:r>
            <a:r>
              <a:rPr lang="es-ES_tradnl" altLang="en-US" dirty="0" err="1">
                <a:solidFill>
                  <a:srgbClr val="002060"/>
                </a:solidFill>
              </a:rPr>
              <a:t>kernel</a:t>
            </a:r>
            <a:r>
              <a:rPr lang="es-ES_tradnl" altLang="en-US" dirty="0">
                <a:solidFill>
                  <a:srgbClr val="002060"/>
                </a:solidFill>
              </a:rPr>
              <a:t> directamente.</a:t>
            </a:r>
          </a:p>
          <a:p>
            <a:pPr lvl="1"/>
            <a:r>
              <a:rPr lang="es-ES_tradnl" altLang="en-US" dirty="0">
                <a:solidFill>
                  <a:srgbClr val="002060"/>
                </a:solidFill>
              </a:rPr>
              <a:t>Así entonces, al entrar a modo </a:t>
            </a:r>
            <a:r>
              <a:rPr lang="es-ES_tradnl" altLang="en-US" dirty="0" err="1">
                <a:solidFill>
                  <a:srgbClr val="002060"/>
                </a:solidFill>
              </a:rPr>
              <a:t>kernel</a:t>
            </a:r>
            <a:r>
              <a:rPr lang="es-ES_tradnl" altLang="en-US" dirty="0">
                <a:solidFill>
                  <a:srgbClr val="002060"/>
                </a:solidFill>
              </a:rPr>
              <a:t> virtual, e intentar ejecutar una instrucción en modo privilegiado, se genera un error (</a:t>
            </a:r>
            <a:r>
              <a:rPr lang="es-ES_tradnl" altLang="en-US" dirty="0" err="1">
                <a:solidFill>
                  <a:srgbClr val="002060"/>
                </a:solidFill>
              </a:rPr>
              <a:t>it’s</a:t>
            </a:r>
            <a:r>
              <a:rPr lang="es-ES_tradnl" altLang="en-US" dirty="0">
                <a:solidFill>
                  <a:srgbClr val="002060"/>
                </a:solidFill>
              </a:rPr>
              <a:t> a </a:t>
            </a:r>
            <a:r>
              <a:rPr lang="es-ES_tradnl" altLang="en-US" dirty="0" err="1">
                <a:solidFill>
                  <a:srgbClr val="002060"/>
                </a:solidFill>
              </a:rPr>
              <a:t>trap</a:t>
            </a:r>
            <a:r>
              <a:rPr lang="es-ES_tradnl" altLang="en-US" dirty="0">
                <a:solidFill>
                  <a:srgbClr val="002060"/>
                </a:solidFill>
              </a:rPr>
              <a:t>!)</a:t>
            </a:r>
          </a:p>
          <a:p>
            <a:pPr lvl="1"/>
            <a:endParaRPr lang="es-ES_tradnl" altLang="en-US" dirty="0">
              <a:solidFill>
                <a:srgbClr val="002060"/>
              </a:solidFill>
            </a:endParaRP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1228635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err="1">
                <a:solidFill>
                  <a:srgbClr val="002060"/>
                </a:solidFill>
              </a:rPr>
              <a:t>Trap</a:t>
            </a:r>
            <a:r>
              <a:rPr lang="es-ES_tradnl" altLang="en-US" dirty="0">
                <a:solidFill>
                  <a:srgbClr val="002060"/>
                </a:solidFill>
              </a:rPr>
              <a:t> and </a:t>
            </a:r>
            <a:r>
              <a:rPr lang="es-ES_tradnl" altLang="en-US" dirty="0" err="1">
                <a:solidFill>
                  <a:srgbClr val="002060"/>
                </a:solidFill>
              </a:rPr>
              <a:t>Emulate</a:t>
            </a:r>
            <a:endParaRPr lang="es-ES_tradnl" altLang="en-US" dirty="0">
              <a:solidFill>
                <a:srgbClr val="002060"/>
              </a:solidFill>
            </a:endParaRPr>
          </a:p>
          <a:p>
            <a:pPr lvl="1"/>
            <a:r>
              <a:rPr lang="es-ES_tradnl" altLang="en-US" dirty="0">
                <a:solidFill>
                  <a:srgbClr val="002060"/>
                </a:solidFill>
              </a:rPr>
              <a:t>Producto de la </a:t>
            </a:r>
            <a:r>
              <a:rPr lang="es-ES_tradnl" altLang="en-US" dirty="0" err="1">
                <a:solidFill>
                  <a:srgbClr val="002060"/>
                </a:solidFill>
              </a:rPr>
              <a:t>trap</a:t>
            </a:r>
            <a:r>
              <a:rPr lang="es-ES_tradnl" altLang="en-US" dirty="0">
                <a:solidFill>
                  <a:srgbClr val="002060"/>
                </a:solidFill>
              </a:rPr>
              <a:t>, se le retorna el control al VMM del SO </a:t>
            </a:r>
            <a:r>
              <a:rPr lang="es-ES_tradnl" altLang="en-US" dirty="0" err="1">
                <a:solidFill>
                  <a:srgbClr val="002060"/>
                </a:solidFill>
              </a:rPr>
              <a:t>guest</a:t>
            </a:r>
            <a:r>
              <a:rPr lang="es-ES_tradnl" altLang="en-US" dirty="0">
                <a:solidFill>
                  <a:srgbClr val="002060"/>
                </a:solidFill>
              </a:rPr>
              <a:t>. Luego, este emula lo que se intentó ejecutar desde el </a:t>
            </a:r>
            <a:r>
              <a:rPr lang="es-ES_tradnl" altLang="en-US" dirty="0" err="1">
                <a:solidFill>
                  <a:srgbClr val="002060"/>
                </a:solidFill>
              </a:rPr>
              <a:t>kernel</a:t>
            </a:r>
            <a:r>
              <a:rPr lang="es-ES_tradnl" altLang="en-US" dirty="0">
                <a:solidFill>
                  <a:srgbClr val="002060"/>
                </a:solidFill>
              </a:rPr>
              <a:t> </a:t>
            </a:r>
            <a:r>
              <a:rPr lang="es-ES_tradnl" altLang="en-US" dirty="0" err="1">
                <a:solidFill>
                  <a:srgbClr val="002060"/>
                </a:solidFill>
              </a:rPr>
              <a:t>guest</a:t>
            </a:r>
            <a:r>
              <a:rPr lang="es-ES_tradnl" altLang="en-US" dirty="0">
                <a:solidFill>
                  <a:srgbClr val="002060"/>
                </a:solidFill>
              </a:rPr>
              <a:t>.</a:t>
            </a:r>
          </a:p>
          <a:p>
            <a:pPr lvl="1"/>
            <a:r>
              <a:rPr lang="es-ES_tradnl" altLang="en-US" dirty="0">
                <a:solidFill>
                  <a:srgbClr val="002060"/>
                </a:solidFill>
              </a:rPr>
              <a:t>Una vez completado, se retorna el control a la VM.</a:t>
            </a:r>
          </a:p>
          <a:p>
            <a:pPr lvl="1"/>
            <a:r>
              <a:rPr lang="es-ES_tradnl" altLang="en-US" dirty="0">
                <a:solidFill>
                  <a:srgbClr val="002060"/>
                </a:solidFill>
              </a:rPr>
              <a:t>Las consecuencias de esto son que las instrucciones de nivel usuario corren rápidamente. Sin embargo, las de nivel </a:t>
            </a:r>
            <a:r>
              <a:rPr lang="es-ES_tradnl" altLang="en-US" dirty="0" err="1">
                <a:solidFill>
                  <a:srgbClr val="002060"/>
                </a:solidFill>
              </a:rPr>
              <a:t>kernel</a:t>
            </a:r>
            <a:r>
              <a:rPr lang="es-ES_tradnl" altLang="en-US" dirty="0">
                <a:solidFill>
                  <a:srgbClr val="002060"/>
                </a:solidFill>
              </a:rPr>
              <a:t> se demoran.</a:t>
            </a:r>
          </a:p>
          <a:p>
            <a:pPr lvl="1"/>
            <a:endParaRPr lang="es-ES_tradnl" altLang="en-US" dirty="0">
              <a:solidFill>
                <a:srgbClr val="002060"/>
              </a:solidFill>
            </a:endParaRP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3130877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pic>
        <p:nvPicPr>
          <p:cNvPr id="3" name="Picture 2">
            <a:extLst>
              <a:ext uri="{FF2B5EF4-FFF2-40B4-BE49-F238E27FC236}">
                <a16:creationId xmlns:a16="http://schemas.microsoft.com/office/drawing/2014/main" id="{44FCE8D5-26CE-E740-AF13-5EF637F79D7A}"/>
              </a:ext>
            </a:extLst>
          </p:cNvPr>
          <p:cNvPicPr>
            <a:picLocks noChangeAspect="1"/>
          </p:cNvPicPr>
          <p:nvPr/>
        </p:nvPicPr>
        <p:blipFill>
          <a:blip r:embed="rId3"/>
          <a:stretch>
            <a:fillRect/>
          </a:stretch>
        </p:blipFill>
        <p:spPr>
          <a:xfrm>
            <a:off x="1364800" y="1417638"/>
            <a:ext cx="6414399" cy="4824412"/>
          </a:xfrm>
          <a:prstGeom prst="rect">
            <a:avLst/>
          </a:prstGeom>
        </p:spPr>
      </p:pic>
    </p:spTree>
    <p:extLst>
      <p:ext uri="{BB962C8B-B14F-4D97-AF65-F5344CB8AC3E}">
        <p14:creationId xmlns:p14="http://schemas.microsoft.com/office/powerpoint/2010/main" val="3918059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r>
              <a:rPr lang="es-ES_tradnl" altLang="en-US" dirty="0" err="1">
                <a:solidFill>
                  <a:srgbClr val="002060"/>
                </a:solidFill>
              </a:rPr>
              <a:t>Binary</a:t>
            </a:r>
            <a:r>
              <a:rPr lang="es-ES_tradnl" altLang="en-US" dirty="0">
                <a:solidFill>
                  <a:srgbClr val="002060"/>
                </a:solidFill>
              </a:rPr>
              <a:t> </a:t>
            </a:r>
            <a:r>
              <a:rPr lang="es-ES_tradnl" altLang="en-US" dirty="0" err="1">
                <a:solidFill>
                  <a:srgbClr val="002060"/>
                </a:solidFill>
              </a:rPr>
              <a:t>translation</a:t>
            </a:r>
            <a:endParaRPr lang="es-ES_tradnl" altLang="en-US" dirty="0">
              <a:solidFill>
                <a:srgbClr val="002060"/>
              </a:solidFill>
            </a:endParaRPr>
          </a:p>
          <a:p>
            <a:pPr lvl="1"/>
            <a:r>
              <a:rPr lang="es-ES_tradnl" altLang="en-US" dirty="0">
                <a:solidFill>
                  <a:srgbClr val="002060"/>
                </a:solidFill>
              </a:rPr>
              <a:t>Surge como procedimiento a raíz de la pobre separación que existe entre instrucciones privilegiadas y no-privilegiadas (la línea de </a:t>
            </a:r>
            <a:r>
              <a:rPr lang="es-ES_tradnl" altLang="en-US" dirty="0" err="1">
                <a:solidFill>
                  <a:srgbClr val="002060"/>
                </a:solidFill>
              </a:rPr>
              <a:t>CPUs</a:t>
            </a:r>
            <a:r>
              <a:rPr lang="es-ES_tradnl" altLang="en-US" dirty="0">
                <a:solidFill>
                  <a:srgbClr val="002060"/>
                </a:solidFill>
              </a:rPr>
              <a:t> Intel x86 es un ejemplo).</a:t>
            </a:r>
          </a:p>
          <a:p>
            <a:pPr lvl="1"/>
            <a:r>
              <a:rPr lang="es-ES_tradnl" altLang="en-US" dirty="0">
                <a:solidFill>
                  <a:srgbClr val="002060"/>
                </a:solidFill>
              </a:rPr>
              <a:t>Como ejemplo, existen ciertas instrucciones en este contexto que dependiendo del modo en el que ejecutan generan o no una </a:t>
            </a:r>
            <a:r>
              <a:rPr lang="es-ES_tradnl" altLang="en-US" dirty="0" err="1">
                <a:solidFill>
                  <a:srgbClr val="002060"/>
                </a:solidFill>
              </a:rPr>
              <a:t>trap</a:t>
            </a:r>
            <a:r>
              <a:rPr lang="es-ES_tradnl" altLang="en-US" dirty="0">
                <a:solidFill>
                  <a:srgbClr val="002060"/>
                </a:solidFill>
              </a:rPr>
              <a:t>. Dado esto, </a:t>
            </a:r>
            <a:r>
              <a:rPr lang="es-ES_tradnl" altLang="en-US" dirty="0" err="1">
                <a:solidFill>
                  <a:srgbClr val="002060"/>
                </a:solidFill>
              </a:rPr>
              <a:t>Trap</a:t>
            </a:r>
            <a:r>
              <a:rPr lang="es-ES_tradnl" altLang="en-US" dirty="0">
                <a:solidFill>
                  <a:srgbClr val="002060"/>
                </a:solidFill>
              </a:rPr>
              <a:t> and </a:t>
            </a:r>
            <a:r>
              <a:rPr lang="es-ES_tradnl" altLang="en-US" dirty="0" err="1">
                <a:solidFill>
                  <a:srgbClr val="002060"/>
                </a:solidFill>
              </a:rPr>
              <a:t>Emulate</a:t>
            </a:r>
            <a:r>
              <a:rPr lang="es-ES_tradnl" altLang="en-US" dirty="0">
                <a:solidFill>
                  <a:srgbClr val="002060"/>
                </a:solidFill>
              </a:rPr>
              <a:t> podría no servir en esos casos.</a:t>
            </a:r>
          </a:p>
        </p:txBody>
      </p:sp>
      <p:sp>
        <p:nvSpPr>
          <p:cNvPr id="2050" name="Rectangle 2"/>
          <p:cNvSpPr>
            <a:spLocks noGrp="1" noChangeArrowheads="1"/>
          </p:cNvSpPr>
          <p:nvPr>
            <p:ph type="title"/>
          </p:nvPr>
        </p:nvSpPr>
        <p:spPr/>
        <p:txBody>
          <a:bodyPr/>
          <a:lstStyle/>
          <a:p>
            <a:pPr algn="l" eaLnBrk="1" hangingPunct="1"/>
            <a:r>
              <a:rPr lang="es-CL" altLang="en-US" dirty="0">
                <a:solidFill>
                  <a:srgbClr val="002060"/>
                </a:solidFill>
              </a:rPr>
              <a:t>8. Virtualización</a:t>
            </a:r>
            <a:endParaRPr lang="en-US" altLang="en-US" dirty="0">
              <a:solidFill>
                <a:srgbClr val="002060"/>
              </a:solidFill>
            </a:endParaRPr>
          </a:p>
        </p:txBody>
      </p:sp>
    </p:spTree>
    <p:extLst>
      <p:ext uri="{BB962C8B-B14F-4D97-AF65-F5344CB8AC3E}">
        <p14:creationId xmlns:p14="http://schemas.microsoft.com/office/powerpoint/2010/main" val="3031171177"/>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de_cap4a" id="{B8D48677-F8BA-C34D-830E-B2548C09D7AB}" vid="{7C89324A-D4E9-3F49-8833-B488EDF4B50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BAM</Template>
  <TotalTime>57248</TotalTime>
  <Words>692</Words>
  <Application>Microsoft Macintosh PowerPoint</Application>
  <PresentationFormat>On-screen Show (4:3)</PresentationFormat>
  <Paragraphs>59</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Diseño predeterminado</vt:lpstr>
      <vt:lpstr>8. Virtualización</vt:lpstr>
      <vt:lpstr>8. Virtualización</vt:lpstr>
      <vt:lpstr>8. Virtualización</vt:lpstr>
      <vt:lpstr>8. Virtualización</vt:lpstr>
      <vt:lpstr>8. Virtualización</vt:lpstr>
      <vt:lpstr>8. Virtualización</vt:lpstr>
      <vt:lpstr>8. Virtualización</vt:lpstr>
      <vt:lpstr>8. Virtualización</vt:lpstr>
      <vt:lpstr>8. Virtualización</vt:lpstr>
      <vt:lpstr>8. Virtualización</vt:lpstr>
      <vt:lpstr>8. Virtualización</vt:lpstr>
      <vt:lpstr>8. Virtualización</vt:lpstr>
      <vt:lpstr>8. Virtualización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Structured Query Language</dc:title>
  <dc:creator>Tín</dc:creator>
  <cp:lastModifiedBy>Martín Gutiérrez</cp:lastModifiedBy>
  <cp:revision>418</cp:revision>
  <dcterms:created xsi:type="dcterms:W3CDTF">2018-07-23T18:42:49Z</dcterms:created>
  <dcterms:modified xsi:type="dcterms:W3CDTF">2021-08-03T20:17:44Z</dcterms:modified>
</cp:coreProperties>
</file>