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409" r:id="rId2"/>
    <p:sldId id="450" r:id="rId3"/>
    <p:sldId id="454" r:id="rId4"/>
    <p:sldId id="451" r:id="rId5"/>
    <p:sldId id="452" r:id="rId6"/>
    <p:sldId id="453" r:id="rId7"/>
    <p:sldId id="455" r:id="rId8"/>
    <p:sldId id="456" r:id="rId9"/>
    <p:sldId id="457" r:id="rId10"/>
    <p:sldId id="458" r:id="rId11"/>
    <p:sldId id="459" r:id="rId12"/>
    <p:sldId id="460" r:id="rId13"/>
    <p:sldId id="461" r:id="rId14"/>
    <p:sldId id="444" r:id="rId15"/>
    <p:sldId id="462"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0802"/>
    <a:srgbClr val="0091C8"/>
    <a:srgbClr val="D3611F"/>
    <a:srgbClr val="FD7425"/>
    <a:srgbClr val="6ACA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72" autoAdjust="0"/>
    <p:restoredTop sz="96327"/>
  </p:normalViewPr>
  <p:slideViewPr>
    <p:cSldViewPr>
      <p:cViewPr varScale="1">
        <p:scale>
          <a:sx n="128" d="100"/>
          <a:sy n="128" d="100"/>
        </p:scale>
        <p:origin x="1728"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62DDEEE-0438-8543-92AA-C3F6A10343F1}" type="datetimeFigureOut">
              <a:rPr lang="es-CL"/>
              <a:pPr>
                <a:defRPr/>
              </a:pPr>
              <a:t>03-08-21</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L"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CL"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508FA92-BC42-3940-814E-040FA9F7B3BF}" type="slidenum">
              <a:rPr lang="es-CL" altLang="en-US"/>
              <a:pPr/>
              <a:t>‹#›</a:t>
            </a:fld>
            <a:endParaRPr lang="es-CL" altLang="en-US"/>
          </a:p>
        </p:txBody>
      </p:sp>
    </p:spTree>
    <p:extLst>
      <p:ext uri="{BB962C8B-B14F-4D97-AF65-F5344CB8AC3E}">
        <p14:creationId xmlns:p14="http://schemas.microsoft.com/office/powerpoint/2010/main" val="2987110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CL" altLang="en-US" dirty="0"/>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BEB70D-AD66-4B49-B7AA-9C256E37F747}" type="slidenum">
              <a:rPr lang="es-CL" altLang="en-US"/>
              <a:pPr eaLnBrk="1" hangingPunct="1"/>
              <a:t>1</a:t>
            </a:fld>
            <a:endParaRPr lang="es-CL" altLang="en-US"/>
          </a:p>
        </p:txBody>
      </p:sp>
    </p:spTree>
    <p:extLst>
      <p:ext uri="{BB962C8B-B14F-4D97-AF65-F5344CB8AC3E}">
        <p14:creationId xmlns:p14="http://schemas.microsoft.com/office/powerpoint/2010/main" val="579979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CL" altLang="en-US" dirty="0"/>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BEB70D-AD66-4B49-B7AA-9C256E37F747}" type="slidenum">
              <a:rPr lang="es-CL" altLang="en-US"/>
              <a:pPr eaLnBrk="1" hangingPunct="1"/>
              <a:t>10</a:t>
            </a:fld>
            <a:endParaRPr lang="es-CL" altLang="en-US"/>
          </a:p>
        </p:txBody>
      </p:sp>
    </p:spTree>
    <p:extLst>
      <p:ext uri="{BB962C8B-B14F-4D97-AF65-F5344CB8AC3E}">
        <p14:creationId xmlns:p14="http://schemas.microsoft.com/office/powerpoint/2010/main" val="1018545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CL" altLang="en-US" dirty="0"/>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BEB70D-AD66-4B49-B7AA-9C256E37F747}" type="slidenum">
              <a:rPr lang="es-CL" altLang="en-US"/>
              <a:pPr eaLnBrk="1" hangingPunct="1"/>
              <a:t>11</a:t>
            </a:fld>
            <a:endParaRPr lang="es-CL" altLang="en-US"/>
          </a:p>
        </p:txBody>
      </p:sp>
    </p:spTree>
    <p:extLst>
      <p:ext uri="{BB962C8B-B14F-4D97-AF65-F5344CB8AC3E}">
        <p14:creationId xmlns:p14="http://schemas.microsoft.com/office/powerpoint/2010/main" val="4112160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CL" altLang="en-US" dirty="0"/>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BEB70D-AD66-4B49-B7AA-9C256E37F747}" type="slidenum">
              <a:rPr lang="es-CL" altLang="en-US"/>
              <a:pPr eaLnBrk="1" hangingPunct="1"/>
              <a:t>12</a:t>
            </a:fld>
            <a:endParaRPr lang="es-CL" altLang="en-US"/>
          </a:p>
        </p:txBody>
      </p:sp>
    </p:spTree>
    <p:extLst>
      <p:ext uri="{BB962C8B-B14F-4D97-AF65-F5344CB8AC3E}">
        <p14:creationId xmlns:p14="http://schemas.microsoft.com/office/powerpoint/2010/main" val="626862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CL" altLang="en-US" dirty="0"/>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BEB70D-AD66-4B49-B7AA-9C256E37F747}" type="slidenum">
              <a:rPr lang="es-CL" altLang="en-US"/>
              <a:pPr eaLnBrk="1" hangingPunct="1"/>
              <a:t>13</a:t>
            </a:fld>
            <a:endParaRPr lang="es-CL" altLang="en-US"/>
          </a:p>
        </p:txBody>
      </p:sp>
    </p:spTree>
    <p:extLst>
      <p:ext uri="{BB962C8B-B14F-4D97-AF65-F5344CB8AC3E}">
        <p14:creationId xmlns:p14="http://schemas.microsoft.com/office/powerpoint/2010/main" val="1874948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CL" altLang="en-US" dirty="0"/>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BEB70D-AD66-4B49-B7AA-9C256E37F747}" type="slidenum">
              <a:rPr lang="es-CL" altLang="en-US"/>
              <a:pPr eaLnBrk="1" hangingPunct="1"/>
              <a:t>14</a:t>
            </a:fld>
            <a:endParaRPr lang="es-CL" altLang="en-US"/>
          </a:p>
        </p:txBody>
      </p:sp>
    </p:spTree>
    <p:extLst>
      <p:ext uri="{BB962C8B-B14F-4D97-AF65-F5344CB8AC3E}">
        <p14:creationId xmlns:p14="http://schemas.microsoft.com/office/powerpoint/2010/main" val="164892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CL" altLang="en-US" dirty="0"/>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BEB70D-AD66-4B49-B7AA-9C256E37F747}" type="slidenum">
              <a:rPr lang="es-CL" altLang="en-US"/>
              <a:pPr eaLnBrk="1" hangingPunct="1"/>
              <a:t>2</a:t>
            </a:fld>
            <a:endParaRPr lang="es-CL" altLang="en-US"/>
          </a:p>
        </p:txBody>
      </p:sp>
    </p:spTree>
    <p:extLst>
      <p:ext uri="{BB962C8B-B14F-4D97-AF65-F5344CB8AC3E}">
        <p14:creationId xmlns:p14="http://schemas.microsoft.com/office/powerpoint/2010/main" val="3544495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CL" altLang="en-US" dirty="0"/>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BEB70D-AD66-4B49-B7AA-9C256E37F747}" type="slidenum">
              <a:rPr lang="es-CL" altLang="en-US"/>
              <a:pPr eaLnBrk="1" hangingPunct="1"/>
              <a:t>3</a:t>
            </a:fld>
            <a:endParaRPr lang="es-CL" altLang="en-US"/>
          </a:p>
        </p:txBody>
      </p:sp>
    </p:spTree>
    <p:extLst>
      <p:ext uri="{BB962C8B-B14F-4D97-AF65-F5344CB8AC3E}">
        <p14:creationId xmlns:p14="http://schemas.microsoft.com/office/powerpoint/2010/main" val="3798043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CL" altLang="en-US" dirty="0"/>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BEB70D-AD66-4B49-B7AA-9C256E37F747}" type="slidenum">
              <a:rPr lang="es-CL" altLang="en-US"/>
              <a:pPr eaLnBrk="1" hangingPunct="1"/>
              <a:t>4</a:t>
            </a:fld>
            <a:endParaRPr lang="es-CL" altLang="en-US"/>
          </a:p>
        </p:txBody>
      </p:sp>
    </p:spTree>
    <p:extLst>
      <p:ext uri="{BB962C8B-B14F-4D97-AF65-F5344CB8AC3E}">
        <p14:creationId xmlns:p14="http://schemas.microsoft.com/office/powerpoint/2010/main" val="2604211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CL" altLang="en-US" dirty="0"/>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BEB70D-AD66-4B49-B7AA-9C256E37F747}" type="slidenum">
              <a:rPr lang="es-CL" altLang="en-US"/>
              <a:pPr eaLnBrk="1" hangingPunct="1"/>
              <a:t>5</a:t>
            </a:fld>
            <a:endParaRPr lang="es-CL" altLang="en-US"/>
          </a:p>
        </p:txBody>
      </p:sp>
    </p:spTree>
    <p:extLst>
      <p:ext uri="{BB962C8B-B14F-4D97-AF65-F5344CB8AC3E}">
        <p14:creationId xmlns:p14="http://schemas.microsoft.com/office/powerpoint/2010/main" val="3627658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r>
              <a:rPr lang="es-CL" altLang="en-US" dirty="0"/>
              <a:t>El problema con el enfoque de la nueva capa de scheduling va por el lado de la disparidad en cuanto a tiempos. Esto se traduce en respuestas lentas del lado de la VM. Asimismo, al haber repartición de los recursos que la VM piensa que tiene (y al recibir menos, por pensar que el sistema físico tiene más de lo que realmente tiene) y asignar de igual forma todo el procesamiento necesario, hay un problema de performance.</a:t>
            </a:r>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BEB70D-AD66-4B49-B7AA-9C256E37F747}" type="slidenum">
              <a:rPr lang="es-CL" altLang="en-US"/>
              <a:pPr eaLnBrk="1" hangingPunct="1"/>
              <a:t>6</a:t>
            </a:fld>
            <a:endParaRPr lang="es-CL" altLang="en-US"/>
          </a:p>
        </p:txBody>
      </p:sp>
    </p:spTree>
    <p:extLst>
      <p:ext uri="{BB962C8B-B14F-4D97-AF65-F5344CB8AC3E}">
        <p14:creationId xmlns:p14="http://schemas.microsoft.com/office/powerpoint/2010/main" val="880721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CL" altLang="en-US" dirty="0"/>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BEB70D-AD66-4B49-B7AA-9C256E37F747}" type="slidenum">
              <a:rPr lang="es-CL" altLang="en-US"/>
              <a:pPr eaLnBrk="1" hangingPunct="1"/>
              <a:t>7</a:t>
            </a:fld>
            <a:endParaRPr lang="es-CL" altLang="en-US"/>
          </a:p>
        </p:txBody>
      </p:sp>
    </p:spTree>
    <p:extLst>
      <p:ext uri="{BB962C8B-B14F-4D97-AF65-F5344CB8AC3E}">
        <p14:creationId xmlns:p14="http://schemas.microsoft.com/office/powerpoint/2010/main" val="956535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CL" altLang="en-US" dirty="0"/>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BEB70D-AD66-4B49-B7AA-9C256E37F747}" type="slidenum">
              <a:rPr lang="es-CL" altLang="en-US"/>
              <a:pPr eaLnBrk="1" hangingPunct="1"/>
              <a:t>8</a:t>
            </a:fld>
            <a:endParaRPr lang="es-CL" altLang="en-US"/>
          </a:p>
        </p:txBody>
      </p:sp>
    </p:spTree>
    <p:extLst>
      <p:ext uri="{BB962C8B-B14F-4D97-AF65-F5344CB8AC3E}">
        <p14:creationId xmlns:p14="http://schemas.microsoft.com/office/powerpoint/2010/main" val="1791051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CL" altLang="en-US" dirty="0"/>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BEB70D-AD66-4B49-B7AA-9C256E37F747}" type="slidenum">
              <a:rPr lang="es-CL" altLang="en-US"/>
              <a:pPr eaLnBrk="1" hangingPunct="1"/>
              <a:t>9</a:t>
            </a:fld>
            <a:endParaRPr lang="es-CL" altLang="en-US"/>
          </a:p>
        </p:txBody>
      </p:sp>
    </p:spTree>
    <p:extLst>
      <p:ext uri="{BB962C8B-B14F-4D97-AF65-F5344CB8AC3E}">
        <p14:creationId xmlns:p14="http://schemas.microsoft.com/office/powerpoint/2010/main" val="169363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n-US"/>
              <a:t>Click to edit Master title style</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s-CL"/>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2DA627D-EA86-0747-943D-2F7BE545B206}" type="slidenum">
              <a:rPr lang="en-US" altLang="en-US"/>
              <a:pPr/>
              <a:t>‹#›</a:t>
            </a:fld>
            <a:endParaRPr lang="en-US" altLang="en-US"/>
          </a:p>
        </p:txBody>
      </p:sp>
    </p:spTree>
    <p:extLst>
      <p:ext uri="{BB962C8B-B14F-4D97-AF65-F5344CB8AC3E}">
        <p14:creationId xmlns:p14="http://schemas.microsoft.com/office/powerpoint/2010/main" val="1113348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a:t>Click to edit Master title style</a:t>
            </a:r>
            <a:endParaRPr lang="es-CL"/>
          </a:p>
        </p:txBody>
      </p:sp>
      <p:sp>
        <p:nvSpPr>
          <p:cNvPr id="3" name="2 Marcador de texto vertical"/>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2FD1A25-8913-F144-B15E-618524712A49}" type="slidenum">
              <a:rPr lang="en-US" altLang="en-US"/>
              <a:pPr/>
              <a:t>‹#›</a:t>
            </a:fld>
            <a:endParaRPr lang="en-US" altLang="en-US"/>
          </a:p>
        </p:txBody>
      </p:sp>
    </p:spTree>
    <p:extLst>
      <p:ext uri="{BB962C8B-B14F-4D97-AF65-F5344CB8AC3E}">
        <p14:creationId xmlns:p14="http://schemas.microsoft.com/office/powerpoint/2010/main" val="1684757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n-US"/>
              <a:t>Click to edit Master title style</a:t>
            </a:r>
            <a:endParaRPr lang="es-CL"/>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3D1F660-959E-EA46-9557-C3E122129CCD}" type="slidenum">
              <a:rPr lang="en-US" altLang="en-US"/>
              <a:pPr/>
              <a:t>‹#›</a:t>
            </a:fld>
            <a:endParaRPr lang="en-US" altLang="en-US"/>
          </a:p>
        </p:txBody>
      </p:sp>
    </p:spTree>
    <p:extLst>
      <p:ext uri="{BB962C8B-B14F-4D97-AF65-F5344CB8AC3E}">
        <p14:creationId xmlns:p14="http://schemas.microsoft.com/office/powerpoint/2010/main" val="114627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a:t>Click to edit Master title style</a:t>
            </a:r>
            <a:endParaRPr lang="es-CL"/>
          </a:p>
        </p:txBody>
      </p:sp>
      <p:sp>
        <p:nvSpPr>
          <p:cNvPr id="3" name="2 Marcador de contenido"/>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9F14462-69E1-AF40-B2A1-EE2BF6854717}" type="slidenum">
              <a:rPr lang="en-US" altLang="en-US"/>
              <a:pPr/>
              <a:t>‹#›</a:t>
            </a:fld>
            <a:endParaRPr lang="en-US" altLang="en-US"/>
          </a:p>
        </p:txBody>
      </p:sp>
    </p:spTree>
    <p:extLst>
      <p:ext uri="{BB962C8B-B14F-4D97-AF65-F5344CB8AC3E}">
        <p14:creationId xmlns:p14="http://schemas.microsoft.com/office/powerpoint/2010/main" val="102582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400727B-F05E-3D4B-B7C8-3332CB54993D}" type="slidenum">
              <a:rPr lang="en-US" altLang="en-US"/>
              <a:pPr/>
              <a:t>‹#›</a:t>
            </a:fld>
            <a:endParaRPr lang="en-US" altLang="en-US"/>
          </a:p>
        </p:txBody>
      </p:sp>
    </p:spTree>
    <p:extLst>
      <p:ext uri="{BB962C8B-B14F-4D97-AF65-F5344CB8AC3E}">
        <p14:creationId xmlns:p14="http://schemas.microsoft.com/office/powerpoint/2010/main" val="1097083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a:t>Click to edit Master title style</a:t>
            </a:r>
            <a:endParaRPr lang="es-CL"/>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F5C9ED4-D29E-134D-AB89-AE1E2BA3EE42}" type="slidenum">
              <a:rPr lang="en-US" altLang="en-US"/>
              <a:pPr/>
              <a:t>‹#›</a:t>
            </a:fld>
            <a:endParaRPr lang="en-US" altLang="en-US"/>
          </a:p>
        </p:txBody>
      </p:sp>
    </p:spTree>
    <p:extLst>
      <p:ext uri="{BB962C8B-B14F-4D97-AF65-F5344CB8AC3E}">
        <p14:creationId xmlns:p14="http://schemas.microsoft.com/office/powerpoint/2010/main" val="379421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n-US"/>
              <a:t>Click to edit Master title style</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BA8397F3-74FC-1642-92E1-16448A391CC7}" type="slidenum">
              <a:rPr lang="en-US" altLang="en-US"/>
              <a:pPr/>
              <a:t>‹#›</a:t>
            </a:fld>
            <a:endParaRPr lang="en-US" altLang="en-US"/>
          </a:p>
        </p:txBody>
      </p:sp>
    </p:spTree>
    <p:extLst>
      <p:ext uri="{BB962C8B-B14F-4D97-AF65-F5344CB8AC3E}">
        <p14:creationId xmlns:p14="http://schemas.microsoft.com/office/powerpoint/2010/main" val="1057731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a:t>Click to edit Master title style</a:t>
            </a:r>
            <a:endParaRPr lang="es-CL"/>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05933AD-C2CF-4547-8C8C-3DF69EFDD232}" type="slidenum">
              <a:rPr lang="en-US" altLang="en-US"/>
              <a:pPr/>
              <a:t>‹#›</a:t>
            </a:fld>
            <a:endParaRPr lang="en-US" altLang="en-US"/>
          </a:p>
        </p:txBody>
      </p:sp>
    </p:spTree>
    <p:extLst>
      <p:ext uri="{BB962C8B-B14F-4D97-AF65-F5344CB8AC3E}">
        <p14:creationId xmlns:p14="http://schemas.microsoft.com/office/powerpoint/2010/main" val="431438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1B34173E-3B82-EA47-9624-1C4F97FA855F}" type="slidenum">
              <a:rPr lang="en-US" altLang="en-US"/>
              <a:pPr/>
              <a:t>‹#›</a:t>
            </a:fld>
            <a:endParaRPr lang="en-US" altLang="en-US"/>
          </a:p>
        </p:txBody>
      </p:sp>
    </p:spTree>
    <p:extLst>
      <p:ext uri="{BB962C8B-B14F-4D97-AF65-F5344CB8AC3E}">
        <p14:creationId xmlns:p14="http://schemas.microsoft.com/office/powerpoint/2010/main" val="1284783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s-C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4FDECCE-44C8-0544-A753-BFBA393B0AC1}" type="slidenum">
              <a:rPr lang="en-US" altLang="en-US"/>
              <a:pPr/>
              <a:t>‹#›</a:t>
            </a:fld>
            <a:endParaRPr lang="en-US" altLang="en-US"/>
          </a:p>
        </p:txBody>
      </p:sp>
    </p:spTree>
    <p:extLst>
      <p:ext uri="{BB962C8B-B14F-4D97-AF65-F5344CB8AC3E}">
        <p14:creationId xmlns:p14="http://schemas.microsoft.com/office/powerpoint/2010/main" val="402415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s-CL"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B3E5E31-7927-484D-9381-6CFA26E229BE}" type="slidenum">
              <a:rPr lang="en-US" altLang="en-US"/>
              <a:pPr/>
              <a:t>‹#›</a:t>
            </a:fld>
            <a:endParaRPr lang="en-US" altLang="en-US"/>
          </a:p>
        </p:txBody>
      </p:sp>
    </p:spTree>
    <p:extLst>
      <p:ext uri="{BB962C8B-B14F-4D97-AF65-F5344CB8AC3E}">
        <p14:creationId xmlns:p14="http://schemas.microsoft.com/office/powerpoint/2010/main" val="97130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45000"/>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Haga clic para modificar el estilo de texto del patrón</a:t>
            </a:r>
          </a:p>
          <a:p>
            <a:pPr lvl="1"/>
            <a:r>
              <a:rPr lang="en-US" altLang="en-US"/>
              <a:t>Segundo nivel</a:t>
            </a:r>
          </a:p>
          <a:p>
            <a:pPr lvl="2"/>
            <a:r>
              <a:rPr lang="en-US" altLang="en-US"/>
              <a:t>Tercer nivel</a:t>
            </a:r>
          </a:p>
          <a:p>
            <a:pPr lvl="3"/>
            <a:r>
              <a:rPr lang="en-US" altLang="en-US"/>
              <a:t>Cuarto nivel</a:t>
            </a:r>
          </a:p>
          <a:p>
            <a:pPr lvl="4"/>
            <a:r>
              <a:rPr lang="en-US" altLang="en-U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EE6F42C-1C7F-184D-8DEE-2D4D3E62975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2.xml"/><Relationship Id="rId4" Type="http://schemas.openxmlformats.org/officeDocument/2006/relationships/image" Target="../media/image4.tif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p:txBody>
          <a:bodyPr/>
          <a:lstStyle/>
          <a:p>
            <a:r>
              <a:rPr lang="es-ES_tradnl" altLang="en-US" dirty="0">
                <a:solidFill>
                  <a:srgbClr val="002060"/>
                </a:solidFill>
              </a:rPr>
              <a:t>Hoy revisaremos la relación entre tecnologías de virtualización y los recursos específicos gestionados por el SO.</a:t>
            </a:r>
          </a:p>
        </p:txBody>
      </p:sp>
      <p:sp>
        <p:nvSpPr>
          <p:cNvPr id="2050" name="Rectangle 2"/>
          <p:cNvSpPr>
            <a:spLocks noGrp="1" noChangeArrowheads="1"/>
          </p:cNvSpPr>
          <p:nvPr>
            <p:ph type="title"/>
          </p:nvPr>
        </p:nvSpPr>
        <p:spPr/>
        <p:txBody>
          <a:bodyPr/>
          <a:lstStyle/>
          <a:p>
            <a:pPr algn="l" eaLnBrk="1" hangingPunct="1"/>
            <a:r>
              <a:rPr lang="es-CL" altLang="en-US" dirty="0">
                <a:solidFill>
                  <a:srgbClr val="002060"/>
                </a:solidFill>
              </a:rPr>
              <a:t>8. Virtualización</a:t>
            </a:r>
            <a:endParaRPr lang="en-US" altLang="en-US" dirty="0">
              <a:solidFill>
                <a:srgbClr val="002060"/>
              </a:solidFill>
            </a:endParaRPr>
          </a:p>
        </p:txBody>
      </p:sp>
    </p:spTree>
    <p:extLst>
      <p:ext uri="{BB962C8B-B14F-4D97-AF65-F5344CB8AC3E}">
        <p14:creationId xmlns:p14="http://schemas.microsoft.com/office/powerpoint/2010/main" val="1958797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p:txBody>
          <a:bodyPr/>
          <a:lstStyle/>
          <a:p>
            <a:r>
              <a:rPr lang="es-ES_tradnl" altLang="en-US" dirty="0">
                <a:solidFill>
                  <a:srgbClr val="002060"/>
                </a:solidFill>
              </a:rPr>
              <a:t>Gestión de memoria</a:t>
            </a:r>
          </a:p>
          <a:p>
            <a:pPr lvl="1"/>
            <a:r>
              <a:rPr lang="es-ES_tradnl" altLang="en-US" dirty="0">
                <a:solidFill>
                  <a:srgbClr val="002060"/>
                </a:solidFill>
              </a:rPr>
              <a:t>Así entonces, la gestión comprende distintas opciones de mecanismos:</a:t>
            </a:r>
          </a:p>
          <a:p>
            <a:pPr lvl="2"/>
            <a:r>
              <a:rPr lang="es-ES_tradnl" altLang="en-US" dirty="0">
                <a:solidFill>
                  <a:srgbClr val="002060"/>
                </a:solidFill>
              </a:rPr>
              <a:t>Tablas de paginación dobles (ineficiente)</a:t>
            </a:r>
          </a:p>
          <a:p>
            <a:pPr lvl="2"/>
            <a:r>
              <a:rPr lang="es-ES_tradnl" altLang="en-US" dirty="0">
                <a:solidFill>
                  <a:srgbClr val="002060"/>
                </a:solidFill>
              </a:rPr>
              <a:t>Un </a:t>
            </a:r>
            <a:r>
              <a:rPr lang="es-ES_tradnl" altLang="en-US" dirty="0" err="1">
                <a:solidFill>
                  <a:srgbClr val="002060"/>
                </a:solidFill>
              </a:rPr>
              <a:t>balloon</a:t>
            </a:r>
            <a:r>
              <a:rPr lang="es-ES_tradnl" altLang="en-US" dirty="0">
                <a:solidFill>
                  <a:srgbClr val="002060"/>
                </a:solidFill>
              </a:rPr>
              <a:t> </a:t>
            </a:r>
            <a:r>
              <a:rPr lang="es-ES_tradnl" altLang="en-US" dirty="0" err="1">
                <a:solidFill>
                  <a:srgbClr val="002060"/>
                </a:solidFill>
              </a:rPr>
              <a:t>memory</a:t>
            </a:r>
            <a:r>
              <a:rPr lang="es-ES_tradnl" altLang="en-US" dirty="0">
                <a:solidFill>
                  <a:srgbClr val="002060"/>
                </a:solidFill>
              </a:rPr>
              <a:t> manager – se trata de un </a:t>
            </a:r>
            <a:r>
              <a:rPr lang="es-ES_tradnl" altLang="en-US" dirty="0" err="1">
                <a:solidFill>
                  <a:srgbClr val="002060"/>
                </a:solidFill>
              </a:rPr>
              <a:t>pseudo</a:t>
            </a:r>
            <a:r>
              <a:rPr lang="es-ES_tradnl" altLang="en-US" dirty="0">
                <a:solidFill>
                  <a:srgbClr val="002060"/>
                </a:solidFill>
              </a:rPr>
              <a:t>-driver que instala el VMM en el </a:t>
            </a:r>
            <a:r>
              <a:rPr lang="es-ES_tradnl" altLang="en-US" dirty="0" err="1">
                <a:solidFill>
                  <a:srgbClr val="002060"/>
                </a:solidFill>
              </a:rPr>
              <a:t>guest</a:t>
            </a:r>
            <a:r>
              <a:rPr lang="es-ES_tradnl" altLang="en-US" dirty="0">
                <a:solidFill>
                  <a:srgbClr val="002060"/>
                </a:solidFill>
              </a:rPr>
              <a:t> para que el </a:t>
            </a:r>
            <a:r>
              <a:rPr lang="es-ES_tradnl" altLang="en-US" dirty="0" err="1">
                <a:solidFill>
                  <a:srgbClr val="002060"/>
                </a:solidFill>
              </a:rPr>
              <a:t>kernel</a:t>
            </a:r>
            <a:r>
              <a:rPr lang="es-ES_tradnl" altLang="en-US" dirty="0">
                <a:solidFill>
                  <a:srgbClr val="002060"/>
                </a:solidFill>
              </a:rPr>
              <a:t> lo reconozca como un dispositivo y tenga acceso directo a modo </a:t>
            </a:r>
            <a:r>
              <a:rPr lang="es-ES_tradnl" altLang="en-US" dirty="0" err="1">
                <a:solidFill>
                  <a:srgbClr val="002060"/>
                </a:solidFill>
              </a:rPr>
              <a:t>kernel</a:t>
            </a:r>
            <a:r>
              <a:rPr lang="es-ES_tradnl" altLang="en-US" dirty="0">
                <a:solidFill>
                  <a:srgbClr val="002060"/>
                </a:solidFill>
              </a:rPr>
              <a:t>. Usa una técnica que fija marcos de memoria y con ello juega con las expectativas de la VM, quien utiliza su propio sistema de gestión de memoria. </a:t>
            </a:r>
          </a:p>
        </p:txBody>
      </p:sp>
      <p:sp>
        <p:nvSpPr>
          <p:cNvPr id="2050" name="Rectangle 2"/>
          <p:cNvSpPr>
            <a:spLocks noGrp="1" noChangeArrowheads="1"/>
          </p:cNvSpPr>
          <p:nvPr>
            <p:ph type="title"/>
          </p:nvPr>
        </p:nvSpPr>
        <p:spPr/>
        <p:txBody>
          <a:bodyPr/>
          <a:lstStyle/>
          <a:p>
            <a:pPr algn="l" eaLnBrk="1" hangingPunct="1"/>
            <a:r>
              <a:rPr lang="es-CL" altLang="en-US" dirty="0">
                <a:solidFill>
                  <a:srgbClr val="002060"/>
                </a:solidFill>
              </a:rPr>
              <a:t>8. Virtualización</a:t>
            </a:r>
            <a:endParaRPr lang="en-US" altLang="en-US" dirty="0">
              <a:solidFill>
                <a:srgbClr val="002060"/>
              </a:solidFill>
            </a:endParaRPr>
          </a:p>
        </p:txBody>
      </p:sp>
    </p:spTree>
    <p:extLst>
      <p:ext uri="{BB962C8B-B14F-4D97-AF65-F5344CB8AC3E}">
        <p14:creationId xmlns:p14="http://schemas.microsoft.com/office/powerpoint/2010/main" val="1599965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p:txBody>
          <a:bodyPr/>
          <a:lstStyle/>
          <a:p>
            <a:r>
              <a:rPr lang="es-ES_tradnl" altLang="en-US" dirty="0">
                <a:solidFill>
                  <a:srgbClr val="002060"/>
                </a:solidFill>
              </a:rPr>
              <a:t>Gestión de memoria</a:t>
            </a:r>
          </a:p>
          <a:p>
            <a:pPr lvl="1"/>
            <a:r>
              <a:rPr lang="es-ES_tradnl" altLang="en-US" dirty="0">
                <a:solidFill>
                  <a:srgbClr val="002060"/>
                </a:solidFill>
              </a:rPr>
              <a:t>Así entonces, la gestión comprende distintas opciones de mecanismos:</a:t>
            </a:r>
          </a:p>
          <a:p>
            <a:pPr lvl="2"/>
            <a:r>
              <a:rPr lang="es-ES_tradnl" altLang="en-US" dirty="0">
                <a:solidFill>
                  <a:srgbClr val="002060"/>
                </a:solidFill>
              </a:rPr>
              <a:t>Una técnica de indexación en que si un marco ha sido cargado más de una vez, se eliminan las copias y se referencian a una única copia.</a:t>
            </a:r>
          </a:p>
        </p:txBody>
      </p:sp>
      <p:sp>
        <p:nvSpPr>
          <p:cNvPr id="2050" name="Rectangle 2"/>
          <p:cNvSpPr>
            <a:spLocks noGrp="1" noChangeArrowheads="1"/>
          </p:cNvSpPr>
          <p:nvPr>
            <p:ph type="title"/>
          </p:nvPr>
        </p:nvSpPr>
        <p:spPr/>
        <p:txBody>
          <a:bodyPr/>
          <a:lstStyle/>
          <a:p>
            <a:pPr algn="l" eaLnBrk="1" hangingPunct="1"/>
            <a:r>
              <a:rPr lang="es-CL" altLang="en-US" dirty="0">
                <a:solidFill>
                  <a:srgbClr val="002060"/>
                </a:solidFill>
              </a:rPr>
              <a:t>8. Virtualización</a:t>
            </a:r>
            <a:endParaRPr lang="en-US" altLang="en-US" dirty="0">
              <a:solidFill>
                <a:srgbClr val="002060"/>
              </a:solidFill>
            </a:endParaRPr>
          </a:p>
        </p:txBody>
      </p:sp>
    </p:spTree>
    <p:extLst>
      <p:ext uri="{BB962C8B-B14F-4D97-AF65-F5344CB8AC3E}">
        <p14:creationId xmlns:p14="http://schemas.microsoft.com/office/powerpoint/2010/main" val="766483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p:txBody>
          <a:bodyPr/>
          <a:lstStyle/>
          <a:p>
            <a:r>
              <a:rPr lang="es-ES_tradnl" altLang="en-US" dirty="0">
                <a:solidFill>
                  <a:srgbClr val="002060"/>
                </a:solidFill>
              </a:rPr>
              <a:t>Hay dos aspectos más que son importantes de considerar:</a:t>
            </a:r>
          </a:p>
          <a:p>
            <a:pPr lvl="1"/>
            <a:r>
              <a:rPr lang="es-ES_tradnl" altLang="en-US" dirty="0">
                <a:solidFill>
                  <a:srgbClr val="002060"/>
                </a:solidFill>
              </a:rPr>
              <a:t>I/O (que este es el más simple de los que se muestran en esta presentación)</a:t>
            </a:r>
          </a:p>
          <a:p>
            <a:pPr lvl="2"/>
            <a:r>
              <a:rPr lang="es-ES_tradnl" altLang="en-US" dirty="0">
                <a:solidFill>
                  <a:srgbClr val="002060"/>
                </a:solidFill>
              </a:rPr>
              <a:t>Para esta problemática, los </a:t>
            </a:r>
            <a:r>
              <a:rPr lang="es-ES_tradnl" altLang="en-US" dirty="0" err="1">
                <a:solidFill>
                  <a:srgbClr val="002060"/>
                </a:solidFill>
              </a:rPr>
              <a:t>hipervisores</a:t>
            </a:r>
            <a:r>
              <a:rPr lang="es-ES_tradnl" altLang="en-US" dirty="0">
                <a:solidFill>
                  <a:srgbClr val="002060"/>
                </a:solidFill>
              </a:rPr>
              <a:t> son los encargados y la tienen algo más fácil.</a:t>
            </a:r>
          </a:p>
          <a:p>
            <a:pPr lvl="2"/>
            <a:r>
              <a:rPr lang="es-ES_tradnl" altLang="en-US" dirty="0">
                <a:solidFill>
                  <a:srgbClr val="002060"/>
                </a:solidFill>
              </a:rPr>
              <a:t>Al ocurrir que los drivers de I/O establecen una conexión con el SO, provee una flexibilidad que es aprovechada por el entorno de virtualización.</a:t>
            </a:r>
          </a:p>
          <a:p>
            <a:pPr lvl="2"/>
            <a:r>
              <a:rPr lang="es-ES_tradnl" altLang="en-US" dirty="0">
                <a:solidFill>
                  <a:srgbClr val="002060"/>
                </a:solidFill>
              </a:rPr>
              <a:t>Sin embargo, hay que llevar registro del acceso (VMM). </a:t>
            </a:r>
          </a:p>
        </p:txBody>
      </p:sp>
      <p:sp>
        <p:nvSpPr>
          <p:cNvPr id="2050" name="Rectangle 2"/>
          <p:cNvSpPr>
            <a:spLocks noGrp="1" noChangeArrowheads="1"/>
          </p:cNvSpPr>
          <p:nvPr>
            <p:ph type="title"/>
          </p:nvPr>
        </p:nvSpPr>
        <p:spPr/>
        <p:txBody>
          <a:bodyPr/>
          <a:lstStyle/>
          <a:p>
            <a:pPr algn="l" eaLnBrk="1" hangingPunct="1"/>
            <a:r>
              <a:rPr lang="es-CL" altLang="en-US" dirty="0">
                <a:solidFill>
                  <a:srgbClr val="002060"/>
                </a:solidFill>
              </a:rPr>
              <a:t>8. Virtualización</a:t>
            </a:r>
            <a:endParaRPr lang="en-US" altLang="en-US" dirty="0">
              <a:solidFill>
                <a:srgbClr val="002060"/>
              </a:solidFill>
            </a:endParaRPr>
          </a:p>
        </p:txBody>
      </p:sp>
    </p:spTree>
    <p:extLst>
      <p:ext uri="{BB962C8B-B14F-4D97-AF65-F5344CB8AC3E}">
        <p14:creationId xmlns:p14="http://schemas.microsoft.com/office/powerpoint/2010/main" val="3219478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p:txBody>
          <a:bodyPr/>
          <a:lstStyle/>
          <a:p>
            <a:r>
              <a:rPr lang="es-ES_tradnl" altLang="en-US" dirty="0">
                <a:solidFill>
                  <a:srgbClr val="002060"/>
                </a:solidFill>
              </a:rPr>
              <a:t>El otro aspecto se refiere a administración de almacenamiento:</a:t>
            </a:r>
          </a:p>
          <a:p>
            <a:pPr lvl="1"/>
            <a:r>
              <a:rPr lang="es-ES_tradnl" altLang="en-US" dirty="0">
                <a:solidFill>
                  <a:srgbClr val="002060"/>
                </a:solidFill>
              </a:rPr>
              <a:t>En cierta medida, esto depende del tipo de </a:t>
            </a:r>
            <a:r>
              <a:rPr lang="es-ES_tradnl" altLang="en-US" dirty="0" err="1">
                <a:solidFill>
                  <a:srgbClr val="002060"/>
                </a:solidFill>
              </a:rPr>
              <a:t>hipervisor</a:t>
            </a:r>
            <a:r>
              <a:rPr lang="es-ES_tradnl" altLang="en-US" dirty="0">
                <a:solidFill>
                  <a:srgbClr val="002060"/>
                </a:solidFill>
              </a:rPr>
              <a:t>:</a:t>
            </a:r>
          </a:p>
          <a:p>
            <a:pPr lvl="2"/>
            <a:r>
              <a:rPr lang="es-ES_tradnl" altLang="en-US" dirty="0">
                <a:solidFill>
                  <a:srgbClr val="002060"/>
                </a:solidFill>
              </a:rPr>
              <a:t>Los tipo 0 al ser nativos del SO host trabajan con particiones del HDD raíz.</a:t>
            </a:r>
          </a:p>
          <a:p>
            <a:pPr lvl="2"/>
            <a:r>
              <a:rPr lang="es-ES_tradnl" altLang="en-US" dirty="0">
                <a:solidFill>
                  <a:srgbClr val="002060"/>
                </a:solidFill>
              </a:rPr>
              <a:t>Tipo 1 almacenan la </a:t>
            </a:r>
            <a:r>
              <a:rPr lang="es-ES_tradnl" altLang="en-US" dirty="0" err="1">
                <a:solidFill>
                  <a:srgbClr val="002060"/>
                </a:solidFill>
              </a:rPr>
              <a:t>info</a:t>
            </a:r>
            <a:r>
              <a:rPr lang="es-ES_tradnl" altLang="en-US" dirty="0">
                <a:solidFill>
                  <a:srgbClr val="002060"/>
                </a:solidFill>
              </a:rPr>
              <a:t> del HDD raíz del </a:t>
            </a:r>
            <a:r>
              <a:rPr lang="es-ES_tradnl" altLang="en-US" dirty="0" err="1">
                <a:solidFill>
                  <a:srgbClr val="002060"/>
                </a:solidFill>
              </a:rPr>
              <a:t>guest</a:t>
            </a:r>
            <a:r>
              <a:rPr lang="es-ES_tradnl" altLang="en-US" dirty="0">
                <a:solidFill>
                  <a:srgbClr val="002060"/>
                </a:solidFill>
              </a:rPr>
              <a:t> en un conjunto de archivos en el VMM.</a:t>
            </a:r>
          </a:p>
          <a:p>
            <a:pPr lvl="2"/>
            <a:r>
              <a:rPr lang="es-ES_tradnl" altLang="en-US" dirty="0">
                <a:solidFill>
                  <a:srgbClr val="002060"/>
                </a:solidFill>
              </a:rPr>
              <a:t>Tipo 2 almacenan la misma </a:t>
            </a:r>
            <a:r>
              <a:rPr lang="es-ES_tradnl" altLang="en-US" dirty="0" err="1">
                <a:solidFill>
                  <a:srgbClr val="002060"/>
                </a:solidFill>
              </a:rPr>
              <a:t>info</a:t>
            </a:r>
            <a:r>
              <a:rPr lang="es-ES_tradnl" altLang="en-US" dirty="0">
                <a:solidFill>
                  <a:srgbClr val="002060"/>
                </a:solidFill>
              </a:rPr>
              <a:t>, pero en el SO host.</a:t>
            </a:r>
          </a:p>
        </p:txBody>
      </p:sp>
      <p:sp>
        <p:nvSpPr>
          <p:cNvPr id="2050" name="Rectangle 2"/>
          <p:cNvSpPr>
            <a:spLocks noGrp="1" noChangeArrowheads="1"/>
          </p:cNvSpPr>
          <p:nvPr>
            <p:ph type="title"/>
          </p:nvPr>
        </p:nvSpPr>
        <p:spPr/>
        <p:txBody>
          <a:bodyPr/>
          <a:lstStyle/>
          <a:p>
            <a:pPr algn="l" eaLnBrk="1" hangingPunct="1"/>
            <a:r>
              <a:rPr lang="es-CL" altLang="en-US" dirty="0">
                <a:solidFill>
                  <a:srgbClr val="002060"/>
                </a:solidFill>
              </a:rPr>
              <a:t>8. Virtualización</a:t>
            </a:r>
            <a:endParaRPr lang="en-US" altLang="en-US" dirty="0">
              <a:solidFill>
                <a:srgbClr val="002060"/>
              </a:solidFill>
            </a:endParaRPr>
          </a:p>
        </p:txBody>
      </p:sp>
    </p:spTree>
    <p:extLst>
      <p:ext uri="{BB962C8B-B14F-4D97-AF65-F5344CB8AC3E}">
        <p14:creationId xmlns:p14="http://schemas.microsoft.com/office/powerpoint/2010/main" val="321654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p:txBody>
          <a:bodyPr/>
          <a:lstStyle/>
          <a:p>
            <a:r>
              <a:rPr lang="es-ES_tradnl" altLang="en-US" dirty="0">
                <a:solidFill>
                  <a:srgbClr val="002060"/>
                </a:solidFill>
              </a:rPr>
              <a:t>Con esto, concluimos la revisión de la temática de ambientes de virtualización.</a:t>
            </a:r>
          </a:p>
          <a:p>
            <a:r>
              <a:rPr lang="es-ES_tradnl" altLang="en-US" dirty="0">
                <a:solidFill>
                  <a:srgbClr val="002060"/>
                </a:solidFill>
              </a:rPr>
              <a:t>Queda pendiente una discusión respecto de las consecuencias de las principales competencias adquiridas en el curso: Paralelismo vs Concurrencia vs Distribución. Este material se puede encontrar en el </a:t>
            </a:r>
            <a:r>
              <a:rPr lang="es-ES_tradnl" altLang="en-US" dirty="0" err="1">
                <a:solidFill>
                  <a:srgbClr val="002060"/>
                </a:solidFill>
              </a:rPr>
              <a:t>Canvas</a:t>
            </a:r>
            <a:r>
              <a:rPr lang="es-ES_tradnl" altLang="en-US" dirty="0">
                <a:solidFill>
                  <a:srgbClr val="002060"/>
                </a:solidFill>
              </a:rPr>
              <a:t>.</a:t>
            </a:r>
          </a:p>
        </p:txBody>
      </p:sp>
      <p:sp>
        <p:nvSpPr>
          <p:cNvPr id="2050" name="Rectangle 2"/>
          <p:cNvSpPr>
            <a:spLocks noGrp="1" noChangeArrowheads="1"/>
          </p:cNvSpPr>
          <p:nvPr>
            <p:ph type="title"/>
          </p:nvPr>
        </p:nvSpPr>
        <p:spPr/>
        <p:txBody>
          <a:bodyPr/>
          <a:lstStyle/>
          <a:p>
            <a:pPr algn="l" eaLnBrk="1" hangingPunct="1"/>
            <a:r>
              <a:rPr lang="es-CL" altLang="en-US" dirty="0">
                <a:solidFill>
                  <a:srgbClr val="002060"/>
                </a:solidFill>
              </a:rPr>
              <a:t>8. Virtualización</a:t>
            </a:r>
            <a:endParaRPr lang="en-US" altLang="en-US" dirty="0">
              <a:solidFill>
                <a:srgbClr val="002060"/>
              </a:solidFill>
            </a:endParaRPr>
          </a:p>
        </p:txBody>
      </p:sp>
    </p:spTree>
    <p:extLst>
      <p:ext uri="{BB962C8B-B14F-4D97-AF65-F5344CB8AC3E}">
        <p14:creationId xmlns:p14="http://schemas.microsoft.com/office/powerpoint/2010/main" val="2438953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7FD0E-B462-B841-B0ED-164F41AD69C5}"/>
              </a:ext>
            </a:extLst>
          </p:cNvPr>
          <p:cNvSpPr>
            <a:spLocks noGrp="1"/>
          </p:cNvSpPr>
          <p:nvPr>
            <p:ph type="title"/>
          </p:nvPr>
        </p:nvSpPr>
        <p:spPr/>
        <p:txBody>
          <a:bodyPr/>
          <a:lstStyle/>
          <a:p>
            <a:r>
              <a:rPr lang="en-CL" dirty="0">
                <a:solidFill>
                  <a:srgbClr val="002060"/>
                </a:solidFill>
              </a:rPr>
              <a:t>FIN</a:t>
            </a:r>
          </a:p>
        </p:txBody>
      </p:sp>
      <p:grpSp>
        <p:nvGrpSpPr>
          <p:cNvPr id="4" name="Group 3">
            <a:extLst>
              <a:ext uri="{FF2B5EF4-FFF2-40B4-BE49-F238E27FC236}">
                <a16:creationId xmlns:a16="http://schemas.microsoft.com/office/drawing/2014/main" id="{4854DA2B-4458-8745-960C-64F57C645360}"/>
              </a:ext>
            </a:extLst>
          </p:cNvPr>
          <p:cNvGrpSpPr/>
          <p:nvPr/>
        </p:nvGrpSpPr>
        <p:grpSpPr>
          <a:xfrm>
            <a:off x="2987824" y="1490301"/>
            <a:ext cx="2952328" cy="3877397"/>
            <a:chOff x="4211960" y="2552212"/>
            <a:chExt cx="2806700" cy="3686140"/>
          </a:xfrm>
        </p:grpSpPr>
        <p:pic>
          <p:nvPicPr>
            <p:cNvPr id="5" name="Picture 4">
              <a:extLst>
                <a:ext uri="{FF2B5EF4-FFF2-40B4-BE49-F238E27FC236}">
                  <a16:creationId xmlns:a16="http://schemas.microsoft.com/office/drawing/2014/main" id="{0F5B69BB-4D6B-B343-8F14-C5C2636908C1}"/>
                </a:ext>
              </a:extLst>
            </p:cNvPr>
            <p:cNvPicPr>
              <a:picLocks noChangeAspect="1"/>
            </p:cNvPicPr>
            <p:nvPr/>
          </p:nvPicPr>
          <p:blipFill>
            <a:blip r:embed="rId2"/>
            <a:stretch>
              <a:fillRect/>
            </a:stretch>
          </p:blipFill>
          <p:spPr>
            <a:xfrm>
              <a:off x="4860032" y="2552212"/>
              <a:ext cx="1080120" cy="1567917"/>
            </a:xfrm>
            <a:prstGeom prst="rect">
              <a:avLst/>
            </a:prstGeom>
          </p:spPr>
        </p:pic>
        <p:pic>
          <p:nvPicPr>
            <p:cNvPr id="6" name="Picture 5">
              <a:extLst>
                <a:ext uri="{FF2B5EF4-FFF2-40B4-BE49-F238E27FC236}">
                  <a16:creationId xmlns:a16="http://schemas.microsoft.com/office/drawing/2014/main" id="{8EC4316C-DCD9-3E40-8338-39E1A2477922}"/>
                </a:ext>
              </a:extLst>
            </p:cNvPr>
            <p:cNvPicPr>
              <a:picLocks noChangeAspect="1"/>
            </p:cNvPicPr>
            <p:nvPr/>
          </p:nvPicPr>
          <p:blipFill>
            <a:blip r:embed="rId3"/>
            <a:stretch>
              <a:fillRect/>
            </a:stretch>
          </p:blipFill>
          <p:spPr>
            <a:xfrm>
              <a:off x="4211960" y="3507852"/>
              <a:ext cx="2806700" cy="2730500"/>
            </a:xfrm>
            <a:prstGeom prst="rect">
              <a:avLst/>
            </a:prstGeom>
          </p:spPr>
        </p:pic>
        <p:pic>
          <p:nvPicPr>
            <p:cNvPr id="7" name="Picture 6">
              <a:extLst>
                <a:ext uri="{FF2B5EF4-FFF2-40B4-BE49-F238E27FC236}">
                  <a16:creationId xmlns:a16="http://schemas.microsoft.com/office/drawing/2014/main" id="{8117F088-C248-F044-A9DD-0729D94049AC}"/>
                </a:ext>
              </a:extLst>
            </p:cNvPr>
            <p:cNvPicPr>
              <a:picLocks noChangeAspect="1"/>
            </p:cNvPicPr>
            <p:nvPr/>
          </p:nvPicPr>
          <p:blipFill>
            <a:blip r:embed="rId4"/>
            <a:stretch>
              <a:fillRect/>
            </a:stretch>
          </p:blipFill>
          <p:spPr>
            <a:xfrm>
              <a:off x="4932040" y="2902084"/>
              <a:ext cx="947791" cy="309237"/>
            </a:xfrm>
            <a:prstGeom prst="rect">
              <a:avLst/>
            </a:prstGeom>
          </p:spPr>
        </p:pic>
      </p:grpSp>
      <p:sp>
        <p:nvSpPr>
          <p:cNvPr id="8" name="TextBox 7">
            <a:extLst>
              <a:ext uri="{FF2B5EF4-FFF2-40B4-BE49-F238E27FC236}">
                <a16:creationId xmlns:a16="http://schemas.microsoft.com/office/drawing/2014/main" id="{005915B6-2DD1-F14D-BBFD-A32DF2943832}"/>
              </a:ext>
            </a:extLst>
          </p:cNvPr>
          <p:cNvSpPr txBox="1"/>
          <p:nvPr/>
        </p:nvSpPr>
        <p:spPr>
          <a:xfrm>
            <a:off x="569141" y="5847655"/>
            <a:ext cx="8005718" cy="461665"/>
          </a:xfrm>
          <a:prstGeom prst="rect">
            <a:avLst/>
          </a:prstGeom>
          <a:noFill/>
        </p:spPr>
        <p:txBody>
          <a:bodyPr wrap="none" rtlCol="0">
            <a:spAutoFit/>
          </a:bodyPr>
          <a:lstStyle/>
          <a:p>
            <a:r>
              <a:rPr lang="en-CL" sz="2400" dirty="0">
                <a:solidFill>
                  <a:srgbClr val="002060"/>
                </a:solidFill>
              </a:rPr>
              <a:t>G</a:t>
            </a:r>
            <a:r>
              <a:rPr lang="en-US" sz="2400" dirty="0">
                <a:solidFill>
                  <a:srgbClr val="002060"/>
                </a:solidFill>
              </a:rPr>
              <a:t>r</a:t>
            </a:r>
            <a:r>
              <a:rPr lang="en-CL" sz="2400" dirty="0">
                <a:solidFill>
                  <a:srgbClr val="002060"/>
                </a:solidFill>
              </a:rPr>
              <a:t>acias por el semestre, jóvenes, y éxito en lo que viene!</a:t>
            </a:r>
          </a:p>
        </p:txBody>
      </p:sp>
    </p:spTree>
    <p:extLst>
      <p:ext uri="{BB962C8B-B14F-4D97-AF65-F5344CB8AC3E}">
        <p14:creationId xmlns:p14="http://schemas.microsoft.com/office/powerpoint/2010/main" val="755826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p:txBody>
          <a:bodyPr/>
          <a:lstStyle/>
          <a:p>
            <a:r>
              <a:rPr lang="es-ES_tradnl" altLang="en-US" dirty="0">
                <a:solidFill>
                  <a:srgbClr val="002060"/>
                </a:solidFill>
              </a:rPr>
              <a:t>La estructura de este curso es indirecta en el sentido que muestra la relación que existe entre los recursos y el SO, pero a través de gestión específica de un recurso en cuestión.</a:t>
            </a:r>
          </a:p>
          <a:p>
            <a:r>
              <a:rPr lang="es-ES_tradnl" altLang="en-US" dirty="0">
                <a:solidFill>
                  <a:srgbClr val="002060"/>
                </a:solidFill>
              </a:rPr>
              <a:t>Por ejemplo, para CPU mencionamos </a:t>
            </a:r>
            <a:r>
              <a:rPr lang="es-ES_tradnl" altLang="en-US" dirty="0" err="1">
                <a:solidFill>
                  <a:srgbClr val="002060"/>
                </a:solidFill>
              </a:rPr>
              <a:t>scheduling</a:t>
            </a:r>
            <a:r>
              <a:rPr lang="es-ES_tradnl" altLang="en-US" dirty="0">
                <a:solidFill>
                  <a:srgbClr val="002060"/>
                </a:solidFill>
              </a:rPr>
              <a:t>. Para memoria RAM hablamos de segmentación, reemplazo de páginas, eliminación de fragmentación, etc.</a:t>
            </a:r>
          </a:p>
        </p:txBody>
      </p:sp>
      <p:sp>
        <p:nvSpPr>
          <p:cNvPr id="2050" name="Rectangle 2"/>
          <p:cNvSpPr>
            <a:spLocks noGrp="1" noChangeArrowheads="1"/>
          </p:cNvSpPr>
          <p:nvPr>
            <p:ph type="title"/>
          </p:nvPr>
        </p:nvSpPr>
        <p:spPr/>
        <p:txBody>
          <a:bodyPr/>
          <a:lstStyle/>
          <a:p>
            <a:pPr algn="l" eaLnBrk="1" hangingPunct="1"/>
            <a:r>
              <a:rPr lang="es-CL" altLang="en-US" dirty="0">
                <a:solidFill>
                  <a:srgbClr val="002060"/>
                </a:solidFill>
              </a:rPr>
              <a:t>8. Virtualización</a:t>
            </a:r>
            <a:endParaRPr lang="en-US" altLang="en-US" dirty="0">
              <a:solidFill>
                <a:srgbClr val="002060"/>
              </a:solidFill>
            </a:endParaRPr>
          </a:p>
        </p:txBody>
      </p:sp>
    </p:spTree>
    <p:extLst>
      <p:ext uri="{BB962C8B-B14F-4D97-AF65-F5344CB8AC3E}">
        <p14:creationId xmlns:p14="http://schemas.microsoft.com/office/powerpoint/2010/main" val="3234144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p:txBody>
          <a:bodyPr/>
          <a:lstStyle/>
          <a:p>
            <a:r>
              <a:rPr lang="es-ES_tradnl" altLang="en-US" dirty="0">
                <a:solidFill>
                  <a:srgbClr val="002060"/>
                </a:solidFill>
              </a:rPr>
              <a:t>En vista de ese enfoque, analizaremos brevemente en la sesión de hoy alcances que tienen la implementación de estos procesos en el contexto de arquitecturas de virtualización.</a:t>
            </a:r>
          </a:p>
          <a:p>
            <a:r>
              <a:rPr lang="es-ES_tradnl" altLang="en-US" dirty="0">
                <a:solidFill>
                  <a:srgbClr val="002060"/>
                </a:solidFill>
              </a:rPr>
              <a:t>Empezaremos por el tema más importante, siguiendo la estructura de nuestro curso: </a:t>
            </a:r>
            <a:r>
              <a:rPr lang="es-ES_tradnl" altLang="en-US" dirty="0" err="1">
                <a:solidFill>
                  <a:srgbClr val="002060"/>
                </a:solidFill>
              </a:rPr>
              <a:t>scheduling</a:t>
            </a:r>
            <a:r>
              <a:rPr lang="es-ES_tradnl" altLang="en-US" dirty="0">
                <a:solidFill>
                  <a:srgbClr val="002060"/>
                </a:solidFill>
              </a:rPr>
              <a:t> - CPU.</a:t>
            </a:r>
          </a:p>
        </p:txBody>
      </p:sp>
      <p:sp>
        <p:nvSpPr>
          <p:cNvPr id="2050" name="Rectangle 2"/>
          <p:cNvSpPr>
            <a:spLocks noGrp="1" noChangeArrowheads="1"/>
          </p:cNvSpPr>
          <p:nvPr>
            <p:ph type="title"/>
          </p:nvPr>
        </p:nvSpPr>
        <p:spPr/>
        <p:txBody>
          <a:bodyPr/>
          <a:lstStyle/>
          <a:p>
            <a:pPr algn="l" eaLnBrk="1" hangingPunct="1"/>
            <a:r>
              <a:rPr lang="es-CL" altLang="en-US" dirty="0">
                <a:solidFill>
                  <a:srgbClr val="002060"/>
                </a:solidFill>
              </a:rPr>
              <a:t>8. Virtualización</a:t>
            </a:r>
            <a:endParaRPr lang="en-US" altLang="en-US" dirty="0">
              <a:solidFill>
                <a:srgbClr val="002060"/>
              </a:solidFill>
            </a:endParaRPr>
          </a:p>
        </p:txBody>
      </p:sp>
    </p:spTree>
    <p:extLst>
      <p:ext uri="{BB962C8B-B14F-4D97-AF65-F5344CB8AC3E}">
        <p14:creationId xmlns:p14="http://schemas.microsoft.com/office/powerpoint/2010/main" val="4258225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p:txBody>
          <a:bodyPr/>
          <a:lstStyle/>
          <a:p>
            <a:r>
              <a:rPr lang="es-ES_tradnl" altLang="en-US" dirty="0" err="1">
                <a:solidFill>
                  <a:srgbClr val="002060"/>
                </a:solidFill>
              </a:rPr>
              <a:t>Scheduling</a:t>
            </a:r>
            <a:endParaRPr lang="es-ES_tradnl" altLang="en-US" dirty="0">
              <a:solidFill>
                <a:srgbClr val="002060"/>
              </a:solidFill>
            </a:endParaRPr>
          </a:p>
          <a:p>
            <a:pPr lvl="1"/>
            <a:r>
              <a:rPr lang="es-ES_tradnl" altLang="en-US" dirty="0">
                <a:solidFill>
                  <a:srgbClr val="002060"/>
                </a:solidFill>
              </a:rPr>
              <a:t>Dada esta problemática, entonces, cada CPU física debe actuar como un sistema multiprocesador.</a:t>
            </a:r>
          </a:p>
          <a:p>
            <a:pPr lvl="1"/>
            <a:r>
              <a:rPr lang="es-ES_tradnl" altLang="en-US" dirty="0">
                <a:solidFill>
                  <a:srgbClr val="002060"/>
                </a:solidFill>
              </a:rPr>
              <a:t>Como vimos durante la sesión anterior, los </a:t>
            </a:r>
            <a:r>
              <a:rPr lang="es-ES_tradnl" altLang="en-US" dirty="0" err="1">
                <a:solidFill>
                  <a:srgbClr val="002060"/>
                </a:solidFill>
              </a:rPr>
              <a:t>threads</a:t>
            </a:r>
            <a:r>
              <a:rPr lang="es-ES_tradnl" altLang="en-US" dirty="0">
                <a:solidFill>
                  <a:srgbClr val="002060"/>
                </a:solidFill>
              </a:rPr>
              <a:t> a ejecutar pueden provenir de los </a:t>
            </a:r>
            <a:r>
              <a:rPr lang="es-ES_tradnl" altLang="en-US" dirty="0" err="1">
                <a:solidFill>
                  <a:srgbClr val="002060"/>
                </a:solidFill>
              </a:rPr>
              <a:t>guests</a:t>
            </a:r>
            <a:r>
              <a:rPr lang="es-ES_tradnl" altLang="en-US" dirty="0">
                <a:solidFill>
                  <a:srgbClr val="002060"/>
                </a:solidFill>
              </a:rPr>
              <a:t> como de la VMM.</a:t>
            </a:r>
          </a:p>
          <a:p>
            <a:pPr lvl="1"/>
            <a:r>
              <a:rPr lang="es-ES_tradnl" altLang="en-US" dirty="0">
                <a:solidFill>
                  <a:srgbClr val="002060"/>
                </a:solidFill>
              </a:rPr>
              <a:t>Además, recordemos que hay </a:t>
            </a:r>
            <a:r>
              <a:rPr lang="es-ES_tradnl" altLang="en-US" dirty="0" err="1">
                <a:solidFill>
                  <a:srgbClr val="002060"/>
                </a:solidFill>
              </a:rPr>
              <a:t>VCPUs</a:t>
            </a:r>
            <a:r>
              <a:rPr lang="es-ES_tradnl" altLang="en-US" dirty="0">
                <a:solidFill>
                  <a:srgbClr val="002060"/>
                </a:solidFill>
              </a:rPr>
              <a:t> creadas para las VM que mantienen el estado de la VM.</a:t>
            </a:r>
          </a:p>
        </p:txBody>
      </p:sp>
      <p:sp>
        <p:nvSpPr>
          <p:cNvPr id="2050" name="Rectangle 2"/>
          <p:cNvSpPr>
            <a:spLocks noGrp="1" noChangeArrowheads="1"/>
          </p:cNvSpPr>
          <p:nvPr>
            <p:ph type="title"/>
          </p:nvPr>
        </p:nvSpPr>
        <p:spPr/>
        <p:txBody>
          <a:bodyPr/>
          <a:lstStyle/>
          <a:p>
            <a:pPr algn="l" eaLnBrk="1" hangingPunct="1"/>
            <a:r>
              <a:rPr lang="es-CL" altLang="en-US" dirty="0">
                <a:solidFill>
                  <a:srgbClr val="002060"/>
                </a:solidFill>
              </a:rPr>
              <a:t>8. Virtualización</a:t>
            </a:r>
            <a:endParaRPr lang="en-US" altLang="en-US" dirty="0">
              <a:solidFill>
                <a:srgbClr val="002060"/>
              </a:solidFill>
            </a:endParaRPr>
          </a:p>
        </p:txBody>
      </p:sp>
    </p:spTree>
    <p:extLst>
      <p:ext uri="{BB962C8B-B14F-4D97-AF65-F5344CB8AC3E}">
        <p14:creationId xmlns:p14="http://schemas.microsoft.com/office/powerpoint/2010/main" val="230227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p:txBody>
          <a:bodyPr/>
          <a:lstStyle/>
          <a:p>
            <a:r>
              <a:rPr lang="es-ES_tradnl" altLang="en-US" dirty="0" err="1">
                <a:solidFill>
                  <a:srgbClr val="002060"/>
                </a:solidFill>
              </a:rPr>
              <a:t>Scheduling</a:t>
            </a:r>
            <a:endParaRPr lang="es-ES_tradnl" altLang="en-US" dirty="0">
              <a:solidFill>
                <a:srgbClr val="002060"/>
              </a:solidFill>
            </a:endParaRPr>
          </a:p>
          <a:p>
            <a:pPr lvl="1"/>
            <a:r>
              <a:rPr lang="es-ES_tradnl" altLang="en-US" dirty="0">
                <a:solidFill>
                  <a:srgbClr val="002060"/>
                </a:solidFill>
              </a:rPr>
              <a:t>En un escenario en que hay suficientes </a:t>
            </a:r>
            <a:r>
              <a:rPr lang="es-ES_tradnl" altLang="en-US" dirty="0" err="1">
                <a:solidFill>
                  <a:srgbClr val="002060"/>
                </a:solidFill>
              </a:rPr>
              <a:t>CPUs</a:t>
            </a:r>
            <a:r>
              <a:rPr lang="es-ES_tradnl" altLang="en-US" dirty="0">
                <a:solidFill>
                  <a:srgbClr val="002060"/>
                </a:solidFill>
              </a:rPr>
              <a:t> físicas para atender los requerimientos de la VM, entonces la CPU trabaja como si estuviese dedicada totalmente a esa VM.</a:t>
            </a:r>
          </a:p>
          <a:p>
            <a:pPr lvl="1"/>
            <a:r>
              <a:rPr lang="es-ES_tradnl" altLang="en-US" dirty="0">
                <a:solidFill>
                  <a:srgbClr val="002060"/>
                </a:solidFill>
              </a:rPr>
              <a:t>En el caso contrario, se debe repartir el uso de la CPU entre los </a:t>
            </a:r>
            <a:r>
              <a:rPr lang="es-ES_tradnl" altLang="en-US" dirty="0" err="1">
                <a:solidFill>
                  <a:srgbClr val="002060"/>
                </a:solidFill>
              </a:rPr>
              <a:t>threads</a:t>
            </a:r>
            <a:r>
              <a:rPr lang="es-ES_tradnl" altLang="en-US" dirty="0">
                <a:solidFill>
                  <a:srgbClr val="002060"/>
                </a:solidFill>
              </a:rPr>
              <a:t> de la VM, y la misma VMM requiere también de ciclos de CPU.</a:t>
            </a:r>
          </a:p>
        </p:txBody>
      </p:sp>
      <p:sp>
        <p:nvSpPr>
          <p:cNvPr id="2050" name="Rectangle 2"/>
          <p:cNvSpPr>
            <a:spLocks noGrp="1" noChangeArrowheads="1"/>
          </p:cNvSpPr>
          <p:nvPr>
            <p:ph type="title"/>
          </p:nvPr>
        </p:nvSpPr>
        <p:spPr/>
        <p:txBody>
          <a:bodyPr/>
          <a:lstStyle/>
          <a:p>
            <a:pPr algn="l" eaLnBrk="1" hangingPunct="1"/>
            <a:r>
              <a:rPr lang="es-CL" altLang="en-US" dirty="0">
                <a:solidFill>
                  <a:srgbClr val="002060"/>
                </a:solidFill>
              </a:rPr>
              <a:t>8. Virtualización</a:t>
            </a:r>
            <a:endParaRPr lang="en-US" altLang="en-US" dirty="0">
              <a:solidFill>
                <a:srgbClr val="002060"/>
              </a:solidFill>
            </a:endParaRPr>
          </a:p>
        </p:txBody>
      </p:sp>
    </p:spTree>
    <p:extLst>
      <p:ext uri="{BB962C8B-B14F-4D97-AF65-F5344CB8AC3E}">
        <p14:creationId xmlns:p14="http://schemas.microsoft.com/office/powerpoint/2010/main" val="2537819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p:txBody>
          <a:bodyPr/>
          <a:lstStyle/>
          <a:p>
            <a:r>
              <a:rPr lang="es-ES_tradnl" altLang="en-US" dirty="0" err="1">
                <a:solidFill>
                  <a:srgbClr val="002060"/>
                </a:solidFill>
              </a:rPr>
              <a:t>Scheduling</a:t>
            </a:r>
            <a:endParaRPr lang="es-ES_tradnl" altLang="en-US" dirty="0">
              <a:solidFill>
                <a:srgbClr val="002060"/>
              </a:solidFill>
            </a:endParaRPr>
          </a:p>
          <a:p>
            <a:pPr lvl="1"/>
            <a:r>
              <a:rPr lang="es-ES_tradnl" altLang="en-US" dirty="0">
                <a:solidFill>
                  <a:srgbClr val="002060"/>
                </a:solidFill>
              </a:rPr>
              <a:t>Hay un caso aún más extremo que se denomina </a:t>
            </a:r>
            <a:r>
              <a:rPr lang="es-ES_tradnl" altLang="en-US" dirty="0" err="1">
                <a:solidFill>
                  <a:srgbClr val="002060"/>
                </a:solidFill>
              </a:rPr>
              <a:t>overcommitment</a:t>
            </a:r>
            <a:r>
              <a:rPr lang="es-ES_tradnl" altLang="en-US" dirty="0">
                <a:solidFill>
                  <a:srgbClr val="002060"/>
                </a:solidFill>
              </a:rPr>
              <a:t> (sobre-compromiso) y se refiere al escenario en que los </a:t>
            </a:r>
            <a:r>
              <a:rPr lang="es-ES_tradnl" altLang="en-US" dirty="0" err="1">
                <a:solidFill>
                  <a:srgbClr val="002060"/>
                </a:solidFill>
              </a:rPr>
              <a:t>guests</a:t>
            </a:r>
            <a:r>
              <a:rPr lang="es-ES_tradnl" altLang="en-US" dirty="0">
                <a:solidFill>
                  <a:srgbClr val="002060"/>
                </a:solidFill>
              </a:rPr>
              <a:t> están configurados de forma que esperan más </a:t>
            </a:r>
            <a:r>
              <a:rPr lang="es-ES_tradnl" altLang="en-US" dirty="0" err="1">
                <a:solidFill>
                  <a:srgbClr val="002060"/>
                </a:solidFill>
              </a:rPr>
              <a:t>CPUs</a:t>
            </a:r>
            <a:r>
              <a:rPr lang="es-ES_tradnl" altLang="en-US" dirty="0">
                <a:solidFill>
                  <a:srgbClr val="002060"/>
                </a:solidFill>
              </a:rPr>
              <a:t> que las que tiene el sistema.</a:t>
            </a:r>
          </a:p>
          <a:p>
            <a:pPr lvl="1"/>
            <a:r>
              <a:rPr lang="es-ES_tradnl" altLang="en-US" dirty="0">
                <a:solidFill>
                  <a:srgbClr val="002060"/>
                </a:solidFill>
              </a:rPr>
              <a:t>En estos casos, el VMM agrega una capa de </a:t>
            </a:r>
            <a:r>
              <a:rPr lang="es-ES_tradnl" altLang="en-US" dirty="0" err="1">
                <a:solidFill>
                  <a:srgbClr val="002060"/>
                </a:solidFill>
              </a:rPr>
              <a:t>scheduling</a:t>
            </a:r>
            <a:r>
              <a:rPr lang="es-ES_tradnl" altLang="en-US" dirty="0">
                <a:solidFill>
                  <a:srgbClr val="002060"/>
                </a:solidFill>
              </a:rPr>
              <a:t> para la asignación justa de recursos de CPU.</a:t>
            </a:r>
          </a:p>
        </p:txBody>
      </p:sp>
      <p:sp>
        <p:nvSpPr>
          <p:cNvPr id="2050" name="Rectangle 2"/>
          <p:cNvSpPr>
            <a:spLocks noGrp="1" noChangeArrowheads="1"/>
          </p:cNvSpPr>
          <p:nvPr>
            <p:ph type="title"/>
          </p:nvPr>
        </p:nvSpPr>
        <p:spPr/>
        <p:txBody>
          <a:bodyPr/>
          <a:lstStyle/>
          <a:p>
            <a:pPr algn="l" eaLnBrk="1" hangingPunct="1"/>
            <a:r>
              <a:rPr lang="es-CL" altLang="en-US" dirty="0">
                <a:solidFill>
                  <a:srgbClr val="002060"/>
                </a:solidFill>
              </a:rPr>
              <a:t>8. Virtualización</a:t>
            </a:r>
            <a:endParaRPr lang="en-US" altLang="en-US" dirty="0">
              <a:solidFill>
                <a:srgbClr val="002060"/>
              </a:solidFill>
            </a:endParaRPr>
          </a:p>
        </p:txBody>
      </p:sp>
    </p:spTree>
    <p:extLst>
      <p:ext uri="{BB962C8B-B14F-4D97-AF65-F5344CB8AC3E}">
        <p14:creationId xmlns:p14="http://schemas.microsoft.com/office/powerpoint/2010/main" val="2643466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p:txBody>
          <a:bodyPr/>
          <a:lstStyle/>
          <a:p>
            <a:r>
              <a:rPr lang="es-ES_tradnl" altLang="en-US" dirty="0">
                <a:solidFill>
                  <a:srgbClr val="002060"/>
                </a:solidFill>
              </a:rPr>
              <a:t>El siguiente tema que vimos en el curso estaba relacionado con otro recurso importante: gestión de la memoria RAM.</a:t>
            </a:r>
          </a:p>
          <a:p>
            <a:r>
              <a:rPr lang="es-ES_tradnl" altLang="en-US" dirty="0">
                <a:solidFill>
                  <a:srgbClr val="002060"/>
                </a:solidFill>
              </a:rPr>
              <a:t>Recordemos que en el caso de RAM, al igual que de la CPU, en el contexto de un ambiente de virtualización, hay una mayor demanda por el recurso.</a:t>
            </a:r>
          </a:p>
        </p:txBody>
      </p:sp>
      <p:sp>
        <p:nvSpPr>
          <p:cNvPr id="2050" name="Rectangle 2"/>
          <p:cNvSpPr>
            <a:spLocks noGrp="1" noChangeArrowheads="1"/>
          </p:cNvSpPr>
          <p:nvPr>
            <p:ph type="title"/>
          </p:nvPr>
        </p:nvSpPr>
        <p:spPr/>
        <p:txBody>
          <a:bodyPr/>
          <a:lstStyle/>
          <a:p>
            <a:pPr algn="l" eaLnBrk="1" hangingPunct="1"/>
            <a:r>
              <a:rPr lang="es-CL" altLang="en-US" dirty="0">
                <a:solidFill>
                  <a:srgbClr val="002060"/>
                </a:solidFill>
              </a:rPr>
              <a:t>8. Virtualización</a:t>
            </a:r>
            <a:endParaRPr lang="en-US" altLang="en-US" dirty="0">
              <a:solidFill>
                <a:srgbClr val="002060"/>
              </a:solidFill>
            </a:endParaRPr>
          </a:p>
        </p:txBody>
      </p:sp>
    </p:spTree>
    <p:extLst>
      <p:ext uri="{BB962C8B-B14F-4D97-AF65-F5344CB8AC3E}">
        <p14:creationId xmlns:p14="http://schemas.microsoft.com/office/powerpoint/2010/main" val="632529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p:txBody>
          <a:bodyPr/>
          <a:lstStyle/>
          <a:p>
            <a:r>
              <a:rPr lang="es-ES_tradnl" altLang="en-US" dirty="0">
                <a:solidFill>
                  <a:srgbClr val="002060"/>
                </a:solidFill>
              </a:rPr>
              <a:t>Gestión de memoria</a:t>
            </a:r>
          </a:p>
          <a:p>
            <a:pPr lvl="1"/>
            <a:r>
              <a:rPr lang="es-ES_tradnl" altLang="en-US" dirty="0">
                <a:solidFill>
                  <a:srgbClr val="002060"/>
                </a:solidFill>
              </a:rPr>
              <a:t>Un problema que se puede suscitar es la sobreventa de asignación de memoria. Al igual que en el caso anterior en que se cree en una excesiva capacidad de las CPU físicas, puede suceder que se asigne más memoria RAM a las VM de la que el sistema físico realmente tiene.</a:t>
            </a:r>
          </a:p>
        </p:txBody>
      </p:sp>
      <p:sp>
        <p:nvSpPr>
          <p:cNvPr id="2050" name="Rectangle 2"/>
          <p:cNvSpPr>
            <a:spLocks noGrp="1" noChangeArrowheads="1"/>
          </p:cNvSpPr>
          <p:nvPr>
            <p:ph type="title"/>
          </p:nvPr>
        </p:nvSpPr>
        <p:spPr/>
        <p:txBody>
          <a:bodyPr/>
          <a:lstStyle/>
          <a:p>
            <a:pPr algn="l" eaLnBrk="1" hangingPunct="1"/>
            <a:r>
              <a:rPr lang="es-CL" altLang="en-US" dirty="0">
                <a:solidFill>
                  <a:srgbClr val="002060"/>
                </a:solidFill>
              </a:rPr>
              <a:t>8. Virtualización</a:t>
            </a:r>
            <a:endParaRPr lang="en-US" altLang="en-US" dirty="0">
              <a:solidFill>
                <a:srgbClr val="002060"/>
              </a:solidFill>
            </a:endParaRPr>
          </a:p>
        </p:txBody>
      </p:sp>
    </p:spTree>
    <p:extLst>
      <p:ext uri="{BB962C8B-B14F-4D97-AF65-F5344CB8AC3E}">
        <p14:creationId xmlns:p14="http://schemas.microsoft.com/office/powerpoint/2010/main" val="2918543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p:txBody>
          <a:bodyPr/>
          <a:lstStyle/>
          <a:p>
            <a:r>
              <a:rPr lang="es-ES_tradnl" altLang="en-US" dirty="0">
                <a:solidFill>
                  <a:srgbClr val="002060"/>
                </a:solidFill>
              </a:rPr>
              <a:t>Gestión de memoria</a:t>
            </a:r>
          </a:p>
          <a:p>
            <a:pPr lvl="1"/>
            <a:r>
              <a:rPr lang="es-ES_tradnl" altLang="en-US" dirty="0">
                <a:solidFill>
                  <a:srgbClr val="002060"/>
                </a:solidFill>
              </a:rPr>
              <a:t>Recordemos dos puntos importantes:</a:t>
            </a:r>
          </a:p>
          <a:p>
            <a:pPr lvl="2"/>
            <a:r>
              <a:rPr lang="es-ES_tradnl" altLang="en-US" dirty="0">
                <a:solidFill>
                  <a:srgbClr val="002060"/>
                </a:solidFill>
              </a:rPr>
              <a:t>Memoria virtual (de la gestión de un sistema físico)</a:t>
            </a:r>
          </a:p>
          <a:p>
            <a:pPr lvl="2"/>
            <a:r>
              <a:rPr lang="es-ES_tradnl" altLang="en-US" dirty="0">
                <a:solidFill>
                  <a:srgbClr val="002060"/>
                </a:solidFill>
              </a:rPr>
              <a:t>Las VM deben correr sobre “réplicas” de los sistemas físicos</a:t>
            </a:r>
          </a:p>
          <a:p>
            <a:pPr lvl="1"/>
            <a:r>
              <a:rPr lang="es-ES_tradnl" altLang="en-US" dirty="0">
                <a:solidFill>
                  <a:srgbClr val="002060"/>
                </a:solidFill>
              </a:rPr>
              <a:t>Ambos hacen referencia a “ilusiones”, en el sentido que están representando la realidad (física) del sistema de manera distinta.</a:t>
            </a:r>
          </a:p>
        </p:txBody>
      </p:sp>
      <p:sp>
        <p:nvSpPr>
          <p:cNvPr id="2050" name="Rectangle 2"/>
          <p:cNvSpPr>
            <a:spLocks noGrp="1" noChangeArrowheads="1"/>
          </p:cNvSpPr>
          <p:nvPr>
            <p:ph type="title"/>
          </p:nvPr>
        </p:nvSpPr>
        <p:spPr/>
        <p:txBody>
          <a:bodyPr/>
          <a:lstStyle/>
          <a:p>
            <a:pPr algn="l" eaLnBrk="1" hangingPunct="1"/>
            <a:r>
              <a:rPr lang="es-CL" altLang="en-US" dirty="0">
                <a:solidFill>
                  <a:srgbClr val="002060"/>
                </a:solidFill>
              </a:rPr>
              <a:t>8. Virtualización</a:t>
            </a:r>
            <a:endParaRPr lang="en-US" altLang="en-US" dirty="0">
              <a:solidFill>
                <a:srgbClr val="002060"/>
              </a:solidFill>
            </a:endParaRPr>
          </a:p>
        </p:txBody>
      </p:sp>
    </p:spTree>
    <p:extLst>
      <p:ext uri="{BB962C8B-B14F-4D97-AF65-F5344CB8AC3E}">
        <p14:creationId xmlns:p14="http://schemas.microsoft.com/office/powerpoint/2010/main" val="294671623"/>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de_cap4a" id="{B8D48677-F8BA-C34D-830E-B2548C09D7AB}" vid="{7C89324A-D4E9-3F49-8833-B488EDF4B50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BAM</Template>
  <TotalTime>57455</TotalTime>
  <Words>950</Words>
  <Application>Microsoft Macintosh PowerPoint</Application>
  <PresentationFormat>On-screen Show (4:3)</PresentationFormat>
  <Paragraphs>74</Paragraphs>
  <Slides>15</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Diseño predeterminado</vt:lpstr>
      <vt:lpstr>8. Virtualización</vt:lpstr>
      <vt:lpstr>8. Virtualización</vt:lpstr>
      <vt:lpstr>8. Virtualización</vt:lpstr>
      <vt:lpstr>8. Virtualización</vt:lpstr>
      <vt:lpstr>8. Virtualización</vt:lpstr>
      <vt:lpstr>8. Virtualización</vt:lpstr>
      <vt:lpstr>8. Virtualización</vt:lpstr>
      <vt:lpstr>8. Virtualización</vt:lpstr>
      <vt:lpstr>8. Virtualización</vt:lpstr>
      <vt:lpstr>8. Virtualización</vt:lpstr>
      <vt:lpstr>8. Virtualización</vt:lpstr>
      <vt:lpstr>8. Virtualización</vt:lpstr>
      <vt:lpstr>8. Virtualización</vt:lpstr>
      <vt:lpstr>8. Virtualización</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Structured Query Language</dc:title>
  <dc:creator>Tín</dc:creator>
  <cp:lastModifiedBy>Martín Gutiérrez</cp:lastModifiedBy>
  <cp:revision>434</cp:revision>
  <dcterms:created xsi:type="dcterms:W3CDTF">2018-07-23T18:42:49Z</dcterms:created>
  <dcterms:modified xsi:type="dcterms:W3CDTF">2021-08-03T20:18:06Z</dcterms:modified>
</cp:coreProperties>
</file>