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Syncopate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22460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fca13d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4efca13d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fca13d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4efca13d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fca13d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4efca13d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fca13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4efca13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fca13d1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4efca13d1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fca13d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efca13d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fca13d1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4efca13d1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efca13d1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4efca13d1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fca13d1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4efca13d1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mysql_intro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php/php_mysql_connect.asp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yncopate"/>
              <a:buNone/>
            </a:pPr>
            <a:r>
              <a:rPr lang="en-US" sz="24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БАЗИ ДАННИ</a:t>
            </a: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Работа с MySQL БД</a:t>
            </a:r>
            <a:endParaRPr sz="30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SQL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– КУРС УЕБ РАЗРАБОТКА- 11.201</a:t>
            </a:r>
            <a:r>
              <a:rPr lang="en-US" sz="1300" b="1">
                <a:solidFill>
                  <a:srgbClr val="CCCCCC"/>
                </a:solidFill>
              </a:rPr>
              <a:t>8</a:t>
            </a:r>
            <a:r>
              <a:rPr lang="en-US" sz="13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sz="1300" b="1">
                <a:solidFill>
                  <a:srgbClr val="CCCCCC"/>
                </a:solidFill>
              </a:rPr>
              <a:t>6</a:t>
            </a:r>
            <a:endParaRPr sz="1300" b="1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220740" cy="34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 Новата БД е присъединена към останалите в PhpMyAdmin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IMPORT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923678"/>
            <a:ext cx="7859222" cy="262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23528" y="206769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заявки към БД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220740" cy="34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Написани с SQL. Наричаме ги – query/queries. Насочени са към БД, организирана в таблици.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Видове заявки –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1">
                <a:solidFill>
                  <a:srgbClr val="00B050"/>
                </a:solidFill>
              </a:rPr>
              <a:t>SELECT</a:t>
            </a:r>
            <a:endParaRPr b="1">
              <a:solidFill>
                <a:srgbClr val="00B050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1">
                <a:solidFill>
                  <a:srgbClr val="00B050"/>
                </a:solidFill>
              </a:rPr>
              <a:t>INSERT</a:t>
            </a:r>
            <a:endParaRPr b="1">
              <a:solidFill>
                <a:srgbClr val="00B050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1">
                <a:solidFill>
                  <a:srgbClr val="00B050"/>
                </a:solidFill>
              </a:rPr>
              <a:t>UPDATE</a:t>
            </a:r>
            <a:endParaRPr b="1">
              <a:solidFill>
                <a:srgbClr val="00B050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1">
                <a:solidFill>
                  <a:srgbClr val="00B050"/>
                </a:solidFill>
              </a:rPr>
              <a:t>DELETE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Заявки в БД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192704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query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179512" y="1131590"/>
            <a:ext cx="8652787" cy="34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/>
          </a:p>
        </p:txBody>
      </p:sp>
      <p:sp>
        <p:nvSpPr>
          <p:cNvPr id="151" name="Google Shape;151;p2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query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" y="1197645"/>
            <a:ext cx="9144001" cy="394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79512" y="1131590"/>
            <a:ext cx="8652900" cy="3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Въвежда данни в таблица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Синтаксис  -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00B0F0"/>
                </a:solidFill>
              </a:rPr>
              <a:t>INSERT INTO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/>
              <a:t>таблица (колони) </a:t>
            </a:r>
            <a:r>
              <a:rPr lang="en-US" b="1">
                <a:solidFill>
                  <a:srgbClr val="00B0F0"/>
                </a:solidFill>
              </a:rPr>
              <a:t>VALUES</a:t>
            </a:r>
            <a:r>
              <a:rPr lang="en-US"/>
              <a:t> (стойности)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Когато въвеждаме стринг – </a:t>
            </a:r>
            <a:r>
              <a:rPr lang="en-US">
                <a:solidFill>
                  <a:srgbClr val="00B0F0"/>
                </a:solidFill>
              </a:rPr>
              <a:t>‘стринг’.  </a:t>
            </a:r>
            <a:endParaRPr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Датата е стринг – ‘yyyy-mm-dd’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/>
              <a:t>Стойностите в колона `id` обикновено се генерират  автоматично и не се налага да ги добавяме ръчно!</a:t>
            </a:r>
            <a:endParaRPr i="1"/>
          </a:p>
        </p:txBody>
      </p:sp>
      <p:sp>
        <p:nvSpPr>
          <p:cNvPr id="159" name="Google Shape;159;p2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query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179512" y="1131590"/>
            <a:ext cx="8652900" cy="3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Във всяка колона задължително трябва да бъде посочена стойност за въвеждане!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Или - трябва да е зададена стойност по подразбиране или да е разрешено колоната да няма стойност при INSERT заявка.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query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923" y="2355750"/>
            <a:ext cx="2508000" cy="26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185503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Извлича данни от таблица/и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Синтаксис  - 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7030A0"/>
                </a:solidFill>
              </a:rPr>
              <a:t>SELECT</a:t>
            </a:r>
            <a:r>
              <a:rPr lang="en-US" sz="1600"/>
              <a:t> поле1/, поле2, поле3…/  </a:t>
            </a:r>
            <a:r>
              <a:rPr lang="en-US" sz="1600" b="1">
                <a:solidFill>
                  <a:srgbClr val="7030A0"/>
                </a:solidFill>
              </a:rPr>
              <a:t>FROM</a:t>
            </a:r>
            <a:r>
              <a:rPr lang="en-US" sz="1600"/>
              <a:t> таблица 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7030A0"/>
                </a:solidFill>
              </a:rPr>
              <a:t>SELECT</a:t>
            </a:r>
            <a:r>
              <a:rPr lang="en-US" sz="1600"/>
              <a:t> *  </a:t>
            </a:r>
            <a:r>
              <a:rPr lang="en-US" sz="1600" b="1">
                <a:solidFill>
                  <a:srgbClr val="7030A0"/>
                </a:solidFill>
              </a:rPr>
              <a:t>FROM</a:t>
            </a:r>
            <a:r>
              <a:rPr lang="en-US" sz="1600"/>
              <a:t> таблица 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</a:rPr>
              <a:t>Полета – името на колоната, която избираме или */всички колони/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</a:rPr>
              <a:t>Таблица – името на таблицата, от която извличаме информация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</a:rPr>
              <a:t>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025"/>
            <a:ext cx="8351477" cy="31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00" y="1382700"/>
            <a:ext cx="8240001" cy="310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Databases, MySQL, SQL - същност и предназначение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PhpMyAdmin – database IMPORT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SQL завки –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/>
              <a:t> select,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/>
              <a:t>read,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/>
              <a:t> update,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/>
              <a:t>delete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Извлича данни от таблица/и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Синтаксис  - 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7030A0"/>
                </a:solidFill>
              </a:rPr>
              <a:t>SELECT</a:t>
            </a:r>
            <a:r>
              <a:rPr lang="en-US" sz="1600"/>
              <a:t> поле1/, поле2, поле3…/  </a:t>
            </a:r>
            <a:r>
              <a:rPr lang="en-US" sz="1600" b="1">
                <a:solidFill>
                  <a:srgbClr val="7030A0"/>
                </a:solidFill>
              </a:rPr>
              <a:t>FROM</a:t>
            </a:r>
            <a:r>
              <a:rPr lang="en-US" sz="1600"/>
              <a:t> таблица 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7030A0"/>
                </a:solidFill>
              </a:rPr>
              <a:t>SELECT</a:t>
            </a:r>
            <a:r>
              <a:rPr lang="en-US" sz="1600"/>
              <a:t> *  </a:t>
            </a:r>
            <a:r>
              <a:rPr lang="en-US" sz="1600" b="1">
                <a:solidFill>
                  <a:srgbClr val="7030A0"/>
                </a:solidFill>
              </a:rPr>
              <a:t>FROM</a:t>
            </a:r>
            <a:r>
              <a:rPr lang="en-US" sz="1600"/>
              <a:t> таблица 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</a:rPr>
              <a:t>Полета – името на колоната, която избираме или */всички колони/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</a:rPr>
              <a:t>Таблица – името на таблицата, от която извличаме информация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F3F3F"/>
                </a:solidFill>
              </a:rPr>
              <a:t>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Условия – започват с </a:t>
            </a:r>
            <a:r>
              <a:rPr lang="en-US" sz="1600" b="1">
                <a:solidFill>
                  <a:srgbClr val="7030A0"/>
                </a:solidFill>
              </a:rPr>
              <a:t>WHERE</a:t>
            </a:r>
            <a:r>
              <a:rPr lang="en-US" sz="1600"/>
              <a:t> условие1 /AND условие 2 …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/не е задължително да присъстват в заявката/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i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i="1"/>
              <a:t>Примери -</a:t>
            </a:r>
            <a:r>
              <a:rPr lang="en-US" sz="1600"/>
              <a:t> 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да се селектират стойности, които са по-големи &gt;, </a:t>
            </a:r>
            <a:endParaRPr sz="1600"/>
          </a:p>
          <a:p>
            <a:pPr marL="2743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по-малки	&lt;</a:t>
            </a:r>
            <a:endParaRPr sz="1600"/>
          </a:p>
          <a:p>
            <a:pPr marL="2743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равни =</a:t>
            </a:r>
            <a:endParaRPr sz="1600"/>
          </a:p>
          <a:p>
            <a:pPr marL="2743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различни от число &lt;&gt;,</a:t>
            </a:r>
            <a:endParaRPr sz="1600"/>
          </a:p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различни от стринг &lt;&gt;</a:t>
            </a:r>
            <a:endParaRPr sz="1600"/>
          </a:p>
          <a:p>
            <a:pPr marL="274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	</a:t>
            </a:r>
            <a:endParaRPr sz="1600"/>
          </a:p>
        </p:txBody>
      </p:sp>
      <p:sp>
        <p:nvSpPr>
          <p:cNvPr id="202" name="Google Shape;202;p3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i="1"/>
              <a:t>Примери -</a:t>
            </a:r>
            <a:r>
              <a:rPr lang="en-US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да се селектират стойности, които са еквивалентни 	=</a:t>
            </a:r>
            <a:endParaRPr sz="1600"/>
          </a:p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започват със LIKE “string%”</a:t>
            </a:r>
            <a:endParaRPr sz="1600"/>
          </a:p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завършват със LIKE “%string”,</a:t>
            </a:r>
            <a:endParaRPr sz="1600"/>
          </a:p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/>
              <a:t>притежават стринг LIKE “%string%”</a:t>
            </a:r>
            <a:endParaRPr sz="1600"/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00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 - </a:t>
            </a:r>
            <a:r>
              <a:rPr lang="en-US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i="1"/>
              <a:t>Примери -</a:t>
            </a:r>
            <a:r>
              <a:rPr lang="en-US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да се селектират стойности, които са влизат в изброена група от стойности.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SELECT column-names FROM table-name WHERE column-name IN (values)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SELECT Id, CompanyName, City, Country FROM Supplier WHERE Country IN ('USA', 'UK', 'Japan')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00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 - </a:t>
            </a:r>
            <a:r>
              <a:rPr lang="en-US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i="1"/>
              <a:t>Примери за няколко WHERE условия заедно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SELECT * FROM customers WHERE favorite_website = 'techonthenet.com'</a:t>
            </a:r>
            <a:br>
              <a:rPr lang="en-US" sz="1600"/>
            </a:br>
            <a:r>
              <a:rPr lang="en-US" sz="1600"/>
              <a:t>AND customer_id &gt; 6000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SELECT * FROM products WHERE product_name = 'Pear' OR product_name = 'Apple'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400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query - </a:t>
            </a:r>
            <a:r>
              <a:rPr lang="en-US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214306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query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Обновява записи в таблица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CD"/>
                </a:solidFill>
              </a:rPr>
              <a:t>UPDATE</a:t>
            </a:r>
            <a:r>
              <a:rPr lang="en-US" sz="1400">
                <a:solidFill>
                  <a:schemeClr val="dk1"/>
                </a:solidFill>
              </a:rPr>
              <a:t> </a:t>
            </a:r>
            <a:r>
              <a:rPr lang="en-US" sz="1400" i="1">
                <a:solidFill>
                  <a:schemeClr val="dk1"/>
                </a:solidFill>
              </a:rPr>
              <a:t>table_name </a:t>
            </a:r>
            <a:r>
              <a:rPr lang="en-US" sz="1400">
                <a:solidFill>
                  <a:srgbClr val="0000CD"/>
                </a:solidFill>
              </a:rPr>
              <a:t>SET</a:t>
            </a:r>
            <a:r>
              <a:rPr lang="en-US" sz="1400">
                <a:solidFill>
                  <a:schemeClr val="dk1"/>
                </a:solidFill>
              </a:rPr>
              <a:t> </a:t>
            </a:r>
            <a:r>
              <a:rPr lang="en-US" sz="1400" i="1">
                <a:solidFill>
                  <a:schemeClr val="dk1"/>
                </a:solidFill>
              </a:rPr>
              <a:t>column1 </a:t>
            </a:r>
            <a:r>
              <a:rPr lang="en-US" sz="1400">
                <a:solidFill>
                  <a:schemeClr val="dk1"/>
                </a:solidFill>
              </a:rPr>
              <a:t>=</a:t>
            </a:r>
            <a:r>
              <a:rPr lang="en-US" sz="1400" i="1">
                <a:solidFill>
                  <a:schemeClr val="dk1"/>
                </a:solidFill>
              </a:rPr>
              <a:t> value1</a:t>
            </a:r>
            <a:r>
              <a:rPr lang="en-US" sz="1400">
                <a:solidFill>
                  <a:schemeClr val="dk1"/>
                </a:solidFill>
              </a:rPr>
              <a:t>,</a:t>
            </a:r>
            <a:r>
              <a:rPr lang="en-US" sz="1400" i="1">
                <a:solidFill>
                  <a:schemeClr val="dk1"/>
                </a:solidFill>
              </a:rPr>
              <a:t> column2 </a:t>
            </a:r>
            <a:r>
              <a:rPr lang="en-US" sz="1400">
                <a:solidFill>
                  <a:schemeClr val="dk1"/>
                </a:solidFill>
              </a:rPr>
              <a:t>=</a:t>
            </a:r>
            <a:r>
              <a:rPr lang="en-US" sz="1400" i="1">
                <a:solidFill>
                  <a:schemeClr val="dk1"/>
                </a:solidFill>
              </a:rPr>
              <a:t> value2</a:t>
            </a:r>
            <a:r>
              <a:rPr lang="en-US" sz="1400">
                <a:solidFill>
                  <a:schemeClr val="dk1"/>
                </a:solidFill>
              </a:rPr>
              <a:t>, … </a:t>
            </a:r>
            <a:r>
              <a:rPr lang="en-US" sz="1400">
                <a:solidFill>
                  <a:srgbClr val="0000CD"/>
                </a:solidFill>
              </a:rPr>
              <a:t>WHERE</a:t>
            </a:r>
            <a:r>
              <a:rPr lang="en-US" sz="1400">
                <a:solidFill>
                  <a:schemeClr val="dk1"/>
                </a:solidFill>
              </a:rPr>
              <a:t> </a:t>
            </a:r>
            <a:r>
              <a:rPr lang="en-US" sz="1400" i="1">
                <a:solidFill>
                  <a:schemeClr val="dk1"/>
                </a:solidFill>
              </a:rPr>
              <a:t>condition</a:t>
            </a:r>
            <a:r>
              <a:rPr lang="en-US" sz="1400">
                <a:solidFill>
                  <a:schemeClr val="dk1"/>
                </a:solidFill>
              </a:rPr>
              <a:t>; </a:t>
            </a:r>
            <a:endParaRPr sz="1400" b="1">
              <a:solidFill>
                <a:srgbClr val="9933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9933FF"/>
                </a:solidFill>
              </a:rPr>
              <a:t>Не е задължително да променяме стойностите във всички колони.</a:t>
            </a:r>
            <a:endParaRPr>
              <a:solidFill>
                <a:srgbClr val="9933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9933FF"/>
                </a:solidFill>
              </a:rPr>
              <a:t>Ако липсва </a:t>
            </a:r>
            <a:r>
              <a:rPr lang="en-US" b="1">
                <a:solidFill>
                  <a:srgbClr val="9933FF"/>
                </a:solidFill>
              </a:rPr>
              <a:t>WHERE</a:t>
            </a:r>
            <a:r>
              <a:rPr lang="en-US">
                <a:solidFill>
                  <a:srgbClr val="9933FF"/>
                </a:solidFill>
              </a:rPr>
              <a:t> условието - ще променим таблицата и във всички редове в указаните колони в резултат на заявката ще имаме еднакви стойности.</a:t>
            </a:r>
            <a:endParaRPr>
              <a:solidFill>
                <a:srgbClr val="9933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9933FF"/>
                </a:solidFill>
              </a:rPr>
              <a:t>Ако има </a:t>
            </a:r>
            <a:r>
              <a:rPr lang="en-US" b="1">
                <a:solidFill>
                  <a:srgbClr val="9933FF"/>
                </a:solidFill>
              </a:rPr>
              <a:t>WHERE</a:t>
            </a:r>
            <a:r>
              <a:rPr lang="en-US">
                <a:solidFill>
                  <a:srgbClr val="9933FF"/>
                </a:solidFill>
              </a:rPr>
              <a:t> ще се променят само редовете, които отговарят на условието.</a:t>
            </a:r>
            <a:endParaRPr>
              <a:solidFill>
                <a:srgbClr val="9933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query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23528" y="199568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 query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Изтрива записи от таблица</a:t>
            </a:r>
            <a:r>
              <a:rPr lang="en-US">
                <a:solidFill>
                  <a:srgbClr val="FF0000"/>
                </a:solidFill>
              </a:rPr>
              <a:t>!!!!</a:t>
            </a:r>
            <a:endParaRPr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595959"/>
                </a:solidFill>
              </a:rPr>
              <a:t>синтаксис</a:t>
            </a: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0000CD"/>
                </a:solidFill>
              </a:rPr>
              <a:t>DELETE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00CD"/>
                </a:solidFill>
              </a:rPr>
              <a:t>FROM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</a:rPr>
              <a:t>table_name </a:t>
            </a:r>
            <a:r>
              <a:rPr lang="en-US">
                <a:solidFill>
                  <a:srgbClr val="0000CD"/>
                </a:solidFill>
              </a:rPr>
              <a:t>WHERE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</a:rPr>
              <a:t>condition</a:t>
            </a:r>
            <a:r>
              <a:rPr lang="en-US">
                <a:solidFill>
                  <a:schemeClr val="dk1"/>
                </a:solidFill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Препоръчително е първо да се провери WHERE условието дали е коректно със SELECT заявка.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При некоректно зададено WHERE условие е възможно да изтрием таблица, данни, които не желаем.</a:t>
            </a:r>
            <a:endParaRPr/>
          </a:p>
        </p:txBody>
      </p:sp>
      <p:sp>
        <p:nvSpPr>
          <p:cNvPr id="247" name="Google Shape;247;p40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 query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Често в практиката се използва допълнително поле в таблиците -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009999"/>
                </a:solidFill>
              </a:rPr>
              <a:t>date_deleted, </a:t>
            </a: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със стойност по подразбиране NULL.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В скрипта записа не се изтрива с DELETE заявка, а се променя стойността на </a:t>
            </a:r>
            <a:r>
              <a:rPr lang="en-US" b="1">
                <a:solidFill>
                  <a:srgbClr val="009999"/>
                </a:solidFill>
              </a:rPr>
              <a:t>date_deleted, </a:t>
            </a:r>
            <a:r>
              <a:rPr lang="en-US">
                <a:solidFill>
                  <a:srgbClr val="666666"/>
                </a:solidFill>
              </a:rPr>
              <a:t>като се записва момента на изпълнение на заявката, която е UPDATE</a:t>
            </a:r>
            <a:r>
              <a:rPr lang="en-US" b="1">
                <a:solidFill>
                  <a:srgbClr val="666666"/>
                </a:solidFill>
              </a:rPr>
              <a:t>. Записа се “скрива” и впоследствие се изтрива от администратор, при определени условия.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Със SELECT се вадят само записите, за които date_deleted = NULL.</a:t>
            </a:r>
            <a:endParaRPr/>
          </a:p>
        </p:txBody>
      </p:sp>
      <p:sp>
        <p:nvSpPr>
          <p:cNvPr id="254" name="Google Shape;254;p4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 query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Връзка между PHP и база данни /БД/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251520" y="199568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Връзка между РНР и БД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ресурси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Свързва PHP кода ни (от папка htdocs/) с база данни (в localhost/phpmyadmin)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Видове връзки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MySQLi (обектно – ориентиран вариант)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660033"/>
                </a:solidFill>
              </a:rPr>
              <a:t>MySQLi(процедурен вариант) </a:t>
            </a:r>
            <a:endParaRPr b="1">
              <a:solidFill>
                <a:srgbClr val="6600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/>
              <a:t>PDO</a:t>
            </a:r>
            <a:r>
              <a:rPr lang="en-US"/>
              <a:t> </a:t>
            </a:r>
            <a:r>
              <a:rPr lang="en-US" b="1"/>
              <a:t>(PHP Data Objects)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6" name="Google Shape;266;p4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Връзка между РНР и БД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Създаване на връзката –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993366"/>
                </a:solidFill>
              </a:rPr>
              <a:t>$conn = mysqli_connect($servername, $username, $password, $dbname)</a:t>
            </a:r>
            <a:r>
              <a:rPr lang="en-US"/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$conn = mysqli_connect('localhost', 'root', '', ‘products');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Връзка между РНР и БД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i="1"/>
              <a:t>Проверка дали е реализирана връзката</a:t>
            </a:r>
            <a:endParaRPr i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if </a:t>
            </a:r>
            <a:r>
              <a:rPr lang="en-US">
                <a:solidFill>
                  <a:srgbClr val="993366"/>
                </a:solidFill>
              </a:rPr>
              <a:t>(!$conn) </a:t>
            </a:r>
            <a:r>
              <a:rPr lang="en-US"/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	die("Connection failed: " mysqli_connect_error());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	} else 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	echo "Connected successfully !";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	}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9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Връзка между РНР и БД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body" idx="1"/>
          </p:nvPr>
        </p:nvSpPr>
        <p:spPr>
          <a:xfrm>
            <a:off x="311700" y="843558"/>
            <a:ext cx="8520599" cy="37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993366"/>
                </a:solidFill>
              </a:rPr>
              <a:t>mysqli_query() </a:t>
            </a:r>
            <a:r>
              <a:rPr lang="en-US"/>
              <a:t>-nизпълнява заявка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993366"/>
                </a:solidFill>
              </a:rPr>
              <a:t>mysqli_fetch_assoc() </a:t>
            </a:r>
            <a:r>
              <a:rPr lang="en-US"/>
              <a:t>- итерира резултат (минава през редовете на таблицата един по един)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Връзка между РНР и БД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311700" y="843558"/>
            <a:ext cx="85206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$q = "SELECT * FROM </a:t>
            </a:r>
            <a:r>
              <a:rPr lang="en-US">
                <a:solidFill>
                  <a:srgbClr val="993366"/>
                </a:solidFill>
              </a:rPr>
              <a:t>products</a:t>
            </a:r>
            <a:r>
              <a:rPr lang="en-US"/>
              <a:t>";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$result = mysqli_query</a:t>
            </a:r>
            <a:r>
              <a:rPr lang="en-US" b="1">
                <a:solidFill>
                  <a:srgbClr val="993366"/>
                </a:solidFill>
              </a:rPr>
              <a:t>($conn, $q</a:t>
            </a:r>
            <a:r>
              <a:rPr lang="en-US"/>
              <a:t>);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if (mysqli_num_rows($result) &gt; 0) {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while</a:t>
            </a:r>
            <a:r>
              <a:rPr lang="en-US" b="1">
                <a:solidFill>
                  <a:srgbClr val="993366"/>
                </a:solidFill>
              </a:rPr>
              <a:t>($row </a:t>
            </a:r>
            <a:r>
              <a:rPr lang="en-US"/>
              <a:t>= </a:t>
            </a:r>
            <a:r>
              <a:rPr lang="en-US" b="1">
                <a:solidFill>
                  <a:srgbClr val="993366"/>
                </a:solidFill>
              </a:rPr>
              <a:t>mysqli_fetch_assoc</a:t>
            </a:r>
            <a:r>
              <a:rPr lang="en-US"/>
              <a:t>($result)){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var_dump($row);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</a:t>
            </a:r>
            <a:r>
              <a:rPr lang="en-US">
                <a:solidFill>
                  <a:srgbClr val="6AA84F"/>
                </a:solidFill>
              </a:rPr>
              <a:t>//TO BE CONTINUED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} //</a:t>
            </a:r>
            <a:r>
              <a:rPr lang="en-US" b="1">
                <a:solidFill>
                  <a:srgbClr val="993366"/>
                </a:solidFill>
              </a:rPr>
              <a:t>$row </a:t>
            </a:r>
            <a:r>
              <a:rPr lang="en-US"/>
              <a:t>– съвпада с ред от таблицата и е асоциативен масив.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lang="en-US"/>
              <a:t>//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Цялата таблица </a:t>
            </a:r>
            <a:r>
              <a:rPr lang="en-US"/>
              <a:t>в БД 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 двумерен масив – съвкупност от n-брой </a:t>
            </a:r>
            <a:r>
              <a:rPr lang="en-US" b="1">
                <a:solidFill>
                  <a:srgbClr val="993366"/>
                </a:solidFill>
              </a:rPr>
              <a:t>$row</a:t>
            </a:r>
            <a:r>
              <a:rPr lang="en-US"/>
              <a:t>-масиви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Връзка между РНР и БД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Сламки☺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699542"/>
            <a:ext cx="4210769" cy="386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body" idx="1"/>
          </p:nvPr>
        </p:nvSpPr>
        <p:spPr>
          <a:xfrm>
            <a:off x="311700" y="843558"/>
            <a:ext cx="8520599" cy="37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Датата е стринг! Подавайте я във формат  ’</a:t>
            </a:r>
            <a:r>
              <a:rPr lang="en-US"/>
              <a:t>уууу-mm-dd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’  при запис в БД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К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лючовете на масивите, които ‘вадите’ от БД /имената на колоните на таблиците в БД/ взимайте с copy&amp;paste – много често ги преписваме грешно.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изпускайте кавичките на ключовете!!!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/to be continued …/</a:t>
            </a:r>
            <a:endParaRPr/>
          </a:p>
        </p:txBody>
      </p:sp>
      <p:sp>
        <p:nvSpPr>
          <p:cNvPr id="307" name="Google Shape;307;p4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-21805" y="51141"/>
            <a:ext cx="8820472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Досадни грешки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БАЗИ ДАННИ		същност</a:t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MySQL			предназначение</a:t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phpMyAdmin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Noto Sans Symbols"/>
              <a:buChar char="➢"/>
            </a:pPr>
            <a:r>
              <a:rPr lang="en-US" sz="1600"/>
              <a:t>База данни /БД/ - съвкупност от данни/информация/.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Font typeface="Noto Sans Symbols"/>
              <a:buChar char="➢"/>
            </a:pPr>
            <a:r>
              <a:rPr lang="en-US" sz="1600" b="1">
                <a:solidFill>
                  <a:srgbClr val="0070C0"/>
                </a:solidFill>
              </a:rPr>
              <a:t>MySQL</a:t>
            </a:r>
            <a:r>
              <a:rPr lang="en-US" sz="1600"/>
              <a:t> – DBRMS – database relational management system или програма, чрез която записваме и използваме информацията, съхранена в БД.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Font typeface="Noto Sans Symbols"/>
              <a:buChar char="➢"/>
            </a:pPr>
            <a:r>
              <a:rPr lang="en-US" sz="1600"/>
              <a:t>Как - чрез </a:t>
            </a:r>
            <a:r>
              <a:rPr lang="en-US" sz="1600" b="1">
                <a:solidFill>
                  <a:srgbClr val="0070C0"/>
                </a:solidFill>
              </a:rPr>
              <a:t>SQL</a:t>
            </a:r>
            <a:r>
              <a:rPr lang="en-US" sz="1600"/>
              <a:t> заявки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Font typeface="Noto Sans Symbols"/>
              <a:buChar char="➢"/>
            </a:pPr>
            <a:r>
              <a:rPr lang="en-US" sz="1600"/>
              <a:t>Какво е </a:t>
            </a:r>
            <a:r>
              <a:rPr lang="en-US" sz="1600" b="1">
                <a:solidFill>
                  <a:srgbClr val="0070C0"/>
                </a:solidFill>
              </a:rPr>
              <a:t>SQL</a:t>
            </a:r>
            <a:r>
              <a:rPr lang="en-US" sz="1600"/>
              <a:t> – Standard Query Language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Font typeface="Noto Sans Symbols"/>
              <a:buChar char="➢"/>
            </a:pPr>
            <a:r>
              <a:rPr lang="en-US" sz="1600" b="1">
                <a:solidFill>
                  <a:srgbClr val="0070C0"/>
                </a:solidFill>
              </a:rPr>
              <a:t>phpMyAdmin</a:t>
            </a:r>
            <a:r>
              <a:rPr lang="en-US" sz="1600"/>
              <a:t> – инструмент, написан с РНР. Използва се в браузъра. Служи за администриране/управление на MySQL.</a:t>
            </a:r>
            <a:endParaRPr sz="1600"/>
          </a:p>
          <a:p>
            <a:pPr marL="2857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Noto Sans Symbols"/>
              <a:buNone/>
            </a:pPr>
            <a:endParaRPr sz="160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Noto Sans Symbols"/>
              <a:buChar char="➢"/>
            </a:pPr>
            <a:r>
              <a:rPr lang="en-US" sz="1600"/>
              <a:t>БД, които създаваме и достъпваме  в </a:t>
            </a:r>
            <a:r>
              <a:rPr lang="en-US" sz="1600" b="1">
                <a:solidFill>
                  <a:srgbClr val="0070C0"/>
                </a:solidFill>
              </a:rPr>
              <a:t>phpMyAdmin</a:t>
            </a:r>
            <a:r>
              <a:rPr lang="en-US" sz="1600"/>
              <a:t> представляват съвкупност от данни, организирани в логически свързани </a:t>
            </a:r>
            <a:r>
              <a:rPr lang="en-US" sz="1600" b="1">
                <a:solidFill>
                  <a:srgbClr val="0070C0"/>
                </a:solidFill>
              </a:rPr>
              <a:t>таблици</a:t>
            </a:r>
            <a:r>
              <a:rPr lang="en-US" sz="1600"/>
              <a:t>. </a:t>
            </a:r>
            <a:endParaRPr/>
          </a:p>
          <a:p>
            <a:pPr marL="28575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Font typeface="Noto Sans Symbols"/>
              <a:buNone/>
            </a:pPr>
            <a:endParaRPr sz="16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30300"/>
            <a:ext cx="91440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База данни, MySQL, SQL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23528" y="206769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solidFill>
                  <a:schemeClr val="lt1"/>
                </a:solidFill>
              </a:rPr>
              <a:t>PhpMyAdmin – database,</a:t>
            </a:r>
            <a:endParaRPr sz="3200" b="1">
              <a:solidFill>
                <a:schemeClr val="lt1"/>
              </a:solidFill>
            </a:endParaRPr>
          </a:p>
          <a:p>
            <a:pPr marL="3657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solidFill>
                  <a:schemeClr val="lt1"/>
                </a:solidFill>
              </a:rPr>
              <a:t>table</a:t>
            </a:r>
            <a:endParaRPr sz="3200" b="1">
              <a:solidFill>
                <a:schemeClr val="lt1"/>
              </a:solidFill>
            </a:endParaRPr>
          </a:p>
          <a:p>
            <a:pPr marL="3657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solidFill>
                  <a:schemeClr val="lt1"/>
                </a:solidFill>
              </a:rPr>
              <a:t>IMPORT</a:t>
            </a:r>
            <a:endParaRPr sz="32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1.Създаваме нова база данни в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PhpMyAdmin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/>
              <a:t>2. Избираме UTF8 general_ci – за да нямаме проблеми с отпечатването на текстовете на кирилица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IMPORT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067694"/>
            <a:ext cx="3907190" cy="2327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9912" y="2378979"/>
            <a:ext cx="5002596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Новата база данни/БД/ се появява в списъка при останалите -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/>
              <a:t>4. Избираме новата, все още празна БД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/>
              <a:t>5. Натискаме IMPORT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IMPORT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784004"/>
            <a:ext cx="2278702" cy="320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1859" y="1635646"/>
            <a:ext cx="4071387" cy="223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6. Уверяваме се, че сме в БД, която трябва, и търсим БД, която ще импортираме.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/>
              <a:t>7. Натискаме GO – това ще импортира новата БД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IMPORT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2067694"/>
            <a:ext cx="4211451" cy="258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3796" y="2139702"/>
            <a:ext cx="1768855" cy="173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Презентация на цял екран (16:9)</PresentationFormat>
  <Paragraphs>184</Paragraphs>
  <Slides>37</Slides>
  <Notes>37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2" baseType="lpstr">
      <vt:lpstr>Arial</vt:lpstr>
      <vt:lpstr>Calibri</vt:lpstr>
      <vt:lpstr>Noto Sans Symbols</vt:lpstr>
      <vt:lpstr>Syncopate</vt:lpstr>
      <vt:lpstr>simple-light-2</vt:lpstr>
      <vt:lpstr>БАЗИ ДАННИ</vt:lpstr>
      <vt:lpstr>Презентация на PowerPoint</vt:lpstr>
      <vt:lpstr>Презентация на PowerPoint</vt:lpstr>
      <vt:lpstr>БАЗИ ДАННИ  същност MySQL   предназначение SQL phpMyAdmin</vt:lpstr>
      <vt:lpstr>Презентация на PowerPoint</vt:lpstr>
      <vt:lpstr>PhpMyAdmin – database, table IMPORT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SQL заявки към БД</vt:lpstr>
      <vt:lpstr>Презентация на PowerPoint</vt:lpstr>
      <vt:lpstr>INSERT query</vt:lpstr>
      <vt:lpstr>Презентация на PowerPoint</vt:lpstr>
      <vt:lpstr>Презентация на PowerPoint</vt:lpstr>
      <vt:lpstr>Презентация на PowerPoint</vt:lpstr>
      <vt:lpstr>SELECT query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UPDATE query</vt:lpstr>
      <vt:lpstr>Презентация на PowerPoint</vt:lpstr>
      <vt:lpstr>DELETE query</vt:lpstr>
      <vt:lpstr>Презентация на PowerPoint</vt:lpstr>
      <vt:lpstr>Презентация на PowerPoint</vt:lpstr>
      <vt:lpstr>Връзка между РНР и БД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Сламки☺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БАЗИ ДАННИ</dc:title>
  <dc:creator>Milena</dc:creator>
  <cp:lastModifiedBy>Ariel</cp:lastModifiedBy>
  <cp:revision>1</cp:revision>
  <dcterms:modified xsi:type="dcterms:W3CDTF">2019-02-12T20:42:53Z</dcterms:modified>
</cp:coreProperties>
</file>