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5"/>
  </p:sldMasterIdLst>
  <p:notesMasterIdLst>
    <p:notesMasterId r:id="rId7"/>
  </p:notesMasterIdLst>
  <p:handoutMasterIdLst>
    <p:handoutMasterId r:id="rId8"/>
  </p:handoutMasterIdLst>
  <p:sldIdLst>
    <p:sldId id="256" r:id="rId6"/>
  </p:sldIdLst>
  <p:sldSz cx="21242338" cy="29883100"/>
  <p:notesSz cx="29456063" cy="41984613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tx1"/>
      </a:buClr>
      <a:buSzPct val="100000"/>
      <a:buChar char="•"/>
      <a:defRPr sz="7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tx1"/>
      </a:buClr>
      <a:buSzPct val="100000"/>
      <a:buChar char="•"/>
      <a:defRPr sz="7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tx1"/>
      </a:buClr>
      <a:buSzPct val="100000"/>
      <a:buChar char="•"/>
      <a:defRPr sz="7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tx1"/>
      </a:buClr>
      <a:buSzPct val="100000"/>
      <a:buChar char="•"/>
      <a:defRPr sz="7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tx1"/>
      </a:buClr>
      <a:buSzPct val="100000"/>
      <a:buChar char="•"/>
      <a:defRPr sz="7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7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7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7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7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412">
          <p15:clr>
            <a:srgbClr val="A4A3A4"/>
          </p15:clr>
        </p15:guide>
        <p15:guide id="2" pos="669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92929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>
        <p:scale>
          <a:sx n="25" d="100"/>
          <a:sy n="25" d="100"/>
        </p:scale>
        <p:origin x="2155" y="-758"/>
      </p:cViewPr>
      <p:guideLst>
        <p:guide orient="horz" pos="9412"/>
        <p:guide pos="669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12761108" cy="2097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07926" tIns="203967" rIns="407926" bIns="203967" numCol="1" anchor="t" anchorCtr="0" compatLnSpc="1">
            <a:prstTxWarp prst="textNoShape">
              <a:avLst/>
            </a:prstTxWarp>
          </a:bodyPr>
          <a:lstStyle>
            <a:lvl1pPr defTabSz="4075983">
              <a:spcBef>
                <a:spcPct val="0"/>
              </a:spcBef>
              <a:buClrTx/>
              <a:buSzTx/>
              <a:buFontTx/>
              <a:buNone/>
              <a:defRPr sz="5200">
                <a:latin typeface="Times New Roman" panose="02020603050405020304" pitchFamily="18" charset="0"/>
              </a:defRPr>
            </a:lvl1pPr>
          </a:lstStyle>
          <a:p>
            <a:endParaRPr lang="fr-FR" altLang="fr-FR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6694957" y="2"/>
            <a:ext cx="12761108" cy="2097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07926" tIns="203967" rIns="407926" bIns="203967" numCol="1" anchor="t" anchorCtr="0" compatLnSpc="1">
            <a:prstTxWarp prst="textNoShape">
              <a:avLst/>
            </a:prstTxWarp>
          </a:bodyPr>
          <a:lstStyle>
            <a:lvl1pPr algn="r" defTabSz="4075983">
              <a:spcBef>
                <a:spcPct val="0"/>
              </a:spcBef>
              <a:buClrTx/>
              <a:buSzTx/>
              <a:buFontTx/>
              <a:buNone/>
              <a:defRPr sz="5200">
                <a:latin typeface="Times New Roman" panose="02020603050405020304" pitchFamily="18" charset="0"/>
              </a:defRPr>
            </a:lvl1pPr>
          </a:lstStyle>
          <a:p>
            <a:endParaRPr lang="fr-FR" altLang="fr-FR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39887579"/>
            <a:ext cx="12761108" cy="2097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07926" tIns="203967" rIns="407926" bIns="203967" numCol="1" anchor="b" anchorCtr="0" compatLnSpc="1">
            <a:prstTxWarp prst="textNoShape">
              <a:avLst/>
            </a:prstTxWarp>
          </a:bodyPr>
          <a:lstStyle>
            <a:lvl1pPr defTabSz="4075983">
              <a:spcBef>
                <a:spcPct val="0"/>
              </a:spcBef>
              <a:buClrTx/>
              <a:buSzTx/>
              <a:buFontTx/>
              <a:buNone/>
              <a:defRPr sz="5200">
                <a:latin typeface="Times New Roman" panose="02020603050405020304" pitchFamily="18" charset="0"/>
              </a:defRPr>
            </a:lvl1pPr>
          </a:lstStyle>
          <a:p>
            <a:endParaRPr lang="fr-FR" altLang="fr-FR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6694957" y="39887579"/>
            <a:ext cx="12761108" cy="2097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07926" tIns="203967" rIns="407926" bIns="203967" numCol="1" anchor="b" anchorCtr="0" compatLnSpc="1">
            <a:prstTxWarp prst="textNoShape">
              <a:avLst/>
            </a:prstTxWarp>
          </a:bodyPr>
          <a:lstStyle>
            <a:lvl1pPr algn="r" defTabSz="4075983">
              <a:spcBef>
                <a:spcPct val="0"/>
              </a:spcBef>
              <a:buClrTx/>
              <a:buSzTx/>
              <a:buFontTx/>
              <a:buNone/>
              <a:defRPr sz="5200">
                <a:latin typeface="Times New Roman" panose="02020603050405020304" pitchFamily="18" charset="0"/>
              </a:defRPr>
            </a:lvl1pPr>
          </a:lstStyle>
          <a:p>
            <a:fld id="{860BEB13-BAF2-4857-9ABD-848710822A4C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228073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12761108" cy="2097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07926" tIns="203967" rIns="407926" bIns="203967" numCol="1" anchor="t" anchorCtr="0" compatLnSpc="1">
            <a:prstTxWarp prst="textNoShape">
              <a:avLst/>
            </a:prstTxWarp>
          </a:bodyPr>
          <a:lstStyle>
            <a:lvl1pPr defTabSz="4075983">
              <a:spcBef>
                <a:spcPct val="0"/>
              </a:spcBef>
              <a:buClrTx/>
              <a:buSzTx/>
              <a:buFontTx/>
              <a:buNone/>
              <a:defRPr sz="5200">
                <a:latin typeface="Times New Roman" panose="02020603050405020304" pitchFamily="18" charset="0"/>
              </a:defRPr>
            </a:lvl1pPr>
          </a:lstStyle>
          <a:p>
            <a:endParaRPr lang="fr-FR" altLang="fr-F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6694957" y="2"/>
            <a:ext cx="12761108" cy="2097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07926" tIns="203967" rIns="407926" bIns="203967" numCol="1" anchor="t" anchorCtr="0" compatLnSpc="1">
            <a:prstTxWarp prst="textNoShape">
              <a:avLst/>
            </a:prstTxWarp>
          </a:bodyPr>
          <a:lstStyle>
            <a:lvl1pPr algn="r" defTabSz="4075983">
              <a:spcBef>
                <a:spcPct val="0"/>
              </a:spcBef>
              <a:buClrTx/>
              <a:buSzTx/>
              <a:buFontTx/>
              <a:buNone/>
              <a:defRPr sz="5200">
                <a:latin typeface="Times New Roman" panose="02020603050405020304" pitchFamily="18" charset="0"/>
              </a:defRPr>
            </a:lvl1pPr>
          </a:lstStyle>
          <a:p>
            <a:endParaRPr lang="fr-FR" altLang="fr-FR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34475" y="3152775"/>
            <a:ext cx="11187113" cy="157368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924752" y="19940323"/>
            <a:ext cx="21606572" cy="1889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07926" tIns="203967" rIns="407926" bIns="2039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39887579"/>
            <a:ext cx="12761108" cy="2097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07926" tIns="203967" rIns="407926" bIns="203967" numCol="1" anchor="b" anchorCtr="0" compatLnSpc="1">
            <a:prstTxWarp prst="textNoShape">
              <a:avLst/>
            </a:prstTxWarp>
          </a:bodyPr>
          <a:lstStyle>
            <a:lvl1pPr defTabSz="4075983">
              <a:spcBef>
                <a:spcPct val="0"/>
              </a:spcBef>
              <a:buClrTx/>
              <a:buSzTx/>
              <a:buFontTx/>
              <a:buNone/>
              <a:defRPr sz="5200">
                <a:latin typeface="Times New Roman" panose="02020603050405020304" pitchFamily="18" charset="0"/>
              </a:defRPr>
            </a:lvl1pPr>
          </a:lstStyle>
          <a:p>
            <a:endParaRPr lang="fr-FR" altLang="fr-FR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6694957" y="39887579"/>
            <a:ext cx="12761108" cy="2097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07926" tIns="203967" rIns="407926" bIns="203967" numCol="1" anchor="b" anchorCtr="0" compatLnSpc="1">
            <a:prstTxWarp prst="textNoShape">
              <a:avLst/>
            </a:prstTxWarp>
          </a:bodyPr>
          <a:lstStyle>
            <a:lvl1pPr algn="r" defTabSz="4075983">
              <a:spcBef>
                <a:spcPct val="0"/>
              </a:spcBef>
              <a:buClrTx/>
              <a:buSzTx/>
              <a:buFontTx/>
              <a:buNone/>
              <a:defRPr sz="5200">
                <a:latin typeface="Times New Roman" panose="02020603050405020304" pitchFamily="18" charset="0"/>
              </a:defRPr>
            </a:lvl1pPr>
          </a:lstStyle>
          <a:p>
            <a:fld id="{D82AD22D-DAD0-4D1A-A58F-DAC71751F110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6619064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AD22D-DAD0-4D1A-A58F-DAC71751F110}" type="slidenum">
              <a:rPr lang="fr-FR" altLang="fr-FR" smtClean="0"/>
              <a:pPr/>
              <a:t>1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193769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655888" y="4891088"/>
            <a:ext cx="15930562" cy="1040288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655888" y="15695613"/>
            <a:ext cx="15930562" cy="721518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90351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68517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5730538" y="1468438"/>
            <a:ext cx="4592637" cy="263874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947863" y="1468438"/>
            <a:ext cx="13630275" cy="263874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9864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549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9388" y="7450138"/>
            <a:ext cx="18321337" cy="124301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449388" y="19997738"/>
            <a:ext cx="18321337" cy="653732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104860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947863" y="8978900"/>
            <a:ext cx="9110662" cy="1887696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1210925" y="8978900"/>
            <a:ext cx="9112250" cy="1887696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55005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63675" y="1590675"/>
            <a:ext cx="18321338" cy="577691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463675" y="7324725"/>
            <a:ext cx="8985250" cy="3590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463675" y="10915650"/>
            <a:ext cx="8985250" cy="1605597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0753725" y="7324725"/>
            <a:ext cx="9031288" cy="3590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0753725" y="10915650"/>
            <a:ext cx="9031288" cy="1605597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8500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6443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7205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63675" y="1992313"/>
            <a:ext cx="6850063" cy="6972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31288" y="4302125"/>
            <a:ext cx="10753725" cy="212375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63675" y="8964613"/>
            <a:ext cx="6850063" cy="166084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745293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63675" y="1992313"/>
            <a:ext cx="6850063" cy="6972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9031288" y="4302125"/>
            <a:ext cx="10753725" cy="21237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63675" y="8964613"/>
            <a:ext cx="6850063" cy="166084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326775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21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47863" y="8978900"/>
            <a:ext cx="18375312" cy="1887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92116" tIns="146058" rIns="292116" bIns="1460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4712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1947863" y="1468438"/>
            <a:ext cx="17346612" cy="534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92116" tIns="146058" rIns="292116" bIns="14605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47133" name="Text Box 29"/>
          <p:cNvSpPr txBox="1">
            <a:spLocks noChangeArrowheads="1"/>
          </p:cNvSpPr>
          <p:nvPr/>
        </p:nvSpPr>
        <p:spPr bwMode="auto">
          <a:xfrm>
            <a:off x="2432050" y="28660725"/>
            <a:ext cx="7256463" cy="87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92116" tIns="146058" rIns="292116" bIns="146058">
            <a:spAutoFit/>
          </a:bodyPr>
          <a:lstStyle>
            <a:lvl1pPr defTabSz="292100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60500" defTabSz="292100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21000" defTabSz="292100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81500" defTabSz="292100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42000" defTabSz="292100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6299200" defTabSz="292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6756400" defTabSz="292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7213600" defTabSz="292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7670800" defTabSz="292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fr-CH" altLang="fr-FR" sz="3800">
                <a:solidFill>
                  <a:srgbClr val="4D4D4D"/>
                </a:solidFill>
              </a:rPr>
              <a:t>Prénom nom / date</a:t>
            </a:r>
            <a:endParaRPr lang="fr-FR" altLang="fr-FR" sz="3800">
              <a:solidFill>
                <a:srgbClr val="4D4D4D"/>
              </a:solidFill>
            </a:endParaRPr>
          </a:p>
        </p:txBody>
      </p:sp>
      <p:sp>
        <p:nvSpPr>
          <p:cNvPr id="47134" name="Text Box 30"/>
          <p:cNvSpPr txBox="1">
            <a:spLocks noChangeArrowheads="1"/>
          </p:cNvSpPr>
          <p:nvPr/>
        </p:nvSpPr>
        <p:spPr bwMode="auto">
          <a:xfrm>
            <a:off x="10563225" y="28514675"/>
            <a:ext cx="10398125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92116" tIns="146058" rIns="292116" bIns="146058">
            <a:spAutoFit/>
          </a:bodyPr>
          <a:lstStyle>
            <a:lvl1pPr defTabSz="292100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60500" defTabSz="292100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21000" defTabSz="292100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81500" defTabSz="292100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42000" defTabSz="292100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6299200" defTabSz="292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6756400" defTabSz="292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7213600" defTabSz="292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7670800" defTabSz="292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fr-CH" altLang="fr-FR" sz="6400">
                <a:solidFill>
                  <a:srgbClr val="4D4D4D"/>
                </a:solidFill>
                <a:latin typeface="Arial Black" panose="020B0A04020102020204" pitchFamily="34" charset="0"/>
              </a:rPr>
              <a:t>Branche ou thème</a:t>
            </a:r>
            <a:endParaRPr lang="fr-FR" altLang="fr-FR" sz="6400">
              <a:solidFill>
                <a:srgbClr val="4D4D4D"/>
              </a:solidFill>
              <a:latin typeface="Arial Black" panose="020B0A040201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ctr" defTabSz="29210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15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29210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1500" b="1">
          <a:solidFill>
            <a:schemeClr val="tx2"/>
          </a:solidFill>
          <a:latin typeface="Arial" panose="020B0604020202020204" pitchFamily="34" charset="0"/>
        </a:defRPr>
      </a:lvl2pPr>
      <a:lvl3pPr algn="ctr" defTabSz="29210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1500" b="1">
          <a:solidFill>
            <a:schemeClr val="tx2"/>
          </a:solidFill>
          <a:latin typeface="Arial" panose="020B0604020202020204" pitchFamily="34" charset="0"/>
        </a:defRPr>
      </a:lvl3pPr>
      <a:lvl4pPr algn="ctr" defTabSz="29210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1500" b="1">
          <a:solidFill>
            <a:schemeClr val="tx2"/>
          </a:solidFill>
          <a:latin typeface="Arial" panose="020B0604020202020204" pitchFamily="34" charset="0"/>
        </a:defRPr>
      </a:lvl4pPr>
      <a:lvl5pPr algn="ctr" defTabSz="29210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1500" b="1">
          <a:solidFill>
            <a:schemeClr val="tx2"/>
          </a:solidFill>
          <a:latin typeface="Arial" panose="020B0604020202020204" pitchFamily="34" charset="0"/>
        </a:defRPr>
      </a:lvl5pPr>
      <a:lvl6pPr marL="457200" algn="ctr" defTabSz="29210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1500" b="1">
          <a:solidFill>
            <a:schemeClr val="tx2"/>
          </a:solidFill>
          <a:latin typeface="Arial" panose="020B0604020202020204" pitchFamily="34" charset="0"/>
        </a:defRPr>
      </a:lvl6pPr>
      <a:lvl7pPr marL="914400" algn="ctr" defTabSz="29210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1500" b="1">
          <a:solidFill>
            <a:schemeClr val="tx2"/>
          </a:solidFill>
          <a:latin typeface="Arial" panose="020B0604020202020204" pitchFamily="34" charset="0"/>
        </a:defRPr>
      </a:lvl7pPr>
      <a:lvl8pPr marL="1371600" algn="ctr" defTabSz="29210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1500" b="1">
          <a:solidFill>
            <a:schemeClr val="tx2"/>
          </a:solidFill>
          <a:latin typeface="Arial" panose="020B0604020202020204" pitchFamily="34" charset="0"/>
        </a:defRPr>
      </a:lvl8pPr>
      <a:lvl9pPr marL="1828800" algn="ctr" defTabSz="29210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15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095375" indent="-1095375" algn="l" defTabSz="29210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9000" kern="1200">
          <a:solidFill>
            <a:schemeClr val="tx1"/>
          </a:solidFill>
          <a:latin typeface="+mn-lt"/>
          <a:ea typeface="+mn-ea"/>
          <a:cs typeface="+mn-cs"/>
        </a:defRPr>
      </a:lvl1pPr>
      <a:lvl2pPr marL="2373313" indent="-912813" algn="l" defTabSz="29210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7700" kern="1200">
          <a:solidFill>
            <a:schemeClr val="tx1"/>
          </a:solidFill>
          <a:latin typeface="+mn-lt"/>
          <a:ea typeface="+mn-ea"/>
          <a:cs typeface="+mn-cs"/>
        </a:defRPr>
      </a:lvl2pPr>
      <a:lvl3pPr marL="3651250" indent="-730250" algn="l" defTabSz="29210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11750" indent="-730250" algn="l" defTabSz="29210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6572250" indent="-730250" algn="l" defTabSz="29210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96710" y="107902"/>
            <a:ext cx="17593236" cy="4164154"/>
          </a:xfrm>
        </p:spPr>
        <p:txBody>
          <a:bodyPr anchor="ctr"/>
          <a:lstStyle/>
          <a:p>
            <a:r>
              <a:rPr lang="fr-FR" altLang="fr-FR" sz="10000" dirty="0" smtClean="0"/>
              <a:t>Transformation de coordonnées franco-suisse</a:t>
            </a:r>
            <a:endParaRPr lang="fr-FR" altLang="fr-FR" sz="10000" dirty="0"/>
          </a:p>
        </p:txBody>
      </p:sp>
      <p:sp>
        <p:nvSpPr>
          <p:cNvPr id="3" name="Rectangle 2"/>
          <p:cNvSpPr/>
          <p:nvPr/>
        </p:nvSpPr>
        <p:spPr bwMode="auto">
          <a:xfrm>
            <a:off x="1620169" y="28103144"/>
            <a:ext cx="19622169" cy="17799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9210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Char char="•"/>
              <a:tabLst/>
            </a:pPr>
            <a:endParaRPr kumimoji="0" lang="fr-CH" sz="7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5491544" y="28136312"/>
            <a:ext cx="57510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fr-CH" sz="88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SIG4</a:t>
            </a:r>
            <a:endParaRPr lang="fr-CH" sz="88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273987" y="28890705"/>
            <a:ext cx="120468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CH" sz="40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Della</a:t>
            </a:r>
            <a:r>
              <a:rPr lang="fr-CH" sz="4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Casa Bruno et </a:t>
            </a:r>
            <a:r>
              <a:rPr lang="fr-CH" sz="40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Bobillier</a:t>
            </a:r>
            <a:r>
              <a:rPr lang="fr-CH" sz="4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Quentin mai 2018</a:t>
            </a:r>
            <a:endParaRPr lang="fr-CH" sz="4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296710" y="3924326"/>
            <a:ext cx="17037427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CH" sz="7000" u="sng" dirty="0" smtClean="0"/>
              <a:t>Objectifs</a:t>
            </a:r>
          </a:p>
          <a:p>
            <a:pPr>
              <a:buNone/>
            </a:pPr>
            <a:r>
              <a:rPr lang="fr-CH" sz="4000" dirty="0" smtClean="0"/>
              <a:t>Notre projet consiste à faire un </a:t>
            </a:r>
            <a:r>
              <a:rPr lang="fr-CH" sz="4000" dirty="0" err="1" smtClean="0"/>
              <a:t>géoportail</a:t>
            </a:r>
            <a:r>
              <a:rPr lang="fr-CH" sz="4000" dirty="0" smtClean="0"/>
              <a:t> qui permet de transformer des coordonnées entre la France et la Suisse.</a:t>
            </a:r>
          </a:p>
          <a:p>
            <a:pPr>
              <a:buNone/>
            </a:pPr>
            <a:r>
              <a:rPr lang="fr-CH" sz="4000" dirty="0" smtClean="0"/>
              <a:t>Ce projet a été établi en commun entre la ENSG à Paris et la HEIG-VD à Yverdon  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233447" y="7787094"/>
            <a:ext cx="101196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CH" sz="7000" u="sng" dirty="0" err="1" smtClean="0"/>
              <a:t>Géoportail</a:t>
            </a:r>
            <a:endParaRPr lang="fr-CH" sz="7000" u="sng" dirty="0" smtClean="0"/>
          </a:p>
        </p:txBody>
      </p:sp>
      <p:sp>
        <p:nvSpPr>
          <p:cNvPr id="9" name="Rectangle 8"/>
          <p:cNvSpPr/>
          <p:nvPr/>
        </p:nvSpPr>
        <p:spPr bwMode="auto">
          <a:xfrm>
            <a:off x="2273987" y="4841062"/>
            <a:ext cx="6763006" cy="883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9210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Char char="•"/>
              <a:tabLst/>
            </a:pPr>
            <a:endParaRPr kumimoji="0" lang="fr-CH" sz="7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2296710" y="10054237"/>
            <a:ext cx="18115488" cy="2548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CH" sz="3800" dirty="0" smtClean="0"/>
              <a:t>Nous avons </a:t>
            </a:r>
            <a:r>
              <a:rPr lang="fr-CH" sz="3800" dirty="0" smtClean="0"/>
              <a:t>configuré </a:t>
            </a:r>
            <a:r>
              <a:rPr lang="fr-CH" sz="3800" dirty="0" smtClean="0"/>
              <a:t>notre site pour permettre à l’utilisateur de s’inscrire/se connecter ou continuer sans connexion</a:t>
            </a:r>
          </a:p>
          <a:p>
            <a:pPr>
              <a:buNone/>
            </a:pPr>
            <a:r>
              <a:rPr lang="fr-CH" sz="3800" dirty="0" smtClean="0">
                <a:sym typeface="Wingdings" panose="05000000000000000000" pitchFamily="2" charset="2"/>
              </a:rPr>
              <a:t>Se connecter permet d’enregistrer ses points et de les récupérer lors d’une prochaine connexion</a:t>
            </a:r>
            <a:endParaRPr lang="fr-CH" sz="3800" dirty="0" smtClean="0"/>
          </a:p>
        </p:txBody>
      </p:sp>
      <p:sp>
        <p:nvSpPr>
          <p:cNvPr id="14" name="ZoneTexte 13"/>
          <p:cNvSpPr txBox="1"/>
          <p:nvPr/>
        </p:nvSpPr>
        <p:spPr>
          <a:xfrm>
            <a:off x="2233447" y="9189224"/>
            <a:ext cx="6480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CH" sz="4400" dirty="0" smtClean="0"/>
              <a:t>1. Connexion</a:t>
            </a:r>
            <a:endParaRPr lang="fr-CH" sz="4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2297388" y="12781264"/>
            <a:ext cx="96118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CH" sz="4400" dirty="0" smtClean="0"/>
              <a:t>2. Transformation de coordonnées</a:t>
            </a:r>
            <a:endParaRPr lang="fr-CH" sz="4400" dirty="0"/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987" y="23823244"/>
            <a:ext cx="8193003" cy="4164776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2273987" y="22662117"/>
            <a:ext cx="95713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CH" sz="4400" dirty="0" smtClean="0"/>
              <a:t>3. </a:t>
            </a:r>
            <a:r>
              <a:rPr lang="fr-CH" sz="4400" dirty="0" err="1" smtClean="0"/>
              <a:t>Popup</a:t>
            </a:r>
            <a:r>
              <a:rPr lang="fr-CH" sz="4400" dirty="0" smtClean="0"/>
              <a:t> des coordonnées du points</a:t>
            </a:r>
            <a:endParaRPr lang="fr-CH" sz="4400" dirty="0"/>
          </a:p>
        </p:txBody>
      </p:sp>
      <p:sp>
        <p:nvSpPr>
          <p:cNvPr id="16" name="ZoneTexte 15"/>
          <p:cNvSpPr txBox="1"/>
          <p:nvPr/>
        </p:nvSpPr>
        <p:spPr>
          <a:xfrm>
            <a:off x="11903019" y="16602795"/>
            <a:ext cx="700699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CH" sz="3800" dirty="0" smtClean="0"/>
              <a:t>Les transformations planimétriques disponibles sont décrites dans le schéma ci-joint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12353048" y="20953313"/>
            <a:ext cx="80591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endParaRPr lang="fr-CH" sz="3800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34771" y="12271200"/>
            <a:ext cx="6836932" cy="341274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27"/>
          <a:stretch/>
        </p:blipFill>
        <p:spPr>
          <a:xfrm>
            <a:off x="2058266" y="15716207"/>
            <a:ext cx="12262618" cy="3955811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2297388" y="19614913"/>
            <a:ext cx="17592559" cy="266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CH" sz="3800" dirty="0" smtClean="0"/>
              <a:t>Les altimétries disponibles sont les hauteurs sur les ellipsoïdes GRS80 et Bessel1841 et les altitudes RAN95, NF02 et IGN69</a:t>
            </a:r>
          </a:p>
          <a:p>
            <a:pPr>
              <a:buNone/>
            </a:pPr>
            <a:r>
              <a:rPr lang="fr-CH" sz="3800" dirty="0" smtClean="0"/>
              <a:t>La déviation de la verticale peut également être transformée.</a:t>
            </a:r>
          </a:p>
          <a:p>
            <a:pPr>
              <a:buNone/>
            </a:pPr>
            <a:r>
              <a:rPr lang="fr-CH" sz="3800" dirty="0" smtClean="0"/>
              <a:t>Nos transformations ont été validées avec des points de référence (&lt;1mm)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2340249" y="13789422"/>
            <a:ext cx="734195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CH" sz="3800" dirty="0" smtClean="0"/>
              <a:t>Transformations par points ou via un fichier texte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10466991" y="23869005"/>
            <a:ext cx="994520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CH" sz="3800" dirty="0" smtClean="0"/>
              <a:t>L’utilisateur a la possibilité d’ajouter ses points à la carte. Il peut ainsi choisir ses systèmes de coordonnées. Les </a:t>
            </a:r>
            <a:r>
              <a:rPr lang="fr-CH" sz="3800" dirty="0" smtClean="0"/>
              <a:t>différentes </a:t>
            </a:r>
            <a:r>
              <a:rPr lang="fr-CH" sz="3800" dirty="0" smtClean="0"/>
              <a:t>coordonnées d’un point sont alors </a:t>
            </a:r>
            <a:r>
              <a:rPr lang="fr-CH" sz="3800" dirty="0" smtClean="0"/>
              <a:t>affichées </a:t>
            </a:r>
            <a:r>
              <a:rPr lang="fr-CH" sz="3800" dirty="0" smtClean="0"/>
              <a:t>dans une </a:t>
            </a:r>
            <a:r>
              <a:rPr lang="fr-CH" sz="3800" dirty="0" err="1" smtClean="0"/>
              <a:t>popup</a:t>
            </a:r>
            <a:r>
              <a:rPr lang="fr-CH" sz="3800" dirty="0" smtClean="0"/>
              <a:t> que l’utilisateur fait apparaître </a:t>
            </a:r>
            <a:r>
              <a:rPr lang="fr-CH" sz="3800" dirty="0" smtClean="0"/>
              <a:t>en </a:t>
            </a:r>
            <a:r>
              <a:rPr lang="fr-CH" sz="3800" dirty="0" smtClean="0"/>
              <a:t>cliquant sur le point</a:t>
            </a:r>
          </a:p>
        </p:txBody>
      </p:sp>
      <p:pic>
        <p:nvPicPr>
          <p:cNvPr id="28" name="Image 27" descr="C:\wamp64\www\ProjetDev\docs\geoFS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" r="2119"/>
          <a:stretch/>
        </p:blipFill>
        <p:spPr bwMode="auto">
          <a:xfrm>
            <a:off x="7401650" y="7800355"/>
            <a:ext cx="2625034" cy="179391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éomatiqueNewA0">
  <a:themeElements>
    <a:clrScheme name="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D7D7D7"/>
      </a:accent1>
      <a:accent2>
        <a:srgbClr val="FF0000"/>
      </a:accent2>
      <a:accent3>
        <a:srgbClr val="FFFFFF"/>
      </a:accent3>
      <a:accent4>
        <a:srgbClr val="002A56"/>
      </a:accent4>
      <a:accent5>
        <a:srgbClr val="E8E8E8"/>
      </a:accent5>
      <a:accent6>
        <a:srgbClr val="E70000"/>
      </a:accent6>
      <a:hlink>
        <a:srgbClr val="003399"/>
      </a:hlink>
      <a:folHlink>
        <a:srgbClr val="800080"/>
      </a:folHlink>
    </a:clrScheme>
    <a:fontScheme name="GéomatiqueNewA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9210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100000"/>
          <a:buFontTx/>
          <a:buChar char="•"/>
          <a:tabLst/>
          <a:defRPr kumimoji="0" lang="en-US" altLang="fr-FR" sz="7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9210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100000"/>
          <a:buFontTx/>
          <a:buChar char="•"/>
          <a:tabLst/>
          <a:defRPr kumimoji="0" lang="en-US" altLang="fr-FR" sz="7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GéomatiqueNewA0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éomatiqueNewA0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éomatiqueNewA0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éomatiqueNewA0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ype_x0020_de_x0020_logo xmlns="4b181ce3-7ba5-4b6e-978d-55077aa6f33a">Divers</Type_x0020_de_x0020_logo>
    <Commentaire xmlns="4b181ce3-7ba5-4b6e-978d-55077aa6f33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9F9E9E9201744789DF7FE165C042DD" ma:contentTypeVersion="2" ma:contentTypeDescription="Crée un document." ma:contentTypeScope="" ma:versionID="5c5ec55aac8cb094fcf39808e0d694bb">
  <xsd:schema xmlns:xsd="http://www.w3.org/2001/XMLSchema" xmlns:xs="http://www.w3.org/2001/XMLSchema" xmlns:p="http://schemas.microsoft.com/office/2006/metadata/properties" xmlns:ns2="4b181ce3-7ba5-4b6e-978d-55077aa6f33a" targetNamespace="http://schemas.microsoft.com/office/2006/metadata/properties" ma:root="true" ma:fieldsID="dbe77ab5f806669fd6f2ac6b37c6c461" ns2:_="">
    <xsd:import namespace="4b181ce3-7ba5-4b6e-978d-55077aa6f33a"/>
    <xsd:element name="properties">
      <xsd:complexType>
        <xsd:sequence>
          <xsd:element name="documentManagement">
            <xsd:complexType>
              <xsd:all>
                <xsd:element ref="ns2:Commentaire" minOccurs="0"/>
                <xsd:element ref="ns2:Type_x0020_de_x0020_logo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181ce3-7ba5-4b6e-978d-55077aa6f33a" elementFormDefault="qualified">
    <xsd:import namespace="http://schemas.microsoft.com/office/2006/documentManagement/types"/>
    <xsd:import namespace="http://schemas.microsoft.com/office/infopath/2007/PartnerControls"/>
    <xsd:element name="Commentaire" ma:index="2" nillable="true" ma:displayName="Commentaire" ma:internalName="Commentaire">
      <xsd:simpleType>
        <xsd:restriction base="dms:Text">
          <xsd:maxLength value="255"/>
        </xsd:restriction>
      </xsd:simpleType>
    </xsd:element>
    <xsd:element name="Type_x0020_de_x0020_logo" ma:index="3" ma:displayName="Type de fichier" ma:default="Divers" ma:format="Dropdown" ma:internalName="Type_x0020_de_x0020_logo">
      <xsd:simpleType>
        <xsd:restriction base="dms:Choice">
          <xsd:enumeration value="Bachelor"/>
          <xsd:enumeration value="HEIG-VD"/>
          <xsd:enumeration value="HES-SO"/>
          <xsd:enumeration value="Info"/>
          <xsd:enumeration value="EC+G"/>
          <xsd:enumeration value="G2C"/>
          <xsd:enumeration value="GCI"/>
          <xsd:enumeration value="GEN"/>
          <xsd:enumeration value="GGT"/>
          <xsd:enumeration value="MIT"/>
          <xsd:enumeration value="SQ"/>
          <xsd:enumeration value="CCDR"/>
          <xsd:enumeration value="Diver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6" ma:displayName="Type de contenu"/>
        <xsd:element ref="dc:title" minOccurs="0" maxOccurs="1" ma:index="1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0E367240-BE19-45E0-9C77-61269D87C3FE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4b181ce3-7ba5-4b6e-978d-55077aa6f33a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2491F65-AE5A-4947-ACB1-E77E8CEFDC0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BAF9A5-3F64-4A80-AE65-AE7281E6E8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181ce3-7ba5-4b6e-978d-55077aa6f3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B191A9DB-3E3D-4FDF-9752-B789292A635F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ModeleGEO_AfficheA1</Template>
  <TotalTime>209</TotalTime>
  <Words>200</Words>
  <Application>Microsoft Office PowerPoint</Application>
  <PresentationFormat>Personnalisé</PresentationFormat>
  <Paragraphs>19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Times New Roman</vt:lpstr>
      <vt:lpstr>Wingdings</vt:lpstr>
      <vt:lpstr>GéomatiqueNewA0</vt:lpstr>
      <vt:lpstr>Transformation de coordonnées franco-suisse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Cannelle Bertrand</dc:creator>
  <cp:lastModifiedBy>Bruno DellaCasa</cp:lastModifiedBy>
  <cp:revision>58</cp:revision>
  <cp:lastPrinted>2018-05-07T09:52:07Z</cp:lastPrinted>
  <dcterms:created xsi:type="dcterms:W3CDTF">2015-02-18T07:42:42Z</dcterms:created>
  <dcterms:modified xsi:type="dcterms:W3CDTF">2018-05-08T07:06:48Z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mmantaires">
    <vt:lpwstr>Modèle d'affiche Géomatique format A1</vt:lpwstr>
  </property>
  <property fmtid="{D5CDD505-2E9C-101B-9397-08002B2CF9AE}" pid="3" name="ContentType">
    <vt:lpwstr>Document</vt:lpwstr>
  </property>
  <property fmtid="{D5CDD505-2E9C-101B-9397-08002B2CF9AE}" pid="4" name="Order">
    <vt:lpwstr>1200.00000000000</vt:lpwstr>
  </property>
  <property fmtid="{D5CDD505-2E9C-101B-9397-08002B2CF9AE}" pid="5" name="Type de logo">
    <vt:lpwstr>Divers</vt:lpwstr>
  </property>
  <property fmtid="{D5CDD505-2E9C-101B-9397-08002B2CF9AE}" pid="6" name="Commentaire">
    <vt:lpwstr/>
  </property>
</Properties>
</file>