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266" r:id="rId6"/>
    <p:sldId id="259" r:id="rId7"/>
    <p:sldId id="265" r:id="rId8"/>
    <p:sldId id="268" r:id="rId9"/>
    <p:sldId id="269" r:id="rId10"/>
    <p:sldId id="270" r:id="rId11"/>
    <p:sldId id="272" r:id="rId12"/>
    <p:sldId id="27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86353" autoAdjust="0"/>
  </p:normalViewPr>
  <p:slideViewPr>
    <p:cSldViewPr snapToObjects="1">
      <p:cViewPr varScale="1">
        <p:scale>
          <a:sx n="77" d="100"/>
          <a:sy n="77" d="100"/>
        </p:scale>
        <p:origin x="187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14.03.2018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0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quette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/ProjetDe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2910147"/>
            <a:ext cx="7686424" cy="2016051"/>
          </a:xfrm>
        </p:spPr>
        <p:txBody>
          <a:bodyPr/>
          <a:lstStyle/>
          <a:p>
            <a:r>
              <a:rPr lang="fr-CH" dirty="0" smtClean="0"/>
              <a:t>Projet Dev / GeodAjust4 / SIG4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013313"/>
            <a:ext cx="7470400" cy="431428"/>
          </a:xfrm>
        </p:spPr>
        <p:txBody>
          <a:bodyPr/>
          <a:lstStyle/>
          <a:p>
            <a:r>
              <a:rPr lang="en-US" dirty="0" smtClean="0"/>
              <a:t>Hugo </a:t>
            </a:r>
            <a:r>
              <a:rPr lang="en-US" dirty="0" err="1" smtClean="0"/>
              <a:t>Lecompte</a:t>
            </a:r>
            <a:r>
              <a:rPr lang="en-US" dirty="0" smtClean="0"/>
              <a:t>, Benoit </a:t>
            </a:r>
            <a:r>
              <a:rPr lang="en-US" dirty="0" err="1" smtClean="0"/>
              <a:t>Messien</a:t>
            </a:r>
            <a:r>
              <a:rPr lang="en-US" dirty="0" smtClean="0"/>
              <a:t>, Della Casa Bruno et </a:t>
            </a:r>
            <a:r>
              <a:rPr lang="en-US" dirty="0" err="1" smtClean="0"/>
              <a:t>Bobillier</a:t>
            </a:r>
            <a:r>
              <a:rPr lang="en-US" dirty="0" smtClean="0"/>
              <a:t> Quentin </a:t>
            </a:r>
            <a:r>
              <a:rPr lang="fr-CH" dirty="0" smtClean="0"/>
              <a:t>15 mars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355"/>
            <a:ext cx="6588224" cy="4290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5" y="5822486"/>
            <a:ext cx="3505504" cy="81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999" y="4365104"/>
            <a:ext cx="7920000" cy="678145"/>
          </a:xfrm>
        </p:spPr>
        <p:txBody>
          <a:bodyPr/>
          <a:lstStyle/>
          <a:p>
            <a:pPr marL="0" indent="0" algn="ctr">
              <a:buNone/>
            </a:pPr>
            <a:r>
              <a:rPr lang="fr-CH" sz="3000" dirty="0" smtClean="0"/>
              <a:t>Des </a:t>
            </a:r>
            <a:r>
              <a:rPr lang="fr-CH" sz="3000" dirty="0"/>
              <a:t>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Projet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Démonstration de notre prototype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sz="2000" dirty="0" smtClean="0"/>
              <a:t>Conclusion</a:t>
            </a:r>
            <a:endParaRPr lang="fr-CH" sz="2000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Projet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Développement d’un outils en ligne de transformation de coordonnées géodésiques Franco - Suisse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Collaboration entre ENSG et HEIG-VD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SIG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Géodésie</a:t>
            </a:r>
          </a:p>
          <a:p>
            <a:pPr>
              <a:buSzPct val="70000"/>
            </a:pP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15989"/>
            <a:ext cx="3316964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fr-CH" sz="3200" dirty="0"/>
              <a:t>Démonstration de notre prototype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3" action="ppaction://hlinkpres?slideindex=1&amp;slidetitle="/>
              </a:rPr>
              <a:t>Notre maquette</a:t>
            </a: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 smtClean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endParaRPr lang="fr-CH" sz="2000" dirty="0"/>
          </a:p>
          <a:p>
            <a:pPr marL="342900" indent="-342900">
              <a:buSzPct val="75000"/>
              <a:buFont typeface="Wingdings" panose="05000000000000000000" pitchFamily="2" charset="2"/>
              <a:buChar char="q"/>
            </a:pPr>
            <a:r>
              <a:rPr lang="fr-CH" sz="2000" dirty="0" smtClean="0">
                <a:hlinkClick r:id="rId4"/>
              </a:rPr>
              <a:t>Notre site internet actuel</a:t>
            </a:r>
            <a:endParaRPr lang="fr-CH" sz="20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2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5042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 smtClean="0"/>
              <a:t>Transformation Suisse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2000" y="2473228"/>
            <a:ext cx="7920000" cy="5042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H" dirty="0" smtClean="0"/>
              <a:t>ETRS89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980"/>
            <a:ext cx="4289014" cy="279330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3923928" y="2788431"/>
            <a:ext cx="360040" cy="85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5028511" y="2788431"/>
            <a:ext cx="479593" cy="1008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Planimétrie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"/>
          <a:stretch/>
        </p:blipFill>
        <p:spPr>
          <a:xfrm>
            <a:off x="179512" y="2708920"/>
            <a:ext cx="4308146" cy="339620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2207240"/>
            <a:ext cx="2736304" cy="35638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b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Coordonnées géographique</a:t>
            </a:r>
            <a:r>
              <a:rPr kumimoji="0" lang="fr-CH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"/>
                <a:ea typeface="+mj-ea"/>
                <a:cs typeface="Arial "/>
              </a:rPr>
              <a:t> WGS84</a:t>
            </a:r>
            <a:endParaRPr kumimoji="0" lang="fr-CH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"/>
              <a:ea typeface="+mj-ea"/>
              <a:cs typeface="Arial "/>
            </a:endParaRPr>
          </a:p>
        </p:txBody>
      </p:sp>
      <p:cxnSp>
        <p:nvCxnSpPr>
          <p:cNvPr id="10" name="Connecteur droit avec flèche 9"/>
          <p:cNvCxnSpPr>
            <a:stCxn id="7" idx="2"/>
          </p:cNvCxnSpPr>
          <p:nvPr/>
        </p:nvCxnSpPr>
        <p:spPr>
          <a:xfrm>
            <a:off x="2411760" y="2563624"/>
            <a:ext cx="0" cy="231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923928" y="25636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923928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2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24325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3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23928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4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924325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5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04803" y="2408161"/>
            <a:ext cx="709726" cy="542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10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4316273" y="3173224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Ellipse 19"/>
          <p:cNvSpPr/>
          <p:nvPr/>
        </p:nvSpPr>
        <p:spPr>
          <a:xfrm>
            <a:off x="4316670" y="3914001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8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316273" y="4562945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7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316670" y="5283027"/>
            <a:ext cx="216024" cy="2311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rgbClr val="FF0000"/>
                </a:solidFill>
              </a:rPr>
              <a:t>6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5071034" y="2382872"/>
            <a:ext cx="3563888" cy="34540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WGS84 ~ </a:t>
            </a:r>
            <a:r>
              <a:rPr lang="fr-CH" dirty="0" smtClean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/>
              <a:t>dll de </a:t>
            </a:r>
            <a:r>
              <a:rPr lang="fr-CH" dirty="0" err="1" smtClean="0"/>
              <a:t>Swisstopo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62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" y="764704"/>
            <a:ext cx="8934218" cy="6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36721" r="28507" b="39020"/>
          <a:stretch/>
        </p:blipFill>
        <p:spPr>
          <a:xfrm>
            <a:off x="615033" y="2149030"/>
            <a:ext cx="4708215" cy="1119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texte 3"/>
              <p:cNvSpPr txBox="1">
                <a:spLocks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fr-CH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𝐶𝐺</m:t>
                        </m:r>
                      </m:sup>
                    </m:sSubSup>
                    <m:r>
                      <a:rPr lang="fr-CH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fr-CH" dirty="0" smtClean="0"/>
              </a:p>
              <a:p>
                <a:endParaRPr lang="fr-CH" dirty="0" smtClean="0"/>
              </a:p>
              <a:p>
                <a:r>
                  <a:rPr lang="fr-CH" sz="1400" dirty="0" smtClean="0"/>
                  <a:t>𝜂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  <a:endParaRPr lang="fr-CH" sz="1400" dirty="0"/>
              </a:p>
              <a:p>
                <a:r>
                  <a:rPr lang="fr-CH" sz="1400" dirty="0" smtClean="0"/>
                  <a:t>𝜉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radians</a:t>
                </a:r>
              </a:p>
              <a:p>
                <a:r>
                  <a:rPr lang="fr-CH" sz="1400" dirty="0" smtClean="0"/>
                  <a:t>𝐿𝐺 </a:t>
                </a:r>
                <a:r>
                  <a:rPr lang="fr-CH" sz="1400" dirty="0"/>
                  <a:t>(𝐹</a:t>
                </a:r>
                <a:r>
                  <a:rPr lang="fr-CH" sz="1400" dirty="0" smtClean="0"/>
                  <a:t>)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 smtClean="0">
                    <a:sym typeface="Wingdings" panose="05000000000000000000" pitchFamily="2" charset="2"/>
                  </a:rPr>
                  <a:t>lat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 GRS</a:t>
                </a:r>
              </a:p>
              <a:p>
                <a:r>
                  <a:rPr lang="fr-CH" sz="1400" dirty="0"/>
                  <a:t>𝐿𝐺 </a:t>
                </a:r>
                <a:r>
                  <a:rPr lang="fr-CH" sz="1400" dirty="0" smtClean="0"/>
                  <a:t>(S) </a:t>
                </a:r>
                <a:r>
                  <a:rPr lang="fr-CH" sz="1400" dirty="0">
                    <a:sym typeface="Wingdings" panose="05000000000000000000" pitchFamily="2" charset="2"/>
                  </a:rPr>
                  <a:t> long, </a:t>
                </a:r>
                <a:r>
                  <a:rPr lang="fr-CH" sz="1400" dirty="0" err="1">
                    <a:sym typeface="Wingdings" panose="05000000000000000000" pitchFamily="2" charset="2"/>
                  </a:rPr>
                  <a:t>lat</a:t>
                </a:r>
                <a:r>
                  <a:rPr lang="fr-CH" sz="1400" dirty="0">
                    <a:sym typeface="Wingdings" panose="05000000000000000000" pitchFamily="2" charset="2"/>
                  </a:rPr>
                  <a:t> </a:t>
                </a:r>
                <a:r>
                  <a:rPr lang="fr-CH" sz="1400" dirty="0" smtClean="0">
                    <a:sym typeface="Wingdings" panose="05000000000000000000" pitchFamily="2" charset="2"/>
                  </a:rPr>
                  <a:t>Bessel</a:t>
                </a:r>
                <a:endParaRPr lang="fr-CH" sz="1400" dirty="0"/>
              </a:p>
              <a:p>
                <a:endParaRPr lang="fr-CH" sz="1400" dirty="0"/>
              </a:p>
              <a:p>
                <a:endParaRPr lang="fr-CH" dirty="0" smtClean="0"/>
              </a:p>
            </p:txBody>
          </p:sp>
        </mc:Choice>
        <mc:Fallback xmlns="">
          <p:sp>
            <p:nvSpPr>
              <p:cNvPr id="24" name="Espace réservé du 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2" y="3489799"/>
                <a:ext cx="4158032" cy="2808311"/>
              </a:xfrm>
              <a:prstGeom prst="rect">
                <a:avLst/>
              </a:prstGeom>
              <a:blipFill>
                <a:blip r:embed="rId3"/>
                <a:stretch>
                  <a:fillRect l="-263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</a:t>
            </a:r>
            <a:r>
              <a:rPr lang="fr-CH" sz="3200" dirty="0" smtClean="0"/>
              <a:t>éodésie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Altimétrie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Espace réservé du texte 3"/>
          <p:cNvSpPr txBox="1">
            <a:spLocks/>
          </p:cNvSpPr>
          <p:nvPr/>
        </p:nvSpPr>
        <p:spPr>
          <a:xfrm>
            <a:off x="721672" y="1700809"/>
            <a:ext cx="7738760" cy="45973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sz="1400" dirty="0"/>
          </a:p>
          <a:p>
            <a:endParaRPr lang="fr-CH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/>
              <a:t>Système commun </a:t>
            </a: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« </a:t>
            </a:r>
            <a:r>
              <a:rPr lang="fr-FR" sz="2000" dirty="0">
                <a:sym typeface="Wingdings" panose="05000000000000000000" pitchFamily="2" charset="2"/>
              </a:rPr>
              <a:t>Grand rattachement Européen » </a:t>
            </a:r>
            <a:r>
              <a:rPr lang="fr-FR" sz="2000" dirty="0" smtClean="0">
                <a:sym typeface="Wingdings" panose="05000000000000000000" pitchFamily="2" charset="2"/>
              </a:rPr>
              <a:t>(</a:t>
            </a:r>
            <a:r>
              <a:rPr lang="fr-FR" sz="2000" dirty="0">
                <a:sym typeface="Wingdings" panose="05000000000000000000" pitchFamily="2" charset="2"/>
              </a:rPr>
              <a:t>La Rochelle-Genève</a:t>
            </a:r>
            <a:r>
              <a:rPr lang="fr-FR" sz="2000" dirty="0" smtClean="0">
                <a:sym typeface="Wingdings" panose="05000000000000000000" pitchFamily="2" charset="2"/>
              </a:rPr>
              <a:t>)</a:t>
            </a:r>
            <a:endParaRPr lang="fr-CH" sz="2000" dirty="0">
              <a:sym typeface="Wingdings" panose="05000000000000000000" pitchFamily="2" charset="2"/>
            </a:endParaRPr>
          </a:p>
          <a:p>
            <a:pPr marL="1085850" lvl="1" indent="-342900">
              <a:buSzPct val="70000"/>
              <a:buFont typeface="Wingdings" panose="05000000000000000000" pitchFamily="2" charset="2"/>
              <a:buChar char="à"/>
            </a:pPr>
            <a:r>
              <a:rPr lang="fr-CH" sz="2000" dirty="0" smtClean="0">
                <a:sym typeface="Wingdings" panose="05000000000000000000" pitchFamily="2" charset="2"/>
              </a:rPr>
              <a:t>Vérification de la précision</a:t>
            </a:r>
          </a:p>
          <a:p>
            <a:pPr marL="342900" indent="-342900">
              <a:buSzPct val="70000"/>
              <a:buFont typeface="Wingdings" panose="05000000000000000000" pitchFamily="2" charset="2"/>
              <a:buChar char="q"/>
            </a:pPr>
            <a:r>
              <a:rPr lang="fr-CH" sz="2000" dirty="0" smtClean="0">
                <a:sym typeface="Wingdings" panose="05000000000000000000" pitchFamily="2" charset="2"/>
              </a:rPr>
              <a:t>NF02 – RAN 95  dll</a:t>
            </a:r>
          </a:p>
        </p:txBody>
      </p:sp>
    </p:spTree>
    <p:extLst>
      <p:ext uri="{BB962C8B-B14F-4D97-AF65-F5344CB8AC3E}">
        <p14:creationId xmlns:p14="http://schemas.microsoft.com/office/powerpoint/2010/main" val="25407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537683C-9F63-4C56-9D37-817B591CCD6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890</TotalTime>
  <Words>138</Words>
  <Application>Microsoft Office PowerPoint</Application>
  <PresentationFormat>Affichage à l'écran (4:3)</PresentationFormat>
  <Paragraphs>73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Bobi Quen-Quen</cp:lastModifiedBy>
  <cp:revision>219</cp:revision>
  <dcterms:created xsi:type="dcterms:W3CDTF">2014-12-03T14:35:40Z</dcterms:created>
  <dcterms:modified xsi:type="dcterms:W3CDTF">2018-03-14T11:56:18Z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