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80D0-7752-444D-92E2-D72CC12F5719}" type="datetimeFigureOut">
              <a:rPr lang="fr-CH" smtClean="0"/>
              <a:t>28.04.2018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073B-8031-418E-9FC8-3AFEC01B63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06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80D0-7752-444D-92E2-D72CC12F5719}" type="datetimeFigureOut">
              <a:rPr lang="fr-CH" smtClean="0"/>
              <a:t>28.04.2018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073B-8031-418E-9FC8-3AFEC01B63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36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80D0-7752-444D-92E2-D72CC12F5719}" type="datetimeFigureOut">
              <a:rPr lang="fr-CH" smtClean="0"/>
              <a:t>28.04.2018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073B-8031-418E-9FC8-3AFEC01B63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147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80D0-7752-444D-92E2-D72CC12F5719}" type="datetimeFigureOut">
              <a:rPr lang="fr-CH" smtClean="0"/>
              <a:t>28.04.2018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073B-8031-418E-9FC8-3AFEC01B63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653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80D0-7752-444D-92E2-D72CC12F5719}" type="datetimeFigureOut">
              <a:rPr lang="fr-CH" smtClean="0"/>
              <a:t>28.04.2018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073B-8031-418E-9FC8-3AFEC01B63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336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80D0-7752-444D-92E2-D72CC12F5719}" type="datetimeFigureOut">
              <a:rPr lang="fr-CH" smtClean="0"/>
              <a:t>28.04.2018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073B-8031-418E-9FC8-3AFEC01B63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0470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80D0-7752-444D-92E2-D72CC12F5719}" type="datetimeFigureOut">
              <a:rPr lang="fr-CH" smtClean="0"/>
              <a:t>28.04.2018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073B-8031-418E-9FC8-3AFEC01B63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348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80D0-7752-444D-92E2-D72CC12F5719}" type="datetimeFigureOut">
              <a:rPr lang="fr-CH" smtClean="0"/>
              <a:t>28.04.2018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073B-8031-418E-9FC8-3AFEC01B63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198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80D0-7752-444D-92E2-D72CC12F5719}" type="datetimeFigureOut">
              <a:rPr lang="fr-CH" smtClean="0"/>
              <a:t>28.04.2018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073B-8031-418E-9FC8-3AFEC01B63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1852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80D0-7752-444D-92E2-D72CC12F5719}" type="datetimeFigureOut">
              <a:rPr lang="fr-CH" smtClean="0"/>
              <a:t>28.04.2018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073B-8031-418E-9FC8-3AFEC01B63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422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80D0-7752-444D-92E2-D72CC12F5719}" type="datetimeFigureOut">
              <a:rPr lang="fr-CH" smtClean="0"/>
              <a:t>28.04.2018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073B-8031-418E-9FC8-3AFEC01B63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776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C80D0-7752-444D-92E2-D72CC12F5719}" type="datetimeFigureOut">
              <a:rPr lang="fr-CH" smtClean="0"/>
              <a:t>28.04.2018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073B-8031-418E-9FC8-3AFEC01B63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546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èche vers le bas 5"/>
          <p:cNvSpPr/>
          <p:nvPr/>
        </p:nvSpPr>
        <p:spPr>
          <a:xfrm>
            <a:off x="2470959" y="1547546"/>
            <a:ext cx="83189" cy="421271"/>
          </a:xfrm>
          <a:prstGeom prst="downArrow">
            <a:avLst>
              <a:gd name="adj1" fmla="val 50000"/>
              <a:gd name="adj2" fmla="val 1201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1958339" y="1243445"/>
            <a:ext cx="3150525" cy="2769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Coordonnées géographiques ETRS89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958338" y="1995920"/>
            <a:ext cx="3150525" cy="2769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Coordonnées cartésiennes ETRS89</a:t>
            </a:r>
          </a:p>
        </p:txBody>
      </p:sp>
      <p:sp>
        <p:nvSpPr>
          <p:cNvPr id="8" name="Flèche vers le bas 7"/>
          <p:cNvSpPr/>
          <p:nvPr/>
        </p:nvSpPr>
        <p:spPr>
          <a:xfrm>
            <a:off x="2470959" y="2300022"/>
            <a:ext cx="83189" cy="421271"/>
          </a:xfrm>
          <a:prstGeom prst="downArrow">
            <a:avLst>
              <a:gd name="adj1" fmla="val 50000"/>
              <a:gd name="adj2" fmla="val 1201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ZoneTexte 8"/>
          <p:cNvSpPr txBox="1"/>
          <p:nvPr/>
        </p:nvSpPr>
        <p:spPr>
          <a:xfrm>
            <a:off x="1958338" y="2748396"/>
            <a:ext cx="3150525" cy="2769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Coordonnées cartésiennes CH1903+</a:t>
            </a:r>
          </a:p>
        </p:txBody>
      </p:sp>
      <p:sp>
        <p:nvSpPr>
          <p:cNvPr id="10" name="Flèche vers le bas 9"/>
          <p:cNvSpPr/>
          <p:nvPr/>
        </p:nvSpPr>
        <p:spPr>
          <a:xfrm>
            <a:off x="2470959" y="3052498"/>
            <a:ext cx="83189" cy="421271"/>
          </a:xfrm>
          <a:prstGeom prst="downArrow">
            <a:avLst>
              <a:gd name="adj1" fmla="val 50000"/>
              <a:gd name="adj2" fmla="val 1201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10"/>
          <p:cNvSpPr txBox="1"/>
          <p:nvPr/>
        </p:nvSpPr>
        <p:spPr>
          <a:xfrm>
            <a:off x="1958338" y="3500872"/>
            <a:ext cx="3150525" cy="2769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Coordonnées géographiques CH1903+</a:t>
            </a:r>
          </a:p>
        </p:txBody>
      </p:sp>
      <p:sp>
        <p:nvSpPr>
          <p:cNvPr id="12" name="Flèche vers le bas 11"/>
          <p:cNvSpPr/>
          <p:nvPr/>
        </p:nvSpPr>
        <p:spPr>
          <a:xfrm>
            <a:off x="2470959" y="3804974"/>
            <a:ext cx="83189" cy="421271"/>
          </a:xfrm>
          <a:prstGeom prst="downArrow">
            <a:avLst>
              <a:gd name="adj1" fmla="val 50000"/>
              <a:gd name="adj2" fmla="val 1201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ZoneTexte 12"/>
          <p:cNvSpPr txBox="1"/>
          <p:nvPr/>
        </p:nvSpPr>
        <p:spPr>
          <a:xfrm>
            <a:off x="1958338" y="4253348"/>
            <a:ext cx="3150525" cy="2769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Coordonnées suisse CH1903+</a:t>
            </a:r>
          </a:p>
        </p:txBody>
      </p:sp>
      <p:sp>
        <p:nvSpPr>
          <p:cNvPr id="14" name="Flèche vers le bas 13"/>
          <p:cNvSpPr/>
          <p:nvPr/>
        </p:nvSpPr>
        <p:spPr>
          <a:xfrm>
            <a:off x="2470959" y="4557450"/>
            <a:ext cx="83189" cy="421271"/>
          </a:xfrm>
          <a:prstGeom prst="downArrow">
            <a:avLst>
              <a:gd name="adj1" fmla="val 50000"/>
              <a:gd name="adj2" fmla="val 1201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14"/>
          <p:cNvSpPr txBox="1"/>
          <p:nvPr/>
        </p:nvSpPr>
        <p:spPr>
          <a:xfrm>
            <a:off x="1958338" y="5005824"/>
            <a:ext cx="3150525" cy="2769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Coordonnées suisse CH1903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566204" y="209161"/>
            <a:ext cx="1934791" cy="6155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CH" sz="1000" u="sng" dirty="0">
                <a:latin typeface="Arial" panose="020B0604020202020204" pitchFamily="34" charset="0"/>
                <a:cs typeface="Arial" panose="020B0604020202020204" pitchFamily="34" charset="0"/>
              </a:rPr>
              <a:t>Fichier de calculs :       </a:t>
            </a:r>
            <a:r>
              <a:rPr lang="fr-CH" sz="800" dirty="0">
                <a:latin typeface="Arial" panose="020B0604020202020204" pitchFamily="34" charset="0"/>
                <a:cs typeface="Arial" panose="020B0604020202020204" pitchFamily="34" charset="0"/>
              </a:rPr>
              <a:t>Transo_Suisse_GRS80_MN95.php</a:t>
            </a:r>
          </a:p>
          <a:p>
            <a:r>
              <a:rPr lang="fr-CH" sz="800" dirty="0" err="1">
                <a:latin typeface="Arial" panose="020B0604020202020204" pitchFamily="34" charset="0"/>
                <a:cs typeface="Arial" panose="020B0604020202020204" pitchFamily="34" charset="0"/>
              </a:rPr>
              <a:t>fonctions_suisses.php</a:t>
            </a:r>
            <a:endParaRPr lang="fr-CH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H" sz="800" dirty="0" err="1">
                <a:latin typeface="Arial" panose="020B0604020202020204" pitchFamily="34" charset="0"/>
                <a:cs typeface="Arial" panose="020B0604020202020204" pitchFamily="34" charset="0"/>
              </a:rPr>
              <a:t>Transo_Suisse_API_DLL.php</a:t>
            </a:r>
            <a:endParaRPr lang="fr-CH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866900" y="851817"/>
            <a:ext cx="2733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u="sng" dirty="0">
                <a:latin typeface="Arial" panose="020B0604020202020204" pitchFamily="34" charset="0"/>
                <a:cs typeface="Arial" panose="020B0604020202020204" pitchFamily="34" charset="0"/>
              </a:rPr>
              <a:t>Transformations planimétriques: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603960" y="1650459"/>
            <a:ext cx="2504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Ligne 6 : </a:t>
            </a:r>
            <a:r>
              <a:rPr lang="fr-CH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 geog_ETR89_to_cart_ETRS89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603960" y="2341380"/>
            <a:ext cx="2669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Ligne 17 : </a:t>
            </a:r>
            <a:r>
              <a:rPr lang="fr-CH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 carthesienne_ETRS89_to_carthesienne_CH1903plus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603960" y="3097309"/>
            <a:ext cx="250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Ligne 26 : </a:t>
            </a:r>
            <a:r>
              <a:rPr lang="fr-CH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 cart_CH1903plus_to_geog_CH1903plus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603960" y="3911340"/>
            <a:ext cx="2504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Ligne 83 : </a:t>
            </a:r>
            <a:r>
              <a:rPr lang="fr-CH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 geog_to_MN95 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603960" y="4656911"/>
            <a:ext cx="2504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Ligne 41 : </a:t>
            </a:r>
            <a:r>
              <a:rPr lang="fr-CH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 MN95_to_MN03 </a:t>
            </a: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303860" y="2374562"/>
            <a:ext cx="2645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Ligne 45 : </a:t>
            </a:r>
            <a:r>
              <a:rPr lang="fr-CH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 geogGRS80_to_geogCH1903plus</a:t>
            </a:r>
          </a:p>
        </p:txBody>
      </p:sp>
      <p:cxnSp>
        <p:nvCxnSpPr>
          <p:cNvPr id="31" name="Connecteur en arc 30"/>
          <p:cNvCxnSpPr>
            <a:stCxn id="5" idx="1"/>
            <a:endCxn id="11" idx="1"/>
          </p:cNvCxnSpPr>
          <p:nvPr/>
        </p:nvCxnSpPr>
        <p:spPr>
          <a:xfrm rot="10800000" flipV="1">
            <a:off x="1958339" y="1381944"/>
            <a:ext cx="1" cy="2257427"/>
          </a:xfrm>
          <a:prstGeom prst="curvedConnector3">
            <a:avLst>
              <a:gd name="adj1" fmla="val 228601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104970" y="1688932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6" name="Ellipse 35"/>
          <p:cNvSpPr/>
          <p:nvPr/>
        </p:nvSpPr>
        <p:spPr>
          <a:xfrm>
            <a:off x="2111444" y="2441407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7" name="Ellipse 36"/>
          <p:cNvSpPr/>
          <p:nvPr/>
        </p:nvSpPr>
        <p:spPr>
          <a:xfrm>
            <a:off x="2143262" y="3193883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8" name="Ellipse 37"/>
          <p:cNvSpPr/>
          <p:nvPr/>
        </p:nvSpPr>
        <p:spPr>
          <a:xfrm>
            <a:off x="2162504" y="3973442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Ellipse 38"/>
          <p:cNvSpPr/>
          <p:nvPr/>
        </p:nvSpPr>
        <p:spPr>
          <a:xfrm>
            <a:off x="1745455" y="2441407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0" name="Ellipse 39"/>
          <p:cNvSpPr/>
          <p:nvPr/>
        </p:nvSpPr>
        <p:spPr>
          <a:xfrm>
            <a:off x="2162504" y="4698835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1" name="Ellipse 40"/>
          <p:cNvSpPr/>
          <p:nvPr/>
        </p:nvSpPr>
        <p:spPr>
          <a:xfrm>
            <a:off x="4295720" y="396490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" name="Ellipse 41"/>
          <p:cNvSpPr/>
          <p:nvPr/>
        </p:nvSpPr>
        <p:spPr>
          <a:xfrm>
            <a:off x="4295720" y="649469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3" name="Flèche vers le bas 42"/>
          <p:cNvSpPr/>
          <p:nvPr/>
        </p:nvSpPr>
        <p:spPr>
          <a:xfrm>
            <a:off x="6296043" y="1547546"/>
            <a:ext cx="83189" cy="421271"/>
          </a:xfrm>
          <a:prstGeom prst="downArrow">
            <a:avLst>
              <a:gd name="adj1" fmla="val 50000"/>
              <a:gd name="adj2" fmla="val 1201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" name="ZoneTexte 43"/>
          <p:cNvSpPr txBox="1"/>
          <p:nvPr/>
        </p:nvSpPr>
        <p:spPr>
          <a:xfrm>
            <a:off x="5783423" y="1243445"/>
            <a:ext cx="3150525" cy="2769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Coordonnées suisse CH1903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5783422" y="1995920"/>
            <a:ext cx="3150525" cy="2769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Coordonnées suisse CH1903+</a:t>
            </a:r>
          </a:p>
        </p:txBody>
      </p:sp>
      <p:sp>
        <p:nvSpPr>
          <p:cNvPr id="46" name="Flèche vers le bas 45"/>
          <p:cNvSpPr/>
          <p:nvPr/>
        </p:nvSpPr>
        <p:spPr>
          <a:xfrm>
            <a:off x="6296043" y="2300022"/>
            <a:ext cx="83189" cy="421271"/>
          </a:xfrm>
          <a:prstGeom prst="downArrow">
            <a:avLst>
              <a:gd name="adj1" fmla="val 50000"/>
              <a:gd name="adj2" fmla="val 1201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ZoneTexte 46"/>
          <p:cNvSpPr txBox="1"/>
          <p:nvPr/>
        </p:nvSpPr>
        <p:spPr>
          <a:xfrm>
            <a:off x="5783422" y="2748396"/>
            <a:ext cx="3150525" cy="2769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Coordonnées géographiques CH1903+</a:t>
            </a:r>
          </a:p>
        </p:txBody>
      </p:sp>
      <p:sp>
        <p:nvSpPr>
          <p:cNvPr id="48" name="Flèche vers le bas 47"/>
          <p:cNvSpPr/>
          <p:nvPr/>
        </p:nvSpPr>
        <p:spPr>
          <a:xfrm>
            <a:off x="6296043" y="3052498"/>
            <a:ext cx="83189" cy="421271"/>
          </a:xfrm>
          <a:prstGeom prst="downArrow">
            <a:avLst>
              <a:gd name="adj1" fmla="val 50000"/>
              <a:gd name="adj2" fmla="val 1201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9" name="ZoneTexte 48"/>
          <p:cNvSpPr txBox="1"/>
          <p:nvPr/>
        </p:nvSpPr>
        <p:spPr>
          <a:xfrm>
            <a:off x="5783422" y="3500872"/>
            <a:ext cx="3150525" cy="2769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Coordonnées cartésiennes CH1903+</a:t>
            </a:r>
          </a:p>
        </p:txBody>
      </p:sp>
      <p:sp>
        <p:nvSpPr>
          <p:cNvPr id="50" name="Flèche vers le bas 49"/>
          <p:cNvSpPr/>
          <p:nvPr/>
        </p:nvSpPr>
        <p:spPr>
          <a:xfrm>
            <a:off x="6296043" y="3804974"/>
            <a:ext cx="83189" cy="421271"/>
          </a:xfrm>
          <a:prstGeom prst="downArrow">
            <a:avLst>
              <a:gd name="adj1" fmla="val 50000"/>
              <a:gd name="adj2" fmla="val 1201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1" name="ZoneTexte 50"/>
          <p:cNvSpPr txBox="1"/>
          <p:nvPr/>
        </p:nvSpPr>
        <p:spPr>
          <a:xfrm>
            <a:off x="5783422" y="4253348"/>
            <a:ext cx="3150525" cy="2769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Coordonnées cartésiennes ETRS89</a:t>
            </a:r>
          </a:p>
        </p:txBody>
      </p:sp>
      <p:sp>
        <p:nvSpPr>
          <p:cNvPr id="52" name="Flèche vers le bas 51"/>
          <p:cNvSpPr/>
          <p:nvPr/>
        </p:nvSpPr>
        <p:spPr>
          <a:xfrm>
            <a:off x="6296043" y="4557450"/>
            <a:ext cx="83189" cy="421271"/>
          </a:xfrm>
          <a:prstGeom prst="downArrow">
            <a:avLst>
              <a:gd name="adj1" fmla="val 50000"/>
              <a:gd name="adj2" fmla="val 1201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3" name="ZoneTexte 52"/>
          <p:cNvSpPr txBox="1"/>
          <p:nvPr/>
        </p:nvSpPr>
        <p:spPr>
          <a:xfrm>
            <a:off x="5783422" y="5005824"/>
            <a:ext cx="3150525" cy="2769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Coordonnées géographiques ETRS89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6391288" y="209161"/>
            <a:ext cx="1934791" cy="6155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CH" sz="1000" u="sng" dirty="0">
                <a:latin typeface="Arial" panose="020B0604020202020204" pitchFamily="34" charset="0"/>
                <a:cs typeface="Arial" panose="020B0604020202020204" pitchFamily="34" charset="0"/>
              </a:rPr>
              <a:t>Fichier de calculs :       </a:t>
            </a:r>
            <a:r>
              <a:rPr lang="fr-CH" sz="800" dirty="0">
                <a:latin typeface="Arial" panose="020B0604020202020204" pitchFamily="34" charset="0"/>
                <a:cs typeface="Arial" panose="020B0604020202020204" pitchFamily="34" charset="0"/>
              </a:rPr>
              <a:t>Transo_Suisse_MN95_GRS80.php</a:t>
            </a:r>
          </a:p>
          <a:p>
            <a:r>
              <a:rPr lang="fr-CH" sz="800" dirty="0" err="1">
                <a:latin typeface="Arial" panose="020B0604020202020204" pitchFamily="34" charset="0"/>
                <a:cs typeface="Arial" panose="020B0604020202020204" pitchFamily="34" charset="0"/>
              </a:rPr>
              <a:t>fonctions_suisses.php</a:t>
            </a:r>
            <a:endParaRPr lang="fr-CH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H" sz="800" dirty="0" err="1">
                <a:latin typeface="Arial" panose="020B0604020202020204" pitchFamily="34" charset="0"/>
                <a:cs typeface="Arial" panose="020B0604020202020204" pitchFamily="34" charset="0"/>
              </a:rPr>
              <a:t>Transo_Suisse_API_DLL.php</a:t>
            </a:r>
            <a:endParaRPr lang="fr-CH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5691984" y="851817"/>
            <a:ext cx="2822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u="sng" dirty="0">
                <a:latin typeface="Arial" panose="020B0604020202020204" pitchFamily="34" charset="0"/>
                <a:cs typeface="Arial" panose="020B0604020202020204" pitchFamily="34" charset="0"/>
              </a:rPr>
              <a:t>Transformations planimétriques: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6429044" y="1650459"/>
            <a:ext cx="2504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Ligne 53 : </a:t>
            </a:r>
            <a:r>
              <a:rPr lang="fr-CH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 MN03_to_MN95 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6429044" y="2411032"/>
            <a:ext cx="2669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Ligne 64 : </a:t>
            </a:r>
            <a:r>
              <a:rPr lang="fr-CH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 MN95_to_geog 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6429044" y="3097309"/>
            <a:ext cx="250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Ligne 80 : </a:t>
            </a:r>
            <a:r>
              <a:rPr lang="fr-CH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 geog_CH1903plus_to_cart_CH1903plus 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6429043" y="3911340"/>
            <a:ext cx="2555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Ligne 91 : </a:t>
            </a:r>
            <a:r>
              <a:rPr lang="fr-CH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 cartCH1903plus_to_cartETRS89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6429044" y="4656911"/>
            <a:ext cx="2504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Ligne 101 : </a:t>
            </a:r>
            <a:r>
              <a:rPr lang="fr-CH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 cartETRS89_to_geogETRS89</a:t>
            </a:r>
          </a:p>
        </p:txBody>
      </p:sp>
      <p:sp>
        <p:nvSpPr>
          <p:cNvPr id="61" name="ZoneTexte 60"/>
          <p:cNvSpPr txBox="1"/>
          <p:nvPr/>
        </p:nvSpPr>
        <p:spPr>
          <a:xfrm rot="16200000">
            <a:off x="4015962" y="3830628"/>
            <a:ext cx="27710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Ligne 120 : </a:t>
            </a:r>
            <a:r>
              <a:rPr lang="fr-CH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 geogCH1903plus_to_geogETRS89</a:t>
            </a:r>
          </a:p>
        </p:txBody>
      </p:sp>
      <p:cxnSp>
        <p:nvCxnSpPr>
          <p:cNvPr id="62" name="Connecteur en arc 61"/>
          <p:cNvCxnSpPr/>
          <p:nvPr/>
        </p:nvCxnSpPr>
        <p:spPr>
          <a:xfrm rot="10800000" flipV="1">
            <a:off x="5733297" y="2900865"/>
            <a:ext cx="1" cy="2257427"/>
          </a:xfrm>
          <a:prstGeom prst="curvedConnector3">
            <a:avLst>
              <a:gd name="adj1" fmla="val 228601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5930054" y="1688932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4" name="Ellipse 63"/>
          <p:cNvSpPr/>
          <p:nvPr/>
        </p:nvSpPr>
        <p:spPr>
          <a:xfrm>
            <a:off x="5936528" y="2441407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5" name="Ellipse 64"/>
          <p:cNvSpPr/>
          <p:nvPr/>
        </p:nvSpPr>
        <p:spPr>
          <a:xfrm>
            <a:off x="5968346" y="3193883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Ellipse 65"/>
          <p:cNvSpPr/>
          <p:nvPr/>
        </p:nvSpPr>
        <p:spPr>
          <a:xfrm>
            <a:off x="5987588" y="3973442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5520413" y="3960328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8" name="Ellipse 67"/>
          <p:cNvSpPr/>
          <p:nvPr/>
        </p:nvSpPr>
        <p:spPr>
          <a:xfrm>
            <a:off x="5987588" y="4698835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9" name="Ellipse 68"/>
          <p:cNvSpPr/>
          <p:nvPr/>
        </p:nvSpPr>
        <p:spPr>
          <a:xfrm>
            <a:off x="8120804" y="396490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0" name="Ellipse 69"/>
          <p:cNvSpPr/>
          <p:nvPr/>
        </p:nvSpPr>
        <p:spPr>
          <a:xfrm>
            <a:off x="8120804" y="649469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3" name="Connecteur droit 2"/>
          <p:cNvCxnSpPr/>
          <p:nvPr/>
        </p:nvCxnSpPr>
        <p:spPr>
          <a:xfrm flipH="1">
            <a:off x="5284223" y="209161"/>
            <a:ext cx="9563" cy="5277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8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èche vers le bas 5"/>
          <p:cNvSpPr/>
          <p:nvPr/>
        </p:nvSpPr>
        <p:spPr>
          <a:xfrm>
            <a:off x="2470959" y="1547546"/>
            <a:ext cx="83189" cy="421271"/>
          </a:xfrm>
          <a:prstGeom prst="downArrow">
            <a:avLst>
              <a:gd name="adj1" fmla="val 50000"/>
              <a:gd name="adj2" fmla="val 1201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1958339" y="1243445"/>
            <a:ext cx="3150525" cy="27699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NF02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958338" y="1995920"/>
            <a:ext cx="3150525" cy="27699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RAN95</a:t>
            </a:r>
          </a:p>
        </p:txBody>
      </p:sp>
      <p:sp>
        <p:nvSpPr>
          <p:cNvPr id="8" name="Flèche vers le bas 7"/>
          <p:cNvSpPr/>
          <p:nvPr/>
        </p:nvSpPr>
        <p:spPr>
          <a:xfrm>
            <a:off x="2470959" y="2300022"/>
            <a:ext cx="83189" cy="421271"/>
          </a:xfrm>
          <a:prstGeom prst="downArrow">
            <a:avLst>
              <a:gd name="adj1" fmla="val 50000"/>
              <a:gd name="adj2" fmla="val 1201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ZoneTexte 8"/>
          <p:cNvSpPr txBox="1"/>
          <p:nvPr/>
        </p:nvSpPr>
        <p:spPr>
          <a:xfrm>
            <a:off x="1958338" y="2748396"/>
            <a:ext cx="3150525" cy="27699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Hauteur ellipsoïdale Bessel</a:t>
            </a:r>
          </a:p>
        </p:txBody>
      </p:sp>
      <p:sp>
        <p:nvSpPr>
          <p:cNvPr id="10" name="Flèche vers le bas 9"/>
          <p:cNvSpPr/>
          <p:nvPr/>
        </p:nvSpPr>
        <p:spPr>
          <a:xfrm>
            <a:off x="2470959" y="3052498"/>
            <a:ext cx="83189" cy="421271"/>
          </a:xfrm>
          <a:prstGeom prst="downArrow">
            <a:avLst>
              <a:gd name="adj1" fmla="val 50000"/>
              <a:gd name="adj2" fmla="val 1201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10"/>
          <p:cNvSpPr txBox="1"/>
          <p:nvPr/>
        </p:nvSpPr>
        <p:spPr>
          <a:xfrm>
            <a:off x="1958338" y="3500872"/>
            <a:ext cx="3150525" cy="27699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Hauteur cartésienne Bessel</a:t>
            </a:r>
          </a:p>
        </p:txBody>
      </p:sp>
      <p:sp>
        <p:nvSpPr>
          <p:cNvPr id="12" name="Flèche vers le bas 11"/>
          <p:cNvSpPr/>
          <p:nvPr/>
        </p:nvSpPr>
        <p:spPr>
          <a:xfrm>
            <a:off x="2470959" y="3804974"/>
            <a:ext cx="83189" cy="421271"/>
          </a:xfrm>
          <a:prstGeom prst="downArrow">
            <a:avLst>
              <a:gd name="adj1" fmla="val 50000"/>
              <a:gd name="adj2" fmla="val 1201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ZoneTexte 12"/>
          <p:cNvSpPr txBox="1"/>
          <p:nvPr/>
        </p:nvSpPr>
        <p:spPr>
          <a:xfrm>
            <a:off x="1958338" y="4253348"/>
            <a:ext cx="3150525" cy="27699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Hauteur cartésienne ETRS89</a:t>
            </a:r>
          </a:p>
        </p:txBody>
      </p:sp>
      <p:sp>
        <p:nvSpPr>
          <p:cNvPr id="14" name="Flèche vers le bas 13"/>
          <p:cNvSpPr/>
          <p:nvPr/>
        </p:nvSpPr>
        <p:spPr>
          <a:xfrm>
            <a:off x="2470959" y="4557450"/>
            <a:ext cx="83189" cy="421271"/>
          </a:xfrm>
          <a:prstGeom prst="downArrow">
            <a:avLst>
              <a:gd name="adj1" fmla="val 50000"/>
              <a:gd name="adj2" fmla="val 1201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14"/>
          <p:cNvSpPr txBox="1"/>
          <p:nvPr/>
        </p:nvSpPr>
        <p:spPr>
          <a:xfrm>
            <a:off x="1958338" y="5005824"/>
            <a:ext cx="3150525" cy="27699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Hauteur ellipsoïdale ETRS89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566204" y="209161"/>
            <a:ext cx="1934791" cy="6155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CH" sz="1000" u="sng" dirty="0">
                <a:latin typeface="Arial" panose="020B0604020202020204" pitchFamily="34" charset="0"/>
                <a:cs typeface="Arial" panose="020B0604020202020204" pitchFamily="34" charset="0"/>
              </a:rPr>
              <a:t>Fichier de calculs :       </a:t>
            </a:r>
            <a:r>
              <a:rPr lang="fr-CH" sz="800" dirty="0">
                <a:latin typeface="Arial" panose="020B0604020202020204" pitchFamily="34" charset="0"/>
                <a:cs typeface="Arial" panose="020B0604020202020204" pitchFamily="34" charset="0"/>
              </a:rPr>
              <a:t>Transo_Suisse_GRS80_MN95.php</a:t>
            </a:r>
          </a:p>
          <a:p>
            <a:r>
              <a:rPr lang="fr-CH" sz="800" dirty="0" err="1">
                <a:latin typeface="Arial" panose="020B0604020202020204" pitchFamily="34" charset="0"/>
                <a:cs typeface="Arial" panose="020B0604020202020204" pitchFamily="34" charset="0"/>
              </a:rPr>
              <a:t>fonctions_suisses.php</a:t>
            </a:r>
            <a:endParaRPr lang="fr-CH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H" sz="800" dirty="0" err="1">
                <a:latin typeface="Arial" panose="020B0604020202020204" pitchFamily="34" charset="0"/>
                <a:cs typeface="Arial" panose="020B0604020202020204" pitchFamily="34" charset="0"/>
              </a:rPr>
              <a:t>Transo_Suisse_API_DLL.php</a:t>
            </a:r>
            <a:endParaRPr lang="fr-CH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866900" y="851817"/>
            <a:ext cx="2584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u="sng" dirty="0">
                <a:latin typeface="Arial" panose="020B0604020202020204" pitchFamily="34" charset="0"/>
                <a:cs typeface="Arial" panose="020B0604020202020204" pitchFamily="34" charset="0"/>
              </a:rPr>
              <a:t>Transformations altimétriques: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603960" y="1650459"/>
            <a:ext cx="2504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Ligne 67 : </a:t>
            </a:r>
            <a:r>
              <a:rPr lang="fr-CH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 NF02_to_RAN95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603960" y="2341380"/>
            <a:ext cx="2669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Ligne 113 : </a:t>
            </a:r>
            <a:r>
              <a:rPr lang="fr-CH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 RAN95_to_Bessel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603960" y="3097309"/>
            <a:ext cx="250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Ligne 80 : </a:t>
            </a:r>
            <a:r>
              <a:rPr lang="fr-CH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 geog_CH1903plus_to_cart_CH1903plus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603960" y="3911340"/>
            <a:ext cx="2669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Ligne 91 : </a:t>
            </a:r>
            <a:r>
              <a:rPr lang="fr-CH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 cartCH1903plus_to_cartETRS89 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603960" y="4656911"/>
            <a:ext cx="2504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Ligne 101 : </a:t>
            </a:r>
            <a:r>
              <a:rPr lang="fr-CH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 cartETRS89_to_geogETRS89</a:t>
            </a: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85015" y="1938791"/>
            <a:ext cx="19997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Ligne 157 : </a:t>
            </a:r>
            <a:r>
              <a:rPr lang="fr-CH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 NF02_to_Bessel</a:t>
            </a:r>
          </a:p>
        </p:txBody>
      </p:sp>
      <p:cxnSp>
        <p:nvCxnSpPr>
          <p:cNvPr id="31" name="Connecteur en arc 30"/>
          <p:cNvCxnSpPr>
            <a:stCxn id="5" idx="1"/>
            <a:endCxn id="9" idx="1"/>
          </p:cNvCxnSpPr>
          <p:nvPr/>
        </p:nvCxnSpPr>
        <p:spPr>
          <a:xfrm rot="10800000" flipV="1">
            <a:off x="1958339" y="1381944"/>
            <a:ext cx="1" cy="1504951"/>
          </a:xfrm>
          <a:prstGeom prst="curvedConnector3">
            <a:avLst>
              <a:gd name="adj1" fmla="val 228601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104970" y="1688932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6" name="Ellipse 35"/>
          <p:cNvSpPr/>
          <p:nvPr/>
        </p:nvSpPr>
        <p:spPr>
          <a:xfrm>
            <a:off x="2111444" y="2441407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7" name="Ellipse 36"/>
          <p:cNvSpPr/>
          <p:nvPr/>
        </p:nvSpPr>
        <p:spPr>
          <a:xfrm>
            <a:off x="2143262" y="3193883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8" name="Ellipse 37"/>
          <p:cNvSpPr/>
          <p:nvPr/>
        </p:nvSpPr>
        <p:spPr>
          <a:xfrm>
            <a:off x="2162504" y="3973442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Ellipse 38"/>
          <p:cNvSpPr/>
          <p:nvPr/>
        </p:nvSpPr>
        <p:spPr>
          <a:xfrm>
            <a:off x="1754502" y="2065169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0" name="Ellipse 39"/>
          <p:cNvSpPr/>
          <p:nvPr/>
        </p:nvSpPr>
        <p:spPr>
          <a:xfrm>
            <a:off x="2162504" y="4698835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1" name="Ellipse 40"/>
          <p:cNvSpPr/>
          <p:nvPr/>
        </p:nvSpPr>
        <p:spPr>
          <a:xfrm>
            <a:off x="4295720" y="396490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" name="Ellipse 41"/>
          <p:cNvSpPr/>
          <p:nvPr/>
        </p:nvSpPr>
        <p:spPr>
          <a:xfrm>
            <a:off x="4295720" y="649469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6585254" y="236264"/>
            <a:ext cx="1934791" cy="6155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CH" sz="1000" u="sng" dirty="0">
                <a:latin typeface="Arial" panose="020B0604020202020204" pitchFamily="34" charset="0"/>
                <a:cs typeface="Arial" panose="020B0604020202020204" pitchFamily="34" charset="0"/>
              </a:rPr>
              <a:t>Fichier de calculs :       </a:t>
            </a:r>
            <a:r>
              <a:rPr lang="fr-CH" sz="800" dirty="0">
                <a:latin typeface="Arial" panose="020B0604020202020204" pitchFamily="34" charset="0"/>
                <a:cs typeface="Arial" panose="020B0604020202020204" pitchFamily="34" charset="0"/>
              </a:rPr>
              <a:t>Transo_Suisse_MN95_GRS80.php</a:t>
            </a:r>
          </a:p>
          <a:p>
            <a:r>
              <a:rPr lang="fr-CH" sz="800" dirty="0" err="1">
                <a:latin typeface="Arial" panose="020B0604020202020204" pitchFamily="34" charset="0"/>
                <a:cs typeface="Arial" panose="020B0604020202020204" pitchFamily="34" charset="0"/>
              </a:rPr>
              <a:t>fonctions_suisses.php</a:t>
            </a:r>
            <a:endParaRPr lang="fr-CH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H" sz="800" dirty="0" err="1">
                <a:latin typeface="Arial" panose="020B0604020202020204" pitchFamily="34" charset="0"/>
                <a:cs typeface="Arial" panose="020B0604020202020204" pitchFamily="34" charset="0"/>
              </a:rPr>
              <a:t>Transo_Suisse_API_DLL.php</a:t>
            </a:r>
            <a:endParaRPr lang="fr-CH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5885950" y="878920"/>
            <a:ext cx="2584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u="sng" dirty="0">
                <a:latin typeface="Arial" panose="020B0604020202020204" pitchFamily="34" charset="0"/>
                <a:cs typeface="Arial" panose="020B0604020202020204" pitchFamily="34" charset="0"/>
              </a:rPr>
              <a:t>Transformations altimétriques:</a:t>
            </a:r>
          </a:p>
        </p:txBody>
      </p:sp>
      <p:sp>
        <p:nvSpPr>
          <p:cNvPr id="69" name="Ellipse 68"/>
          <p:cNvSpPr/>
          <p:nvPr/>
        </p:nvSpPr>
        <p:spPr>
          <a:xfrm>
            <a:off x="8314770" y="423593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0" name="Ellipse 69"/>
          <p:cNvSpPr/>
          <p:nvPr/>
        </p:nvSpPr>
        <p:spPr>
          <a:xfrm>
            <a:off x="8314770" y="676572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1" name="ZoneTexte 70"/>
          <p:cNvSpPr txBox="1"/>
          <p:nvPr/>
        </p:nvSpPr>
        <p:spPr>
          <a:xfrm rot="16200000">
            <a:off x="448686" y="3598957"/>
            <a:ext cx="213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Ligne 120 : </a:t>
            </a:r>
            <a:r>
              <a:rPr lang="fr-CH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 geogCH1903plus_to_geogETRS89</a:t>
            </a:r>
          </a:p>
        </p:txBody>
      </p:sp>
      <p:sp>
        <p:nvSpPr>
          <p:cNvPr id="73" name="Ellipse 72"/>
          <p:cNvSpPr/>
          <p:nvPr/>
        </p:nvSpPr>
        <p:spPr>
          <a:xfrm>
            <a:off x="1754500" y="4363706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74" name="Connecteur en arc 73"/>
          <p:cNvCxnSpPr/>
          <p:nvPr/>
        </p:nvCxnSpPr>
        <p:spPr>
          <a:xfrm rot="10800000" flipV="1">
            <a:off x="1932908" y="2913978"/>
            <a:ext cx="1" cy="2257427"/>
          </a:xfrm>
          <a:prstGeom prst="curvedConnector3">
            <a:avLst>
              <a:gd name="adj1" fmla="val 228601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èche vers le bas 74"/>
          <p:cNvSpPr/>
          <p:nvPr/>
        </p:nvSpPr>
        <p:spPr>
          <a:xfrm>
            <a:off x="6495106" y="1547546"/>
            <a:ext cx="83189" cy="421271"/>
          </a:xfrm>
          <a:prstGeom prst="downArrow">
            <a:avLst>
              <a:gd name="adj1" fmla="val 50000"/>
              <a:gd name="adj2" fmla="val 1201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6" name="ZoneTexte 75"/>
          <p:cNvSpPr txBox="1"/>
          <p:nvPr/>
        </p:nvSpPr>
        <p:spPr>
          <a:xfrm>
            <a:off x="5982486" y="1243445"/>
            <a:ext cx="3150525" cy="27699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Hauteur ellipsoïdale ETRS89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5982485" y="1995920"/>
            <a:ext cx="3150525" cy="27699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Hauteur cartésienne ETRS89</a:t>
            </a:r>
          </a:p>
        </p:txBody>
      </p:sp>
      <p:sp>
        <p:nvSpPr>
          <p:cNvPr id="78" name="Flèche vers le bas 77"/>
          <p:cNvSpPr/>
          <p:nvPr/>
        </p:nvSpPr>
        <p:spPr>
          <a:xfrm>
            <a:off x="6495106" y="2300022"/>
            <a:ext cx="83189" cy="421271"/>
          </a:xfrm>
          <a:prstGeom prst="downArrow">
            <a:avLst>
              <a:gd name="adj1" fmla="val 50000"/>
              <a:gd name="adj2" fmla="val 1201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9" name="ZoneTexte 78"/>
          <p:cNvSpPr txBox="1"/>
          <p:nvPr/>
        </p:nvSpPr>
        <p:spPr>
          <a:xfrm>
            <a:off x="5982485" y="2748396"/>
            <a:ext cx="3150525" cy="27699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Hauteur cartésienne Bessel</a:t>
            </a:r>
          </a:p>
        </p:txBody>
      </p:sp>
      <p:sp>
        <p:nvSpPr>
          <p:cNvPr id="80" name="Flèche vers le bas 79"/>
          <p:cNvSpPr/>
          <p:nvPr/>
        </p:nvSpPr>
        <p:spPr>
          <a:xfrm>
            <a:off x="6495106" y="3052498"/>
            <a:ext cx="83189" cy="421271"/>
          </a:xfrm>
          <a:prstGeom prst="downArrow">
            <a:avLst>
              <a:gd name="adj1" fmla="val 50000"/>
              <a:gd name="adj2" fmla="val 1201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1" name="ZoneTexte 80"/>
          <p:cNvSpPr txBox="1"/>
          <p:nvPr/>
        </p:nvSpPr>
        <p:spPr>
          <a:xfrm>
            <a:off x="5982485" y="3500872"/>
            <a:ext cx="3150525" cy="27699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Hauteur ellipsoïdale Bessel</a:t>
            </a:r>
          </a:p>
        </p:txBody>
      </p:sp>
      <p:sp>
        <p:nvSpPr>
          <p:cNvPr id="82" name="Flèche vers le bas 81"/>
          <p:cNvSpPr/>
          <p:nvPr/>
        </p:nvSpPr>
        <p:spPr>
          <a:xfrm>
            <a:off x="6495106" y="3804974"/>
            <a:ext cx="83189" cy="421271"/>
          </a:xfrm>
          <a:prstGeom prst="downArrow">
            <a:avLst>
              <a:gd name="adj1" fmla="val 50000"/>
              <a:gd name="adj2" fmla="val 1201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3" name="ZoneTexte 82"/>
          <p:cNvSpPr txBox="1"/>
          <p:nvPr/>
        </p:nvSpPr>
        <p:spPr>
          <a:xfrm>
            <a:off x="5982485" y="4253348"/>
            <a:ext cx="3150525" cy="27699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RAN95</a:t>
            </a:r>
          </a:p>
        </p:txBody>
      </p:sp>
      <p:sp>
        <p:nvSpPr>
          <p:cNvPr id="84" name="Flèche vers le bas 83"/>
          <p:cNvSpPr/>
          <p:nvPr/>
        </p:nvSpPr>
        <p:spPr>
          <a:xfrm>
            <a:off x="6495106" y="4557450"/>
            <a:ext cx="83189" cy="421271"/>
          </a:xfrm>
          <a:prstGeom prst="downArrow">
            <a:avLst>
              <a:gd name="adj1" fmla="val 50000"/>
              <a:gd name="adj2" fmla="val 1201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5" name="ZoneTexte 84"/>
          <p:cNvSpPr txBox="1"/>
          <p:nvPr/>
        </p:nvSpPr>
        <p:spPr>
          <a:xfrm>
            <a:off x="5982485" y="5005824"/>
            <a:ext cx="3150525" cy="27699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NF02</a:t>
            </a:r>
          </a:p>
        </p:txBody>
      </p:sp>
      <p:sp>
        <p:nvSpPr>
          <p:cNvPr id="86" name="ZoneTexte 85"/>
          <p:cNvSpPr txBox="1"/>
          <p:nvPr/>
        </p:nvSpPr>
        <p:spPr>
          <a:xfrm>
            <a:off x="6628107" y="1650459"/>
            <a:ext cx="2504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Ligne 6 : </a:t>
            </a:r>
            <a:r>
              <a:rPr lang="fr-CH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 geog_ETR89_to_cart_ETRS89 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6628107" y="2341380"/>
            <a:ext cx="2669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Ligne 17 : </a:t>
            </a:r>
            <a:r>
              <a:rPr lang="fr-CH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 carthesienne_ETRS89_to_carthesienne_CH1903plus </a:t>
            </a:r>
          </a:p>
        </p:txBody>
      </p:sp>
      <p:sp>
        <p:nvSpPr>
          <p:cNvPr id="88" name="ZoneTexte 87"/>
          <p:cNvSpPr txBox="1"/>
          <p:nvPr/>
        </p:nvSpPr>
        <p:spPr>
          <a:xfrm>
            <a:off x="6628107" y="3097309"/>
            <a:ext cx="250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Ligne 26 : </a:t>
            </a:r>
            <a:r>
              <a:rPr lang="fr-CH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 cart_CH1903plus_to_geog_CH1903plus </a:t>
            </a:r>
          </a:p>
        </p:txBody>
      </p:sp>
      <p:sp>
        <p:nvSpPr>
          <p:cNvPr id="89" name="ZoneTexte 88"/>
          <p:cNvSpPr txBox="1"/>
          <p:nvPr/>
        </p:nvSpPr>
        <p:spPr>
          <a:xfrm>
            <a:off x="6628107" y="3911340"/>
            <a:ext cx="2669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Ligne 135 : </a:t>
            </a:r>
            <a:r>
              <a:rPr lang="fr-CH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 Bessel_to_RAN95 </a:t>
            </a:r>
          </a:p>
        </p:txBody>
      </p:sp>
      <p:sp>
        <p:nvSpPr>
          <p:cNvPr id="90" name="ZoneTexte 89"/>
          <p:cNvSpPr txBox="1"/>
          <p:nvPr/>
        </p:nvSpPr>
        <p:spPr>
          <a:xfrm>
            <a:off x="6628107" y="4656911"/>
            <a:ext cx="2504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Ligne 39 : </a:t>
            </a:r>
            <a:r>
              <a:rPr lang="fr-CH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 RAN95_to_NF02 </a:t>
            </a:r>
          </a:p>
        </p:txBody>
      </p:sp>
      <p:sp>
        <p:nvSpPr>
          <p:cNvPr id="92" name="Ellipse 91"/>
          <p:cNvSpPr/>
          <p:nvPr/>
        </p:nvSpPr>
        <p:spPr>
          <a:xfrm>
            <a:off x="6129117" y="1688932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3" name="Ellipse 92"/>
          <p:cNvSpPr/>
          <p:nvPr/>
        </p:nvSpPr>
        <p:spPr>
          <a:xfrm>
            <a:off x="6135591" y="2441407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4" name="Ellipse 93"/>
          <p:cNvSpPr/>
          <p:nvPr/>
        </p:nvSpPr>
        <p:spPr>
          <a:xfrm>
            <a:off x="6167409" y="3193883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5" name="Ellipse 94"/>
          <p:cNvSpPr/>
          <p:nvPr/>
        </p:nvSpPr>
        <p:spPr>
          <a:xfrm>
            <a:off x="6186651" y="3973442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7" name="Ellipse 96"/>
          <p:cNvSpPr/>
          <p:nvPr/>
        </p:nvSpPr>
        <p:spPr>
          <a:xfrm>
            <a:off x="6186651" y="4698835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8" name="ZoneTexte 97"/>
          <p:cNvSpPr txBox="1"/>
          <p:nvPr/>
        </p:nvSpPr>
        <p:spPr>
          <a:xfrm rot="16200000">
            <a:off x="4474788" y="2077101"/>
            <a:ext cx="213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Ligne 45 : </a:t>
            </a:r>
            <a:r>
              <a:rPr lang="fr-CH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 geogGRS80_to_geogCH1903plus </a:t>
            </a:r>
          </a:p>
        </p:txBody>
      </p:sp>
      <p:sp>
        <p:nvSpPr>
          <p:cNvPr id="99" name="Ellipse 98"/>
          <p:cNvSpPr/>
          <p:nvPr/>
        </p:nvSpPr>
        <p:spPr>
          <a:xfrm>
            <a:off x="5780602" y="2841850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00" name="Connecteur en arc 99"/>
          <p:cNvCxnSpPr/>
          <p:nvPr/>
        </p:nvCxnSpPr>
        <p:spPr>
          <a:xfrm rot="10800000" flipV="1">
            <a:off x="5959010" y="1392122"/>
            <a:ext cx="1" cy="2257427"/>
          </a:xfrm>
          <a:prstGeom prst="curvedConnector3">
            <a:avLst>
              <a:gd name="adj1" fmla="val 228601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 rot="16200000">
            <a:off x="4562382" y="4223302"/>
            <a:ext cx="19997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Ligne 179 : </a:t>
            </a:r>
            <a:r>
              <a:rPr lang="fr-CH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CH" sz="800" i="1" dirty="0">
                <a:latin typeface="Arial" panose="020B0604020202020204" pitchFamily="34" charset="0"/>
                <a:cs typeface="Arial" panose="020B0604020202020204" pitchFamily="34" charset="0"/>
              </a:rPr>
              <a:t> Bessel_to_NF02 </a:t>
            </a:r>
          </a:p>
        </p:txBody>
      </p:sp>
      <p:cxnSp>
        <p:nvCxnSpPr>
          <p:cNvPr id="102" name="Connecteur en arc 101"/>
          <p:cNvCxnSpPr/>
          <p:nvPr/>
        </p:nvCxnSpPr>
        <p:spPr>
          <a:xfrm rot="10800000" flipV="1">
            <a:off x="5935706" y="3666455"/>
            <a:ext cx="1" cy="1504951"/>
          </a:xfrm>
          <a:prstGeom prst="curvedConnector3">
            <a:avLst>
              <a:gd name="adj1" fmla="val 228601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lipse 102"/>
          <p:cNvSpPr/>
          <p:nvPr/>
        </p:nvSpPr>
        <p:spPr>
          <a:xfrm>
            <a:off x="5731869" y="4349680"/>
            <a:ext cx="141922" cy="138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64" name="Connecteur droit 63"/>
          <p:cNvCxnSpPr/>
          <p:nvPr/>
        </p:nvCxnSpPr>
        <p:spPr>
          <a:xfrm flipH="1">
            <a:off x="5284223" y="209161"/>
            <a:ext cx="9563" cy="5277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7951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490</Words>
  <Application>Microsoft Office PowerPoint</Application>
  <PresentationFormat>Grand écran</PresentationFormat>
  <Paragraphs>100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Bobillier Quentin</dc:creator>
  <cp:lastModifiedBy>Bobillier Quentin</cp:lastModifiedBy>
  <cp:revision>16</cp:revision>
  <dcterms:created xsi:type="dcterms:W3CDTF">2018-04-18T08:47:46Z</dcterms:created>
  <dcterms:modified xsi:type="dcterms:W3CDTF">2018-04-28T12:14:26Z</dcterms:modified>
</cp:coreProperties>
</file>