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8" r:id="rId5"/>
    <p:sldId id="266" r:id="rId6"/>
    <p:sldId id="259" r:id="rId7"/>
    <p:sldId id="265" r:id="rId8"/>
    <p:sldId id="268" r:id="rId9"/>
    <p:sldId id="269" r:id="rId10"/>
    <p:sldId id="270" r:id="rId11"/>
    <p:sldId id="27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5" autoAdjust="0"/>
    <p:restoredTop sz="86353" autoAdjust="0"/>
  </p:normalViewPr>
  <p:slideViewPr>
    <p:cSldViewPr snapToObjects="1">
      <p:cViewPr varScale="1">
        <p:scale>
          <a:sx n="100" d="100"/>
          <a:sy n="100" d="100"/>
        </p:scale>
        <p:origin x="223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7D8B8-887A-47CA-89AC-25C006592009}" type="datetimeFigureOut">
              <a:rPr lang="fr-CH" smtClean="0"/>
              <a:t>13.03.2018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38CCD-4BAD-4F7C-BC14-528530693D2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825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38CCD-4BAD-4F7C-BC14-528530693D26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7282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38CCD-4BAD-4F7C-BC14-528530693D26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102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6093123"/>
            <a:ext cx="6624736" cy="4314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aseline="0">
                <a:latin typeface="+mn-lt"/>
              </a:defRPr>
            </a:lvl1pPr>
          </a:lstStyle>
          <a:p>
            <a:pPr lvl="0"/>
            <a:r>
              <a:rPr lang="fr-CH" dirty="0"/>
              <a:t>Prénom Nom, 00 mois 0000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200" y="5866528"/>
            <a:ext cx="1150513" cy="5148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06"/>
          <a:stretch/>
        </p:blipFill>
        <p:spPr>
          <a:xfrm>
            <a:off x="1" y="496800"/>
            <a:ext cx="611559" cy="1042418"/>
          </a:xfrm>
          <a:prstGeom prst="rect">
            <a:avLst/>
          </a:prstGeom>
        </p:spPr>
      </p:pic>
      <p:sp>
        <p:nvSpPr>
          <p:cNvPr id="7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4077072"/>
            <a:ext cx="6624736" cy="201605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100"/>
              </a:spcBef>
              <a:buNone/>
              <a:defRPr sz="40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fr-CH" dirty="0"/>
              <a:t>Titre de présentation</a:t>
            </a:r>
          </a:p>
          <a:p>
            <a:pPr lvl="0"/>
            <a:r>
              <a:rPr lang="fr-CH" dirty="0"/>
              <a:t>éventuellement sur 2 lignes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 ave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3212976"/>
            <a:ext cx="6624736" cy="201605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100"/>
              </a:spcBef>
              <a:buNone/>
              <a:defRPr sz="40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fr-CH" dirty="0"/>
              <a:t>Titre de présentation</a:t>
            </a:r>
          </a:p>
          <a:p>
            <a:pPr lvl="0"/>
            <a:r>
              <a:rPr lang="fr-CH" dirty="0"/>
              <a:t>éventuellement sur 2 lignes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5229027"/>
            <a:ext cx="6624736" cy="4314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aseline="0">
                <a:latin typeface="+mn-lt"/>
              </a:defRPr>
            </a:lvl1pPr>
          </a:lstStyle>
          <a:p>
            <a:pPr lvl="0"/>
            <a:r>
              <a:rPr lang="fr-CH" dirty="0"/>
              <a:t>Prénom Nom, 00 mois 0000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200" y="5868000"/>
            <a:ext cx="1150513" cy="514800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702000" y="5733256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space réservé pour une image  4"/>
          <p:cNvSpPr>
            <a:spLocks noGrp="1"/>
          </p:cNvSpPr>
          <p:nvPr>
            <p:ph type="pic" sz="quarter" idx="14" hasCustomPrompt="1"/>
          </p:nvPr>
        </p:nvSpPr>
        <p:spPr>
          <a:xfrm>
            <a:off x="702000" y="5826125"/>
            <a:ext cx="1152000" cy="51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logo</a:t>
            </a:r>
            <a:endParaRPr lang="fr-FR" dirty="0"/>
          </a:p>
        </p:txBody>
      </p:sp>
      <p:sp>
        <p:nvSpPr>
          <p:cNvPr id="11" name="Espace réservé pour une image  4"/>
          <p:cNvSpPr>
            <a:spLocks noGrp="1"/>
          </p:cNvSpPr>
          <p:nvPr>
            <p:ph type="pic" sz="quarter" idx="15" hasCustomPrompt="1"/>
          </p:nvPr>
        </p:nvSpPr>
        <p:spPr>
          <a:xfrm>
            <a:off x="1979712" y="5824800"/>
            <a:ext cx="1152000" cy="51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logo</a:t>
            </a:r>
            <a:endParaRPr lang="fr-FR" dirty="0"/>
          </a:p>
        </p:txBody>
      </p:sp>
      <p:sp>
        <p:nvSpPr>
          <p:cNvPr id="13" name="Espace réservé pour une image  4"/>
          <p:cNvSpPr>
            <a:spLocks noGrp="1"/>
          </p:cNvSpPr>
          <p:nvPr>
            <p:ph type="pic" sz="quarter" idx="16" hasCustomPrompt="1"/>
          </p:nvPr>
        </p:nvSpPr>
        <p:spPr>
          <a:xfrm>
            <a:off x="3254138" y="5824800"/>
            <a:ext cx="1152000" cy="51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logo</a:t>
            </a:r>
            <a:endParaRPr lang="fr-FR" dirty="0"/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7" hasCustomPrompt="1"/>
          </p:nvPr>
        </p:nvSpPr>
        <p:spPr>
          <a:xfrm>
            <a:off x="4523447" y="5825397"/>
            <a:ext cx="1152000" cy="51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logo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07"/>
          <a:stretch/>
        </p:blipFill>
        <p:spPr>
          <a:xfrm>
            <a:off x="1" y="496800"/>
            <a:ext cx="611560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8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01999" y="496800"/>
            <a:ext cx="7920000" cy="540000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buNone/>
              <a:defRPr sz="3000" b="1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Titre 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2000" y="1036800"/>
            <a:ext cx="7920000" cy="500400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buNone/>
              <a:defRPr sz="2200" b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Sous-titre</a:t>
            </a:r>
            <a:endParaRPr lang="en-US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1844674"/>
            <a:ext cx="7920000" cy="38165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702000" y="496800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702000" y="1537200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702000" y="6356349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729" y="6408712"/>
            <a:ext cx="260648" cy="26064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800"/>
            <a:ext cx="497126" cy="104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su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5"/>
          </p:nvPr>
        </p:nvSpPr>
        <p:spPr>
          <a:xfrm>
            <a:off x="701674" y="1844676"/>
            <a:ext cx="2516301" cy="1712465"/>
          </a:xfrm>
          <a:prstGeom prst="rect">
            <a:avLst/>
          </a:prstGeom>
        </p:spPr>
        <p:txBody>
          <a:bodyPr/>
          <a:lstStyle/>
          <a:p>
            <a:r>
              <a:rPr lang="fr-CH"/>
              <a:t>Click icon to add picture</a:t>
            </a:r>
            <a:endParaRPr lang="fr-FR"/>
          </a:p>
        </p:txBody>
      </p:sp>
      <p:sp>
        <p:nvSpPr>
          <p:cNvPr id="8" name="Espace réservé pour une image  6"/>
          <p:cNvSpPr>
            <a:spLocks noGrp="1"/>
          </p:cNvSpPr>
          <p:nvPr>
            <p:ph type="pic" sz="quarter" idx="16"/>
          </p:nvPr>
        </p:nvSpPr>
        <p:spPr>
          <a:xfrm>
            <a:off x="3403848" y="1844676"/>
            <a:ext cx="2516301" cy="1712465"/>
          </a:xfrm>
          <a:prstGeom prst="rect">
            <a:avLst/>
          </a:prstGeom>
        </p:spPr>
        <p:txBody>
          <a:bodyPr/>
          <a:lstStyle/>
          <a:p>
            <a:r>
              <a:rPr lang="fr-CH"/>
              <a:t>Click icon to add picture</a:t>
            </a:r>
            <a:endParaRPr lang="fr-FR" dirty="0"/>
          </a:p>
        </p:txBody>
      </p:sp>
      <p:sp>
        <p:nvSpPr>
          <p:cNvPr id="9" name="Espace réservé pour une image  6"/>
          <p:cNvSpPr>
            <a:spLocks noGrp="1"/>
          </p:cNvSpPr>
          <p:nvPr>
            <p:ph type="pic" sz="quarter" idx="17"/>
          </p:nvPr>
        </p:nvSpPr>
        <p:spPr>
          <a:xfrm>
            <a:off x="6111170" y="1844676"/>
            <a:ext cx="2516301" cy="1712465"/>
          </a:xfrm>
          <a:prstGeom prst="rect">
            <a:avLst/>
          </a:prstGeom>
        </p:spPr>
        <p:txBody>
          <a:bodyPr/>
          <a:lstStyle/>
          <a:p>
            <a:r>
              <a:rPr lang="fr-CH"/>
              <a:t>Click icon to add picture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8" hasCustomPrompt="1"/>
          </p:nvPr>
        </p:nvSpPr>
        <p:spPr>
          <a:xfrm>
            <a:off x="701675" y="3644900"/>
            <a:ext cx="2516188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fr-CH" dirty="0"/>
              <a:t>Légende</a:t>
            </a:r>
            <a:endParaRPr lang="fr-FR" dirty="0"/>
          </a:p>
        </p:txBody>
      </p:sp>
      <p:sp>
        <p:nvSpPr>
          <p:cNvPr id="12" name="Espace réservé du texte 10"/>
          <p:cNvSpPr>
            <a:spLocks noGrp="1"/>
          </p:cNvSpPr>
          <p:nvPr>
            <p:ph type="body" sz="quarter" idx="19" hasCustomPrompt="1"/>
          </p:nvPr>
        </p:nvSpPr>
        <p:spPr>
          <a:xfrm>
            <a:off x="3403848" y="3644900"/>
            <a:ext cx="2516188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fr-CH" dirty="0"/>
              <a:t>Légende</a:t>
            </a:r>
            <a:endParaRPr lang="fr-FR" dirty="0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20" hasCustomPrompt="1"/>
          </p:nvPr>
        </p:nvSpPr>
        <p:spPr>
          <a:xfrm>
            <a:off x="6105811" y="3644900"/>
            <a:ext cx="2516188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fr-CH" dirty="0"/>
              <a:t>Légende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21" hasCustomPrompt="1"/>
          </p:nvPr>
        </p:nvSpPr>
        <p:spPr>
          <a:xfrm>
            <a:off x="701675" y="4149080"/>
            <a:ext cx="7920000" cy="1872580"/>
          </a:xfrm>
          <a:prstGeom prst="rect">
            <a:avLst/>
          </a:prstGeom>
        </p:spPr>
        <p:txBody>
          <a:bodyPr lIns="0" tIns="0" rIns="0" bIns="0"/>
          <a:lstStyle>
            <a:lvl1pPr marL="180000" indent="-342900" defTabSz="457200">
              <a:buClr>
                <a:srgbClr val="FF0000"/>
              </a:buClr>
              <a:buSzPct val="100000"/>
              <a:buFont typeface="Arial" pitchFamily="34" charset="0"/>
              <a:buChar char="•"/>
              <a:defRPr/>
            </a:lvl1pPr>
            <a:lvl2pPr marL="457200" indent="0">
              <a:buClr>
                <a:srgbClr val="FF0000"/>
              </a:buClr>
              <a:buFont typeface="Arial" pitchFamily="34" charset="0"/>
              <a:buNone/>
              <a:defRPr/>
            </a:lvl2pPr>
            <a:lvl3pPr marL="914400" indent="0">
              <a:buClr>
                <a:srgbClr val="FF0000"/>
              </a:buClr>
              <a:buFont typeface="Arial" pitchFamily="34" charset="0"/>
              <a:buNone/>
              <a:defRPr/>
            </a:lvl3pPr>
            <a:lvl4pPr marL="1600200" indent="-228600">
              <a:buClr>
                <a:srgbClr val="FF0000"/>
              </a:buClr>
              <a:buFont typeface="Arial" pitchFamily="34" charset="0"/>
              <a:buChar char="•"/>
              <a:defRPr/>
            </a:lvl4pPr>
            <a:lvl5pPr marL="1828800" indent="0">
              <a:buClr>
                <a:srgbClr val="FF0000"/>
              </a:buClr>
              <a:buFont typeface="Arial" pitchFamily="34" charset="0"/>
              <a:buNone/>
              <a:defRPr/>
            </a:lvl5pPr>
          </a:lstStyle>
          <a:p>
            <a:pPr lvl="0"/>
            <a:r>
              <a:rPr lang="fr-FR" dirty="0"/>
              <a:t>Liste à puce 1</a:t>
            </a:r>
          </a:p>
          <a:p>
            <a:pPr lvl="0"/>
            <a:r>
              <a:rPr lang="fr-FR" dirty="0"/>
              <a:t>Liste à puce 2</a:t>
            </a:r>
          </a:p>
          <a:p>
            <a:pPr lvl="0"/>
            <a:r>
              <a:rPr lang="fr-FR" dirty="0"/>
              <a:t>Liste à puce 3</a:t>
            </a:r>
          </a:p>
          <a:p>
            <a:pPr lvl="0"/>
            <a:r>
              <a:rPr lang="fr-CH" dirty="0" err="1"/>
              <a:t>Dsdsd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01999" y="496800"/>
            <a:ext cx="7920000" cy="540000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buNone/>
              <a:defRPr sz="3000" b="1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Titre 1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2000" y="1036800"/>
            <a:ext cx="7920000" cy="500400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buNone/>
              <a:defRPr sz="2200" b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Sous-titre</a:t>
            </a:r>
            <a:endParaRPr lang="en-US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702000" y="496800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02000" y="1537200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702000" y="6356349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729" y="6408712"/>
            <a:ext cx="260648" cy="26064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800"/>
            <a:ext cx="497126" cy="10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0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09320"/>
          </a:xfrm>
          <a:prstGeom prst="rect">
            <a:avLst/>
          </a:prstGeom>
        </p:spPr>
        <p:txBody>
          <a:bodyPr/>
          <a:lstStyle/>
          <a:p>
            <a:r>
              <a:rPr lang="fr-CH"/>
              <a:t>Click icon to add picture</a:t>
            </a:r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1" hasCustomPrompt="1"/>
          </p:nvPr>
        </p:nvSpPr>
        <p:spPr>
          <a:xfrm>
            <a:off x="702000" y="6381750"/>
            <a:ext cx="7920000" cy="36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fr-CH" dirty="0"/>
              <a:t>légende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800"/>
            <a:ext cx="497126" cy="10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8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182816" y="6356349"/>
            <a:ext cx="2133600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B28DAD0-2E7F-0B49-858C-0AF98DF1634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02000" y="3212976"/>
            <a:ext cx="7686424" cy="2016051"/>
          </a:xfrm>
        </p:spPr>
        <p:txBody>
          <a:bodyPr/>
          <a:lstStyle/>
          <a:p>
            <a:r>
              <a:rPr lang="fr-CH" dirty="0" smtClean="0"/>
              <a:t>Projet Dev / GeodAjust4 / SIG4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2000" y="5229027"/>
            <a:ext cx="6750320" cy="431428"/>
          </a:xfrm>
        </p:spPr>
        <p:txBody>
          <a:bodyPr/>
          <a:lstStyle/>
          <a:p>
            <a:r>
              <a:rPr lang="en-US" dirty="0" smtClean="0"/>
              <a:t>Della Casa Bruno et Bobillier Quentin, </a:t>
            </a:r>
            <a:r>
              <a:rPr lang="fr-CH" dirty="0" smtClean="0"/>
              <a:t>15 mars </a:t>
            </a:r>
            <a:r>
              <a:rPr lang="en-US" dirty="0" smtClean="0"/>
              <a:t>2018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2656"/>
            <a:ext cx="6588224" cy="429071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95" y="5822486"/>
            <a:ext cx="3505504" cy="816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CH" sz="2000" dirty="0" smtClean="0"/>
              <a:t>Projet</a:t>
            </a:r>
            <a:endParaRPr lang="fr-CH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H" sz="2000" dirty="0" smtClean="0"/>
              <a:t>Démonstration </a:t>
            </a:r>
            <a:r>
              <a:rPr lang="fr-CH" sz="2000" dirty="0" smtClean="0"/>
              <a:t>de notre prototype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H" sz="2000" dirty="0" smtClean="0"/>
              <a:t>Géodésie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H" sz="2000" dirty="0" smtClean="0"/>
              <a:t>Conclusion</a:t>
            </a:r>
            <a:endParaRPr lang="fr-CH" sz="2000" dirty="0"/>
          </a:p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1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smtClean="0"/>
              <a:t>Projet</a:t>
            </a:r>
            <a:endParaRPr lang="fr-CH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SzPct val="70000"/>
              <a:buFont typeface="Wingdings" panose="05000000000000000000" pitchFamily="2" charset="2"/>
              <a:buChar char="q"/>
            </a:pPr>
            <a:r>
              <a:rPr lang="fr-CH" sz="2000" dirty="0" smtClean="0"/>
              <a:t>Développement d’un outils en ligne de transformation de coordonnées géodésiques Franco - Suisse</a:t>
            </a:r>
            <a:endParaRPr lang="fr-CH" sz="2000" dirty="0" smtClean="0"/>
          </a:p>
          <a:p>
            <a:pPr marL="342900" indent="-342900">
              <a:buSzPct val="70000"/>
              <a:buFont typeface="Wingdings" panose="05000000000000000000" pitchFamily="2" charset="2"/>
              <a:buChar char="q"/>
            </a:pPr>
            <a:r>
              <a:rPr lang="fr-CH" sz="2000" dirty="0" smtClean="0"/>
              <a:t>Collaboration entre ENSG et HEIG-VD</a:t>
            </a:r>
          </a:p>
          <a:p>
            <a:pPr marL="342900" indent="-342900">
              <a:buSzPct val="70000"/>
              <a:buFont typeface="Wingdings" panose="05000000000000000000" pitchFamily="2" charset="2"/>
              <a:buChar char="q"/>
            </a:pPr>
            <a:r>
              <a:rPr lang="fr-CH" sz="2000" dirty="0" smtClean="0"/>
              <a:t>SIG</a:t>
            </a:r>
          </a:p>
          <a:p>
            <a:pPr marL="342900" indent="-342900">
              <a:buSzPct val="70000"/>
              <a:buFont typeface="Wingdings" panose="05000000000000000000" pitchFamily="2" charset="2"/>
              <a:buChar char="q"/>
            </a:pPr>
            <a:r>
              <a:rPr lang="fr-CH" sz="2000" dirty="0" smtClean="0"/>
              <a:t>Géodésie</a:t>
            </a:r>
          </a:p>
          <a:p>
            <a:pPr>
              <a:buSzPct val="70000"/>
            </a:pPr>
            <a:endParaRPr lang="fr-CH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98D178-AF2C-4F51-B210-CE7C0013A3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15989"/>
            <a:ext cx="3316964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r>
              <a:rPr lang="fr-CH" sz="3200" dirty="0"/>
              <a:t>Démonstration de notre prototype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SzPct val="75000"/>
              <a:buFont typeface="Wingdings" panose="05000000000000000000" pitchFamily="2" charset="2"/>
              <a:buChar char="q"/>
            </a:pPr>
            <a:endParaRPr lang="fr-CH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98D178-AF2C-4F51-B210-CE7C0013A3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021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</a:t>
            </a:r>
            <a:r>
              <a:rPr lang="fr-CH" sz="3200" dirty="0" smtClean="0"/>
              <a:t>éodésie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702000" y="1844675"/>
            <a:ext cx="7920000" cy="50420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CH" dirty="0" smtClean="0"/>
              <a:t>Transformation Suisse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Espace réservé du texte 3"/>
          <p:cNvSpPr txBox="1">
            <a:spLocks/>
          </p:cNvSpPr>
          <p:nvPr/>
        </p:nvSpPr>
        <p:spPr>
          <a:xfrm>
            <a:off x="702000" y="2473228"/>
            <a:ext cx="7920000" cy="50420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H" dirty="0" smtClean="0"/>
              <a:t>ETRS89</a:t>
            </a:r>
            <a:endParaRPr lang="fr-CH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227980"/>
            <a:ext cx="4289014" cy="2793307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 flipV="1">
            <a:off x="3923928" y="2788431"/>
            <a:ext cx="360040" cy="856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5028511" y="2788431"/>
            <a:ext cx="479593" cy="10089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28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</a:t>
            </a:r>
            <a:r>
              <a:rPr lang="fr-CH" sz="3200" dirty="0" smtClean="0"/>
              <a:t>éodésie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 smtClean="0"/>
              <a:t>Planimétrie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2"/>
          <a:stretch/>
        </p:blipFill>
        <p:spPr>
          <a:xfrm>
            <a:off x="179512" y="2708920"/>
            <a:ext cx="4308146" cy="339620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43608" y="2207240"/>
            <a:ext cx="2736304" cy="35638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rtlCol="0" anchor="b">
            <a:norm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CH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"/>
                <a:ea typeface="+mj-ea"/>
                <a:cs typeface="Arial "/>
              </a:rPr>
              <a:t>Coordonnées géographique</a:t>
            </a:r>
            <a:r>
              <a:rPr kumimoji="0" lang="fr-CH" sz="1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 "/>
                <a:ea typeface="+mj-ea"/>
                <a:cs typeface="Arial "/>
              </a:rPr>
              <a:t> WGS84</a:t>
            </a:r>
            <a:endParaRPr kumimoji="0" lang="fr-CH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 "/>
              <a:ea typeface="+mj-ea"/>
              <a:cs typeface="Arial "/>
            </a:endParaRPr>
          </a:p>
        </p:txBody>
      </p:sp>
      <p:cxnSp>
        <p:nvCxnSpPr>
          <p:cNvPr id="10" name="Connecteur droit avec flèche 9"/>
          <p:cNvCxnSpPr>
            <a:stCxn id="7" idx="2"/>
          </p:cNvCxnSpPr>
          <p:nvPr/>
        </p:nvCxnSpPr>
        <p:spPr>
          <a:xfrm>
            <a:off x="2411760" y="2563624"/>
            <a:ext cx="0" cy="231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3923928" y="2563624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1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923928" y="3173224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2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924325" y="3914001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3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3923928" y="4562945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4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3924325" y="5283027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5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4204803" y="2408161"/>
            <a:ext cx="709726" cy="5420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10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4316273" y="3173224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0" name="Ellipse 19"/>
          <p:cNvSpPr/>
          <p:nvPr/>
        </p:nvSpPr>
        <p:spPr>
          <a:xfrm>
            <a:off x="4316670" y="3914001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8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4316273" y="4562945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7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4316670" y="5283027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6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5071034" y="2382872"/>
            <a:ext cx="3563888" cy="345400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CH" dirty="0" smtClean="0">
                <a:sym typeface="Wingdings" panose="05000000000000000000" pitchFamily="2" charset="2"/>
              </a:rPr>
              <a:t>WGS84 ~ </a:t>
            </a:r>
            <a:r>
              <a:rPr lang="fr-CH" dirty="0" smtClean="0"/>
              <a:t>ETRS89 = CHTRS95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CH" dirty="0" smtClean="0"/>
              <a:t>dll de </a:t>
            </a:r>
            <a:r>
              <a:rPr lang="fr-CH" dirty="0" err="1" smtClean="0"/>
              <a:t>Swisstopo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6248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</a:t>
            </a:r>
            <a:r>
              <a:rPr lang="fr-CH" sz="3200" dirty="0" smtClean="0"/>
              <a:t>éodésie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 smtClean="0"/>
              <a:t>Déviation de la verticale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4" t="36721" r="28507" b="39020"/>
          <a:stretch/>
        </p:blipFill>
        <p:spPr>
          <a:xfrm>
            <a:off x="615033" y="2149030"/>
            <a:ext cx="4708215" cy="11197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Espace réservé du texte 3"/>
              <p:cNvSpPr txBox="1">
                <a:spLocks/>
              </p:cNvSpPr>
              <p:nvPr/>
            </p:nvSpPr>
            <p:spPr>
              <a:xfrm>
                <a:off x="721672" y="3489799"/>
                <a:ext cx="4158032" cy="2808311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CH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CH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fr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e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fr-CH" dirty="0" smtClean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𝐶𝐺</m:t>
                        </m:r>
                      </m:sub>
                      <m: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𝐿𝐺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sup>
                    </m:sSubSup>
                    <m:r>
                      <a:rPr lang="fr-CH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𝐿𝐺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sub>
                      <m: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𝐶𝐺</m:t>
                        </m:r>
                      </m:sup>
                    </m:sSubSup>
                    <m:r>
                      <a:rPr lang="fr-CH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fr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fr-CH" dirty="0" smtClean="0"/>
              </a:p>
              <a:p>
                <a:endParaRPr lang="fr-CH" dirty="0" smtClean="0"/>
              </a:p>
              <a:p>
                <a:r>
                  <a:rPr lang="fr-CH" sz="1400" dirty="0" smtClean="0"/>
                  <a:t>𝜂 </a:t>
                </a:r>
                <a:r>
                  <a:rPr lang="fr-CH" sz="1400" dirty="0" smtClean="0">
                    <a:sym typeface="Wingdings" panose="05000000000000000000" pitchFamily="2" charset="2"/>
                  </a:rPr>
                  <a:t> radians</a:t>
                </a:r>
                <a:endParaRPr lang="fr-CH" sz="1400" dirty="0"/>
              </a:p>
              <a:p>
                <a:r>
                  <a:rPr lang="fr-CH" sz="1400" dirty="0" smtClean="0"/>
                  <a:t>𝜉 </a:t>
                </a:r>
                <a:r>
                  <a:rPr lang="fr-CH" sz="1400" dirty="0" smtClean="0">
                    <a:sym typeface="Wingdings" panose="05000000000000000000" pitchFamily="2" charset="2"/>
                  </a:rPr>
                  <a:t> radians</a:t>
                </a:r>
              </a:p>
              <a:p>
                <a:r>
                  <a:rPr lang="fr-CH" sz="1400" dirty="0" smtClean="0"/>
                  <a:t>𝐿𝐺 </a:t>
                </a:r>
                <a:r>
                  <a:rPr lang="fr-CH" sz="1400" dirty="0"/>
                  <a:t>(𝐹</a:t>
                </a:r>
                <a:r>
                  <a:rPr lang="fr-CH" sz="1400" dirty="0" smtClean="0"/>
                  <a:t>) </a:t>
                </a:r>
                <a:r>
                  <a:rPr lang="fr-CH" sz="1400" dirty="0" smtClean="0">
                    <a:sym typeface="Wingdings" panose="05000000000000000000" pitchFamily="2" charset="2"/>
                  </a:rPr>
                  <a:t> long, </a:t>
                </a:r>
                <a:r>
                  <a:rPr lang="fr-CH" sz="1400" dirty="0" err="1" smtClean="0">
                    <a:sym typeface="Wingdings" panose="05000000000000000000" pitchFamily="2" charset="2"/>
                  </a:rPr>
                  <a:t>lat</a:t>
                </a:r>
                <a:r>
                  <a:rPr lang="fr-CH" sz="1400" dirty="0" smtClean="0">
                    <a:sym typeface="Wingdings" panose="05000000000000000000" pitchFamily="2" charset="2"/>
                  </a:rPr>
                  <a:t> GRS</a:t>
                </a:r>
              </a:p>
              <a:p>
                <a:r>
                  <a:rPr lang="fr-CH" sz="1400" dirty="0"/>
                  <a:t>𝐿𝐺 </a:t>
                </a:r>
                <a:r>
                  <a:rPr lang="fr-CH" sz="1400" dirty="0" smtClean="0"/>
                  <a:t>(S) </a:t>
                </a:r>
                <a:r>
                  <a:rPr lang="fr-CH" sz="1400" dirty="0">
                    <a:sym typeface="Wingdings" panose="05000000000000000000" pitchFamily="2" charset="2"/>
                  </a:rPr>
                  <a:t> long, </a:t>
                </a:r>
                <a:r>
                  <a:rPr lang="fr-CH" sz="1400" dirty="0" err="1">
                    <a:sym typeface="Wingdings" panose="05000000000000000000" pitchFamily="2" charset="2"/>
                  </a:rPr>
                  <a:t>lat</a:t>
                </a:r>
                <a:r>
                  <a:rPr lang="fr-CH" sz="1400" dirty="0">
                    <a:sym typeface="Wingdings" panose="05000000000000000000" pitchFamily="2" charset="2"/>
                  </a:rPr>
                  <a:t> </a:t>
                </a:r>
                <a:r>
                  <a:rPr lang="fr-CH" sz="1400" dirty="0" smtClean="0">
                    <a:sym typeface="Wingdings" panose="05000000000000000000" pitchFamily="2" charset="2"/>
                  </a:rPr>
                  <a:t>Bessel</a:t>
                </a:r>
                <a:endParaRPr lang="fr-CH" sz="1400" dirty="0"/>
              </a:p>
              <a:p>
                <a:endParaRPr lang="fr-CH" sz="1400" dirty="0"/>
              </a:p>
              <a:p>
                <a:endParaRPr lang="fr-CH" dirty="0" smtClean="0"/>
              </a:p>
            </p:txBody>
          </p:sp>
        </mc:Choice>
        <mc:Fallback>
          <p:sp>
            <p:nvSpPr>
              <p:cNvPr id="24" name="Espace réservé du 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72" y="3489799"/>
                <a:ext cx="4158032" cy="2808311"/>
              </a:xfrm>
              <a:prstGeom prst="rect">
                <a:avLst/>
              </a:prstGeom>
              <a:blipFill>
                <a:blip r:embed="rId3"/>
                <a:stretch>
                  <a:fillRect l="-2639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90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</a:t>
            </a:r>
            <a:r>
              <a:rPr lang="fr-CH" sz="3200" dirty="0" smtClean="0"/>
              <a:t>éodésie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 smtClean="0"/>
              <a:t>Altimétrie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4" name="Espace réservé du texte 3"/>
          <p:cNvSpPr txBox="1">
            <a:spLocks/>
          </p:cNvSpPr>
          <p:nvPr/>
        </p:nvSpPr>
        <p:spPr>
          <a:xfrm>
            <a:off x="721672" y="1700809"/>
            <a:ext cx="7738760" cy="459730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 sz="1400" dirty="0"/>
          </a:p>
          <a:p>
            <a:endParaRPr lang="fr-CH" dirty="0" smtClean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702000" y="1844674"/>
            <a:ext cx="7920000" cy="3816573"/>
          </a:xfrm>
        </p:spPr>
        <p:txBody>
          <a:bodyPr/>
          <a:lstStyle/>
          <a:p>
            <a:pPr marL="342900" indent="-342900">
              <a:buSzPct val="70000"/>
              <a:buFont typeface="Wingdings" panose="05000000000000000000" pitchFamily="2" charset="2"/>
              <a:buChar char="q"/>
            </a:pPr>
            <a:r>
              <a:rPr lang="fr-CH" sz="2000" dirty="0" smtClean="0"/>
              <a:t>Système commun </a:t>
            </a:r>
          </a:p>
          <a:p>
            <a:pPr marL="1085850" lvl="1" indent="-342900">
              <a:buSzPct val="70000"/>
              <a:buFont typeface="Wingdings" panose="05000000000000000000" pitchFamily="2" charset="2"/>
              <a:buChar char="à"/>
            </a:pPr>
            <a:r>
              <a:rPr lang="fr-FR" sz="2000" dirty="0" smtClean="0">
                <a:sym typeface="Wingdings" panose="05000000000000000000" pitchFamily="2" charset="2"/>
              </a:rPr>
              <a:t>« </a:t>
            </a:r>
            <a:r>
              <a:rPr lang="fr-FR" sz="2000" dirty="0">
                <a:sym typeface="Wingdings" panose="05000000000000000000" pitchFamily="2" charset="2"/>
              </a:rPr>
              <a:t>Grand rattachement Européen » </a:t>
            </a:r>
            <a:r>
              <a:rPr lang="fr-FR" sz="2000" dirty="0" smtClean="0">
                <a:sym typeface="Wingdings" panose="05000000000000000000" pitchFamily="2" charset="2"/>
              </a:rPr>
              <a:t>(</a:t>
            </a:r>
            <a:r>
              <a:rPr lang="fr-FR" sz="2000" dirty="0">
                <a:sym typeface="Wingdings" panose="05000000000000000000" pitchFamily="2" charset="2"/>
              </a:rPr>
              <a:t>La Rochelle-Genève</a:t>
            </a:r>
            <a:r>
              <a:rPr lang="fr-FR" sz="2000" dirty="0" smtClean="0">
                <a:sym typeface="Wingdings" panose="05000000000000000000" pitchFamily="2" charset="2"/>
              </a:rPr>
              <a:t>)</a:t>
            </a:r>
            <a:endParaRPr lang="fr-CH" sz="2000" dirty="0">
              <a:sym typeface="Wingdings" panose="05000000000000000000" pitchFamily="2" charset="2"/>
            </a:endParaRPr>
          </a:p>
          <a:p>
            <a:pPr marL="1085850" lvl="1" indent="-342900">
              <a:buSzPct val="70000"/>
              <a:buFont typeface="Wingdings" panose="05000000000000000000" pitchFamily="2" charset="2"/>
              <a:buChar char="à"/>
            </a:pPr>
            <a:r>
              <a:rPr lang="fr-CH" sz="2000" dirty="0" smtClean="0">
                <a:sym typeface="Wingdings" panose="05000000000000000000" pitchFamily="2" charset="2"/>
              </a:rPr>
              <a:t>Vérification de la précision</a:t>
            </a:r>
          </a:p>
          <a:p>
            <a:pPr marL="342900" indent="-342900">
              <a:buSzPct val="70000"/>
              <a:buFont typeface="Wingdings" panose="05000000000000000000" pitchFamily="2" charset="2"/>
              <a:buChar char="q"/>
            </a:pPr>
            <a:r>
              <a:rPr lang="fr-CH" sz="2000" smtClean="0">
                <a:sym typeface="Wingdings" panose="05000000000000000000" pitchFamily="2" charset="2"/>
              </a:rPr>
              <a:t>NF02 – RAN 95  dll</a:t>
            </a:r>
            <a:endParaRPr lang="fr-CH" sz="20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07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21"/>
          </p:nvPr>
        </p:nvSpPr>
        <p:spPr>
          <a:xfrm>
            <a:off x="701999" y="4365104"/>
            <a:ext cx="7920000" cy="678145"/>
          </a:xfrm>
        </p:spPr>
        <p:txBody>
          <a:bodyPr/>
          <a:lstStyle/>
          <a:p>
            <a:pPr marL="0" indent="0" algn="ctr">
              <a:buNone/>
            </a:pPr>
            <a:r>
              <a:rPr lang="fr-CH" sz="3000" dirty="0" smtClean="0"/>
              <a:t>Des </a:t>
            </a:r>
            <a:r>
              <a:rPr lang="fr-CH" sz="3000" dirty="0"/>
              <a:t>questions?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>
          <a:xfrm>
            <a:off x="701999" y="728760"/>
            <a:ext cx="7920000" cy="540000"/>
          </a:xfrm>
        </p:spPr>
        <p:txBody>
          <a:bodyPr/>
          <a:lstStyle/>
          <a:p>
            <a:pPr algn="ctr"/>
            <a:r>
              <a:rPr lang="fr-CH" sz="3200" dirty="0">
                <a:solidFill>
                  <a:schemeClr val="tx1"/>
                </a:solidFill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04932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-Master-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EIG-V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anchor="b">
        <a:normAutofit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kern="1200" cap="none" spc="0" normalizeH="0" baseline="0" noProof="0" dirty="0" smtClean="0">
            <a:ln>
              <a:noFill/>
            </a:ln>
            <a:solidFill>
              <a:srgbClr val="FF0000"/>
            </a:solidFill>
            <a:effectLst/>
            <a:uLnTx/>
            <a:uFillTx/>
            <a:latin typeface="Arial "/>
            <a:ea typeface="+mj-ea"/>
            <a:cs typeface="Arial 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123DD21B5CBB45824EDD5C2CB91D56" ma:contentTypeVersion="0" ma:contentTypeDescription="Crée un document." ma:contentTypeScope="" ma:versionID="d55aa097934844bd69722fdd4b4728a7">
  <xsd:schema xmlns:xsd="http://www.w3.org/2001/XMLSchema" xmlns:p="http://schemas.microsoft.com/office/2006/metadata/properties" targetNamespace="http://schemas.microsoft.com/office/2006/metadata/properties" ma:root="true" ma:fieldsID="75019ab185b48580fc336df4da24a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9566359-54ED-4185-9739-B7EE564F6A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37683C-9F63-4C56-9D37-817B591CCD63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DD729BB-9CDF-404F-9D88-9DB6E57D65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Presentation-Master-018.potx</Template>
  <TotalTime>876</TotalTime>
  <Words>121</Words>
  <Application>Microsoft Office PowerPoint</Application>
  <PresentationFormat>Affichage à l'écran (4:3)</PresentationFormat>
  <Paragraphs>65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Arial </vt:lpstr>
      <vt:lpstr>Calibri</vt:lpstr>
      <vt:lpstr>Cambria Math</vt:lpstr>
      <vt:lpstr>Wingdings</vt:lpstr>
      <vt:lpstr>Presentation-Master-018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HEIG-VD</dc:title>
  <dc:creator>dsads dfsfsd</dc:creator>
  <cp:lastModifiedBy>Bobillier Quentin</cp:lastModifiedBy>
  <cp:revision>214</cp:revision>
  <dcterms:created xsi:type="dcterms:W3CDTF">2014-12-03T14:35:40Z</dcterms:created>
  <dcterms:modified xsi:type="dcterms:W3CDTF">2018-03-13T10:37:04Z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0x010100B6123DD21B5CBB45824EDD5C2CB91D56</vt:lpwstr>
  </property>
</Properties>
</file>