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8" r:id="rId5"/>
    <p:sldId id="266" r:id="rId6"/>
    <p:sldId id="259" r:id="rId7"/>
    <p:sldId id="265" r:id="rId8"/>
    <p:sldId id="268" r:id="rId9"/>
    <p:sldId id="269" r:id="rId10"/>
    <p:sldId id="270" r:id="rId11"/>
    <p:sldId id="272" r:id="rId12"/>
    <p:sldId id="27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 autoAdjust="0"/>
    <p:restoredTop sz="86353" autoAdjust="0"/>
  </p:normalViewPr>
  <p:slideViewPr>
    <p:cSldViewPr snapToObjects="1">
      <p:cViewPr varScale="1">
        <p:scale>
          <a:sx n="68" d="100"/>
          <a:sy n="68" d="100"/>
        </p:scale>
        <p:origin x="62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D8B8-887A-47CA-89AC-25C006592009}" type="datetimeFigureOut">
              <a:rPr lang="fr-CH" smtClean="0"/>
              <a:t>14.03.2018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38CCD-4BAD-4F7C-BC14-528530693D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2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728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0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6093123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6528"/>
            <a:ext cx="1150513" cy="51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6"/>
          <a:stretch/>
        </p:blipFill>
        <p:spPr>
          <a:xfrm>
            <a:off x="1" y="496800"/>
            <a:ext cx="611559" cy="1042418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077072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3212976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5229027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8000"/>
            <a:ext cx="1150513" cy="5148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02000" y="5733256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 hasCustomPrompt="1"/>
          </p:nvPr>
        </p:nvSpPr>
        <p:spPr>
          <a:xfrm>
            <a:off x="702000" y="5826125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1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1979712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 hasCustomPrompt="1"/>
          </p:nvPr>
        </p:nvSpPr>
        <p:spPr>
          <a:xfrm>
            <a:off x="3254138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 hasCustomPrompt="1"/>
          </p:nvPr>
        </p:nvSpPr>
        <p:spPr>
          <a:xfrm>
            <a:off x="4523447" y="5825397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7"/>
          <a:stretch/>
        </p:blipFill>
        <p:spPr>
          <a:xfrm>
            <a:off x="1" y="496800"/>
            <a:ext cx="611560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18446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su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701674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3403848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6111170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1675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03848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105811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1675" y="4149080"/>
            <a:ext cx="7920000" cy="1872580"/>
          </a:xfrm>
          <a:prstGeom prst="rect">
            <a:avLst/>
          </a:prstGeom>
        </p:spPr>
        <p:txBody>
          <a:bodyPr lIns="0" tIns="0" rIns="0" bIns="0"/>
          <a:lstStyle>
            <a:lvl1pPr marL="180000" indent="-342900" defTabSz="457200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lvl1pPr>
            <a:lvl2pPr marL="457200" indent="0">
              <a:buClr>
                <a:srgbClr val="FF0000"/>
              </a:buClr>
              <a:buFont typeface="Arial" pitchFamily="34" charset="0"/>
              <a:buNone/>
              <a:defRPr/>
            </a:lvl2pPr>
            <a:lvl3pPr marL="914400" indent="0">
              <a:buClr>
                <a:srgbClr val="FF0000"/>
              </a:buClr>
              <a:buFont typeface="Arial" pitchFamily="34" charset="0"/>
              <a:buNone/>
              <a:defRPr/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/>
            </a:lvl4pPr>
            <a:lvl5pPr marL="1828800" indent="0">
              <a:buClr>
                <a:srgbClr val="FF0000"/>
              </a:buCl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Liste à puce 1</a:t>
            </a:r>
          </a:p>
          <a:p>
            <a:pPr lvl="0"/>
            <a:r>
              <a:rPr lang="fr-FR" dirty="0"/>
              <a:t>Liste à puce 2</a:t>
            </a:r>
          </a:p>
          <a:p>
            <a:pPr lvl="0"/>
            <a:r>
              <a:rPr lang="fr-FR" dirty="0"/>
              <a:t>Liste à puce 3</a:t>
            </a:r>
          </a:p>
          <a:p>
            <a:pPr lvl="0"/>
            <a:r>
              <a:rPr lang="fr-CH" dirty="0" err="1"/>
              <a:t>Dsdsd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09320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2000" y="6381750"/>
            <a:ext cx="792000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182816" y="6356349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quette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/ProjetDe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02000" y="3212976"/>
            <a:ext cx="7686424" cy="2016051"/>
          </a:xfrm>
        </p:spPr>
        <p:txBody>
          <a:bodyPr/>
          <a:lstStyle/>
          <a:p>
            <a:r>
              <a:rPr lang="fr-CH" dirty="0" smtClean="0"/>
              <a:t>Projet Dev / GeodAjust4 / SIG4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2000" y="5229027"/>
            <a:ext cx="7470400" cy="431428"/>
          </a:xfrm>
        </p:spPr>
        <p:txBody>
          <a:bodyPr/>
          <a:lstStyle/>
          <a:p>
            <a:r>
              <a:rPr lang="en-US" dirty="0" smtClean="0"/>
              <a:t>Hugo </a:t>
            </a:r>
            <a:r>
              <a:rPr lang="en-US" dirty="0" err="1" smtClean="0"/>
              <a:t>Lecompte</a:t>
            </a:r>
            <a:r>
              <a:rPr lang="en-US" dirty="0" smtClean="0"/>
              <a:t>, Benoit </a:t>
            </a:r>
            <a:r>
              <a:rPr lang="en-US" dirty="0" err="1" smtClean="0"/>
              <a:t>Messien</a:t>
            </a:r>
            <a:r>
              <a:rPr lang="en-US" dirty="0" smtClean="0"/>
              <a:t>, Della </a:t>
            </a:r>
            <a:r>
              <a:rPr lang="en-US" dirty="0" smtClean="0"/>
              <a:t>Casa Bruno et </a:t>
            </a:r>
            <a:r>
              <a:rPr lang="en-US" dirty="0" err="1" smtClean="0"/>
              <a:t>Bobillier</a:t>
            </a:r>
            <a:r>
              <a:rPr lang="en-US" dirty="0" smtClean="0"/>
              <a:t> </a:t>
            </a:r>
            <a:r>
              <a:rPr lang="en-US" dirty="0" smtClean="0"/>
              <a:t>Quentin </a:t>
            </a:r>
            <a:r>
              <a:rPr lang="fr-CH" dirty="0" smtClean="0"/>
              <a:t>15 mars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6588224" cy="42907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5" y="5822486"/>
            <a:ext cx="3505504" cy="81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701999" y="4365104"/>
            <a:ext cx="7920000" cy="678145"/>
          </a:xfrm>
        </p:spPr>
        <p:txBody>
          <a:bodyPr/>
          <a:lstStyle/>
          <a:p>
            <a:pPr marL="0" indent="0" algn="ctr">
              <a:buNone/>
            </a:pPr>
            <a:r>
              <a:rPr lang="fr-CH" sz="3000" dirty="0" smtClean="0"/>
              <a:t>Des </a:t>
            </a:r>
            <a:r>
              <a:rPr lang="fr-CH" sz="3000" dirty="0"/>
              <a:t>questions?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01999" y="728760"/>
            <a:ext cx="7920000" cy="540000"/>
          </a:xfrm>
        </p:spPr>
        <p:txBody>
          <a:bodyPr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49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Projet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Démonstration de notre prototype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Conclusion</a:t>
            </a:r>
            <a:endParaRPr lang="fr-CH" sz="2000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Projet</a:t>
            </a:r>
            <a:endParaRPr lang="fr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Développement d’un outils en ligne de transformation de coordonnées géodésiques Franco - Suisse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Collaboration entre ENSG et HEIG-VD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SIG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>
              <a:buSzPct val="70000"/>
            </a:pPr>
            <a:endParaRPr lang="fr-CH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15989"/>
            <a:ext cx="331696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fr-CH" sz="3200" dirty="0"/>
              <a:t>Démonstration de notre prototype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r>
              <a:rPr lang="fr-CH" sz="2000" dirty="0" smtClean="0">
                <a:hlinkClick r:id="rId3" action="ppaction://hlinkpres?slideindex=1&amp;slidetitle="/>
              </a:rPr>
              <a:t>Notre maquette</a:t>
            </a:r>
            <a:endParaRPr lang="fr-CH" sz="20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r>
              <a:rPr lang="fr-CH" sz="2000" dirty="0" smtClean="0">
                <a:hlinkClick r:id="rId4"/>
              </a:rPr>
              <a:t>Notre site internet actuel</a:t>
            </a:r>
            <a:endParaRPr lang="fr-CH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2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5"/>
            <a:ext cx="7920000" cy="5042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dirty="0" smtClean="0"/>
              <a:t>Transformation Suisse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702000" y="2473228"/>
            <a:ext cx="7920000" cy="5042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smtClean="0"/>
              <a:t>ETRS89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27980"/>
            <a:ext cx="4289014" cy="279330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3923928" y="2788431"/>
            <a:ext cx="360040" cy="85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5028511" y="2788431"/>
            <a:ext cx="479593" cy="1008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Planimétrie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"/>
          <a:stretch/>
        </p:blipFill>
        <p:spPr>
          <a:xfrm>
            <a:off x="179512" y="2708920"/>
            <a:ext cx="4308146" cy="33962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2207240"/>
            <a:ext cx="2736304" cy="35638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b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Coordonnées géographique</a:t>
            </a:r>
            <a:r>
              <a:rPr kumimoji="0" lang="fr-CH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 WGS84</a:t>
            </a:r>
            <a:endParaRPr kumimoji="0" lang="fr-CH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cxnSp>
        <p:nvCxnSpPr>
          <p:cNvPr id="10" name="Connecteur droit avec flèche 9"/>
          <p:cNvCxnSpPr>
            <a:stCxn id="7" idx="2"/>
          </p:cNvCxnSpPr>
          <p:nvPr/>
        </p:nvCxnSpPr>
        <p:spPr>
          <a:xfrm>
            <a:off x="2411760" y="2563624"/>
            <a:ext cx="0" cy="231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923928" y="25636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923928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2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24325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3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23928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4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924325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5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04803" y="2408161"/>
            <a:ext cx="709726" cy="542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10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16273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Ellipse 19"/>
          <p:cNvSpPr/>
          <p:nvPr/>
        </p:nvSpPr>
        <p:spPr>
          <a:xfrm>
            <a:off x="4316670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8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316273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7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316670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6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5071034" y="2382872"/>
            <a:ext cx="3563888" cy="34540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>
                <a:sym typeface="Wingdings" panose="05000000000000000000" pitchFamily="2" charset="2"/>
              </a:rPr>
              <a:t>WGS84 ~ </a:t>
            </a:r>
            <a:r>
              <a:rPr lang="fr-CH" dirty="0" smtClean="0"/>
              <a:t>ETRS89 = CHTRS95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dll de </a:t>
            </a:r>
            <a:r>
              <a:rPr lang="fr-CH" dirty="0" err="1" smtClean="0"/>
              <a:t>Swisstopo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62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" y="764704"/>
            <a:ext cx="8934218" cy="6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t="36721" r="28507" b="39020"/>
          <a:stretch/>
        </p:blipFill>
        <p:spPr>
          <a:xfrm>
            <a:off x="615033" y="2149030"/>
            <a:ext cx="4708215" cy="1119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texte 3"/>
              <p:cNvSpPr txBox="1">
                <a:spLocks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fr-CH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fr-CH" dirty="0" smtClean="0"/>
              </a:p>
              <a:p>
                <a:endParaRPr lang="fr-CH" dirty="0" smtClean="0"/>
              </a:p>
              <a:p>
                <a:r>
                  <a:rPr lang="fr-CH" sz="1400" dirty="0" smtClean="0"/>
                  <a:t>𝜂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  <a:endParaRPr lang="fr-CH" sz="1400" dirty="0"/>
              </a:p>
              <a:p>
                <a:r>
                  <a:rPr lang="fr-CH" sz="1400" dirty="0" smtClean="0"/>
                  <a:t>𝜉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</a:p>
              <a:p>
                <a:r>
                  <a:rPr lang="fr-CH" sz="1400" dirty="0" smtClean="0"/>
                  <a:t>𝐿𝐺 </a:t>
                </a:r>
                <a:r>
                  <a:rPr lang="fr-CH" sz="1400" dirty="0"/>
                  <a:t>(𝐹</a:t>
                </a:r>
                <a:r>
                  <a:rPr lang="fr-CH" sz="1400" dirty="0" smtClean="0"/>
                  <a:t>)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 smtClean="0">
                    <a:sym typeface="Wingdings" panose="05000000000000000000" pitchFamily="2" charset="2"/>
                  </a:rPr>
                  <a:t>lat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 GRS</a:t>
                </a:r>
              </a:p>
              <a:p>
                <a:r>
                  <a:rPr lang="fr-CH" sz="1400" dirty="0"/>
                  <a:t>𝐿𝐺 </a:t>
                </a:r>
                <a:r>
                  <a:rPr lang="fr-CH" sz="1400" dirty="0" smtClean="0"/>
                  <a:t>(S) </a:t>
                </a:r>
                <a:r>
                  <a:rPr lang="fr-CH" sz="1400" dirty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>
                    <a:sym typeface="Wingdings" panose="05000000000000000000" pitchFamily="2" charset="2"/>
                  </a:rPr>
                  <a:t>lat</a:t>
                </a:r>
                <a:r>
                  <a:rPr lang="fr-CH" sz="1400" dirty="0">
                    <a:sym typeface="Wingdings" panose="05000000000000000000" pitchFamily="2" charset="2"/>
                  </a:rPr>
                  <a:t>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Bessel</a:t>
                </a:r>
                <a:endParaRPr lang="fr-CH" sz="1400" dirty="0"/>
              </a:p>
              <a:p>
                <a:endParaRPr lang="fr-CH" sz="1400" dirty="0"/>
              </a:p>
              <a:p>
                <a:endParaRPr lang="fr-CH" dirty="0" smtClean="0"/>
              </a:p>
            </p:txBody>
          </p:sp>
        </mc:Choice>
        <mc:Fallback xmlns="">
          <p:sp>
            <p:nvSpPr>
              <p:cNvPr id="24" name="Espace réservé du 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  <a:blipFill>
                <a:blip r:embed="rId3"/>
                <a:stretch>
                  <a:fillRect l="-263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Altimétrie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Espace réservé du texte 3"/>
          <p:cNvSpPr txBox="1">
            <a:spLocks/>
          </p:cNvSpPr>
          <p:nvPr/>
        </p:nvSpPr>
        <p:spPr>
          <a:xfrm>
            <a:off x="721672" y="1700809"/>
            <a:ext cx="7738760" cy="45973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sz="1400" dirty="0"/>
          </a:p>
          <a:p>
            <a:endParaRPr lang="fr-CH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3816573"/>
          </a:xfrm>
        </p:spPr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Système commun </a:t>
            </a: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« </a:t>
            </a:r>
            <a:r>
              <a:rPr lang="fr-FR" sz="2000" dirty="0">
                <a:sym typeface="Wingdings" panose="05000000000000000000" pitchFamily="2" charset="2"/>
              </a:rPr>
              <a:t>Grand rattachement Européen » </a:t>
            </a:r>
            <a:r>
              <a:rPr lang="fr-FR" sz="2000" dirty="0" smtClean="0">
                <a:sym typeface="Wingdings" panose="05000000000000000000" pitchFamily="2" charset="2"/>
              </a:rPr>
              <a:t>(</a:t>
            </a:r>
            <a:r>
              <a:rPr lang="fr-FR" sz="2000" dirty="0">
                <a:sym typeface="Wingdings" panose="05000000000000000000" pitchFamily="2" charset="2"/>
              </a:rPr>
              <a:t>La Rochelle-Genève</a:t>
            </a:r>
            <a:r>
              <a:rPr lang="fr-FR" sz="2000" dirty="0" smtClean="0">
                <a:sym typeface="Wingdings" panose="05000000000000000000" pitchFamily="2" charset="2"/>
              </a:rPr>
              <a:t>)</a:t>
            </a:r>
            <a:endParaRPr lang="fr-CH" sz="2000" dirty="0">
              <a:sym typeface="Wingdings" panose="05000000000000000000" pitchFamily="2" charset="2"/>
            </a:endParaRP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CH" sz="2000" dirty="0" smtClean="0">
                <a:sym typeface="Wingdings" panose="05000000000000000000" pitchFamily="2" charset="2"/>
              </a:rPr>
              <a:t>Vérification de la précision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>
                <a:sym typeface="Wingdings" panose="05000000000000000000" pitchFamily="2" charset="2"/>
              </a:rPr>
              <a:t>NF02 – RAN 95  dll</a:t>
            </a:r>
          </a:p>
        </p:txBody>
      </p:sp>
    </p:spTree>
    <p:extLst>
      <p:ext uri="{BB962C8B-B14F-4D97-AF65-F5344CB8AC3E}">
        <p14:creationId xmlns:p14="http://schemas.microsoft.com/office/powerpoint/2010/main" val="25407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Master-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IG-V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0000"/>
            </a:solidFill>
            <a:effectLst/>
            <a:uLnTx/>
            <a:uFillTx/>
            <a:latin typeface="Arial "/>
            <a:ea typeface="+mj-ea"/>
            <a:cs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23DD21B5CBB45824EDD5C2CB91D56" ma:contentTypeVersion="0" ma:contentTypeDescription="Crée un document." ma:contentTypeScope="" ma:versionID="d55aa097934844bd69722fdd4b4728a7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9566359-54ED-4185-9739-B7EE564F6A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37683C-9F63-4C56-9D37-817B591CCD6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DD729BB-9CDF-404F-9D88-9DB6E57D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Presentation-Master-018.potx</Template>
  <TotalTime>889</TotalTime>
  <Words>138</Words>
  <Application>Microsoft Office PowerPoint</Application>
  <PresentationFormat>Affichage à l'écran (4:3)</PresentationFormat>
  <Paragraphs>73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</vt:lpstr>
      <vt:lpstr>Calibri</vt:lpstr>
      <vt:lpstr>Cambria Math</vt:lpstr>
      <vt:lpstr>Wingdings</vt:lpstr>
      <vt:lpstr>Presentation-Master-018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HEIG-VD</dc:title>
  <dc:creator>dsads dfsfsd</dc:creator>
  <cp:lastModifiedBy>Bobi Quen-Quen</cp:lastModifiedBy>
  <cp:revision>218</cp:revision>
  <dcterms:created xsi:type="dcterms:W3CDTF">2014-12-03T14:35:40Z</dcterms:created>
  <dcterms:modified xsi:type="dcterms:W3CDTF">2018-03-14T11:38:46Z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0x010100B6123DD21B5CBB45824EDD5C2CB91D56</vt:lpwstr>
  </property>
</Properties>
</file>