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DDC90D-3156-4054-AF82-C277EF337089}">
  <a:tblStyle styleId="{ABDDC90D-3156-4054-AF82-C277EF3370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e288e92910_2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e288e9291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288e92910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288e92910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e288e92910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e288e92910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Inside each package, separated energy values are provided for the processing cores, labeled as PP0 (Power Plane 0), and the integrated graphic card (if any), labeled as PP1. These energy values always have the following relationship: PP0 + PP1 &lt;= package. RAPL also provides independent values for the memory modules that are associated to each package, labeled as DRAM. Note that the figure shows the architecture of a dualsocket system, each socket providing a quad-core processor and a graphic card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e288e92910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e288e92910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e288e92910_2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e288e92910_2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288e92910_2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e288e92910_2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e288e92910_2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e288e92910_2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288e92910_2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e288e92910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e288e92910_2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e288e92910_2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e288e92910_2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e288e92910_2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e288e92910_2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e288e92910_2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e288e92910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e288e92910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e288e92910_2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e288e92910_2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e288e92910_2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e288e92910_2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e288e92910_2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e288e92910_2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e288e92910_2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e288e92910_2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e288e92910_2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e288e92910_2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4bbf78c12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4bbf78c12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e288e92910_2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e288e92910_2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4bbf78c12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4bbf78c12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e288e92910_2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e288e92910_2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4bbf78c12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4bbf78c12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e288e92910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e288e92910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e288e92910_2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e288e92910_2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4bbf78c12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4bbf78c12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e288e92910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e288e92910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e288e92910_2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e288e92910_2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bbf78c1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bbf78c1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288e92910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288e92910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bbf78c12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bbf78c12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e288e92910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e288e92910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e288e92910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e288e92910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e288e92910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e288e92910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jpg"/><Relationship Id="rId5" Type="http://schemas.openxmlformats.org/officeDocument/2006/relationships/image" Target="../media/image1.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lukaskoedijk/Green-Software" TargetMode="External"/><Relationship Id="rId4" Type="http://schemas.openxmlformats.org/officeDocument/2006/relationships/hyperlink" Target="https://github.com/sandervano/GreenCodeSmells" TargetMode="External"/><Relationship Id="rId5" Type="http://schemas.openxmlformats.org/officeDocument/2006/relationships/hyperlink" Target="https://github.com/PepijndeReus/ThesisAI" TargetMode="External"/><Relationship Id="rId6" Type="http://schemas.openxmlformats.org/officeDocument/2006/relationships/image" Target="../media/image1.png"/><Relationship Id="rId7"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hyperlink" Target="https://dl.acm.org/doi/abs/10.1145/3177754?casa_token=UfgppM7h-ZAAAAAA:ArYtmCM0Od8SwIy5scgLnLNW05lk8ZXfpr82yskEIXLCSm0ar156JSxTq1lTG_H7PVjnGdMHJlsA" TargetMode="External"/><Relationship Id="rId9" Type="http://schemas.openxmlformats.org/officeDocument/2006/relationships/image" Target="../media/image3.png"/><Relationship Id="rId5" Type="http://schemas.openxmlformats.org/officeDocument/2006/relationships/hyperlink" Target="https://dl.acm.org/doi/abs/10.1145/3177754?casa_token=UfgppM7h-ZAAAAAA:ArYtmCM0Od8SwIy5scgLnLNW05lk8ZXfpr82yskEIXLCSm0ar156JSxTq1lTG_H7PVjnGdMHJlsA" TargetMode="External"/><Relationship Id="rId6" Type="http://schemas.openxmlformats.org/officeDocument/2006/relationships/hyperlink" Target="https://www.researchgate.net/publication/324551901_BDEv_30_Energy_efficiency_and_microarchitectural_characterization_of_Big_Data_processing_frameworks" TargetMode="External"/><Relationship Id="rId7" Type="http://schemas.openxmlformats.org/officeDocument/2006/relationships/hyperlink" Target="https://www.researchgate.net/publication/324551901_BDEv_30_Energy_efficiency_and_microarchitectural_characterization_of_Big_Data_processing_frameworks" TargetMode="External"/><Relationship Id="rId8"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ieeexplore.ieee.org/abstract/document/9830083" TargetMode="External"/><Relationship Id="rId4" Type="http://schemas.openxmlformats.org/officeDocument/2006/relationships/image" Target="../media/image1.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13.png"/><Relationship Id="rId5" Type="http://schemas.openxmlformats.org/officeDocument/2006/relationships/image" Target="../media/image23.png"/><Relationship Id="rId6" Type="http://schemas.openxmlformats.org/officeDocument/2006/relationships/image" Target="../media/image1.png"/><Relationship Id="rId7"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DataResponsibly/DataSynthesizer" TargetMode="External"/><Relationship Id="rId4" Type="http://schemas.openxmlformats.org/officeDocument/2006/relationships/hyperlink" Target="https://dl.acm.org/doi/abs/10.1145/3339252.3339281?casa_token=rrssydhiX1sAAAAA:fNpWnNzzydRm-Cx8xgkvQ1S452G1mVM1i1yrPI1auV6W_1LAd0Meq_y3hObzIqpH7xB15Jkrv8-U" TargetMode="External"/><Relationship Id="rId5" Type="http://schemas.openxmlformats.org/officeDocument/2006/relationships/image" Target="../media/image1.png"/><Relationship Id="rId6"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DataResponsibly/DataSynthesizer" TargetMode="External"/><Relationship Id="rId4" Type="http://schemas.openxmlformats.org/officeDocument/2006/relationships/hyperlink" Target="https://dl.acm.org/doi/abs/10.1145/3339252.3339281?casa_token=rrssydhiX1sAAAAA:fNpWnNzzydRm-Cx8xgkvQ1S452G1mVM1i1yrPI1auV6W_1LAd0Meq_y3hObzIqpH7xB15Jkrv8-U" TargetMode="External"/><Relationship Id="rId5" Type="http://schemas.openxmlformats.org/officeDocument/2006/relationships/image" Target="../media/image18.png"/><Relationship Id="rId6" Type="http://schemas.openxmlformats.org/officeDocument/2006/relationships/image" Target="../media/image1.png"/><Relationship Id="rId7"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19.png"/><Relationship Id="rId5" Type="http://schemas.openxmlformats.org/officeDocument/2006/relationships/image" Target="../media/image25.png"/><Relationship Id="rId6" Type="http://schemas.openxmlformats.org/officeDocument/2006/relationships/image" Target="../media/image1.png"/><Relationship Id="rId7"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19.png"/><Relationship Id="rId5" Type="http://schemas.openxmlformats.org/officeDocument/2006/relationships/image" Target="../media/image25.png"/><Relationship Id="rId6" Type="http://schemas.openxmlformats.org/officeDocument/2006/relationships/image" Target="../media/image1.png"/><Relationship Id="rId7"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27.png"/><Relationship Id="rId6" Type="http://schemas.openxmlformats.org/officeDocument/2006/relationships/image" Target="../media/image1.png"/><Relationship Id="rId7"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27.png"/><Relationship Id="rId6" Type="http://schemas.openxmlformats.org/officeDocument/2006/relationships/image" Target="../media/image1.png"/><Relationship Id="rId7"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l.acm.org/doi/abs/10.1145/3339252.3339281?casa_token=rrssydhiX1sAAAAA:fNpWnNzzydRm-Cx8xgkvQ1S452G1mVM1i1yrPI1auV6W_1LAd0Meq_y3hObzIqpH7xB15Jkrv8-U" TargetMode="External"/><Relationship Id="rId4" Type="http://schemas.openxmlformats.org/officeDocument/2006/relationships/image" Target="../media/image29.png"/><Relationship Id="rId5" Type="http://schemas.openxmlformats.org/officeDocument/2006/relationships/image" Target="../media/image26.png"/><Relationship Id="rId6" Type="http://schemas.openxmlformats.org/officeDocument/2006/relationships/image" Target="../media/image1.png"/><Relationship Id="rId7"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1.png"/><Relationship Id="rId4" Type="http://schemas.openxmlformats.org/officeDocument/2006/relationships/image" Target="../media/image30.png"/><Relationship Id="rId5" Type="http://schemas.openxmlformats.org/officeDocument/2006/relationships/image" Target="../media/image1.png"/><Relationship Id="rId6"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amdex.eu/usecases/" TargetMode="External"/><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hyperlink" Target="https://amdex.eu/usecases/" TargetMode="External"/><Relationship Id="rId7"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hyperlink" Target="https://archive-beta.ics.uci.edu/ml/datasets" TargetMode="External"/><Relationship Id="rId5" Type="http://schemas.openxmlformats.org/officeDocument/2006/relationships/image" Target="../media/image1.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hyperlink" Target="https://archive-beta.ics.uci.edu/ml/datasets" TargetMode="External"/><Relationship Id="rId5" Type="http://schemas.openxmlformats.org/officeDocument/2006/relationships/image" Target="../media/image1.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hyperlink" Target="https://www.scb.se/contentassets/ca21efb41fee47d293bbee5bf7be7fb3/masking-microdata-using-micro-aggregation.pdf" TargetMode="External"/><Relationship Id="rId5" Type="http://schemas.openxmlformats.org/officeDocument/2006/relationships/image" Target="../media/image1.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spdp.di.unimi.it/papers/tkde_k-anonymity.pdf" TargetMode="External"/><Relationship Id="rId4" Type="http://schemas.openxmlformats.org/officeDocument/2006/relationships/hyperlink" Target="https://arx.deidentifier.org/development/algorithms/" TargetMode="External"/><Relationship Id="rId11" Type="http://schemas.openxmlformats.org/officeDocument/2006/relationships/image" Target="../media/image12.png"/><Relationship Id="rId10" Type="http://schemas.openxmlformats.org/officeDocument/2006/relationships/image" Target="../media/image3.png"/><Relationship Id="rId9"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hyperlink" Target="https://ieeexplore.ieee.org/stamp/stamp.jsp?tp=&amp;arnumber=6406297" TargetMode="External"/><Relationship Id="rId7" Type="http://schemas.openxmlformats.org/officeDocument/2006/relationships/hyperlink" Target="https://ieeexplore.ieee.org/stamp/stamp.jsp?tp=&amp;arnumber=6406297" TargetMode="External"/><Relationship Id="rId8" Type="http://schemas.openxmlformats.org/officeDocument/2006/relationships/hyperlink" Target="https://ieeexplore.ieee.org/stamp/stamp.jsp?tp=&amp;arnumber=640629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73925"/>
            <a:ext cx="8520600" cy="142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nl" sz="3700"/>
              <a:t>Energy cost and machine learning accuracy impact of </a:t>
            </a:r>
            <a:r>
              <a:rPr i="1" lang="nl" sz="3700"/>
              <a:t>k</a:t>
            </a:r>
            <a:r>
              <a:rPr lang="nl" sz="3700"/>
              <a:t>-anonymisation and synthetic data techniques</a:t>
            </a:r>
            <a:endParaRPr sz="3700"/>
          </a:p>
        </p:txBody>
      </p:sp>
      <p:sp>
        <p:nvSpPr>
          <p:cNvPr id="55" name="Google Shape;55;p13"/>
          <p:cNvSpPr txBox="1"/>
          <p:nvPr>
            <p:ph idx="1" type="subTitle"/>
          </p:nvPr>
        </p:nvSpPr>
        <p:spPr>
          <a:xfrm>
            <a:off x="195300" y="2529325"/>
            <a:ext cx="88392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nl" u="sng"/>
              <a:t>Pepijn de Reus</a:t>
            </a:r>
            <a:r>
              <a:rPr lang="nl"/>
              <a:t>, </a:t>
            </a:r>
            <a:r>
              <a:rPr lang="nl" u="sng"/>
              <a:t>Ana Oprescu</a:t>
            </a:r>
            <a:r>
              <a:rPr lang="nl"/>
              <a:t>, </a:t>
            </a:r>
            <a:r>
              <a:rPr lang="nl"/>
              <a:t>Koen van Elsen</a:t>
            </a:r>
            <a:endParaRPr/>
          </a:p>
        </p:txBody>
      </p:sp>
      <p:pic>
        <p:nvPicPr>
          <p:cNvPr id="56" name="Google Shape;56;p13"/>
          <p:cNvPicPr preferRelativeResize="0"/>
          <p:nvPr/>
        </p:nvPicPr>
        <p:blipFill>
          <a:blip r:embed="rId3">
            <a:alphaModFix/>
          </a:blip>
          <a:stretch>
            <a:fillRect/>
          </a:stretch>
        </p:blipFill>
        <p:spPr>
          <a:xfrm>
            <a:off x="91276" y="3552925"/>
            <a:ext cx="2669025" cy="983950"/>
          </a:xfrm>
          <a:prstGeom prst="rect">
            <a:avLst/>
          </a:prstGeom>
          <a:noFill/>
          <a:ln>
            <a:noFill/>
          </a:ln>
        </p:spPr>
      </p:pic>
      <p:pic>
        <p:nvPicPr>
          <p:cNvPr id="57" name="Google Shape;57;p13"/>
          <p:cNvPicPr preferRelativeResize="0"/>
          <p:nvPr/>
        </p:nvPicPr>
        <p:blipFill>
          <a:blip r:embed="rId4">
            <a:alphaModFix/>
          </a:blip>
          <a:stretch>
            <a:fillRect/>
          </a:stretch>
        </p:blipFill>
        <p:spPr>
          <a:xfrm>
            <a:off x="7815221" y="3398125"/>
            <a:ext cx="1176371" cy="1141150"/>
          </a:xfrm>
          <a:prstGeom prst="rect">
            <a:avLst/>
          </a:prstGeom>
          <a:noFill/>
          <a:ln>
            <a:noFill/>
          </a:ln>
        </p:spPr>
      </p:pic>
      <p:grpSp>
        <p:nvGrpSpPr>
          <p:cNvPr id="58" name="Google Shape;58;p13"/>
          <p:cNvGrpSpPr/>
          <p:nvPr/>
        </p:nvGrpSpPr>
        <p:grpSpPr>
          <a:xfrm>
            <a:off x="152400" y="4615475"/>
            <a:ext cx="8839201" cy="530578"/>
            <a:chOff x="152400" y="4615475"/>
            <a:chExt cx="8839201" cy="530578"/>
          </a:xfrm>
        </p:grpSpPr>
        <p:pic>
          <p:nvPicPr>
            <p:cNvPr id="59" name="Google Shape;59;p13"/>
            <p:cNvPicPr preferRelativeResize="0"/>
            <p:nvPr/>
          </p:nvPicPr>
          <p:blipFill>
            <a:blip r:embed="rId5">
              <a:alphaModFix/>
            </a:blip>
            <a:stretch>
              <a:fillRect/>
            </a:stretch>
          </p:blipFill>
          <p:spPr>
            <a:xfrm>
              <a:off x="152400" y="4615475"/>
              <a:ext cx="8839201" cy="530578"/>
            </a:xfrm>
            <a:prstGeom prst="rect">
              <a:avLst/>
            </a:prstGeom>
            <a:noFill/>
            <a:ln>
              <a:noFill/>
            </a:ln>
          </p:spPr>
        </p:pic>
        <p:pic>
          <p:nvPicPr>
            <p:cNvPr id="60" name="Google Shape;60;p13"/>
            <p:cNvPicPr preferRelativeResize="0"/>
            <p:nvPr/>
          </p:nvPicPr>
          <p:blipFill>
            <a:blip r:embed="rId6">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Energy measurement approaches</a:t>
            </a:r>
            <a:endParaRPr/>
          </a:p>
        </p:txBody>
      </p:sp>
      <p:sp>
        <p:nvSpPr>
          <p:cNvPr id="148" name="Google Shape;148;p22"/>
          <p:cNvSpPr txBox="1"/>
          <p:nvPr>
            <p:ph idx="1" type="body"/>
          </p:nvPr>
        </p:nvSpPr>
        <p:spPr>
          <a:xfrm>
            <a:off x="311700" y="1592825"/>
            <a:ext cx="5284200" cy="26718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nl"/>
              <a:t>Hardware: accurate, expensive set-up </a:t>
            </a:r>
            <a:endParaRPr/>
          </a:p>
          <a:p>
            <a:pPr indent="-310832" lvl="1" marL="914400" rtl="0" algn="l">
              <a:spcBef>
                <a:spcPts val="0"/>
              </a:spcBef>
              <a:spcAft>
                <a:spcPts val="0"/>
              </a:spcAft>
              <a:buSzPct val="100000"/>
              <a:buChar char="○"/>
            </a:pPr>
            <a:r>
              <a:rPr lang="nl" u="sng">
                <a:solidFill>
                  <a:schemeClr val="hlink"/>
                </a:solidFill>
                <a:hlinkClick r:id="rId3"/>
              </a:rPr>
              <a:t>https://github.com/lukaskoedijk/Green-Software</a:t>
            </a:r>
            <a:r>
              <a:rPr lang="nl"/>
              <a:t> for a Ractivity PDU based framework</a:t>
            </a:r>
            <a:br>
              <a:rPr lang="nl"/>
            </a:br>
            <a:endParaRPr/>
          </a:p>
          <a:p>
            <a:pPr indent="-334327" lvl="0" marL="457200" rtl="0" algn="l">
              <a:spcBef>
                <a:spcPts val="0"/>
              </a:spcBef>
              <a:spcAft>
                <a:spcPts val="0"/>
              </a:spcAft>
              <a:buSzPct val="100000"/>
              <a:buChar char="●"/>
            </a:pPr>
            <a:r>
              <a:rPr lang="nl"/>
              <a:t>Software: less accurate, more accessible</a:t>
            </a:r>
            <a:endParaRPr/>
          </a:p>
          <a:p>
            <a:pPr indent="-310832" lvl="1" marL="914400" rtl="0" algn="l">
              <a:spcBef>
                <a:spcPts val="0"/>
              </a:spcBef>
              <a:spcAft>
                <a:spcPts val="0"/>
              </a:spcAft>
              <a:buSzPct val="100000"/>
              <a:buChar char="○"/>
            </a:pPr>
            <a:r>
              <a:rPr lang="nl" u="sng">
                <a:solidFill>
                  <a:schemeClr val="hlink"/>
                </a:solidFill>
                <a:hlinkClick r:id="rId4"/>
              </a:rPr>
              <a:t>https://github.com/sandervano/GreenCodeSmells</a:t>
            </a:r>
            <a:r>
              <a:rPr lang="nl"/>
              <a:t> for RAPL based C implementation</a:t>
            </a:r>
            <a:endParaRPr/>
          </a:p>
          <a:p>
            <a:pPr indent="-310832" lvl="1" marL="914400" rtl="0" algn="l">
              <a:spcBef>
                <a:spcPts val="0"/>
              </a:spcBef>
              <a:spcAft>
                <a:spcPts val="0"/>
              </a:spcAft>
              <a:buSzPct val="100000"/>
              <a:buChar char="○"/>
            </a:pPr>
            <a:r>
              <a:rPr lang="nl" u="sng">
                <a:solidFill>
                  <a:schemeClr val="hlink"/>
                </a:solidFill>
                <a:hlinkClick r:id="rId5"/>
              </a:rPr>
              <a:t>https://github.com/PepijndeReus/Privacy-Enhancing-ML</a:t>
            </a:r>
            <a:r>
              <a:rPr lang="nl"/>
              <a:t> for a use of pyRAPL</a:t>
            </a:r>
            <a:endParaRPr/>
          </a:p>
          <a:p>
            <a:pPr indent="-310832" lvl="1" marL="914400" rtl="0" algn="l">
              <a:spcBef>
                <a:spcPts val="0"/>
              </a:spcBef>
              <a:spcAft>
                <a:spcPts val="0"/>
              </a:spcAft>
              <a:buSzPct val="100000"/>
              <a:buChar char="○"/>
            </a:pPr>
            <a:r>
              <a:rPr lang="nl"/>
              <a:t>depends on the architecture</a:t>
            </a:r>
            <a:endParaRPr/>
          </a:p>
          <a:p>
            <a:pPr indent="-334327" lvl="2" marL="1371600" rtl="0" algn="l">
              <a:spcBef>
                <a:spcPts val="0"/>
              </a:spcBef>
              <a:spcAft>
                <a:spcPts val="0"/>
              </a:spcAft>
              <a:buSzPct val="128571"/>
              <a:buChar char="■"/>
            </a:pPr>
            <a:r>
              <a:rPr lang="nl"/>
              <a:t>counters present on most Intel Chips, some AMD</a:t>
            </a:r>
            <a:endParaRPr/>
          </a:p>
        </p:txBody>
      </p:sp>
      <p:sp>
        <p:nvSpPr>
          <p:cNvPr id="149" name="Google Shape;149;p22"/>
          <p:cNvSpPr txBox="1"/>
          <p:nvPr/>
        </p:nvSpPr>
        <p:spPr>
          <a:xfrm>
            <a:off x="5201900" y="1085875"/>
            <a:ext cx="33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t>Current system power	        Cumulative</a:t>
            </a:r>
            <a:endParaRPr/>
          </a:p>
        </p:txBody>
      </p:sp>
      <p:sp>
        <p:nvSpPr>
          <p:cNvPr id="150" name="Google Shape;150;p22"/>
          <p:cNvSpPr txBox="1"/>
          <p:nvPr/>
        </p:nvSpPr>
        <p:spPr>
          <a:xfrm>
            <a:off x="6027550" y="1905400"/>
            <a:ext cx="3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t>✓</a:t>
            </a:r>
            <a:endParaRPr/>
          </a:p>
        </p:txBody>
      </p:sp>
      <p:sp>
        <p:nvSpPr>
          <p:cNvPr id="151" name="Google Shape;151;p22"/>
          <p:cNvSpPr txBox="1"/>
          <p:nvPr/>
        </p:nvSpPr>
        <p:spPr>
          <a:xfrm>
            <a:off x="7898525" y="1905400"/>
            <a:ext cx="3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t>✓</a:t>
            </a:r>
            <a:endParaRPr/>
          </a:p>
        </p:txBody>
      </p:sp>
      <p:sp>
        <p:nvSpPr>
          <p:cNvPr id="152" name="Google Shape;152;p22"/>
          <p:cNvSpPr txBox="1"/>
          <p:nvPr/>
        </p:nvSpPr>
        <p:spPr>
          <a:xfrm>
            <a:off x="7898525" y="2687225"/>
            <a:ext cx="3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t>✓</a:t>
            </a:r>
            <a:endParaRPr/>
          </a:p>
        </p:txBody>
      </p:sp>
      <p:sp>
        <p:nvSpPr>
          <p:cNvPr id="153" name="Google Shape;15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nl"/>
              <a:t>‹#›</a:t>
            </a:fld>
            <a:endParaRPr/>
          </a:p>
        </p:txBody>
      </p:sp>
      <p:grpSp>
        <p:nvGrpSpPr>
          <p:cNvPr id="154" name="Google Shape;154;p22"/>
          <p:cNvGrpSpPr/>
          <p:nvPr/>
        </p:nvGrpSpPr>
        <p:grpSpPr>
          <a:xfrm>
            <a:off x="152400" y="4615475"/>
            <a:ext cx="8839201" cy="530578"/>
            <a:chOff x="152400" y="4615475"/>
            <a:chExt cx="8839201" cy="530578"/>
          </a:xfrm>
        </p:grpSpPr>
        <p:pic>
          <p:nvPicPr>
            <p:cNvPr id="155" name="Google Shape;155;p22"/>
            <p:cNvPicPr preferRelativeResize="0"/>
            <p:nvPr/>
          </p:nvPicPr>
          <p:blipFill>
            <a:blip r:embed="rId6">
              <a:alphaModFix/>
            </a:blip>
            <a:stretch>
              <a:fillRect/>
            </a:stretch>
          </p:blipFill>
          <p:spPr>
            <a:xfrm>
              <a:off x="152400" y="4615475"/>
              <a:ext cx="8839201" cy="530578"/>
            </a:xfrm>
            <a:prstGeom prst="rect">
              <a:avLst/>
            </a:prstGeom>
            <a:noFill/>
            <a:ln>
              <a:noFill/>
            </a:ln>
          </p:spPr>
        </p:pic>
        <p:pic>
          <p:nvPicPr>
            <p:cNvPr id="156" name="Google Shape;156;p22"/>
            <p:cNvPicPr preferRelativeResize="0"/>
            <p:nvPr/>
          </p:nvPicPr>
          <p:blipFill>
            <a:blip r:embed="rId7">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idx="1" type="body"/>
          </p:nvPr>
        </p:nvSpPr>
        <p:spPr>
          <a:xfrm>
            <a:off x="311700" y="1152475"/>
            <a:ext cx="3960600" cy="35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Intel’s Running Average Power Limit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nl"/>
              <a:t>Correlates with 0.99 when compared to hardware setup*</a:t>
            </a:r>
            <a:endParaRPr/>
          </a:p>
          <a:p>
            <a:pPr indent="0" lvl="0" marL="0" rtl="0" algn="l">
              <a:spcBef>
                <a:spcPts val="1200"/>
              </a:spcBef>
              <a:spcAft>
                <a:spcPts val="1200"/>
              </a:spcAft>
              <a:buNone/>
            </a:pPr>
            <a:r>
              <a:t/>
            </a:r>
            <a:endParaRPr/>
          </a:p>
        </p:txBody>
      </p:sp>
      <p:sp>
        <p:nvSpPr>
          <p:cNvPr id="162" name="Google Shape;16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RAPL</a:t>
            </a:r>
            <a:endParaRPr/>
          </a:p>
        </p:txBody>
      </p:sp>
      <p:pic>
        <p:nvPicPr>
          <p:cNvPr id="163" name="Google Shape;163;p23"/>
          <p:cNvPicPr preferRelativeResize="0"/>
          <p:nvPr/>
        </p:nvPicPr>
        <p:blipFill>
          <a:blip r:embed="rId3">
            <a:alphaModFix/>
          </a:blip>
          <a:stretch>
            <a:fillRect/>
          </a:stretch>
        </p:blipFill>
        <p:spPr>
          <a:xfrm>
            <a:off x="4354050" y="1607475"/>
            <a:ext cx="4478251" cy="2065650"/>
          </a:xfrm>
          <a:prstGeom prst="rect">
            <a:avLst/>
          </a:prstGeom>
          <a:noFill/>
          <a:ln>
            <a:noFill/>
          </a:ln>
        </p:spPr>
      </p:pic>
      <p:sp>
        <p:nvSpPr>
          <p:cNvPr id="164" name="Google Shape;164;p23"/>
          <p:cNvSpPr txBox="1"/>
          <p:nvPr/>
        </p:nvSpPr>
        <p:spPr>
          <a:xfrm>
            <a:off x="87900" y="3011875"/>
            <a:ext cx="4184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t>* </a:t>
            </a:r>
            <a:r>
              <a:rPr lang="nl" u="sng">
                <a:solidFill>
                  <a:schemeClr val="hlink"/>
                </a:solidFill>
                <a:hlinkClick r:id="rId4"/>
              </a:rPr>
              <a:t>K. N. Khan, M. Hirki, T. Niemi, J. K. Nurminen, and Z. Ou, “RAPL in action: Experiences</a:t>
            </a:r>
            <a:endParaRPr/>
          </a:p>
          <a:p>
            <a:pPr indent="0" lvl="0" marL="0" rtl="0" algn="l">
              <a:spcBef>
                <a:spcPts val="0"/>
              </a:spcBef>
              <a:spcAft>
                <a:spcPts val="0"/>
              </a:spcAft>
              <a:buClr>
                <a:schemeClr val="dk1"/>
              </a:buClr>
              <a:buSzPts val="1100"/>
              <a:buFont typeface="Arial"/>
              <a:buNone/>
            </a:pPr>
            <a:r>
              <a:rPr lang="nl" u="sng">
                <a:solidFill>
                  <a:schemeClr val="hlink"/>
                </a:solidFill>
                <a:hlinkClick r:id="rId5"/>
              </a:rPr>
              <a:t>in using rapl for power measurements,” ACM TOMPECS, 2018.</a:t>
            </a:r>
            <a:endParaRPr/>
          </a:p>
        </p:txBody>
      </p:sp>
      <p:sp>
        <p:nvSpPr>
          <p:cNvPr id="165" name="Google Shape;165;p23"/>
          <p:cNvSpPr txBox="1"/>
          <p:nvPr/>
        </p:nvSpPr>
        <p:spPr>
          <a:xfrm>
            <a:off x="4566200" y="3684600"/>
            <a:ext cx="4273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t>Model of a Dual core. </a:t>
            </a:r>
            <a:r>
              <a:rPr lang="nl" sz="1200" u="sng">
                <a:solidFill>
                  <a:schemeClr val="hlink"/>
                </a:solidFill>
                <a:hlinkClick r:id="rId6"/>
              </a:rPr>
              <a:t>Veiga et al., Energy efficiency and microarchitectural characterization of Big Data processing frameworks. </a:t>
            </a:r>
            <a:r>
              <a:rPr i="1" lang="nl" sz="1200" u="sng">
                <a:solidFill>
                  <a:schemeClr val="hlink"/>
                </a:solidFill>
                <a:hlinkClick r:id="rId7"/>
              </a:rPr>
              <a:t>FGCS 86(11)</a:t>
            </a:r>
            <a:endParaRPr i="1" sz="1200"/>
          </a:p>
        </p:txBody>
      </p:sp>
      <p:grpSp>
        <p:nvGrpSpPr>
          <p:cNvPr id="166" name="Google Shape;166;p23"/>
          <p:cNvGrpSpPr/>
          <p:nvPr/>
        </p:nvGrpSpPr>
        <p:grpSpPr>
          <a:xfrm>
            <a:off x="152400" y="4615475"/>
            <a:ext cx="8839201" cy="530578"/>
            <a:chOff x="152400" y="4615475"/>
            <a:chExt cx="8839201" cy="530578"/>
          </a:xfrm>
        </p:grpSpPr>
        <p:pic>
          <p:nvPicPr>
            <p:cNvPr id="167" name="Google Shape;167;p23"/>
            <p:cNvPicPr preferRelativeResize="0"/>
            <p:nvPr/>
          </p:nvPicPr>
          <p:blipFill>
            <a:blip r:embed="rId8">
              <a:alphaModFix/>
            </a:blip>
            <a:stretch>
              <a:fillRect/>
            </a:stretch>
          </p:blipFill>
          <p:spPr>
            <a:xfrm>
              <a:off x="152400" y="4615475"/>
              <a:ext cx="8839201" cy="530578"/>
            </a:xfrm>
            <a:prstGeom prst="rect">
              <a:avLst/>
            </a:prstGeom>
            <a:noFill/>
            <a:ln>
              <a:noFill/>
            </a:ln>
          </p:spPr>
        </p:pic>
        <p:pic>
          <p:nvPicPr>
            <p:cNvPr id="168" name="Google Shape;168;p23"/>
            <p:cNvPicPr preferRelativeResize="0"/>
            <p:nvPr/>
          </p:nvPicPr>
          <p:blipFill>
            <a:blip r:embed="rId9">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Related work</a:t>
            </a:r>
            <a:endParaRPr/>
          </a:p>
        </p:txBody>
      </p:sp>
      <p:pic>
        <p:nvPicPr>
          <p:cNvPr id="174" name="Google Shape;174;p24"/>
          <p:cNvPicPr preferRelativeResize="0"/>
          <p:nvPr/>
        </p:nvPicPr>
        <p:blipFill>
          <a:blip r:embed="rId3">
            <a:alphaModFix/>
          </a:blip>
          <a:stretch>
            <a:fillRect/>
          </a:stretch>
        </p:blipFill>
        <p:spPr>
          <a:xfrm>
            <a:off x="1625988" y="1647775"/>
            <a:ext cx="5724525" cy="2305050"/>
          </a:xfrm>
          <a:prstGeom prst="rect">
            <a:avLst/>
          </a:prstGeom>
          <a:noFill/>
          <a:ln>
            <a:noFill/>
          </a:ln>
        </p:spPr>
      </p:pic>
      <p:grpSp>
        <p:nvGrpSpPr>
          <p:cNvPr id="175" name="Google Shape;175;p24"/>
          <p:cNvGrpSpPr/>
          <p:nvPr/>
        </p:nvGrpSpPr>
        <p:grpSpPr>
          <a:xfrm>
            <a:off x="152400" y="4615475"/>
            <a:ext cx="8839201" cy="530578"/>
            <a:chOff x="152400" y="4615475"/>
            <a:chExt cx="8839201" cy="530578"/>
          </a:xfrm>
        </p:grpSpPr>
        <p:pic>
          <p:nvPicPr>
            <p:cNvPr id="176" name="Google Shape;176;p24"/>
            <p:cNvPicPr preferRelativeResize="0"/>
            <p:nvPr/>
          </p:nvPicPr>
          <p:blipFill>
            <a:blip r:embed="rId4">
              <a:alphaModFix/>
            </a:blip>
            <a:stretch>
              <a:fillRect/>
            </a:stretch>
          </p:blipFill>
          <p:spPr>
            <a:xfrm>
              <a:off x="152400" y="4615475"/>
              <a:ext cx="8839201" cy="530578"/>
            </a:xfrm>
            <a:prstGeom prst="rect">
              <a:avLst/>
            </a:prstGeom>
            <a:noFill/>
            <a:ln>
              <a:noFill/>
            </a:ln>
          </p:spPr>
        </p:pic>
        <p:pic>
          <p:nvPicPr>
            <p:cNvPr id="177" name="Google Shape;177;p24"/>
            <p:cNvPicPr preferRelativeResize="0"/>
            <p:nvPr/>
          </p:nvPicPr>
          <p:blipFill>
            <a:blip r:embed="rId5">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Related work - impact of </a:t>
            </a:r>
            <a:r>
              <a:rPr i="1" lang="nl"/>
              <a:t>k</a:t>
            </a:r>
            <a:r>
              <a:rPr lang="nl"/>
              <a:t>-anonymisation</a:t>
            </a:r>
            <a:endParaRPr/>
          </a:p>
        </p:txBody>
      </p:sp>
      <p:sp>
        <p:nvSpPr>
          <p:cNvPr id="183" name="Google Shape;183;p25"/>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nl"/>
              <a:t>k</a:t>
            </a:r>
            <a:r>
              <a:rPr lang="nl"/>
              <a:t>-value has a </a:t>
            </a:r>
            <a:r>
              <a:rPr b="1" lang="nl"/>
              <a:t>statistically significant </a:t>
            </a:r>
            <a:r>
              <a:rPr lang="nl"/>
              <a:t>impact</a:t>
            </a:r>
            <a:r>
              <a:rPr lang="nl"/>
              <a:t> on the </a:t>
            </a:r>
            <a:r>
              <a:rPr b="1" lang="nl"/>
              <a:t>energy consumption</a:t>
            </a:r>
            <a:r>
              <a:rPr lang="nl"/>
              <a:t> of the chosen anonymisation algorithms</a:t>
            </a:r>
            <a:endParaRPr/>
          </a:p>
          <a:p>
            <a:pPr indent="-342900" lvl="0" marL="457200" rtl="0" algn="l">
              <a:spcBef>
                <a:spcPts val="0"/>
              </a:spcBef>
              <a:spcAft>
                <a:spcPts val="0"/>
              </a:spcAft>
              <a:buSzPts val="1800"/>
              <a:buChar char="●"/>
            </a:pPr>
            <a:r>
              <a:rPr lang="nl"/>
              <a:t>The generalisation and suppression performs better in almost all cases, provided that proper anonymization hierarchies are used in the anonymisation process</a:t>
            </a:r>
            <a:endParaRPr/>
          </a:p>
          <a:p>
            <a:pPr indent="-342900" lvl="0" marL="457200" rtl="0" algn="l">
              <a:spcBef>
                <a:spcPts val="0"/>
              </a:spcBef>
              <a:spcAft>
                <a:spcPts val="0"/>
              </a:spcAft>
              <a:buSzPts val="1800"/>
              <a:buChar char="●"/>
            </a:pPr>
            <a:r>
              <a:rPr lang="nl"/>
              <a:t>Models trained on generalisation and suppression perform better.</a:t>
            </a:r>
            <a:endParaRPr/>
          </a:p>
          <a:p>
            <a:pPr indent="0" lvl="0" marL="0" rtl="0" algn="l">
              <a:spcBef>
                <a:spcPts val="1200"/>
              </a:spcBef>
              <a:spcAft>
                <a:spcPts val="1200"/>
              </a:spcAft>
              <a:buNone/>
            </a:pPr>
            <a:br>
              <a:rPr lang="nl"/>
            </a:br>
            <a:r>
              <a:rPr lang="nl" sz="1500"/>
              <a:t>By </a:t>
            </a:r>
            <a:r>
              <a:rPr lang="nl" sz="1500" u="sng">
                <a:solidFill>
                  <a:schemeClr val="hlink"/>
                </a:solidFill>
                <a:hlinkClick r:id="rId3"/>
              </a:rPr>
              <a:t>Oprescu et al., ICT4S 2022</a:t>
            </a:r>
            <a:r>
              <a:rPr lang="nl" sz="1500"/>
              <a:t>.</a:t>
            </a:r>
            <a:endParaRPr sz="1500"/>
          </a:p>
        </p:txBody>
      </p:sp>
      <p:grpSp>
        <p:nvGrpSpPr>
          <p:cNvPr id="184" name="Google Shape;184;p25"/>
          <p:cNvGrpSpPr/>
          <p:nvPr/>
        </p:nvGrpSpPr>
        <p:grpSpPr>
          <a:xfrm>
            <a:off x="152400" y="4551225"/>
            <a:ext cx="8839201" cy="530578"/>
            <a:chOff x="152400" y="4615475"/>
            <a:chExt cx="8839201" cy="530578"/>
          </a:xfrm>
        </p:grpSpPr>
        <p:pic>
          <p:nvPicPr>
            <p:cNvPr id="185" name="Google Shape;185;p25"/>
            <p:cNvPicPr preferRelativeResize="0"/>
            <p:nvPr/>
          </p:nvPicPr>
          <p:blipFill>
            <a:blip r:embed="rId4">
              <a:alphaModFix/>
            </a:blip>
            <a:stretch>
              <a:fillRect/>
            </a:stretch>
          </p:blipFill>
          <p:spPr>
            <a:xfrm>
              <a:off x="152400" y="4615475"/>
              <a:ext cx="8839201" cy="530578"/>
            </a:xfrm>
            <a:prstGeom prst="rect">
              <a:avLst/>
            </a:prstGeom>
            <a:noFill/>
            <a:ln>
              <a:noFill/>
            </a:ln>
          </p:spPr>
        </p:pic>
        <p:pic>
          <p:nvPicPr>
            <p:cNvPr id="186" name="Google Shape;186;p25"/>
            <p:cNvPicPr preferRelativeResize="0"/>
            <p:nvPr/>
          </p:nvPicPr>
          <p:blipFill>
            <a:blip r:embed="rId5">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6"/>
          <p:cNvPicPr preferRelativeResize="0"/>
          <p:nvPr/>
        </p:nvPicPr>
        <p:blipFill>
          <a:blip r:embed="rId3">
            <a:alphaModFix/>
          </a:blip>
          <a:stretch>
            <a:fillRect/>
          </a:stretch>
        </p:blipFill>
        <p:spPr>
          <a:xfrm>
            <a:off x="152400" y="1170125"/>
            <a:ext cx="3435346" cy="3292948"/>
          </a:xfrm>
          <a:prstGeom prst="rect">
            <a:avLst/>
          </a:prstGeom>
          <a:noFill/>
          <a:ln>
            <a:noFill/>
          </a:ln>
        </p:spPr>
      </p:pic>
      <p:pic>
        <p:nvPicPr>
          <p:cNvPr id="192" name="Google Shape;192;p26"/>
          <p:cNvPicPr preferRelativeResize="0"/>
          <p:nvPr/>
        </p:nvPicPr>
        <p:blipFill>
          <a:blip r:embed="rId4">
            <a:alphaModFix/>
          </a:blip>
          <a:stretch>
            <a:fillRect/>
          </a:stretch>
        </p:blipFill>
        <p:spPr>
          <a:xfrm>
            <a:off x="3636521" y="350575"/>
            <a:ext cx="5251456" cy="2353924"/>
          </a:xfrm>
          <a:prstGeom prst="rect">
            <a:avLst/>
          </a:prstGeom>
          <a:noFill/>
          <a:ln>
            <a:noFill/>
          </a:ln>
        </p:spPr>
      </p:pic>
      <p:pic>
        <p:nvPicPr>
          <p:cNvPr id="193" name="Google Shape;193;p26"/>
          <p:cNvPicPr preferRelativeResize="0"/>
          <p:nvPr/>
        </p:nvPicPr>
        <p:blipFill rotWithShape="1">
          <a:blip r:embed="rId5">
            <a:alphaModFix/>
          </a:blip>
          <a:srcRect b="19878" l="0" r="0" t="0"/>
          <a:stretch/>
        </p:blipFill>
        <p:spPr>
          <a:xfrm>
            <a:off x="4037250" y="2086050"/>
            <a:ext cx="4201149" cy="2529426"/>
          </a:xfrm>
          <a:prstGeom prst="rect">
            <a:avLst/>
          </a:prstGeom>
          <a:noFill/>
          <a:ln>
            <a:noFill/>
          </a:ln>
        </p:spPr>
      </p:pic>
      <p:sp>
        <p:nvSpPr>
          <p:cNvPr id="194" name="Google Shape;19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Synthetic data in the news</a:t>
            </a:r>
            <a:endParaRPr/>
          </a:p>
        </p:txBody>
      </p:sp>
      <p:grpSp>
        <p:nvGrpSpPr>
          <p:cNvPr id="195" name="Google Shape;195;p26"/>
          <p:cNvGrpSpPr/>
          <p:nvPr/>
        </p:nvGrpSpPr>
        <p:grpSpPr>
          <a:xfrm>
            <a:off x="152400" y="4615475"/>
            <a:ext cx="8839201" cy="530578"/>
            <a:chOff x="152400" y="4615475"/>
            <a:chExt cx="8839201" cy="530578"/>
          </a:xfrm>
        </p:grpSpPr>
        <p:pic>
          <p:nvPicPr>
            <p:cNvPr id="196" name="Google Shape;196;p26"/>
            <p:cNvPicPr preferRelativeResize="0"/>
            <p:nvPr/>
          </p:nvPicPr>
          <p:blipFill>
            <a:blip r:embed="rId6">
              <a:alphaModFix/>
            </a:blip>
            <a:stretch>
              <a:fillRect/>
            </a:stretch>
          </p:blipFill>
          <p:spPr>
            <a:xfrm>
              <a:off x="152400" y="4615475"/>
              <a:ext cx="8839201" cy="530578"/>
            </a:xfrm>
            <a:prstGeom prst="rect">
              <a:avLst/>
            </a:prstGeom>
            <a:noFill/>
            <a:ln>
              <a:noFill/>
            </a:ln>
          </p:spPr>
        </p:pic>
        <p:pic>
          <p:nvPicPr>
            <p:cNvPr id="197" name="Google Shape;197;p26"/>
            <p:cNvPicPr preferRelativeResize="0"/>
            <p:nvPr/>
          </p:nvPicPr>
          <p:blipFill>
            <a:blip r:embed="rId7">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Extending research to synthetic data</a:t>
            </a:r>
            <a:endParaRPr/>
          </a:p>
        </p:txBody>
      </p:sp>
      <p:sp>
        <p:nvSpPr>
          <p:cNvPr id="203" name="Google Shape;203;p27"/>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Why synthetic data?</a:t>
            </a:r>
            <a:endParaRPr/>
          </a:p>
          <a:p>
            <a:pPr indent="-342900" lvl="0" marL="457200" rtl="0" algn="l">
              <a:spcBef>
                <a:spcPts val="1200"/>
              </a:spcBef>
              <a:spcAft>
                <a:spcPts val="0"/>
              </a:spcAft>
              <a:buSzPts val="1800"/>
              <a:buChar char="●"/>
            </a:pPr>
            <a:r>
              <a:rPr lang="nl"/>
              <a:t>Enhances privacy of data</a:t>
            </a:r>
            <a:endParaRPr/>
          </a:p>
          <a:p>
            <a:pPr indent="-342900" lvl="0" marL="457200" rtl="0" algn="l">
              <a:spcBef>
                <a:spcPts val="0"/>
              </a:spcBef>
              <a:spcAft>
                <a:spcPts val="0"/>
              </a:spcAft>
              <a:buSzPts val="1800"/>
              <a:buChar char="●"/>
            </a:pPr>
            <a:r>
              <a:rPr lang="nl"/>
              <a:t>Promise is that synthetic data is similar to the original dataset</a:t>
            </a:r>
            <a:endParaRPr/>
          </a:p>
          <a:p>
            <a:pPr indent="-342900" lvl="0" marL="457200" rtl="0" algn="l">
              <a:spcBef>
                <a:spcPts val="0"/>
              </a:spcBef>
              <a:spcAft>
                <a:spcPts val="0"/>
              </a:spcAft>
              <a:buSzPts val="1800"/>
              <a:buChar char="●"/>
            </a:pPr>
            <a:r>
              <a:rPr lang="nl"/>
              <a:t>No research done on energy consumption yet</a:t>
            </a:r>
            <a:br>
              <a:rPr lang="nl"/>
            </a:br>
            <a:endParaRPr/>
          </a:p>
          <a:p>
            <a:pPr indent="0" lvl="0" marL="0" rtl="0" algn="l">
              <a:spcBef>
                <a:spcPts val="1200"/>
              </a:spcBef>
              <a:spcAft>
                <a:spcPts val="1200"/>
              </a:spcAft>
              <a:buNone/>
            </a:pPr>
            <a:r>
              <a:t/>
            </a:r>
            <a:endParaRPr/>
          </a:p>
        </p:txBody>
      </p:sp>
      <p:grpSp>
        <p:nvGrpSpPr>
          <p:cNvPr id="204" name="Google Shape;204;p27"/>
          <p:cNvGrpSpPr/>
          <p:nvPr/>
        </p:nvGrpSpPr>
        <p:grpSpPr>
          <a:xfrm>
            <a:off x="152400" y="4615475"/>
            <a:ext cx="8839201" cy="530578"/>
            <a:chOff x="152400" y="4615475"/>
            <a:chExt cx="8839201" cy="530578"/>
          </a:xfrm>
        </p:grpSpPr>
        <p:pic>
          <p:nvPicPr>
            <p:cNvPr id="205" name="Google Shape;205;p27"/>
            <p:cNvPicPr preferRelativeResize="0"/>
            <p:nvPr/>
          </p:nvPicPr>
          <p:blipFill>
            <a:blip r:embed="rId3">
              <a:alphaModFix/>
            </a:blip>
            <a:stretch>
              <a:fillRect/>
            </a:stretch>
          </p:blipFill>
          <p:spPr>
            <a:xfrm>
              <a:off x="152400" y="4615475"/>
              <a:ext cx="8839201" cy="530578"/>
            </a:xfrm>
            <a:prstGeom prst="rect">
              <a:avLst/>
            </a:prstGeom>
            <a:noFill/>
            <a:ln>
              <a:noFill/>
            </a:ln>
          </p:spPr>
        </p:pic>
        <p:pic>
          <p:nvPicPr>
            <p:cNvPr id="206" name="Google Shape;206;p27"/>
            <p:cNvPicPr preferRelativeResize="0"/>
            <p:nvPr/>
          </p:nvPicPr>
          <p:blipFill>
            <a:blip r:embed="rId4">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Extending our research to Synthetic data</a:t>
            </a:r>
            <a:endParaRPr/>
          </a:p>
        </p:txBody>
      </p:sp>
      <p:sp>
        <p:nvSpPr>
          <p:cNvPr id="212" name="Google Shape;212;p28"/>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nl"/>
              <a:t>Using a </a:t>
            </a:r>
            <a:r>
              <a:rPr lang="nl"/>
              <a:t>different data set</a:t>
            </a:r>
            <a:endParaRPr/>
          </a:p>
          <a:p>
            <a:pPr indent="-342900" lvl="0" marL="457200" rtl="0" algn="l">
              <a:spcBef>
                <a:spcPts val="0"/>
              </a:spcBef>
              <a:spcAft>
                <a:spcPts val="0"/>
              </a:spcAft>
              <a:buSzPts val="1800"/>
              <a:buChar char="●"/>
            </a:pPr>
            <a:r>
              <a:rPr lang="nl"/>
              <a:t>Neural net instead of gradient boosting</a:t>
            </a:r>
            <a:endParaRPr/>
          </a:p>
          <a:p>
            <a:pPr indent="0" lvl="0" marL="914400" rtl="0" algn="l">
              <a:spcBef>
                <a:spcPts val="1200"/>
              </a:spcBef>
              <a:spcAft>
                <a:spcPts val="1200"/>
              </a:spcAft>
              <a:buNone/>
            </a:pPr>
            <a:r>
              <a:t/>
            </a:r>
            <a:endParaRPr/>
          </a:p>
        </p:txBody>
      </p:sp>
      <p:pic>
        <p:nvPicPr>
          <p:cNvPr id="213" name="Google Shape;213;p28"/>
          <p:cNvPicPr preferRelativeResize="0"/>
          <p:nvPr/>
        </p:nvPicPr>
        <p:blipFill>
          <a:blip r:embed="rId3">
            <a:alphaModFix/>
          </a:blip>
          <a:stretch>
            <a:fillRect/>
          </a:stretch>
        </p:blipFill>
        <p:spPr>
          <a:xfrm>
            <a:off x="152400" y="4615475"/>
            <a:ext cx="8839201" cy="530578"/>
          </a:xfrm>
          <a:prstGeom prst="rect">
            <a:avLst/>
          </a:prstGeom>
          <a:noFill/>
          <a:ln>
            <a:noFill/>
          </a:ln>
        </p:spPr>
      </p:pic>
      <p:pic>
        <p:nvPicPr>
          <p:cNvPr id="214" name="Google Shape;214;p28"/>
          <p:cNvPicPr preferRelativeResize="0"/>
          <p:nvPr/>
        </p:nvPicPr>
        <p:blipFill>
          <a:blip r:embed="rId4">
            <a:alphaModFix/>
          </a:blip>
          <a:stretch>
            <a:fillRect/>
          </a:stretch>
        </p:blipFill>
        <p:spPr>
          <a:xfrm>
            <a:off x="2281702" y="1834477"/>
            <a:ext cx="6436074" cy="2580875"/>
          </a:xfrm>
          <a:prstGeom prst="rect">
            <a:avLst/>
          </a:prstGeom>
          <a:noFill/>
          <a:ln>
            <a:noFill/>
          </a:ln>
        </p:spPr>
      </p:pic>
      <p:grpSp>
        <p:nvGrpSpPr>
          <p:cNvPr id="215" name="Google Shape;215;p28"/>
          <p:cNvGrpSpPr/>
          <p:nvPr/>
        </p:nvGrpSpPr>
        <p:grpSpPr>
          <a:xfrm>
            <a:off x="152400" y="4615475"/>
            <a:ext cx="8839201" cy="530578"/>
            <a:chOff x="152400" y="4615475"/>
            <a:chExt cx="8839201" cy="530578"/>
          </a:xfrm>
        </p:grpSpPr>
        <p:pic>
          <p:nvPicPr>
            <p:cNvPr id="216" name="Google Shape;216;p28"/>
            <p:cNvPicPr preferRelativeResize="0"/>
            <p:nvPr/>
          </p:nvPicPr>
          <p:blipFill>
            <a:blip r:embed="rId3">
              <a:alphaModFix/>
            </a:blip>
            <a:stretch>
              <a:fillRect/>
            </a:stretch>
          </p:blipFill>
          <p:spPr>
            <a:xfrm>
              <a:off x="152400" y="4615475"/>
              <a:ext cx="8839201" cy="530578"/>
            </a:xfrm>
            <a:prstGeom prst="rect">
              <a:avLst/>
            </a:prstGeom>
            <a:noFill/>
            <a:ln>
              <a:noFill/>
            </a:ln>
          </p:spPr>
        </p:pic>
        <p:pic>
          <p:nvPicPr>
            <p:cNvPr id="217" name="Google Shape;217;p28"/>
            <p:cNvPicPr preferRelativeResize="0"/>
            <p:nvPr/>
          </p:nvPicPr>
          <p:blipFill>
            <a:blip r:embed="rId5">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Method</a:t>
            </a:r>
            <a:endParaRPr/>
          </a:p>
        </p:txBody>
      </p:sp>
      <p:sp>
        <p:nvSpPr>
          <p:cNvPr id="223" name="Google Shape;223;p29"/>
          <p:cNvSpPr txBox="1"/>
          <p:nvPr>
            <p:ph idx="1" type="body"/>
          </p:nvPr>
        </p:nvSpPr>
        <p:spPr>
          <a:xfrm>
            <a:off x="311700" y="1152475"/>
            <a:ext cx="8520600" cy="3763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nl"/>
              <a:t>Literature shows that </a:t>
            </a:r>
            <a:r>
              <a:rPr lang="nl" u="sng">
                <a:solidFill>
                  <a:schemeClr val="hlink"/>
                </a:solidFill>
                <a:hlinkClick r:id="rId3"/>
              </a:rPr>
              <a:t>DataSynthesizer</a:t>
            </a:r>
            <a:r>
              <a:rPr lang="nl"/>
              <a:t> has the lowest information-loss* of the currently available Python packages for synthetic data generation.</a:t>
            </a:r>
            <a:endParaRPr/>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1200"/>
              </a:spcAft>
              <a:buSzPts val="605"/>
              <a:buNone/>
            </a:pPr>
            <a:r>
              <a:rPr lang="nl"/>
              <a:t>* </a:t>
            </a:r>
            <a:r>
              <a:rPr lang="nl" u="sng">
                <a:solidFill>
                  <a:schemeClr val="hlink"/>
                </a:solidFill>
                <a:hlinkClick r:id="rId4"/>
              </a:rPr>
              <a:t>M. Hittmeir, A. Ekelhart, and R. Mayer, “On the utility of synthetic data: An empirical evaluation on machine learning tasks,</a:t>
            </a:r>
            <a:endParaRPr/>
          </a:p>
        </p:txBody>
      </p:sp>
      <p:grpSp>
        <p:nvGrpSpPr>
          <p:cNvPr id="224" name="Google Shape;224;p29"/>
          <p:cNvGrpSpPr/>
          <p:nvPr/>
        </p:nvGrpSpPr>
        <p:grpSpPr>
          <a:xfrm>
            <a:off x="152400" y="4615475"/>
            <a:ext cx="8839201" cy="530578"/>
            <a:chOff x="152400" y="4615475"/>
            <a:chExt cx="8839201" cy="530578"/>
          </a:xfrm>
        </p:grpSpPr>
        <p:pic>
          <p:nvPicPr>
            <p:cNvPr id="225" name="Google Shape;225;p29"/>
            <p:cNvPicPr preferRelativeResize="0"/>
            <p:nvPr/>
          </p:nvPicPr>
          <p:blipFill>
            <a:blip r:embed="rId5">
              <a:alphaModFix/>
            </a:blip>
            <a:stretch>
              <a:fillRect/>
            </a:stretch>
          </p:blipFill>
          <p:spPr>
            <a:xfrm>
              <a:off x="152400" y="4615475"/>
              <a:ext cx="8839201" cy="530578"/>
            </a:xfrm>
            <a:prstGeom prst="rect">
              <a:avLst/>
            </a:prstGeom>
            <a:noFill/>
            <a:ln>
              <a:noFill/>
            </a:ln>
          </p:spPr>
        </p:pic>
        <p:pic>
          <p:nvPicPr>
            <p:cNvPr id="226" name="Google Shape;226;p29"/>
            <p:cNvPicPr preferRelativeResize="0"/>
            <p:nvPr/>
          </p:nvPicPr>
          <p:blipFill>
            <a:blip r:embed="rId6">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Method</a:t>
            </a:r>
            <a:endParaRPr/>
          </a:p>
        </p:txBody>
      </p:sp>
      <p:sp>
        <p:nvSpPr>
          <p:cNvPr id="232" name="Google Shape;232;p30"/>
          <p:cNvSpPr txBox="1"/>
          <p:nvPr>
            <p:ph idx="1" type="body"/>
          </p:nvPr>
        </p:nvSpPr>
        <p:spPr>
          <a:xfrm>
            <a:off x="311700" y="1152475"/>
            <a:ext cx="8520600" cy="3763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nl"/>
              <a:t>Literature shows that </a:t>
            </a:r>
            <a:r>
              <a:rPr lang="nl" u="sng">
                <a:solidFill>
                  <a:schemeClr val="hlink"/>
                </a:solidFill>
                <a:hlinkClick r:id="rId3"/>
              </a:rPr>
              <a:t>DataSynthesizer</a:t>
            </a:r>
            <a:r>
              <a:rPr lang="nl"/>
              <a:t> has the lowest information-loss* of the currently available </a:t>
            </a:r>
            <a:r>
              <a:rPr lang="nl"/>
              <a:t>Python packages</a:t>
            </a:r>
            <a:r>
              <a:rPr lang="nl"/>
              <a:t> for synthetic data generation.</a:t>
            </a:r>
            <a:endParaRPr/>
          </a:p>
          <a:p>
            <a:pPr indent="0" lvl="0" marL="0" rtl="0" algn="l">
              <a:lnSpc>
                <a:spcPct val="105000"/>
              </a:lnSpc>
              <a:spcBef>
                <a:spcPts val="1200"/>
              </a:spcBef>
              <a:spcAft>
                <a:spcPts val="0"/>
              </a:spcAft>
              <a:buSzPts val="605"/>
              <a:buNone/>
            </a:pPr>
            <a:r>
              <a:rPr lang="nl"/>
              <a:t>How does it work?</a:t>
            </a:r>
            <a:endParaRPr/>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1200"/>
              </a:spcAft>
              <a:buSzPts val="605"/>
              <a:buNone/>
            </a:pPr>
            <a:r>
              <a:rPr lang="nl"/>
              <a:t>* </a:t>
            </a:r>
            <a:r>
              <a:rPr lang="nl" u="sng">
                <a:solidFill>
                  <a:schemeClr val="hlink"/>
                </a:solidFill>
                <a:hlinkClick r:id="rId4"/>
              </a:rPr>
              <a:t>M. Hittmeir, A. Ekelhart, and R. Mayer, “On the utility of synthetic data: An empirical evaluation on machine learning tasks,</a:t>
            </a:r>
            <a:endParaRPr/>
          </a:p>
        </p:txBody>
      </p:sp>
      <p:pic>
        <p:nvPicPr>
          <p:cNvPr id="233" name="Google Shape;233;p30"/>
          <p:cNvPicPr preferRelativeResize="0"/>
          <p:nvPr/>
        </p:nvPicPr>
        <p:blipFill>
          <a:blip r:embed="rId5">
            <a:alphaModFix/>
          </a:blip>
          <a:stretch>
            <a:fillRect/>
          </a:stretch>
        </p:blipFill>
        <p:spPr>
          <a:xfrm>
            <a:off x="3408250" y="1950300"/>
            <a:ext cx="5213225" cy="1647425"/>
          </a:xfrm>
          <a:prstGeom prst="rect">
            <a:avLst/>
          </a:prstGeom>
          <a:noFill/>
          <a:ln>
            <a:noFill/>
          </a:ln>
        </p:spPr>
      </p:pic>
      <p:grpSp>
        <p:nvGrpSpPr>
          <p:cNvPr id="234" name="Google Shape;234;p30"/>
          <p:cNvGrpSpPr/>
          <p:nvPr/>
        </p:nvGrpSpPr>
        <p:grpSpPr>
          <a:xfrm>
            <a:off x="152400" y="4615475"/>
            <a:ext cx="8839201" cy="530578"/>
            <a:chOff x="152400" y="4615475"/>
            <a:chExt cx="8839201" cy="530578"/>
          </a:xfrm>
        </p:grpSpPr>
        <p:pic>
          <p:nvPicPr>
            <p:cNvPr id="235" name="Google Shape;235;p30"/>
            <p:cNvPicPr preferRelativeResize="0"/>
            <p:nvPr/>
          </p:nvPicPr>
          <p:blipFill>
            <a:blip r:embed="rId6">
              <a:alphaModFix/>
            </a:blip>
            <a:stretch>
              <a:fillRect/>
            </a:stretch>
          </p:blipFill>
          <p:spPr>
            <a:xfrm>
              <a:off x="152400" y="4615475"/>
              <a:ext cx="8839201" cy="530578"/>
            </a:xfrm>
            <a:prstGeom prst="rect">
              <a:avLst/>
            </a:prstGeom>
            <a:noFill/>
            <a:ln>
              <a:noFill/>
            </a:ln>
          </p:spPr>
        </p:pic>
        <p:pic>
          <p:nvPicPr>
            <p:cNvPr id="236" name="Google Shape;236;p30"/>
            <p:cNvPicPr preferRelativeResize="0"/>
            <p:nvPr/>
          </p:nvPicPr>
          <p:blipFill>
            <a:blip r:embed="rId7">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Experimental setup - synthetic data</a:t>
            </a:r>
            <a:endParaRPr/>
          </a:p>
        </p:txBody>
      </p:sp>
      <p:sp>
        <p:nvSpPr>
          <p:cNvPr id="242" name="Google Shape;242;p31"/>
          <p:cNvSpPr txBox="1"/>
          <p:nvPr>
            <p:ph idx="1" type="body"/>
          </p:nvPr>
        </p:nvSpPr>
        <p:spPr>
          <a:xfrm>
            <a:off x="311700" y="923875"/>
            <a:ext cx="5902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595959"/>
              </a:buClr>
              <a:buSzPts val="1800"/>
              <a:buChar char="-"/>
            </a:pPr>
            <a:r>
              <a:rPr lang="nl">
                <a:solidFill>
                  <a:srgbClr val="595959"/>
                </a:solidFill>
              </a:rPr>
              <a:t>Datasets</a:t>
            </a:r>
            <a:endParaRPr>
              <a:solidFill>
                <a:srgbClr val="595959"/>
              </a:solidFill>
            </a:endParaRPr>
          </a:p>
          <a:p>
            <a:pPr indent="-317500" lvl="1" marL="914400" rtl="0" algn="l">
              <a:spcBef>
                <a:spcPts val="0"/>
              </a:spcBef>
              <a:spcAft>
                <a:spcPts val="0"/>
              </a:spcAft>
              <a:buClr>
                <a:srgbClr val="595959"/>
              </a:buClr>
              <a:buSzPts val="1400"/>
              <a:buChar char="-"/>
            </a:pPr>
            <a:r>
              <a:rPr lang="nl">
                <a:solidFill>
                  <a:srgbClr val="595959"/>
                </a:solidFill>
              </a:rPr>
              <a:t>Adult: hierarchy height range 2-5</a:t>
            </a:r>
            <a:endParaRPr>
              <a:solidFill>
                <a:srgbClr val="595959"/>
              </a:solidFill>
            </a:endParaRPr>
          </a:p>
          <a:p>
            <a:pPr indent="-317500" lvl="1" marL="914400" rtl="0" algn="l">
              <a:spcBef>
                <a:spcPts val="0"/>
              </a:spcBef>
              <a:spcAft>
                <a:spcPts val="0"/>
              </a:spcAft>
              <a:buClr>
                <a:srgbClr val="595959"/>
              </a:buClr>
              <a:buSzPts val="1400"/>
              <a:buChar char="-"/>
            </a:pPr>
            <a:r>
              <a:rPr lang="nl">
                <a:solidFill>
                  <a:srgbClr val="595959"/>
                </a:solidFill>
              </a:rPr>
              <a:t>Student Performance:   hierarchy height range 1-2</a:t>
            </a:r>
            <a:endParaRPr>
              <a:solidFill>
                <a:srgbClr val="595959"/>
              </a:solidFill>
            </a:endParaRPr>
          </a:p>
          <a:p>
            <a:pPr indent="0" lvl="0" marL="914400" rtl="0" algn="l">
              <a:spcBef>
                <a:spcPts val="1200"/>
              </a:spcBef>
              <a:spcAft>
                <a:spcPts val="1200"/>
              </a:spcAft>
              <a:buNone/>
            </a:pPr>
            <a:r>
              <a:t/>
            </a:r>
            <a:endParaRPr>
              <a:solidFill>
                <a:srgbClr val="595959"/>
              </a:solidFill>
            </a:endParaRPr>
          </a:p>
        </p:txBody>
      </p:sp>
      <p:graphicFrame>
        <p:nvGraphicFramePr>
          <p:cNvPr id="243" name="Google Shape;243;p31"/>
          <p:cNvGraphicFramePr/>
          <p:nvPr/>
        </p:nvGraphicFramePr>
        <p:xfrm>
          <a:off x="778475" y="2377175"/>
          <a:ext cx="3000000" cy="3000000"/>
        </p:xfrm>
        <a:graphic>
          <a:graphicData uri="http://schemas.openxmlformats.org/drawingml/2006/table">
            <a:tbl>
              <a:tblPr>
                <a:noFill/>
                <a:tableStyleId>{ABDDC90D-3156-4054-AF82-C277EF337089}</a:tableStyleId>
              </a:tblPr>
              <a:tblGrid>
                <a:gridCol w="1206500"/>
                <a:gridCol w="1206500"/>
                <a:gridCol w="1206500"/>
                <a:gridCol w="1297000"/>
                <a:gridCol w="1116000"/>
                <a:gridCol w="1206500"/>
              </a:tblGrid>
              <a:tr h="381000">
                <a:tc>
                  <a:txBody>
                    <a:bodyPr/>
                    <a:lstStyle/>
                    <a:p>
                      <a:pPr indent="0" lvl="0" marL="0" rtl="0" algn="l">
                        <a:spcBef>
                          <a:spcPts val="0"/>
                        </a:spcBef>
                        <a:spcAft>
                          <a:spcPts val="0"/>
                        </a:spcAft>
                        <a:buNone/>
                      </a:pPr>
                      <a:r>
                        <a:rPr b="1" lang="nl" sz="1000">
                          <a:solidFill>
                            <a:srgbClr val="123654"/>
                          </a:solidFill>
                        </a:rPr>
                        <a:t>Data Set</a:t>
                      </a:r>
                      <a:endParaRPr b="1" sz="1000">
                        <a:solidFill>
                          <a:srgbClr val="123654"/>
                        </a:solidFill>
                      </a:endParaRPr>
                    </a:p>
                  </a:txBody>
                  <a:tcPr marT="91425" marB="91425" marR="91425" marL="91425"/>
                </a:tc>
                <a:tc>
                  <a:txBody>
                    <a:bodyPr/>
                    <a:lstStyle/>
                    <a:p>
                      <a:pPr indent="0" lvl="0" marL="0" rtl="0" algn="l">
                        <a:spcBef>
                          <a:spcPts val="0"/>
                        </a:spcBef>
                        <a:spcAft>
                          <a:spcPts val="0"/>
                        </a:spcAft>
                        <a:buNone/>
                      </a:pPr>
                      <a:r>
                        <a:rPr b="1" lang="nl" sz="1000">
                          <a:solidFill>
                            <a:srgbClr val="123654"/>
                          </a:solidFill>
                        </a:rPr>
                        <a:t>Data Set Characteristics:</a:t>
                      </a:r>
                      <a:endParaRPr/>
                    </a:p>
                  </a:txBody>
                  <a:tcPr marT="91425" marB="91425" marR="91425" marL="91425"/>
                </a:tc>
                <a:tc>
                  <a:txBody>
                    <a:bodyPr/>
                    <a:lstStyle/>
                    <a:p>
                      <a:pPr indent="0" lvl="0" marL="0" rtl="0" algn="l">
                        <a:spcBef>
                          <a:spcPts val="0"/>
                        </a:spcBef>
                        <a:spcAft>
                          <a:spcPts val="0"/>
                        </a:spcAft>
                        <a:buNone/>
                      </a:pPr>
                      <a:r>
                        <a:rPr b="1" lang="nl" sz="1000">
                          <a:solidFill>
                            <a:srgbClr val="123654"/>
                          </a:solidFill>
                        </a:rPr>
                        <a:t>Attribute Characteristics:</a:t>
                      </a:r>
                      <a:endParaRPr/>
                    </a:p>
                  </a:txBody>
                  <a:tcPr marT="91425" marB="91425" marR="91425" marL="91425"/>
                </a:tc>
                <a:tc>
                  <a:txBody>
                    <a:bodyPr/>
                    <a:lstStyle/>
                    <a:p>
                      <a:pPr indent="0" lvl="0" marL="0" rtl="0" algn="l">
                        <a:spcBef>
                          <a:spcPts val="0"/>
                        </a:spcBef>
                        <a:spcAft>
                          <a:spcPts val="0"/>
                        </a:spcAft>
                        <a:buNone/>
                      </a:pPr>
                      <a:r>
                        <a:rPr b="1" lang="nl" sz="1000">
                          <a:solidFill>
                            <a:srgbClr val="123654"/>
                          </a:solidFill>
                        </a:rPr>
                        <a:t>Associated Tasks:</a:t>
                      </a:r>
                      <a:endParaRPr/>
                    </a:p>
                  </a:txBody>
                  <a:tcPr marT="91425" marB="91425" marR="91425" marL="91425"/>
                </a:tc>
                <a:tc>
                  <a:txBody>
                    <a:bodyPr/>
                    <a:lstStyle/>
                    <a:p>
                      <a:pPr indent="0" lvl="0" marL="0" rtl="0" algn="l">
                        <a:spcBef>
                          <a:spcPts val="0"/>
                        </a:spcBef>
                        <a:spcAft>
                          <a:spcPts val="0"/>
                        </a:spcAft>
                        <a:buNone/>
                      </a:pPr>
                      <a:r>
                        <a:rPr b="1" lang="nl" sz="1000">
                          <a:solidFill>
                            <a:srgbClr val="123654"/>
                          </a:solidFill>
                        </a:rPr>
                        <a:t>Number of Instances:</a:t>
                      </a:r>
                      <a:endParaRPr/>
                    </a:p>
                  </a:txBody>
                  <a:tcPr marT="91425" marB="91425" marR="91425" marL="91425"/>
                </a:tc>
                <a:tc>
                  <a:txBody>
                    <a:bodyPr/>
                    <a:lstStyle/>
                    <a:p>
                      <a:pPr indent="0" lvl="0" marL="0" rtl="0" algn="l">
                        <a:spcBef>
                          <a:spcPts val="0"/>
                        </a:spcBef>
                        <a:spcAft>
                          <a:spcPts val="0"/>
                        </a:spcAft>
                        <a:buNone/>
                      </a:pPr>
                      <a:r>
                        <a:rPr b="1" lang="nl" sz="1000">
                          <a:solidFill>
                            <a:srgbClr val="123654"/>
                          </a:solidFill>
                        </a:rPr>
                        <a:t>Number of Attributes</a:t>
                      </a:r>
                      <a:endParaRPr/>
                    </a:p>
                  </a:txBody>
                  <a:tcPr marT="91425" marB="91425" marR="91425" marL="91425"/>
                </a:tc>
              </a:tr>
              <a:tr h="381000">
                <a:tc>
                  <a:txBody>
                    <a:bodyPr/>
                    <a:lstStyle/>
                    <a:p>
                      <a:pPr indent="0" lvl="0" marL="0" rtl="0" algn="l">
                        <a:spcBef>
                          <a:spcPts val="0"/>
                        </a:spcBef>
                        <a:spcAft>
                          <a:spcPts val="0"/>
                        </a:spcAft>
                        <a:buNone/>
                      </a:pPr>
                      <a:r>
                        <a:rPr lang="nl"/>
                        <a:t>Student Performance</a:t>
                      </a:r>
                      <a:endParaRPr/>
                    </a:p>
                  </a:txBody>
                  <a:tcPr marT="91425" marB="91425" marR="91425" marL="91425"/>
                </a:tc>
                <a:tc>
                  <a:txBody>
                    <a:bodyPr/>
                    <a:lstStyle/>
                    <a:p>
                      <a:pPr indent="0" lvl="0" marL="0" marR="0" rtl="0" algn="l">
                        <a:lnSpc>
                          <a:spcPct val="100000"/>
                        </a:lnSpc>
                        <a:spcBef>
                          <a:spcPts val="0"/>
                        </a:spcBef>
                        <a:spcAft>
                          <a:spcPts val="0"/>
                        </a:spcAft>
                        <a:buNone/>
                      </a:pPr>
                      <a:r>
                        <a:rPr lang="nl"/>
                        <a:t>Multivariate</a:t>
                      </a:r>
                      <a:endParaRPr/>
                    </a:p>
                  </a:txBody>
                  <a:tcPr marT="91425" marB="91425" marR="91425" marL="91425"/>
                </a:tc>
                <a:tc>
                  <a:txBody>
                    <a:bodyPr/>
                    <a:lstStyle/>
                    <a:p>
                      <a:pPr indent="0" lvl="0" marL="0" marR="0" rtl="0" algn="l">
                        <a:lnSpc>
                          <a:spcPct val="100000"/>
                        </a:lnSpc>
                        <a:spcBef>
                          <a:spcPts val="0"/>
                        </a:spcBef>
                        <a:spcAft>
                          <a:spcPts val="0"/>
                        </a:spcAft>
                        <a:buNone/>
                      </a:pPr>
                      <a:r>
                        <a:rPr lang="nl"/>
                        <a:t>Categorical, Integer</a:t>
                      </a:r>
                      <a:endParaRPr/>
                    </a:p>
                  </a:txBody>
                  <a:tcPr marT="91425" marB="91425" marR="91425" marL="91425"/>
                </a:tc>
                <a:tc>
                  <a:txBody>
                    <a:bodyPr/>
                    <a:lstStyle/>
                    <a:p>
                      <a:pPr indent="0" lvl="0" marL="0" marR="0" rtl="0" algn="l">
                        <a:lnSpc>
                          <a:spcPct val="100000"/>
                        </a:lnSpc>
                        <a:spcBef>
                          <a:spcPts val="0"/>
                        </a:spcBef>
                        <a:spcAft>
                          <a:spcPts val="0"/>
                        </a:spcAft>
                        <a:buNone/>
                      </a:pPr>
                      <a:r>
                        <a:rPr lang="nl"/>
                        <a:t>Classification</a:t>
                      </a:r>
                      <a:endParaRPr/>
                    </a:p>
                  </a:txBody>
                  <a:tcPr marT="91425" marB="91425" marR="91425" marL="91425"/>
                </a:tc>
                <a:tc>
                  <a:txBody>
                    <a:bodyPr/>
                    <a:lstStyle/>
                    <a:p>
                      <a:pPr indent="0" lvl="0" marL="0" rtl="0" algn="l">
                        <a:spcBef>
                          <a:spcPts val="0"/>
                        </a:spcBef>
                        <a:spcAft>
                          <a:spcPts val="0"/>
                        </a:spcAft>
                        <a:buNone/>
                      </a:pPr>
                      <a:r>
                        <a:rPr lang="nl"/>
                        <a:t>649</a:t>
                      </a:r>
                      <a:endParaRPr/>
                    </a:p>
                  </a:txBody>
                  <a:tcPr marT="91425" marB="91425" marR="91425" marL="91425"/>
                </a:tc>
                <a:tc>
                  <a:txBody>
                    <a:bodyPr/>
                    <a:lstStyle/>
                    <a:p>
                      <a:pPr indent="0" lvl="0" marL="0" rtl="0" algn="l">
                        <a:spcBef>
                          <a:spcPts val="0"/>
                        </a:spcBef>
                        <a:spcAft>
                          <a:spcPts val="0"/>
                        </a:spcAft>
                        <a:buNone/>
                      </a:pPr>
                      <a:r>
                        <a:rPr lang="nl"/>
                        <a:t>33</a:t>
                      </a:r>
                      <a:endParaRPr/>
                    </a:p>
                  </a:txBody>
                  <a:tcPr marT="91425" marB="91425" marR="91425" marL="91425"/>
                </a:tc>
              </a:tr>
              <a:tr h="468575">
                <a:tc>
                  <a:txBody>
                    <a:bodyPr/>
                    <a:lstStyle/>
                    <a:p>
                      <a:pPr indent="0" lvl="0" marL="0" rtl="0" algn="l">
                        <a:spcBef>
                          <a:spcPts val="0"/>
                        </a:spcBef>
                        <a:spcAft>
                          <a:spcPts val="0"/>
                        </a:spcAft>
                        <a:buNone/>
                      </a:pPr>
                      <a:r>
                        <a:rPr lang="nl"/>
                        <a:t>Adult</a:t>
                      </a:r>
                      <a:endParaRPr/>
                    </a:p>
                  </a:txBody>
                  <a:tcPr marT="91425" marB="91425" marR="91425" marL="91425"/>
                </a:tc>
                <a:tc>
                  <a:txBody>
                    <a:bodyPr/>
                    <a:lstStyle/>
                    <a:p>
                      <a:pPr indent="0" lvl="0" marL="0" marR="0" rtl="0" algn="l">
                        <a:lnSpc>
                          <a:spcPct val="100000"/>
                        </a:lnSpc>
                        <a:spcBef>
                          <a:spcPts val="0"/>
                        </a:spcBef>
                        <a:spcAft>
                          <a:spcPts val="0"/>
                        </a:spcAft>
                        <a:buNone/>
                      </a:pPr>
                      <a:r>
                        <a:rPr lang="nl"/>
                        <a:t>Multivariate</a:t>
                      </a:r>
                      <a:endParaRPr/>
                    </a:p>
                  </a:txBody>
                  <a:tcPr marT="91425" marB="91425" marR="91425" marL="91425"/>
                </a:tc>
                <a:tc>
                  <a:txBody>
                    <a:bodyPr/>
                    <a:lstStyle/>
                    <a:p>
                      <a:pPr indent="0" lvl="0" marL="0" marR="0" rtl="0" algn="l">
                        <a:lnSpc>
                          <a:spcPct val="100000"/>
                        </a:lnSpc>
                        <a:spcBef>
                          <a:spcPts val="0"/>
                        </a:spcBef>
                        <a:spcAft>
                          <a:spcPts val="0"/>
                        </a:spcAft>
                        <a:buNone/>
                      </a:pPr>
                      <a:r>
                        <a:rPr lang="nl"/>
                        <a:t>Categorical, Integer</a:t>
                      </a:r>
                      <a:endParaRPr/>
                    </a:p>
                  </a:txBody>
                  <a:tcPr marT="91425" marB="91425" marR="91425" marL="91425"/>
                </a:tc>
                <a:tc>
                  <a:txBody>
                    <a:bodyPr/>
                    <a:lstStyle/>
                    <a:p>
                      <a:pPr indent="0" lvl="0" marL="0" marR="0" rtl="0" algn="l">
                        <a:lnSpc>
                          <a:spcPct val="100000"/>
                        </a:lnSpc>
                        <a:spcBef>
                          <a:spcPts val="0"/>
                        </a:spcBef>
                        <a:spcAft>
                          <a:spcPts val="0"/>
                        </a:spcAft>
                        <a:buNone/>
                      </a:pPr>
                      <a:r>
                        <a:rPr lang="nl"/>
                        <a:t>Classification</a:t>
                      </a:r>
                      <a:endParaRPr/>
                    </a:p>
                  </a:txBody>
                  <a:tcPr marT="91425" marB="91425" marR="91425" marL="91425"/>
                </a:tc>
                <a:tc>
                  <a:txBody>
                    <a:bodyPr/>
                    <a:lstStyle/>
                    <a:p>
                      <a:pPr indent="0" lvl="0" marL="0" rtl="0" algn="l">
                        <a:spcBef>
                          <a:spcPts val="0"/>
                        </a:spcBef>
                        <a:spcAft>
                          <a:spcPts val="0"/>
                        </a:spcAft>
                        <a:buNone/>
                      </a:pPr>
                      <a:r>
                        <a:rPr lang="nl"/>
                        <a:t>48842</a:t>
                      </a:r>
                      <a:endParaRPr/>
                    </a:p>
                  </a:txBody>
                  <a:tcPr marT="91425" marB="91425" marR="91425" marL="91425"/>
                </a:tc>
                <a:tc>
                  <a:txBody>
                    <a:bodyPr/>
                    <a:lstStyle/>
                    <a:p>
                      <a:pPr indent="0" lvl="0" marL="0" rtl="0" algn="l">
                        <a:spcBef>
                          <a:spcPts val="0"/>
                        </a:spcBef>
                        <a:spcAft>
                          <a:spcPts val="0"/>
                        </a:spcAft>
                        <a:buNone/>
                      </a:pPr>
                      <a:r>
                        <a:rPr lang="nl"/>
                        <a:t>14</a:t>
                      </a:r>
                      <a:endParaRPr/>
                    </a:p>
                  </a:txBody>
                  <a:tcPr marT="91425" marB="91425" marR="91425" marL="91425"/>
                </a:tc>
              </a:tr>
            </a:tbl>
          </a:graphicData>
        </a:graphic>
      </p:graphicFrame>
      <p:grpSp>
        <p:nvGrpSpPr>
          <p:cNvPr id="244" name="Google Shape;244;p31"/>
          <p:cNvGrpSpPr/>
          <p:nvPr/>
        </p:nvGrpSpPr>
        <p:grpSpPr>
          <a:xfrm>
            <a:off x="152400" y="4615475"/>
            <a:ext cx="8839201" cy="530578"/>
            <a:chOff x="152400" y="4615475"/>
            <a:chExt cx="8839201" cy="530578"/>
          </a:xfrm>
        </p:grpSpPr>
        <p:pic>
          <p:nvPicPr>
            <p:cNvPr id="245" name="Google Shape;245;p31"/>
            <p:cNvPicPr preferRelativeResize="0"/>
            <p:nvPr/>
          </p:nvPicPr>
          <p:blipFill>
            <a:blip r:embed="rId3">
              <a:alphaModFix/>
            </a:blip>
            <a:stretch>
              <a:fillRect/>
            </a:stretch>
          </p:blipFill>
          <p:spPr>
            <a:xfrm>
              <a:off x="152400" y="4615475"/>
              <a:ext cx="8839201" cy="530578"/>
            </a:xfrm>
            <a:prstGeom prst="rect">
              <a:avLst/>
            </a:prstGeom>
            <a:noFill/>
            <a:ln>
              <a:noFill/>
            </a:ln>
          </p:spPr>
        </p:pic>
        <p:pic>
          <p:nvPicPr>
            <p:cNvPr id="246" name="Google Shape;246;p31"/>
            <p:cNvPicPr preferRelativeResize="0"/>
            <p:nvPr/>
          </p:nvPicPr>
          <p:blipFill>
            <a:blip r:embed="rId4">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Getting to know us</a:t>
            </a:r>
            <a:endParaRPr/>
          </a:p>
        </p:txBody>
      </p:sp>
      <p:sp>
        <p:nvSpPr>
          <p:cNvPr id="66" name="Google Shape;66;p14"/>
          <p:cNvSpPr txBox="1"/>
          <p:nvPr>
            <p:ph idx="1" type="body"/>
          </p:nvPr>
        </p:nvSpPr>
        <p:spPr>
          <a:xfrm>
            <a:off x="311700" y="101772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sz="1500"/>
              <a:t>Ana Oprescu</a:t>
            </a:r>
            <a:br>
              <a:rPr lang="nl"/>
            </a:br>
            <a:r>
              <a:rPr lang="nl"/>
              <a:t>Assistant Professor in the Complex Cyber Infrastructure research group </a:t>
            </a:r>
            <a:r>
              <a:rPr lang="nl" sz="1200"/>
              <a:t>(UvA)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67" name="Google Shape;67;p14"/>
          <p:cNvSpPr txBox="1"/>
          <p:nvPr>
            <p:ph idx="2" type="body"/>
          </p:nvPr>
        </p:nvSpPr>
        <p:spPr>
          <a:xfrm>
            <a:off x="4572000" y="1017725"/>
            <a:ext cx="4286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nl" sz="1500"/>
              <a:t>Pepijn de Reus</a:t>
            </a:r>
            <a:br>
              <a:rPr lang="nl"/>
            </a:br>
            <a:r>
              <a:rPr lang="nl"/>
              <a:t>Student MSc. Artificial Intelligence </a:t>
            </a:r>
            <a:r>
              <a:rPr lang="nl" sz="1200"/>
              <a:t>(UvA)</a:t>
            </a:r>
            <a:endParaRPr sz="1200"/>
          </a:p>
        </p:txBody>
      </p:sp>
      <p:pic>
        <p:nvPicPr>
          <p:cNvPr id="68" name="Google Shape;68;p14"/>
          <p:cNvPicPr preferRelativeResize="0"/>
          <p:nvPr/>
        </p:nvPicPr>
        <p:blipFill>
          <a:blip r:embed="rId3">
            <a:alphaModFix/>
          </a:blip>
          <a:stretch>
            <a:fillRect/>
          </a:stretch>
        </p:blipFill>
        <p:spPr>
          <a:xfrm>
            <a:off x="311700" y="1981425"/>
            <a:ext cx="3810000" cy="2857500"/>
          </a:xfrm>
          <a:prstGeom prst="rect">
            <a:avLst/>
          </a:prstGeom>
          <a:noFill/>
          <a:ln>
            <a:noFill/>
          </a:ln>
        </p:spPr>
      </p:pic>
      <p:pic>
        <p:nvPicPr>
          <p:cNvPr id="69" name="Google Shape;69;p14"/>
          <p:cNvPicPr preferRelativeResize="0"/>
          <p:nvPr/>
        </p:nvPicPr>
        <p:blipFill>
          <a:blip r:embed="rId4">
            <a:alphaModFix/>
          </a:blip>
          <a:stretch>
            <a:fillRect/>
          </a:stretch>
        </p:blipFill>
        <p:spPr>
          <a:xfrm>
            <a:off x="5146225" y="1786950"/>
            <a:ext cx="3051975" cy="3051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nl"/>
              <a:t>Experimental setup - synthetic data</a:t>
            </a:r>
            <a:endParaRPr/>
          </a:p>
          <a:p>
            <a:pPr indent="0" lvl="0" marL="0" rtl="0" algn="l">
              <a:spcBef>
                <a:spcPts val="0"/>
              </a:spcBef>
              <a:spcAft>
                <a:spcPts val="0"/>
              </a:spcAft>
              <a:buNone/>
            </a:pPr>
            <a:r>
              <a:t/>
            </a:r>
            <a:endParaRPr/>
          </a:p>
        </p:txBody>
      </p:sp>
      <p:sp>
        <p:nvSpPr>
          <p:cNvPr id="252" name="Google Shape;25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rgbClr val="595959"/>
              </a:buClr>
              <a:buSzPts val="1800"/>
              <a:buChar char="-"/>
            </a:pPr>
            <a:r>
              <a:rPr lang="nl">
                <a:solidFill>
                  <a:srgbClr val="595959"/>
                </a:solidFill>
              </a:rPr>
              <a:t>Machine learning techniques</a:t>
            </a:r>
            <a:endParaRPr>
              <a:solidFill>
                <a:srgbClr val="595959"/>
              </a:solidFill>
            </a:endParaRPr>
          </a:p>
          <a:p>
            <a:pPr indent="-317500" lvl="1" marL="914400" rtl="0" algn="l">
              <a:spcBef>
                <a:spcPts val="0"/>
              </a:spcBef>
              <a:spcAft>
                <a:spcPts val="0"/>
              </a:spcAft>
              <a:buSzPts val="1400"/>
              <a:buChar char="○"/>
            </a:pPr>
            <a:r>
              <a:rPr b="1" lang="nl"/>
              <a:t>Logistic regression</a:t>
            </a:r>
            <a:r>
              <a:rPr lang="nl"/>
              <a:t>: computes probabilities, chooses most likely</a:t>
            </a:r>
            <a:endParaRPr/>
          </a:p>
          <a:p>
            <a:pPr indent="-317500" lvl="1" marL="914400" rtl="0" algn="l">
              <a:spcBef>
                <a:spcPts val="0"/>
              </a:spcBef>
              <a:spcAft>
                <a:spcPts val="0"/>
              </a:spcAft>
              <a:buSzPts val="1400"/>
              <a:buChar char="○"/>
            </a:pPr>
            <a:r>
              <a:rPr lang="nl"/>
              <a:t>kNN: regression based on </a:t>
            </a:r>
            <a:r>
              <a:rPr b="1" lang="nl"/>
              <a:t>k-nearest neighbors</a:t>
            </a:r>
            <a:r>
              <a:rPr lang="nl"/>
              <a:t> (k set to 5).</a:t>
            </a:r>
            <a:endParaRPr/>
          </a:p>
          <a:p>
            <a:pPr indent="-317500" lvl="1" marL="914400" rtl="0" algn="l">
              <a:spcBef>
                <a:spcPts val="0"/>
              </a:spcBef>
              <a:spcAft>
                <a:spcPts val="0"/>
              </a:spcAft>
              <a:buSzPts val="1400"/>
              <a:buChar char="○"/>
            </a:pPr>
            <a:r>
              <a:rPr b="1" lang="nl"/>
              <a:t>Neural network</a:t>
            </a:r>
            <a:r>
              <a:rPr lang="nl"/>
              <a:t>: using 8 neurons as input, 16 hidden layer and 1 output</a:t>
            </a:r>
            <a:br>
              <a:rPr lang="nl"/>
            </a:br>
            <a:endParaRPr/>
          </a:p>
          <a:p>
            <a:pPr indent="-342900" lvl="0" marL="457200" marR="0" rtl="0" algn="l">
              <a:lnSpc>
                <a:spcPct val="115000"/>
              </a:lnSpc>
              <a:spcBef>
                <a:spcPts val="0"/>
              </a:spcBef>
              <a:spcAft>
                <a:spcPts val="0"/>
              </a:spcAft>
              <a:buClr>
                <a:srgbClr val="595959"/>
              </a:buClr>
              <a:buSzPts val="1800"/>
              <a:buChar char="-"/>
            </a:pPr>
            <a:r>
              <a:rPr i="1" lang="nl">
                <a:solidFill>
                  <a:srgbClr val="595959"/>
                </a:solidFill>
              </a:rPr>
              <a:t>K</a:t>
            </a:r>
            <a:r>
              <a:rPr lang="nl">
                <a:solidFill>
                  <a:srgbClr val="595959"/>
                </a:solidFill>
              </a:rPr>
              <a:t>-anonymity in the set {3, 10, 27}     </a:t>
            </a:r>
            <a:r>
              <a:rPr lang="nl" sz="1200">
                <a:solidFill>
                  <a:srgbClr val="595959"/>
                </a:solidFill>
              </a:rPr>
              <a:t>(as proven to be best in related work)</a:t>
            </a:r>
            <a:endParaRPr sz="1200">
              <a:solidFill>
                <a:srgbClr val="595959"/>
              </a:solidFill>
            </a:endParaRPr>
          </a:p>
          <a:p>
            <a:pPr indent="-368300" lvl="0" marL="457200" marR="0" rtl="0" algn="l">
              <a:lnSpc>
                <a:spcPct val="115000"/>
              </a:lnSpc>
              <a:spcBef>
                <a:spcPts val="0"/>
              </a:spcBef>
              <a:spcAft>
                <a:spcPts val="0"/>
              </a:spcAft>
              <a:buClr>
                <a:srgbClr val="595959"/>
              </a:buClr>
              <a:buSzPts val="2200"/>
              <a:buChar char="-"/>
            </a:pPr>
            <a:r>
              <a:rPr lang="nl">
                <a:solidFill>
                  <a:srgbClr val="595959"/>
                </a:solidFill>
              </a:rPr>
              <a:t>Synthetic data generation</a:t>
            </a:r>
            <a:br>
              <a:rPr lang="nl">
                <a:solidFill>
                  <a:srgbClr val="595959"/>
                </a:solidFill>
              </a:rPr>
            </a:br>
            <a:endParaRPr>
              <a:solidFill>
                <a:srgbClr val="595959"/>
              </a:solidFill>
            </a:endParaRPr>
          </a:p>
          <a:p>
            <a:pPr indent="-342900" lvl="0" marL="457200" marR="0" rtl="0" algn="l">
              <a:lnSpc>
                <a:spcPct val="115000"/>
              </a:lnSpc>
              <a:spcBef>
                <a:spcPts val="0"/>
              </a:spcBef>
              <a:spcAft>
                <a:spcPts val="0"/>
              </a:spcAft>
              <a:buClr>
                <a:srgbClr val="595959"/>
              </a:buClr>
              <a:buSzPts val="1800"/>
              <a:buChar char="-"/>
            </a:pPr>
            <a:r>
              <a:rPr lang="nl">
                <a:solidFill>
                  <a:srgbClr val="595959"/>
                </a:solidFill>
              </a:rPr>
              <a:t>Two sets of experiments: </a:t>
            </a:r>
            <a:endParaRPr>
              <a:solidFill>
                <a:srgbClr val="595959"/>
              </a:solidFill>
            </a:endParaRPr>
          </a:p>
          <a:p>
            <a:pPr indent="-317500" lvl="1" marL="914400" marR="0" rtl="0" algn="l">
              <a:lnSpc>
                <a:spcPct val="115000"/>
              </a:lnSpc>
              <a:spcBef>
                <a:spcPts val="0"/>
              </a:spcBef>
              <a:spcAft>
                <a:spcPts val="0"/>
              </a:spcAft>
              <a:buClr>
                <a:srgbClr val="595959"/>
              </a:buClr>
              <a:buSzPts val="1400"/>
              <a:buChar char="-"/>
            </a:pPr>
            <a:r>
              <a:rPr lang="nl">
                <a:solidFill>
                  <a:srgbClr val="595959"/>
                </a:solidFill>
              </a:rPr>
              <a:t>Measure energy consumption of each anonymisation method </a:t>
            </a:r>
            <a:endParaRPr>
              <a:solidFill>
                <a:srgbClr val="595959"/>
              </a:solidFill>
            </a:endParaRPr>
          </a:p>
          <a:p>
            <a:pPr indent="-317500" lvl="1" marL="914400" marR="0" rtl="0" algn="l">
              <a:lnSpc>
                <a:spcPct val="115000"/>
              </a:lnSpc>
              <a:spcBef>
                <a:spcPts val="0"/>
              </a:spcBef>
              <a:spcAft>
                <a:spcPts val="0"/>
              </a:spcAft>
              <a:buClr>
                <a:srgbClr val="595959"/>
              </a:buClr>
              <a:buSzPts val="1400"/>
              <a:buChar char="-"/>
            </a:pPr>
            <a:r>
              <a:rPr lang="nl">
                <a:solidFill>
                  <a:srgbClr val="595959"/>
                </a:solidFill>
              </a:rPr>
              <a:t>Measure accuracy of ML techniques on each anonymised dataset</a:t>
            </a:r>
            <a:endParaRPr>
              <a:solidFill>
                <a:srgbClr val="595959"/>
              </a:solidFill>
            </a:endParaRPr>
          </a:p>
        </p:txBody>
      </p:sp>
      <p:grpSp>
        <p:nvGrpSpPr>
          <p:cNvPr id="253" name="Google Shape;253;p32"/>
          <p:cNvGrpSpPr/>
          <p:nvPr/>
        </p:nvGrpSpPr>
        <p:grpSpPr>
          <a:xfrm>
            <a:off x="152400" y="4615475"/>
            <a:ext cx="8839201" cy="530578"/>
            <a:chOff x="152400" y="4615475"/>
            <a:chExt cx="8839201" cy="530578"/>
          </a:xfrm>
        </p:grpSpPr>
        <p:pic>
          <p:nvPicPr>
            <p:cNvPr id="254" name="Google Shape;254;p32"/>
            <p:cNvPicPr preferRelativeResize="0"/>
            <p:nvPr/>
          </p:nvPicPr>
          <p:blipFill>
            <a:blip r:embed="rId3">
              <a:alphaModFix/>
            </a:blip>
            <a:stretch>
              <a:fillRect/>
            </a:stretch>
          </p:blipFill>
          <p:spPr>
            <a:xfrm>
              <a:off x="152400" y="4615475"/>
              <a:ext cx="8839201" cy="530578"/>
            </a:xfrm>
            <a:prstGeom prst="rect">
              <a:avLst/>
            </a:prstGeom>
            <a:noFill/>
            <a:ln>
              <a:noFill/>
            </a:ln>
          </p:spPr>
        </p:pic>
        <p:pic>
          <p:nvPicPr>
            <p:cNvPr id="255" name="Google Shape;255;p32"/>
            <p:cNvPicPr preferRelativeResize="0"/>
            <p:nvPr/>
          </p:nvPicPr>
          <p:blipFill>
            <a:blip r:embed="rId4">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nl"/>
              <a:t>Experimental setup - synthetic data</a:t>
            </a:r>
            <a:endParaRPr/>
          </a:p>
          <a:p>
            <a:pPr indent="0" lvl="0" marL="0" rtl="0" algn="l">
              <a:spcBef>
                <a:spcPts val="0"/>
              </a:spcBef>
              <a:spcAft>
                <a:spcPts val="0"/>
              </a:spcAft>
              <a:buNone/>
            </a:pPr>
            <a:r>
              <a:t/>
            </a:r>
            <a:endParaRPr/>
          </a:p>
        </p:txBody>
      </p:sp>
      <p:pic>
        <p:nvPicPr>
          <p:cNvPr id="261" name="Google Shape;261;p33"/>
          <p:cNvPicPr preferRelativeResize="0"/>
          <p:nvPr/>
        </p:nvPicPr>
        <p:blipFill>
          <a:blip r:embed="rId3">
            <a:alphaModFix/>
          </a:blip>
          <a:stretch>
            <a:fillRect/>
          </a:stretch>
        </p:blipFill>
        <p:spPr>
          <a:xfrm>
            <a:off x="1495413" y="1730863"/>
            <a:ext cx="5724525" cy="2295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Result: Energy cost of gen+sup &amp; synthetic data</a:t>
            </a:r>
            <a:endParaRPr/>
          </a:p>
        </p:txBody>
      </p:sp>
      <p:pic>
        <p:nvPicPr>
          <p:cNvPr id="267" name="Google Shape;267;p34"/>
          <p:cNvPicPr preferRelativeResize="0"/>
          <p:nvPr/>
        </p:nvPicPr>
        <p:blipFill>
          <a:blip r:embed="rId3">
            <a:alphaModFix/>
          </a:blip>
          <a:stretch>
            <a:fillRect/>
          </a:stretch>
        </p:blipFill>
        <p:spPr>
          <a:xfrm>
            <a:off x="462074" y="1358950"/>
            <a:ext cx="4152975" cy="2892425"/>
          </a:xfrm>
          <a:prstGeom prst="rect">
            <a:avLst/>
          </a:prstGeom>
          <a:noFill/>
          <a:ln>
            <a:noFill/>
          </a:ln>
        </p:spPr>
      </p:pic>
      <p:pic>
        <p:nvPicPr>
          <p:cNvPr id="268" name="Google Shape;268;p34"/>
          <p:cNvPicPr preferRelativeResize="0"/>
          <p:nvPr/>
        </p:nvPicPr>
        <p:blipFill>
          <a:blip r:embed="rId4">
            <a:alphaModFix/>
          </a:blip>
          <a:stretch>
            <a:fillRect/>
          </a:stretch>
        </p:blipFill>
        <p:spPr>
          <a:xfrm>
            <a:off x="4683875" y="1290163"/>
            <a:ext cx="4251726" cy="2961200"/>
          </a:xfrm>
          <a:prstGeom prst="rect">
            <a:avLst/>
          </a:prstGeom>
          <a:noFill/>
          <a:ln>
            <a:noFill/>
          </a:ln>
        </p:spPr>
      </p:pic>
      <p:grpSp>
        <p:nvGrpSpPr>
          <p:cNvPr id="269" name="Google Shape;269;p34"/>
          <p:cNvGrpSpPr/>
          <p:nvPr/>
        </p:nvGrpSpPr>
        <p:grpSpPr>
          <a:xfrm>
            <a:off x="152400" y="4615475"/>
            <a:ext cx="8839201" cy="530578"/>
            <a:chOff x="152400" y="4615475"/>
            <a:chExt cx="8839201" cy="530578"/>
          </a:xfrm>
        </p:grpSpPr>
        <p:pic>
          <p:nvPicPr>
            <p:cNvPr id="270" name="Google Shape;270;p34"/>
            <p:cNvPicPr preferRelativeResize="0"/>
            <p:nvPr/>
          </p:nvPicPr>
          <p:blipFill>
            <a:blip r:embed="rId5">
              <a:alphaModFix/>
            </a:blip>
            <a:stretch>
              <a:fillRect/>
            </a:stretch>
          </p:blipFill>
          <p:spPr>
            <a:xfrm>
              <a:off x="152400" y="4615475"/>
              <a:ext cx="8839201" cy="530578"/>
            </a:xfrm>
            <a:prstGeom prst="rect">
              <a:avLst/>
            </a:prstGeom>
            <a:noFill/>
            <a:ln>
              <a:noFill/>
            </a:ln>
          </p:spPr>
        </p:pic>
        <p:pic>
          <p:nvPicPr>
            <p:cNvPr id="271" name="Google Shape;271;p34"/>
            <p:cNvPicPr preferRelativeResize="0"/>
            <p:nvPr/>
          </p:nvPicPr>
          <p:blipFill>
            <a:blip r:embed="rId6">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909"/>
              <a:buFont typeface="Arial"/>
              <a:buNone/>
            </a:pPr>
            <a:r>
              <a:rPr b="1" lang="nl" sz="2420"/>
              <a:t>Poll #1</a:t>
            </a:r>
            <a:r>
              <a:rPr lang="nl" sz="2420"/>
              <a:t>:</a:t>
            </a:r>
            <a:r>
              <a:rPr lang="nl" sz="2420"/>
              <a:t> Would you deem ±4x higher energy consumption for generating synthetic data acceptable because of enhanced privacy?</a:t>
            </a:r>
            <a:endParaRPr sz="2420"/>
          </a:p>
          <a:p>
            <a:pPr indent="0" lvl="0" marL="0" rtl="0" algn="l">
              <a:spcBef>
                <a:spcPts val="0"/>
              </a:spcBef>
              <a:spcAft>
                <a:spcPts val="0"/>
              </a:spcAft>
              <a:buNone/>
            </a:pPr>
            <a:r>
              <a:t/>
            </a:r>
            <a:endParaRPr/>
          </a:p>
        </p:txBody>
      </p:sp>
      <p:pic>
        <p:nvPicPr>
          <p:cNvPr id="277" name="Google Shape;277;p35"/>
          <p:cNvPicPr preferRelativeResize="0"/>
          <p:nvPr/>
        </p:nvPicPr>
        <p:blipFill>
          <a:blip r:embed="rId3">
            <a:alphaModFix/>
          </a:blip>
          <a:stretch>
            <a:fillRect/>
          </a:stretch>
        </p:blipFill>
        <p:spPr>
          <a:xfrm>
            <a:off x="462074" y="1358950"/>
            <a:ext cx="4152975" cy="2892425"/>
          </a:xfrm>
          <a:prstGeom prst="rect">
            <a:avLst/>
          </a:prstGeom>
          <a:noFill/>
          <a:ln>
            <a:noFill/>
          </a:ln>
        </p:spPr>
      </p:pic>
      <p:pic>
        <p:nvPicPr>
          <p:cNvPr id="278" name="Google Shape;278;p35"/>
          <p:cNvPicPr preferRelativeResize="0"/>
          <p:nvPr/>
        </p:nvPicPr>
        <p:blipFill>
          <a:blip r:embed="rId4">
            <a:alphaModFix/>
          </a:blip>
          <a:stretch>
            <a:fillRect/>
          </a:stretch>
        </p:blipFill>
        <p:spPr>
          <a:xfrm>
            <a:off x="4683875" y="1290163"/>
            <a:ext cx="4251726" cy="2961200"/>
          </a:xfrm>
          <a:prstGeom prst="rect">
            <a:avLst/>
          </a:prstGeom>
          <a:noFill/>
          <a:ln>
            <a:noFill/>
          </a:ln>
        </p:spPr>
      </p:pic>
      <p:grpSp>
        <p:nvGrpSpPr>
          <p:cNvPr id="279" name="Google Shape;279;p35"/>
          <p:cNvGrpSpPr/>
          <p:nvPr/>
        </p:nvGrpSpPr>
        <p:grpSpPr>
          <a:xfrm>
            <a:off x="152400" y="4615475"/>
            <a:ext cx="8839201" cy="530578"/>
            <a:chOff x="152400" y="4615475"/>
            <a:chExt cx="8839201" cy="530578"/>
          </a:xfrm>
        </p:grpSpPr>
        <p:pic>
          <p:nvPicPr>
            <p:cNvPr id="280" name="Google Shape;280;p35"/>
            <p:cNvPicPr preferRelativeResize="0"/>
            <p:nvPr/>
          </p:nvPicPr>
          <p:blipFill>
            <a:blip r:embed="rId5">
              <a:alphaModFix/>
            </a:blip>
            <a:stretch>
              <a:fillRect/>
            </a:stretch>
          </p:blipFill>
          <p:spPr>
            <a:xfrm>
              <a:off x="152400" y="4615475"/>
              <a:ext cx="8839201" cy="530578"/>
            </a:xfrm>
            <a:prstGeom prst="rect">
              <a:avLst/>
            </a:prstGeom>
            <a:noFill/>
            <a:ln>
              <a:noFill/>
            </a:ln>
          </p:spPr>
        </p:pic>
        <p:pic>
          <p:nvPicPr>
            <p:cNvPr id="281" name="Google Shape;281;p35"/>
            <p:cNvPicPr preferRelativeResize="0"/>
            <p:nvPr/>
          </p:nvPicPr>
          <p:blipFill>
            <a:blip r:embed="rId6">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Result: Energy cost of training on </a:t>
            </a:r>
            <a:r>
              <a:rPr i="1" lang="nl"/>
              <a:t>k</a:t>
            </a:r>
            <a:r>
              <a:rPr lang="nl"/>
              <a:t>-anonymised</a:t>
            </a:r>
            <a:endParaRPr/>
          </a:p>
        </p:txBody>
      </p:sp>
      <p:pic>
        <p:nvPicPr>
          <p:cNvPr id="287" name="Google Shape;287;p36"/>
          <p:cNvPicPr preferRelativeResize="0"/>
          <p:nvPr/>
        </p:nvPicPr>
        <p:blipFill>
          <a:blip r:embed="rId3">
            <a:alphaModFix/>
          </a:blip>
          <a:stretch>
            <a:fillRect/>
          </a:stretch>
        </p:blipFill>
        <p:spPr>
          <a:xfrm>
            <a:off x="3059600" y="1079963"/>
            <a:ext cx="2917999" cy="2032300"/>
          </a:xfrm>
          <a:prstGeom prst="rect">
            <a:avLst/>
          </a:prstGeom>
          <a:noFill/>
          <a:ln>
            <a:noFill/>
          </a:ln>
        </p:spPr>
      </p:pic>
      <p:pic>
        <p:nvPicPr>
          <p:cNvPr id="288" name="Google Shape;288;p36"/>
          <p:cNvPicPr preferRelativeResize="0"/>
          <p:nvPr/>
        </p:nvPicPr>
        <p:blipFill>
          <a:blip r:embed="rId4">
            <a:alphaModFix/>
          </a:blip>
          <a:stretch>
            <a:fillRect/>
          </a:stretch>
        </p:blipFill>
        <p:spPr>
          <a:xfrm>
            <a:off x="148275" y="1052825"/>
            <a:ext cx="2995950" cy="2086600"/>
          </a:xfrm>
          <a:prstGeom prst="rect">
            <a:avLst/>
          </a:prstGeom>
          <a:noFill/>
          <a:ln>
            <a:noFill/>
          </a:ln>
        </p:spPr>
      </p:pic>
      <p:pic>
        <p:nvPicPr>
          <p:cNvPr id="289" name="Google Shape;289;p36"/>
          <p:cNvPicPr preferRelativeResize="0"/>
          <p:nvPr/>
        </p:nvPicPr>
        <p:blipFill>
          <a:blip r:embed="rId5">
            <a:alphaModFix/>
          </a:blip>
          <a:stretch>
            <a:fillRect/>
          </a:stretch>
        </p:blipFill>
        <p:spPr>
          <a:xfrm>
            <a:off x="5977600" y="1163225"/>
            <a:ext cx="2995950" cy="2086585"/>
          </a:xfrm>
          <a:prstGeom prst="rect">
            <a:avLst/>
          </a:prstGeom>
          <a:noFill/>
          <a:ln>
            <a:noFill/>
          </a:ln>
        </p:spPr>
      </p:pic>
      <p:grpSp>
        <p:nvGrpSpPr>
          <p:cNvPr id="290" name="Google Shape;290;p36"/>
          <p:cNvGrpSpPr/>
          <p:nvPr/>
        </p:nvGrpSpPr>
        <p:grpSpPr>
          <a:xfrm>
            <a:off x="152400" y="4615475"/>
            <a:ext cx="8839201" cy="530578"/>
            <a:chOff x="152400" y="4615475"/>
            <a:chExt cx="8839201" cy="530578"/>
          </a:xfrm>
        </p:grpSpPr>
        <p:pic>
          <p:nvPicPr>
            <p:cNvPr id="291" name="Google Shape;291;p36"/>
            <p:cNvPicPr preferRelativeResize="0"/>
            <p:nvPr/>
          </p:nvPicPr>
          <p:blipFill>
            <a:blip r:embed="rId6">
              <a:alphaModFix/>
            </a:blip>
            <a:stretch>
              <a:fillRect/>
            </a:stretch>
          </p:blipFill>
          <p:spPr>
            <a:xfrm>
              <a:off x="152400" y="4615475"/>
              <a:ext cx="8839201" cy="530578"/>
            </a:xfrm>
            <a:prstGeom prst="rect">
              <a:avLst/>
            </a:prstGeom>
            <a:noFill/>
            <a:ln>
              <a:noFill/>
            </a:ln>
          </p:spPr>
        </p:pic>
        <p:pic>
          <p:nvPicPr>
            <p:cNvPr id="292" name="Google Shape;292;p36"/>
            <p:cNvPicPr preferRelativeResize="0"/>
            <p:nvPr/>
          </p:nvPicPr>
          <p:blipFill>
            <a:blip r:embed="rId7">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Result: Energy cost of training on </a:t>
            </a:r>
            <a:r>
              <a:rPr i="1" lang="nl"/>
              <a:t>k</a:t>
            </a:r>
            <a:r>
              <a:rPr lang="nl"/>
              <a:t>-anonymised</a:t>
            </a:r>
            <a:endParaRPr/>
          </a:p>
        </p:txBody>
      </p:sp>
      <p:pic>
        <p:nvPicPr>
          <p:cNvPr id="298" name="Google Shape;298;p37"/>
          <p:cNvPicPr preferRelativeResize="0"/>
          <p:nvPr/>
        </p:nvPicPr>
        <p:blipFill>
          <a:blip r:embed="rId3">
            <a:alphaModFix/>
          </a:blip>
          <a:stretch>
            <a:fillRect/>
          </a:stretch>
        </p:blipFill>
        <p:spPr>
          <a:xfrm>
            <a:off x="3059600" y="1079963"/>
            <a:ext cx="2917999" cy="2032300"/>
          </a:xfrm>
          <a:prstGeom prst="rect">
            <a:avLst/>
          </a:prstGeom>
          <a:noFill/>
          <a:ln>
            <a:noFill/>
          </a:ln>
        </p:spPr>
      </p:pic>
      <p:pic>
        <p:nvPicPr>
          <p:cNvPr id="299" name="Google Shape;299;p37"/>
          <p:cNvPicPr preferRelativeResize="0"/>
          <p:nvPr/>
        </p:nvPicPr>
        <p:blipFill>
          <a:blip r:embed="rId4">
            <a:alphaModFix/>
          </a:blip>
          <a:stretch>
            <a:fillRect/>
          </a:stretch>
        </p:blipFill>
        <p:spPr>
          <a:xfrm>
            <a:off x="148275" y="1052825"/>
            <a:ext cx="2995950" cy="2086600"/>
          </a:xfrm>
          <a:prstGeom prst="rect">
            <a:avLst/>
          </a:prstGeom>
          <a:noFill/>
          <a:ln>
            <a:noFill/>
          </a:ln>
        </p:spPr>
      </p:pic>
      <p:pic>
        <p:nvPicPr>
          <p:cNvPr id="300" name="Google Shape;300;p37"/>
          <p:cNvPicPr preferRelativeResize="0"/>
          <p:nvPr/>
        </p:nvPicPr>
        <p:blipFill>
          <a:blip r:embed="rId5">
            <a:alphaModFix/>
          </a:blip>
          <a:stretch>
            <a:fillRect/>
          </a:stretch>
        </p:blipFill>
        <p:spPr>
          <a:xfrm>
            <a:off x="5977600" y="1163225"/>
            <a:ext cx="2995950" cy="2086585"/>
          </a:xfrm>
          <a:prstGeom prst="rect">
            <a:avLst/>
          </a:prstGeom>
          <a:noFill/>
          <a:ln>
            <a:noFill/>
          </a:ln>
        </p:spPr>
      </p:pic>
      <p:sp>
        <p:nvSpPr>
          <p:cNvPr id="301" name="Google Shape;301;p37"/>
          <p:cNvSpPr txBox="1"/>
          <p:nvPr/>
        </p:nvSpPr>
        <p:spPr>
          <a:xfrm>
            <a:off x="673950" y="3501688"/>
            <a:ext cx="7689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1600"/>
              <a:t>What do we see?</a:t>
            </a:r>
            <a:endParaRPr sz="1600"/>
          </a:p>
          <a:p>
            <a:pPr indent="0" lvl="0" marL="0" rtl="0" algn="l">
              <a:spcBef>
                <a:spcPts val="0"/>
              </a:spcBef>
              <a:spcAft>
                <a:spcPts val="0"/>
              </a:spcAft>
              <a:buNone/>
            </a:pPr>
            <a:r>
              <a:rPr lang="nl"/>
              <a:t>→ Energy consumption and training time decrease as </a:t>
            </a:r>
            <a:r>
              <a:rPr i="1" lang="nl"/>
              <a:t>k</a:t>
            </a:r>
            <a:r>
              <a:rPr lang="nl"/>
              <a:t>-anonymity increases</a:t>
            </a:r>
            <a:endParaRPr/>
          </a:p>
          <a:p>
            <a:pPr indent="0" lvl="0" marL="0" rtl="0" algn="l">
              <a:spcBef>
                <a:spcPts val="0"/>
              </a:spcBef>
              <a:spcAft>
                <a:spcPts val="0"/>
              </a:spcAft>
              <a:buNone/>
            </a:pPr>
            <a:r>
              <a:rPr lang="nl"/>
              <a:t>→ Student Performance set takes less time to run</a:t>
            </a:r>
            <a:endParaRPr/>
          </a:p>
        </p:txBody>
      </p:sp>
      <p:grpSp>
        <p:nvGrpSpPr>
          <p:cNvPr id="302" name="Google Shape;302;p37"/>
          <p:cNvGrpSpPr/>
          <p:nvPr/>
        </p:nvGrpSpPr>
        <p:grpSpPr>
          <a:xfrm>
            <a:off x="152400" y="4615475"/>
            <a:ext cx="8839201" cy="530578"/>
            <a:chOff x="152400" y="4615475"/>
            <a:chExt cx="8839201" cy="530578"/>
          </a:xfrm>
        </p:grpSpPr>
        <p:pic>
          <p:nvPicPr>
            <p:cNvPr id="303" name="Google Shape;303;p37"/>
            <p:cNvPicPr preferRelativeResize="0"/>
            <p:nvPr/>
          </p:nvPicPr>
          <p:blipFill>
            <a:blip r:embed="rId6">
              <a:alphaModFix/>
            </a:blip>
            <a:stretch>
              <a:fillRect/>
            </a:stretch>
          </p:blipFill>
          <p:spPr>
            <a:xfrm>
              <a:off x="152400" y="4615475"/>
              <a:ext cx="8839201" cy="530578"/>
            </a:xfrm>
            <a:prstGeom prst="rect">
              <a:avLst/>
            </a:prstGeom>
            <a:noFill/>
            <a:ln>
              <a:noFill/>
            </a:ln>
          </p:spPr>
        </p:pic>
        <p:pic>
          <p:nvPicPr>
            <p:cNvPr id="304" name="Google Shape;304;p37"/>
            <p:cNvPicPr preferRelativeResize="0"/>
            <p:nvPr/>
          </p:nvPicPr>
          <p:blipFill>
            <a:blip r:embed="rId7">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Result: Energy cost of training on</a:t>
            </a:r>
            <a:r>
              <a:rPr lang="nl"/>
              <a:t> synthetic data</a:t>
            </a:r>
            <a:endParaRPr/>
          </a:p>
        </p:txBody>
      </p:sp>
      <p:pic>
        <p:nvPicPr>
          <p:cNvPr id="310" name="Google Shape;310;p38"/>
          <p:cNvPicPr preferRelativeResize="0"/>
          <p:nvPr/>
        </p:nvPicPr>
        <p:blipFill>
          <a:blip r:embed="rId3">
            <a:alphaModFix/>
          </a:blip>
          <a:stretch>
            <a:fillRect/>
          </a:stretch>
        </p:blipFill>
        <p:spPr>
          <a:xfrm>
            <a:off x="152400" y="1170125"/>
            <a:ext cx="3167376" cy="2141325"/>
          </a:xfrm>
          <a:prstGeom prst="rect">
            <a:avLst/>
          </a:prstGeom>
          <a:noFill/>
          <a:ln>
            <a:noFill/>
          </a:ln>
        </p:spPr>
      </p:pic>
      <p:pic>
        <p:nvPicPr>
          <p:cNvPr id="311" name="Google Shape;311;p38"/>
          <p:cNvPicPr preferRelativeResize="0"/>
          <p:nvPr/>
        </p:nvPicPr>
        <p:blipFill>
          <a:blip r:embed="rId4">
            <a:alphaModFix/>
          </a:blip>
          <a:stretch>
            <a:fillRect/>
          </a:stretch>
        </p:blipFill>
        <p:spPr>
          <a:xfrm>
            <a:off x="3141225" y="1221725"/>
            <a:ext cx="3130200" cy="2038101"/>
          </a:xfrm>
          <a:prstGeom prst="rect">
            <a:avLst/>
          </a:prstGeom>
          <a:noFill/>
          <a:ln>
            <a:noFill/>
          </a:ln>
        </p:spPr>
      </p:pic>
      <p:pic>
        <p:nvPicPr>
          <p:cNvPr id="312" name="Google Shape;312;p38"/>
          <p:cNvPicPr preferRelativeResize="0"/>
          <p:nvPr/>
        </p:nvPicPr>
        <p:blipFill>
          <a:blip r:embed="rId5">
            <a:alphaModFix/>
          </a:blip>
          <a:stretch>
            <a:fillRect/>
          </a:stretch>
        </p:blipFill>
        <p:spPr>
          <a:xfrm>
            <a:off x="5976624" y="1230693"/>
            <a:ext cx="3167375" cy="2160233"/>
          </a:xfrm>
          <a:prstGeom prst="rect">
            <a:avLst/>
          </a:prstGeom>
          <a:noFill/>
          <a:ln>
            <a:noFill/>
          </a:ln>
        </p:spPr>
      </p:pic>
      <p:grpSp>
        <p:nvGrpSpPr>
          <p:cNvPr id="313" name="Google Shape;313;p38"/>
          <p:cNvGrpSpPr/>
          <p:nvPr/>
        </p:nvGrpSpPr>
        <p:grpSpPr>
          <a:xfrm>
            <a:off x="152400" y="4615475"/>
            <a:ext cx="8839201" cy="530578"/>
            <a:chOff x="152400" y="4615475"/>
            <a:chExt cx="8839201" cy="530578"/>
          </a:xfrm>
        </p:grpSpPr>
        <p:pic>
          <p:nvPicPr>
            <p:cNvPr id="314" name="Google Shape;314;p38"/>
            <p:cNvPicPr preferRelativeResize="0"/>
            <p:nvPr/>
          </p:nvPicPr>
          <p:blipFill>
            <a:blip r:embed="rId6">
              <a:alphaModFix/>
            </a:blip>
            <a:stretch>
              <a:fillRect/>
            </a:stretch>
          </p:blipFill>
          <p:spPr>
            <a:xfrm>
              <a:off x="152400" y="4615475"/>
              <a:ext cx="8839201" cy="530578"/>
            </a:xfrm>
            <a:prstGeom prst="rect">
              <a:avLst/>
            </a:prstGeom>
            <a:noFill/>
            <a:ln>
              <a:noFill/>
            </a:ln>
          </p:spPr>
        </p:pic>
        <p:pic>
          <p:nvPicPr>
            <p:cNvPr id="315" name="Google Shape;315;p38"/>
            <p:cNvPicPr preferRelativeResize="0"/>
            <p:nvPr/>
          </p:nvPicPr>
          <p:blipFill>
            <a:blip r:embed="rId7">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Result: Energy cost of training on synthetic data</a:t>
            </a:r>
            <a:endParaRPr/>
          </a:p>
        </p:txBody>
      </p:sp>
      <p:sp>
        <p:nvSpPr>
          <p:cNvPr id="321" name="Google Shape;321;p39"/>
          <p:cNvSpPr txBox="1"/>
          <p:nvPr/>
        </p:nvSpPr>
        <p:spPr>
          <a:xfrm>
            <a:off x="739700" y="3603900"/>
            <a:ext cx="7689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1600"/>
              <a:t>What do we see?</a:t>
            </a:r>
            <a:endParaRPr sz="1600"/>
          </a:p>
          <a:p>
            <a:pPr indent="0" lvl="0" marL="0" rtl="0" algn="l">
              <a:spcBef>
                <a:spcPts val="0"/>
              </a:spcBef>
              <a:spcAft>
                <a:spcPts val="0"/>
              </a:spcAft>
              <a:buNone/>
            </a:pPr>
            <a:r>
              <a:rPr lang="nl"/>
              <a:t>→ Very little variance in the measurements</a:t>
            </a:r>
            <a:endParaRPr/>
          </a:p>
          <a:p>
            <a:pPr indent="0" lvl="0" marL="0" rtl="0" algn="l">
              <a:spcBef>
                <a:spcPts val="0"/>
              </a:spcBef>
              <a:spcAft>
                <a:spcPts val="0"/>
              </a:spcAft>
              <a:buNone/>
            </a:pPr>
            <a:r>
              <a:rPr lang="nl"/>
              <a:t>→ Training on synthetic data uses more energy compared to </a:t>
            </a:r>
            <a:r>
              <a:rPr i="1" lang="nl"/>
              <a:t>k</a:t>
            </a:r>
            <a:r>
              <a:rPr lang="nl"/>
              <a:t>-anonymity</a:t>
            </a:r>
            <a:endParaRPr/>
          </a:p>
        </p:txBody>
      </p:sp>
      <p:pic>
        <p:nvPicPr>
          <p:cNvPr id="322" name="Google Shape;322;p39"/>
          <p:cNvPicPr preferRelativeResize="0"/>
          <p:nvPr/>
        </p:nvPicPr>
        <p:blipFill>
          <a:blip r:embed="rId3">
            <a:alphaModFix/>
          </a:blip>
          <a:stretch>
            <a:fillRect/>
          </a:stretch>
        </p:blipFill>
        <p:spPr>
          <a:xfrm>
            <a:off x="152400" y="1170125"/>
            <a:ext cx="3167376" cy="2141325"/>
          </a:xfrm>
          <a:prstGeom prst="rect">
            <a:avLst/>
          </a:prstGeom>
          <a:noFill/>
          <a:ln>
            <a:noFill/>
          </a:ln>
        </p:spPr>
      </p:pic>
      <p:pic>
        <p:nvPicPr>
          <p:cNvPr id="323" name="Google Shape;323;p39"/>
          <p:cNvPicPr preferRelativeResize="0"/>
          <p:nvPr/>
        </p:nvPicPr>
        <p:blipFill>
          <a:blip r:embed="rId4">
            <a:alphaModFix/>
          </a:blip>
          <a:stretch>
            <a:fillRect/>
          </a:stretch>
        </p:blipFill>
        <p:spPr>
          <a:xfrm>
            <a:off x="3141225" y="1221725"/>
            <a:ext cx="3130200" cy="2038101"/>
          </a:xfrm>
          <a:prstGeom prst="rect">
            <a:avLst/>
          </a:prstGeom>
          <a:noFill/>
          <a:ln>
            <a:noFill/>
          </a:ln>
        </p:spPr>
      </p:pic>
      <p:pic>
        <p:nvPicPr>
          <p:cNvPr id="324" name="Google Shape;324;p39"/>
          <p:cNvPicPr preferRelativeResize="0"/>
          <p:nvPr/>
        </p:nvPicPr>
        <p:blipFill>
          <a:blip r:embed="rId5">
            <a:alphaModFix/>
          </a:blip>
          <a:stretch>
            <a:fillRect/>
          </a:stretch>
        </p:blipFill>
        <p:spPr>
          <a:xfrm>
            <a:off x="5976624" y="1230693"/>
            <a:ext cx="3167375" cy="2160233"/>
          </a:xfrm>
          <a:prstGeom prst="rect">
            <a:avLst/>
          </a:prstGeom>
          <a:noFill/>
          <a:ln>
            <a:noFill/>
          </a:ln>
        </p:spPr>
      </p:pic>
      <p:grpSp>
        <p:nvGrpSpPr>
          <p:cNvPr id="325" name="Google Shape;325;p39"/>
          <p:cNvGrpSpPr/>
          <p:nvPr/>
        </p:nvGrpSpPr>
        <p:grpSpPr>
          <a:xfrm>
            <a:off x="152400" y="4615475"/>
            <a:ext cx="8839201" cy="530578"/>
            <a:chOff x="152400" y="4615475"/>
            <a:chExt cx="8839201" cy="530578"/>
          </a:xfrm>
        </p:grpSpPr>
        <p:pic>
          <p:nvPicPr>
            <p:cNvPr id="326" name="Google Shape;326;p39"/>
            <p:cNvPicPr preferRelativeResize="0"/>
            <p:nvPr/>
          </p:nvPicPr>
          <p:blipFill>
            <a:blip r:embed="rId6">
              <a:alphaModFix/>
            </a:blip>
            <a:stretch>
              <a:fillRect/>
            </a:stretch>
          </p:blipFill>
          <p:spPr>
            <a:xfrm>
              <a:off x="152400" y="4615475"/>
              <a:ext cx="8839201" cy="530578"/>
            </a:xfrm>
            <a:prstGeom prst="rect">
              <a:avLst/>
            </a:prstGeom>
            <a:noFill/>
            <a:ln>
              <a:noFill/>
            </a:ln>
          </p:spPr>
        </p:pic>
        <p:pic>
          <p:nvPicPr>
            <p:cNvPr id="327" name="Google Shape;327;p39"/>
            <p:cNvPicPr preferRelativeResize="0"/>
            <p:nvPr/>
          </p:nvPicPr>
          <p:blipFill>
            <a:blip r:embed="rId7">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Accuracy impact of synth</a:t>
            </a:r>
            <a:endParaRPr/>
          </a:p>
        </p:txBody>
      </p:sp>
      <p:sp>
        <p:nvSpPr>
          <p:cNvPr id="333" name="Google Shape;333;p40"/>
          <p:cNvSpPr txBox="1"/>
          <p:nvPr>
            <p:ph idx="1" type="body"/>
          </p:nvPr>
        </p:nvSpPr>
        <p:spPr>
          <a:xfrm>
            <a:off x="450525" y="36165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nl" sz="1600"/>
              <a:t>Findings:</a:t>
            </a:r>
            <a:br>
              <a:rPr b="1" lang="nl" sz="1600"/>
            </a:br>
            <a:r>
              <a:rPr lang="nl" sz="1400"/>
              <a:t>Synthetic data outperforms (+3%) benchmark on Student set</a:t>
            </a:r>
            <a:br>
              <a:rPr lang="nl" sz="1400"/>
            </a:br>
            <a:r>
              <a:rPr lang="nl" sz="1400"/>
              <a:t>Synthetic data underperforms (-2%) on Adult set, compliant with </a:t>
            </a:r>
            <a:r>
              <a:rPr lang="nl" sz="1400" u="sng">
                <a:solidFill>
                  <a:schemeClr val="hlink"/>
                </a:solidFill>
                <a:hlinkClick r:id="rId3"/>
              </a:rPr>
              <a:t>related work</a:t>
            </a:r>
            <a:endParaRPr sz="1400"/>
          </a:p>
        </p:txBody>
      </p:sp>
      <p:pic>
        <p:nvPicPr>
          <p:cNvPr id="334" name="Google Shape;334;p40"/>
          <p:cNvPicPr preferRelativeResize="0"/>
          <p:nvPr/>
        </p:nvPicPr>
        <p:blipFill>
          <a:blip r:embed="rId4">
            <a:alphaModFix/>
          </a:blip>
          <a:stretch>
            <a:fillRect/>
          </a:stretch>
        </p:blipFill>
        <p:spPr>
          <a:xfrm>
            <a:off x="285250" y="1114194"/>
            <a:ext cx="3821600" cy="2519025"/>
          </a:xfrm>
          <a:prstGeom prst="rect">
            <a:avLst/>
          </a:prstGeom>
          <a:noFill/>
          <a:ln>
            <a:noFill/>
          </a:ln>
        </p:spPr>
      </p:pic>
      <p:pic>
        <p:nvPicPr>
          <p:cNvPr id="335" name="Google Shape;335;p40"/>
          <p:cNvPicPr preferRelativeResize="0"/>
          <p:nvPr/>
        </p:nvPicPr>
        <p:blipFill>
          <a:blip r:embed="rId5">
            <a:alphaModFix/>
          </a:blip>
          <a:stretch>
            <a:fillRect/>
          </a:stretch>
        </p:blipFill>
        <p:spPr>
          <a:xfrm>
            <a:off x="4777525" y="1073894"/>
            <a:ext cx="3982076" cy="2624800"/>
          </a:xfrm>
          <a:prstGeom prst="rect">
            <a:avLst/>
          </a:prstGeom>
          <a:noFill/>
          <a:ln>
            <a:noFill/>
          </a:ln>
        </p:spPr>
      </p:pic>
      <p:grpSp>
        <p:nvGrpSpPr>
          <p:cNvPr id="336" name="Google Shape;336;p40"/>
          <p:cNvGrpSpPr/>
          <p:nvPr/>
        </p:nvGrpSpPr>
        <p:grpSpPr>
          <a:xfrm>
            <a:off x="152400" y="4615475"/>
            <a:ext cx="8839201" cy="530578"/>
            <a:chOff x="152400" y="4615475"/>
            <a:chExt cx="8839201" cy="530578"/>
          </a:xfrm>
        </p:grpSpPr>
        <p:pic>
          <p:nvPicPr>
            <p:cNvPr id="337" name="Google Shape;337;p40"/>
            <p:cNvPicPr preferRelativeResize="0"/>
            <p:nvPr/>
          </p:nvPicPr>
          <p:blipFill>
            <a:blip r:embed="rId6">
              <a:alphaModFix/>
            </a:blip>
            <a:stretch>
              <a:fillRect/>
            </a:stretch>
          </p:blipFill>
          <p:spPr>
            <a:xfrm>
              <a:off x="152400" y="4615475"/>
              <a:ext cx="8839201" cy="530578"/>
            </a:xfrm>
            <a:prstGeom prst="rect">
              <a:avLst/>
            </a:prstGeom>
            <a:noFill/>
            <a:ln>
              <a:noFill/>
            </a:ln>
          </p:spPr>
        </p:pic>
        <p:pic>
          <p:nvPicPr>
            <p:cNvPr id="338" name="Google Shape;338;p40"/>
            <p:cNvPicPr preferRelativeResize="0"/>
            <p:nvPr/>
          </p:nvPicPr>
          <p:blipFill>
            <a:blip r:embed="rId7">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Accuracy impact of gen+sup</a:t>
            </a:r>
            <a:endParaRPr/>
          </a:p>
        </p:txBody>
      </p:sp>
      <p:pic>
        <p:nvPicPr>
          <p:cNvPr id="344" name="Google Shape;344;p41"/>
          <p:cNvPicPr preferRelativeResize="0"/>
          <p:nvPr/>
        </p:nvPicPr>
        <p:blipFill>
          <a:blip r:embed="rId3">
            <a:alphaModFix/>
          </a:blip>
          <a:stretch>
            <a:fillRect/>
          </a:stretch>
        </p:blipFill>
        <p:spPr>
          <a:xfrm>
            <a:off x="145800" y="1024562"/>
            <a:ext cx="4229176" cy="2789574"/>
          </a:xfrm>
          <a:prstGeom prst="rect">
            <a:avLst/>
          </a:prstGeom>
          <a:noFill/>
          <a:ln>
            <a:noFill/>
          </a:ln>
        </p:spPr>
      </p:pic>
      <p:pic>
        <p:nvPicPr>
          <p:cNvPr id="345" name="Google Shape;345;p41"/>
          <p:cNvPicPr preferRelativeResize="0"/>
          <p:nvPr/>
        </p:nvPicPr>
        <p:blipFill>
          <a:blip r:embed="rId4">
            <a:alphaModFix/>
          </a:blip>
          <a:stretch>
            <a:fillRect/>
          </a:stretch>
        </p:blipFill>
        <p:spPr>
          <a:xfrm>
            <a:off x="4374980" y="1067250"/>
            <a:ext cx="4232070" cy="2789575"/>
          </a:xfrm>
          <a:prstGeom prst="rect">
            <a:avLst/>
          </a:prstGeom>
          <a:noFill/>
          <a:ln>
            <a:noFill/>
          </a:ln>
        </p:spPr>
      </p:pic>
      <p:sp>
        <p:nvSpPr>
          <p:cNvPr id="346" name="Google Shape;346;p41"/>
          <p:cNvSpPr txBox="1"/>
          <p:nvPr>
            <p:ph idx="1" type="body"/>
          </p:nvPr>
        </p:nvSpPr>
        <p:spPr>
          <a:xfrm>
            <a:off x="450525" y="3692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nl" sz="1600"/>
              <a:t>Findings:</a:t>
            </a:r>
            <a:br>
              <a:rPr b="1" lang="nl" sz="1600"/>
            </a:br>
            <a:r>
              <a:rPr lang="nl" sz="1400"/>
              <a:t>kNN performs better on </a:t>
            </a:r>
            <a:r>
              <a:rPr i="1" lang="nl" sz="1400"/>
              <a:t>k</a:t>
            </a:r>
            <a:r>
              <a:rPr lang="nl" sz="1400"/>
              <a:t>-anonymised data than on the benchmark</a:t>
            </a:r>
            <a:br>
              <a:rPr lang="nl" sz="1400"/>
            </a:br>
            <a:r>
              <a:rPr lang="nl" sz="1400"/>
              <a:t>LogReg and neural net have a very similar performance, rather stable over </a:t>
            </a:r>
            <a:r>
              <a:rPr i="1" lang="nl" sz="1400"/>
              <a:t>k</a:t>
            </a:r>
            <a:endParaRPr i="1" sz="1400"/>
          </a:p>
        </p:txBody>
      </p:sp>
      <p:grpSp>
        <p:nvGrpSpPr>
          <p:cNvPr id="347" name="Google Shape;347;p41"/>
          <p:cNvGrpSpPr/>
          <p:nvPr/>
        </p:nvGrpSpPr>
        <p:grpSpPr>
          <a:xfrm>
            <a:off x="152400" y="4615475"/>
            <a:ext cx="8839201" cy="530578"/>
            <a:chOff x="152400" y="4615475"/>
            <a:chExt cx="8839201" cy="530578"/>
          </a:xfrm>
        </p:grpSpPr>
        <p:pic>
          <p:nvPicPr>
            <p:cNvPr id="348" name="Google Shape;348;p41"/>
            <p:cNvPicPr preferRelativeResize="0"/>
            <p:nvPr/>
          </p:nvPicPr>
          <p:blipFill>
            <a:blip r:embed="rId5">
              <a:alphaModFix/>
            </a:blip>
            <a:stretch>
              <a:fillRect/>
            </a:stretch>
          </p:blipFill>
          <p:spPr>
            <a:xfrm>
              <a:off x="152400" y="4615475"/>
              <a:ext cx="8839201" cy="530578"/>
            </a:xfrm>
            <a:prstGeom prst="rect">
              <a:avLst/>
            </a:prstGeom>
            <a:noFill/>
            <a:ln>
              <a:noFill/>
            </a:ln>
          </p:spPr>
        </p:pic>
        <p:pic>
          <p:nvPicPr>
            <p:cNvPr id="349" name="Google Shape;349;p41"/>
            <p:cNvPicPr preferRelativeResize="0"/>
            <p:nvPr/>
          </p:nvPicPr>
          <p:blipFill>
            <a:blip r:embed="rId6">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Why should we bother?</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nl"/>
              <a:t>EU Green Deal: </a:t>
            </a:r>
            <a:r>
              <a:rPr b="1" lang="nl"/>
              <a:t>policies fit for reducing net greenhouse gas emissions by at least 55% by 2030</a:t>
            </a:r>
            <a:endParaRPr b="1"/>
          </a:p>
          <a:p>
            <a:pPr indent="-317500" lvl="1" marL="914400" rtl="0" algn="l">
              <a:spcBef>
                <a:spcPts val="0"/>
              </a:spcBef>
              <a:spcAft>
                <a:spcPts val="0"/>
              </a:spcAft>
              <a:buSzPts val="1400"/>
              <a:buChar char="○"/>
            </a:pPr>
            <a:r>
              <a:rPr lang="nl"/>
              <a:t>no net emissions of greenhouse gases by 2050</a:t>
            </a:r>
            <a:endParaRPr/>
          </a:p>
          <a:p>
            <a:pPr indent="-317500" lvl="1" marL="914400" rtl="0" algn="l">
              <a:spcBef>
                <a:spcPts val="0"/>
              </a:spcBef>
              <a:spcAft>
                <a:spcPts val="0"/>
              </a:spcAft>
              <a:buSzPts val="1400"/>
              <a:buChar char="○"/>
            </a:pPr>
            <a:r>
              <a:rPr lang="nl"/>
              <a:t>economic growth decoupled from resource use</a:t>
            </a:r>
            <a:endParaRPr/>
          </a:p>
          <a:p>
            <a:pPr indent="-317500" lvl="1" marL="914400" rtl="0" algn="l">
              <a:spcBef>
                <a:spcPts val="0"/>
              </a:spcBef>
              <a:spcAft>
                <a:spcPts val="0"/>
              </a:spcAft>
              <a:buSzPts val="1400"/>
              <a:buChar char="○"/>
            </a:pPr>
            <a:r>
              <a:rPr lang="nl"/>
              <a:t>no person and no place left behind</a:t>
            </a:r>
            <a:br>
              <a:rPr lang="nl"/>
            </a:br>
            <a:endParaRPr/>
          </a:p>
          <a:p>
            <a:pPr indent="0" lvl="0" marL="0" rtl="0" algn="l">
              <a:spcBef>
                <a:spcPts val="1200"/>
              </a:spcBef>
              <a:spcAft>
                <a:spcPts val="1200"/>
              </a:spcAft>
              <a:buNone/>
            </a:pPr>
            <a:r>
              <a:t/>
            </a:r>
            <a:endParaRPr/>
          </a:p>
        </p:txBody>
      </p:sp>
      <p:grpSp>
        <p:nvGrpSpPr>
          <p:cNvPr id="76" name="Google Shape;76;p15"/>
          <p:cNvGrpSpPr/>
          <p:nvPr/>
        </p:nvGrpSpPr>
        <p:grpSpPr>
          <a:xfrm>
            <a:off x="152400" y="4615475"/>
            <a:ext cx="8839201" cy="530578"/>
            <a:chOff x="152400" y="4615475"/>
            <a:chExt cx="8839201" cy="530578"/>
          </a:xfrm>
        </p:grpSpPr>
        <p:pic>
          <p:nvPicPr>
            <p:cNvPr id="77" name="Google Shape;77;p15"/>
            <p:cNvPicPr preferRelativeResize="0"/>
            <p:nvPr/>
          </p:nvPicPr>
          <p:blipFill>
            <a:blip r:embed="rId3">
              <a:alphaModFix/>
            </a:blip>
            <a:stretch>
              <a:fillRect/>
            </a:stretch>
          </p:blipFill>
          <p:spPr>
            <a:xfrm>
              <a:off x="152400" y="4615475"/>
              <a:ext cx="8839201" cy="530578"/>
            </a:xfrm>
            <a:prstGeom prst="rect">
              <a:avLst/>
            </a:prstGeom>
            <a:noFill/>
            <a:ln>
              <a:noFill/>
            </a:ln>
          </p:spPr>
        </p:pic>
        <p:pic>
          <p:nvPicPr>
            <p:cNvPr id="78" name="Google Shape;78;p15"/>
            <p:cNvPicPr preferRelativeResize="0"/>
            <p:nvPr/>
          </p:nvPicPr>
          <p:blipFill>
            <a:blip r:embed="rId4">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Take me home – synthetic data</a:t>
            </a:r>
            <a:endParaRPr/>
          </a:p>
        </p:txBody>
      </p:sp>
      <p:sp>
        <p:nvSpPr>
          <p:cNvPr id="355" name="Google Shape;355;p42"/>
          <p:cNvSpPr txBox="1"/>
          <p:nvPr>
            <p:ph idx="1" type="body"/>
          </p:nvPr>
        </p:nvSpPr>
        <p:spPr>
          <a:xfrm>
            <a:off x="311700" y="1152475"/>
            <a:ext cx="8739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nl"/>
              <a:t>Synthetic data tends consume up to 4x more energy to generate than anonymisation </a:t>
            </a:r>
            <a:endParaRPr/>
          </a:p>
          <a:p>
            <a:pPr indent="-342900" lvl="0" marL="457200" rtl="0" algn="l">
              <a:spcBef>
                <a:spcPts val="0"/>
              </a:spcBef>
              <a:spcAft>
                <a:spcPts val="0"/>
              </a:spcAft>
              <a:buSzPts val="1800"/>
              <a:buChar char="●"/>
            </a:pPr>
            <a:r>
              <a:rPr lang="nl"/>
              <a:t>Models trained on synthetic data tend to perform slightly less </a:t>
            </a:r>
            <a:r>
              <a:rPr lang="nl" sz="1300"/>
              <a:t>(-2%)</a:t>
            </a:r>
            <a:r>
              <a:rPr lang="nl"/>
              <a:t> or better </a:t>
            </a:r>
            <a:r>
              <a:rPr lang="nl" sz="1300"/>
              <a:t>(+3%)</a:t>
            </a:r>
            <a:r>
              <a:rPr lang="nl"/>
              <a:t>, but rather similar to original data.</a:t>
            </a:r>
            <a:br>
              <a:rPr lang="nl"/>
            </a:br>
            <a:endParaRPr sz="2400"/>
          </a:p>
          <a:p>
            <a:pPr indent="0" lvl="0" marL="0" rtl="0" algn="l">
              <a:spcBef>
                <a:spcPts val="1200"/>
              </a:spcBef>
              <a:spcAft>
                <a:spcPts val="1200"/>
              </a:spcAft>
              <a:buNone/>
            </a:pPr>
            <a:r>
              <a:t/>
            </a:r>
            <a:endParaRPr/>
          </a:p>
        </p:txBody>
      </p:sp>
      <p:grpSp>
        <p:nvGrpSpPr>
          <p:cNvPr id="356" name="Google Shape;356;p42"/>
          <p:cNvGrpSpPr/>
          <p:nvPr/>
        </p:nvGrpSpPr>
        <p:grpSpPr>
          <a:xfrm>
            <a:off x="152400" y="4615475"/>
            <a:ext cx="8839201" cy="530578"/>
            <a:chOff x="152400" y="4615475"/>
            <a:chExt cx="8839201" cy="530578"/>
          </a:xfrm>
        </p:grpSpPr>
        <p:pic>
          <p:nvPicPr>
            <p:cNvPr id="357" name="Google Shape;357;p42"/>
            <p:cNvPicPr preferRelativeResize="0"/>
            <p:nvPr/>
          </p:nvPicPr>
          <p:blipFill>
            <a:blip r:embed="rId3">
              <a:alphaModFix/>
            </a:blip>
            <a:stretch>
              <a:fillRect/>
            </a:stretch>
          </p:blipFill>
          <p:spPr>
            <a:xfrm>
              <a:off x="152400" y="4615475"/>
              <a:ext cx="8839201" cy="530578"/>
            </a:xfrm>
            <a:prstGeom prst="rect">
              <a:avLst/>
            </a:prstGeom>
            <a:noFill/>
            <a:ln>
              <a:noFill/>
            </a:ln>
          </p:spPr>
        </p:pic>
        <p:pic>
          <p:nvPicPr>
            <p:cNvPr id="358" name="Google Shape;358;p42"/>
            <p:cNvPicPr preferRelativeResize="0"/>
            <p:nvPr/>
          </p:nvPicPr>
          <p:blipFill>
            <a:blip r:embed="rId4">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3"/>
          <p:cNvSpPr/>
          <p:nvPr/>
        </p:nvSpPr>
        <p:spPr>
          <a:xfrm>
            <a:off x="348050" y="2881125"/>
            <a:ext cx="8484300" cy="12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Take me home – synthetic data</a:t>
            </a:r>
            <a:endParaRPr/>
          </a:p>
        </p:txBody>
      </p:sp>
      <p:sp>
        <p:nvSpPr>
          <p:cNvPr id="365" name="Google Shape;365;p43"/>
          <p:cNvSpPr txBox="1"/>
          <p:nvPr>
            <p:ph idx="1" type="body"/>
          </p:nvPr>
        </p:nvSpPr>
        <p:spPr>
          <a:xfrm>
            <a:off x="311700" y="1152475"/>
            <a:ext cx="8739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nl"/>
              <a:t>Synthetic data tends consume up to ±4x more energy to generate than anonymisation </a:t>
            </a:r>
            <a:endParaRPr/>
          </a:p>
          <a:p>
            <a:pPr indent="-342900" lvl="0" marL="457200" rtl="0" algn="l">
              <a:spcBef>
                <a:spcPts val="0"/>
              </a:spcBef>
              <a:spcAft>
                <a:spcPts val="0"/>
              </a:spcAft>
              <a:buSzPts val="1800"/>
              <a:buChar char="●"/>
            </a:pPr>
            <a:r>
              <a:rPr lang="nl"/>
              <a:t>Models trained on synthetic data tend to perform slightly less </a:t>
            </a:r>
            <a:r>
              <a:rPr lang="nl" sz="1300"/>
              <a:t>(-2%)</a:t>
            </a:r>
            <a:r>
              <a:rPr lang="nl"/>
              <a:t> or better </a:t>
            </a:r>
            <a:r>
              <a:rPr lang="nl" sz="1300"/>
              <a:t>(+3%)</a:t>
            </a:r>
            <a:r>
              <a:rPr lang="nl"/>
              <a:t>, but rather similar to original data.</a:t>
            </a:r>
            <a:br>
              <a:rPr lang="nl"/>
            </a:br>
            <a:endParaRPr/>
          </a:p>
          <a:p>
            <a:pPr indent="0" lvl="0" marL="0" rtl="0" algn="l">
              <a:spcBef>
                <a:spcPts val="1200"/>
              </a:spcBef>
              <a:spcAft>
                <a:spcPts val="0"/>
              </a:spcAft>
              <a:buNone/>
            </a:pPr>
            <a:r>
              <a:rPr b="1" lang="nl" sz="2400"/>
              <a:t>Poll #2: Would you say the benefits of enhanced privacy outweigh a 2% loss in accuracy?</a:t>
            </a:r>
            <a:endParaRPr sz="2400"/>
          </a:p>
          <a:p>
            <a:pPr indent="0" lvl="0" marL="0" rtl="0" algn="l">
              <a:spcBef>
                <a:spcPts val="1200"/>
              </a:spcBef>
              <a:spcAft>
                <a:spcPts val="1200"/>
              </a:spcAft>
              <a:buNone/>
            </a:pPr>
            <a:r>
              <a:t/>
            </a:r>
            <a:endParaRPr/>
          </a:p>
        </p:txBody>
      </p:sp>
      <p:grpSp>
        <p:nvGrpSpPr>
          <p:cNvPr id="366" name="Google Shape;366;p43"/>
          <p:cNvGrpSpPr/>
          <p:nvPr/>
        </p:nvGrpSpPr>
        <p:grpSpPr>
          <a:xfrm>
            <a:off x="152400" y="4615475"/>
            <a:ext cx="8839201" cy="530578"/>
            <a:chOff x="152400" y="4615475"/>
            <a:chExt cx="8839201" cy="530578"/>
          </a:xfrm>
        </p:grpSpPr>
        <p:pic>
          <p:nvPicPr>
            <p:cNvPr id="367" name="Google Shape;367;p43"/>
            <p:cNvPicPr preferRelativeResize="0"/>
            <p:nvPr/>
          </p:nvPicPr>
          <p:blipFill>
            <a:blip r:embed="rId3">
              <a:alphaModFix/>
            </a:blip>
            <a:stretch>
              <a:fillRect/>
            </a:stretch>
          </p:blipFill>
          <p:spPr>
            <a:xfrm>
              <a:off x="152400" y="4615475"/>
              <a:ext cx="8839201" cy="530578"/>
            </a:xfrm>
            <a:prstGeom prst="rect">
              <a:avLst/>
            </a:prstGeom>
            <a:noFill/>
            <a:ln>
              <a:noFill/>
            </a:ln>
          </p:spPr>
        </p:pic>
        <p:pic>
          <p:nvPicPr>
            <p:cNvPr id="368" name="Google Shape;368;p43"/>
            <p:cNvPicPr preferRelativeResize="0"/>
            <p:nvPr/>
          </p:nvPicPr>
          <p:blipFill>
            <a:blip r:embed="rId4">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Take me home – general</a:t>
            </a:r>
            <a:endParaRPr/>
          </a:p>
        </p:txBody>
      </p:sp>
      <p:sp>
        <p:nvSpPr>
          <p:cNvPr id="374" name="Google Shape;374;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nl"/>
              <a:t>Energy cost of privacy enhanced data is lower for </a:t>
            </a:r>
            <a:r>
              <a:rPr i="1" lang="nl"/>
              <a:t>k</a:t>
            </a:r>
            <a:r>
              <a:rPr lang="nl"/>
              <a:t>-anonymity than synthetic data</a:t>
            </a:r>
            <a:endParaRPr/>
          </a:p>
          <a:p>
            <a:pPr indent="-342900" lvl="0" marL="457200" rtl="0" algn="l">
              <a:spcBef>
                <a:spcPts val="0"/>
              </a:spcBef>
              <a:spcAft>
                <a:spcPts val="0"/>
              </a:spcAft>
              <a:buSzPts val="1800"/>
              <a:buChar char="●"/>
            </a:pPr>
            <a:r>
              <a:rPr lang="nl"/>
              <a:t>A</a:t>
            </a:r>
            <a:r>
              <a:rPr lang="nl"/>
              <a:t>ccuracy</a:t>
            </a:r>
            <a:r>
              <a:rPr lang="nl"/>
              <a:t> impact on m</a:t>
            </a:r>
            <a:r>
              <a:rPr lang="nl"/>
              <a:t>odels trained on </a:t>
            </a:r>
            <a:r>
              <a:rPr i="1" lang="nl"/>
              <a:t>k</a:t>
            </a:r>
            <a:r>
              <a:rPr lang="nl"/>
              <a:t>-anonymised </a:t>
            </a:r>
            <a:r>
              <a:rPr lang="nl"/>
              <a:t>data is inconclusive, however at</a:t>
            </a:r>
            <a:r>
              <a:rPr lang="nl"/>
              <a:t> a lower energy consumption compared to models trained on original data.</a:t>
            </a:r>
            <a:endParaRPr/>
          </a:p>
          <a:p>
            <a:pPr indent="-342900" lvl="0" marL="457200" rtl="0" algn="l">
              <a:spcBef>
                <a:spcPts val="0"/>
              </a:spcBef>
              <a:spcAft>
                <a:spcPts val="0"/>
              </a:spcAft>
              <a:buSzPts val="1800"/>
              <a:buChar char="●"/>
            </a:pPr>
            <a:r>
              <a:rPr lang="nl"/>
              <a:t>Models trained on synthetic data have a similar accuracy and energy consumption compared to models trained on the original data. </a:t>
            </a:r>
            <a:br>
              <a:rPr lang="nl"/>
            </a:br>
            <a:endParaRPr/>
          </a:p>
          <a:p>
            <a:pPr indent="-342900" lvl="0" marL="457200" marR="0" rtl="0" algn="l">
              <a:lnSpc>
                <a:spcPct val="115000"/>
              </a:lnSpc>
              <a:spcBef>
                <a:spcPts val="0"/>
              </a:spcBef>
              <a:spcAft>
                <a:spcPts val="0"/>
              </a:spcAft>
              <a:buSzPts val="1800"/>
              <a:buChar char="●"/>
            </a:pPr>
            <a:r>
              <a:rPr b="1" lang="nl"/>
              <a:t>Techniques such as </a:t>
            </a:r>
            <a:r>
              <a:rPr b="1" i="1" lang="nl"/>
              <a:t>k</a:t>
            </a:r>
            <a:r>
              <a:rPr b="1" lang="nl"/>
              <a:t>-anonymity and synthetic data could enhance privacy whilst also improving the energy consumption without any accuracy cost.</a:t>
            </a:r>
            <a:endParaRPr b="1"/>
          </a:p>
          <a:p>
            <a:pPr indent="0" lvl="0" marL="0" marR="0" rtl="0" algn="l">
              <a:lnSpc>
                <a:spcPct val="115000"/>
              </a:lnSpc>
              <a:spcBef>
                <a:spcPts val="0"/>
              </a:spcBef>
              <a:spcAft>
                <a:spcPts val="1200"/>
              </a:spcAft>
              <a:buNone/>
            </a:pPr>
            <a:r>
              <a:t/>
            </a:r>
            <a:endParaRPr/>
          </a:p>
        </p:txBody>
      </p:sp>
      <p:grpSp>
        <p:nvGrpSpPr>
          <p:cNvPr id="375" name="Google Shape;375;p44"/>
          <p:cNvGrpSpPr/>
          <p:nvPr/>
        </p:nvGrpSpPr>
        <p:grpSpPr>
          <a:xfrm>
            <a:off x="152400" y="4615475"/>
            <a:ext cx="8839201" cy="530578"/>
            <a:chOff x="152400" y="4615475"/>
            <a:chExt cx="8839201" cy="530578"/>
          </a:xfrm>
        </p:grpSpPr>
        <p:pic>
          <p:nvPicPr>
            <p:cNvPr id="376" name="Google Shape;376;p44"/>
            <p:cNvPicPr preferRelativeResize="0"/>
            <p:nvPr/>
          </p:nvPicPr>
          <p:blipFill>
            <a:blip r:embed="rId3">
              <a:alphaModFix/>
            </a:blip>
            <a:stretch>
              <a:fillRect/>
            </a:stretch>
          </p:blipFill>
          <p:spPr>
            <a:xfrm>
              <a:off x="152400" y="4615475"/>
              <a:ext cx="8839201" cy="530578"/>
            </a:xfrm>
            <a:prstGeom prst="rect">
              <a:avLst/>
            </a:prstGeom>
            <a:noFill/>
            <a:ln>
              <a:noFill/>
            </a:ln>
          </p:spPr>
        </p:pic>
        <p:pic>
          <p:nvPicPr>
            <p:cNvPr id="377" name="Google Shape;377;p44"/>
            <p:cNvPicPr preferRelativeResize="0"/>
            <p:nvPr/>
          </p:nvPicPr>
          <p:blipFill>
            <a:blip r:embed="rId4">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5"/>
          <p:cNvSpPr txBox="1"/>
          <p:nvPr>
            <p:ph type="title"/>
          </p:nvPr>
        </p:nvSpPr>
        <p:spPr>
          <a:xfrm>
            <a:off x="311700" y="445025"/>
            <a:ext cx="8477400" cy="94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nl" sz="2420"/>
              <a:t>Poll #3:</a:t>
            </a:r>
            <a:r>
              <a:rPr lang="nl" sz="2420"/>
              <a:t> </a:t>
            </a:r>
            <a:r>
              <a:rPr lang="nl" sz="2420"/>
              <a:t>What are further research directions that should be explored?</a:t>
            </a:r>
            <a:endParaRPr sz="2420"/>
          </a:p>
        </p:txBody>
      </p:sp>
      <p:pic>
        <p:nvPicPr>
          <p:cNvPr id="383" name="Google Shape;383;p45">
            <a:hlinkClick r:id="rId3"/>
          </p:cNvPr>
          <p:cNvPicPr preferRelativeResize="0"/>
          <p:nvPr/>
        </p:nvPicPr>
        <p:blipFill>
          <a:blip r:embed="rId4">
            <a:alphaModFix/>
          </a:blip>
          <a:stretch>
            <a:fillRect/>
          </a:stretch>
        </p:blipFill>
        <p:spPr>
          <a:xfrm>
            <a:off x="3590250" y="1751325"/>
            <a:ext cx="4992050" cy="2507350"/>
          </a:xfrm>
          <a:prstGeom prst="rect">
            <a:avLst/>
          </a:prstGeom>
          <a:noFill/>
          <a:ln>
            <a:noFill/>
          </a:ln>
        </p:spPr>
      </p:pic>
      <p:grpSp>
        <p:nvGrpSpPr>
          <p:cNvPr id="384" name="Google Shape;384;p45"/>
          <p:cNvGrpSpPr/>
          <p:nvPr/>
        </p:nvGrpSpPr>
        <p:grpSpPr>
          <a:xfrm>
            <a:off x="152400" y="4615475"/>
            <a:ext cx="8839201" cy="530578"/>
            <a:chOff x="152400" y="4615475"/>
            <a:chExt cx="8839201" cy="530578"/>
          </a:xfrm>
        </p:grpSpPr>
        <p:pic>
          <p:nvPicPr>
            <p:cNvPr id="385" name="Google Shape;385;p45"/>
            <p:cNvPicPr preferRelativeResize="0"/>
            <p:nvPr/>
          </p:nvPicPr>
          <p:blipFill>
            <a:blip r:embed="rId5">
              <a:alphaModFix/>
            </a:blip>
            <a:stretch>
              <a:fillRect/>
            </a:stretch>
          </p:blipFill>
          <p:spPr>
            <a:xfrm>
              <a:off x="152400" y="4615475"/>
              <a:ext cx="8839201" cy="530578"/>
            </a:xfrm>
            <a:prstGeom prst="rect">
              <a:avLst/>
            </a:prstGeom>
            <a:noFill/>
            <a:ln>
              <a:noFill/>
            </a:ln>
          </p:spPr>
        </p:pic>
        <p:pic>
          <p:nvPicPr>
            <p:cNvPr id="386" name="Google Shape;386;p45"/>
            <p:cNvPicPr preferRelativeResize="0"/>
            <p:nvPr/>
          </p:nvPicPr>
          <p:blipFill>
            <a:blip r:embed="rId4">
              <a:alphaModFix/>
            </a:blip>
            <a:stretch>
              <a:fillRect/>
            </a:stretch>
          </p:blipFill>
          <p:spPr>
            <a:xfrm>
              <a:off x="1921875" y="4736488"/>
              <a:ext cx="574475" cy="288550"/>
            </a:xfrm>
            <a:prstGeom prst="rect">
              <a:avLst/>
            </a:prstGeom>
            <a:noFill/>
            <a:ln>
              <a:noFill/>
            </a:ln>
          </p:spPr>
        </p:pic>
      </p:grpSp>
      <p:sp>
        <p:nvSpPr>
          <p:cNvPr id="387" name="Google Shape;387;p45"/>
          <p:cNvSpPr txBox="1"/>
          <p:nvPr/>
        </p:nvSpPr>
        <p:spPr>
          <a:xfrm>
            <a:off x="515675" y="1851125"/>
            <a:ext cx="25386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t>Interested in seeing more?</a:t>
            </a:r>
            <a:endParaRPr/>
          </a:p>
          <a:p>
            <a:pPr indent="0" lvl="0" marL="0" rtl="0" algn="l">
              <a:spcBef>
                <a:spcPts val="0"/>
              </a:spcBef>
              <a:spcAft>
                <a:spcPts val="0"/>
              </a:spcAft>
              <a:buNone/>
            </a:pPr>
            <a:r>
              <a:rPr lang="nl"/>
              <a:t>See our </a:t>
            </a:r>
            <a:r>
              <a:rPr lang="nl"/>
              <a:t>use cases</a:t>
            </a:r>
            <a:r>
              <a:rPr lang="nl"/>
              <a:t>!</a:t>
            </a:r>
            <a:endParaRPr/>
          </a:p>
          <a:p>
            <a:pPr indent="0" lvl="0" marL="0" rtl="0" algn="l">
              <a:spcBef>
                <a:spcPts val="0"/>
              </a:spcBef>
              <a:spcAft>
                <a:spcPts val="0"/>
              </a:spcAft>
              <a:buNone/>
            </a:pPr>
            <a:r>
              <a:t/>
            </a:r>
            <a:endParaRPr/>
          </a:p>
          <a:p>
            <a:pPr indent="0" lvl="0" marL="0" rtl="0" algn="l">
              <a:spcBef>
                <a:spcPts val="0"/>
              </a:spcBef>
              <a:spcAft>
                <a:spcPts val="0"/>
              </a:spcAft>
              <a:buNone/>
            </a:pPr>
            <a:r>
              <a:rPr lang="nl" u="sng">
                <a:solidFill>
                  <a:schemeClr val="hlink"/>
                </a:solidFill>
                <a:hlinkClick r:id="rId6"/>
              </a:rPr>
              <a:t>https://amdex.eu/usecases/</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o</a:t>
            </a:r>
            <a:r>
              <a:rPr lang="nl"/>
              <a:t>r via: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88" name="Google Shape;388;p45"/>
          <p:cNvPicPr preferRelativeResize="0"/>
          <p:nvPr/>
        </p:nvPicPr>
        <p:blipFill>
          <a:blip r:embed="rId7">
            <a:alphaModFix/>
          </a:blip>
          <a:stretch>
            <a:fillRect/>
          </a:stretch>
        </p:blipFill>
        <p:spPr>
          <a:xfrm>
            <a:off x="1415225" y="3009149"/>
            <a:ext cx="1446675" cy="140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Why should we bother?</a:t>
            </a:r>
            <a:endParaRPr/>
          </a:p>
        </p:txBody>
      </p:sp>
      <p:sp>
        <p:nvSpPr>
          <p:cNvPr id="84" name="Google Shape;8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nl"/>
              <a:t>EU Green Deal: </a:t>
            </a:r>
            <a:r>
              <a:rPr b="1" lang="nl"/>
              <a:t>policies fit for reducing net greenhouse gas emissions by at least 55% by 2030</a:t>
            </a:r>
            <a:endParaRPr b="1"/>
          </a:p>
          <a:p>
            <a:pPr indent="-317500" lvl="1" marL="914400" rtl="0" algn="l">
              <a:spcBef>
                <a:spcPts val="0"/>
              </a:spcBef>
              <a:spcAft>
                <a:spcPts val="0"/>
              </a:spcAft>
              <a:buSzPts val="1400"/>
              <a:buChar char="○"/>
            </a:pPr>
            <a:r>
              <a:rPr lang="nl"/>
              <a:t>no net emissions of greenhouse gases by 2050</a:t>
            </a:r>
            <a:endParaRPr/>
          </a:p>
          <a:p>
            <a:pPr indent="-317500" lvl="1" marL="914400" rtl="0" algn="l">
              <a:spcBef>
                <a:spcPts val="0"/>
              </a:spcBef>
              <a:spcAft>
                <a:spcPts val="0"/>
              </a:spcAft>
              <a:buSzPts val="1400"/>
              <a:buChar char="○"/>
            </a:pPr>
            <a:r>
              <a:rPr lang="nl"/>
              <a:t>economic growth decoupled from resource use</a:t>
            </a:r>
            <a:endParaRPr/>
          </a:p>
          <a:p>
            <a:pPr indent="-317500" lvl="1" marL="914400" rtl="0" algn="l">
              <a:spcBef>
                <a:spcPts val="0"/>
              </a:spcBef>
              <a:spcAft>
                <a:spcPts val="0"/>
              </a:spcAft>
              <a:buSzPts val="1400"/>
              <a:buChar char="○"/>
            </a:pPr>
            <a:r>
              <a:rPr lang="nl"/>
              <a:t>no person and no place left behind</a:t>
            </a:r>
            <a:br>
              <a:rPr lang="nl"/>
            </a:br>
            <a:endParaRPr/>
          </a:p>
          <a:p>
            <a:pPr indent="-342900" lvl="0" marL="457200" rtl="0" algn="l">
              <a:spcBef>
                <a:spcPts val="0"/>
              </a:spcBef>
              <a:spcAft>
                <a:spcPts val="0"/>
              </a:spcAft>
              <a:buSzPts val="1800"/>
              <a:buChar char="●"/>
            </a:pPr>
            <a:r>
              <a:rPr lang="nl"/>
              <a:t>GDPR</a:t>
            </a:r>
            <a:endParaRPr/>
          </a:p>
          <a:p>
            <a:pPr indent="-317500" lvl="1" marL="914400" rtl="0" algn="l">
              <a:spcBef>
                <a:spcPts val="0"/>
              </a:spcBef>
              <a:spcAft>
                <a:spcPts val="0"/>
              </a:spcAft>
              <a:buSzPts val="1400"/>
              <a:buChar char="○"/>
            </a:pPr>
            <a:r>
              <a:rPr lang="nl"/>
              <a:t>the protection of personal data</a:t>
            </a:r>
            <a:endParaRPr/>
          </a:p>
          <a:p>
            <a:pPr indent="-317500" lvl="1" marL="914400" rtl="0" algn="l">
              <a:spcBef>
                <a:spcPts val="0"/>
              </a:spcBef>
              <a:spcAft>
                <a:spcPts val="0"/>
              </a:spcAft>
              <a:buSzPts val="1400"/>
              <a:buChar char="○"/>
            </a:pPr>
            <a:r>
              <a:rPr lang="nl"/>
              <a:t>access to data which has been collected and the right to have it rectified</a:t>
            </a:r>
            <a:endParaRPr/>
          </a:p>
          <a:p>
            <a:pPr indent="-317500" lvl="1" marL="914400" rtl="0" algn="l">
              <a:spcBef>
                <a:spcPts val="0"/>
              </a:spcBef>
              <a:spcAft>
                <a:spcPts val="0"/>
              </a:spcAft>
              <a:buSzPts val="1400"/>
              <a:buChar char="○"/>
            </a:pPr>
            <a:r>
              <a:rPr lang="nl"/>
              <a:t>exception for anonymised data, e.g., </a:t>
            </a:r>
            <a:r>
              <a:rPr i="1" lang="nl"/>
              <a:t>k</a:t>
            </a:r>
            <a:r>
              <a:rPr lang="nl"/>
              <a:t>-anonymisation or synthesisation</a:t>
            </a:r>
            <a:br>
              <a:rPr lang="nl"/>
            </a:br>
            <a:endParaRPr/>
          </a:p>
          <a:p>
            <a:pPr indent="0" lvl="0" marL="457200" rtl="0" algn="l">
              <a:spcBef>
                <a:spcPts val="1200"/>
              </a:spcBef>
              <a:spcAft>
                <a:spcPts val="1200"/>
              </a:spcAft>
              <a:buNone/>
            </a:pPr>
            <a:r>
              <a:t/>
            </a:r>
            <a:endParaRPr/>
          </a:p>
        </p:txBody>
      </p:sp>
      <p:grpSp>
        <p:nvGrpSpPr>
          <p:cNvPr id="85" name="Google Shape;85;p16"/>
          <p:cNvGrpSpPr/>
          <p:nvPr/>
        </p:nvGrpSpPr>
        <p:grpSpPr>
          <a:xfrm>
            <a:off x="152400" y="4615475"/>
            <a:ext cx="8839201" cy="530578"/>
            <a:chOff x="152400" y="4615475"/>
            <a:chExt cx="8839201" cy="530578"/>
          </a:xfrm>
        </p:grpSpPr>
        <p:pic>
          <p:nvPicPr>
            <p:cNvPr id="86" name="Google Shape;86;p16"/>
            <p:cNvPicPr preferRelativeResize="0"/>
            <p:nvPr/>
          </p:nvPicPr>
          <p:blipFill>
            <a:blip r:embed="rId3">
              <a:alphaModFix/>
            </a:blip>
            <a:stretch>
              <a:fillRect/>
            </a:stretch>
          </p:blipFill>
          <p:spPr>
            <a:xfrm>
              <a:off x="152400" y="4615475"/>
              <a:ext cx="8839201" cy="530578"/>
            </a:xfrm>
            <a:prstGeom prst="rect">
              <a:avLst/>
            </a:prstGeom>
            <a:noFill/>
            <a:ln>
              <a:noFill/>
            </a:ln>
          </p:spPr>
        </p:pic>
        <p:pic>
          <p:nvPicPr>
            <p:cNvPr id="87" name="Google Shape;87;p16"/>
            <p:cNvPicPr preferRelativeResize="0"/>
            <p:nvPr/>
          </p:nvPicPr>
          <p:blipFill>
            <a:blip r:embed="rId4">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What we do not know yet </a:t>
            </a:r>
            <a:endParaRPr/>
          </a:p>
        </p:txBody>
      </p:sp>
      <p:sp>
        <p:nvSpPr>
          <p:cNvPr id="93" name="Google Shape;9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nl"/>
              <a:t>What is the energy cost of </a:t>
            </a:r>
            <a:r>
              <a:rPr lang="nl"/>
              <a:t>privacy enhancing techniques</a:t>
            </a:r>
            <a:r>
              <a:rPr lang="nl"/>
              <a:t>?</a:t>
            </a:r>
            <a:endParaRPr/>
          </a:p>
          <a:p>
            <a:pPr indent="-342900" lvl="0" marL="457200" rtl="0" algn="l">
              <a:spcBef>
                <a:spcPts val="0"/>
              </a:spcBef>
              <a:spcAft>
                <a:spcPts val="0"/>
              </a:spcAft>
              <a:buSzPts val="1800"/>
              <a:buChar char="●"/>
            </a:pPr>
            <a:r>
              <a:rPr lang="nl"/>
              <a:t>What is the accuracy impact of </a:t>
            </a:r>
            <a:r>
              <a:rPr lang="nl"/>
              <a:t>privacy enhancing techniques</a:t>
            </a:r>
            <a:r>
              <a:rPr lang="nl"/>
              <a:t> on the machine learning models?</a:t>
            </a:r>
            <a:br>
              <a:rPr lang="nl"/>
            </a:b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nl"/>
              <a:t>Given a dataset:</a:t>
            </a:r>
            <a:endParaRPr/>
          </a:p>
          <a:p>
            <a:pPr indent="0" lvl="0" marL="457200" rtl="0" algn="l">
              <a:spcBef>
                <a:spcPts val="1200"/>
              </a:spcBef>
              <a:spcAft>
                <a:spcPts val="1200"/>
              </a:spcAft>
              <a:buNone/>
            </a:pPr>
            <a:r>
              <a:t/>
            </a:r>
            <a:endParaRPr/>
          </a:p>
        </p:txBody>
      </p:sp>
      <p:pic>
        <p:nvPicPr>
          <p:cNvPr id="94" name="Google Shape;94;p17"/>
          <p:cNvPicPr preferRelativeResize="0"/>
          <p:nvPr/>
        </p:nvPicPr>
        <p:blipFill>
          <a:blip r:embed="rId3">
            <a:alphaModFix/>
          </a:blip>
          <a:stretch>
            <a:fillRect/>
          </a:stretch>
        </p:blipFill>
        <p:spPr>
          <a:xfrm>
            <a:off x="4495800" y="2023337"/>
            <a:ext cx="4340777" cy="1640526"/>
          </a:xfrm>
          <a:prstGeom prst="rect">
            <a:avLst/>
          </a:prstGeom>
          <a:noFill/>
          <a:ln>
            <a:noFill/>
          </a:ln>
        </p:spPr>
      </p:pic>
      <p:sp>
        <p:nvSpPr>
          <p:cNvPr id="95" name="Google Shape;95;p17"/>
          <p:cNvSpPr txBox="1"/>
          <p:nvPr/>
        </p:nvSpPr>
        <p:spPr>
          <a:xfrm>
            <a:off x="5143500" y="3656650"/>
            <a:ext cx="368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u="sng">
                <a:solidFill>
                  <a:schemeClr val="hlink"/>
                </a:solidFill>
                <a:hlinkClick r:id="rId4"/>
              </a:rPr>
              <a:t>https://archive-beta.ics.uci.edu/ml/datasets</a:t>
            </a:r>
            <a:r>
              <a:rPr lang="nl"/>
              <a:t> </a:t>
            </a:r>
            <a:endParaRPr/>
          </a:p>
        </p:txBody>
      </p:sp>
      <p:grpSp>
        <p:nvGrpSpPr>
          <p:cNvPr id="96" name="Google Shape;96;p17"/>
          <p:cNvGrpSpPr/>
          <p:nvPr/>
        </p:nvGrpSpPr>
        <p:grpSpPr>
          <a:xfrm>
            <a:off x="152400" y="4615475"/>
            <a:ext cx="8839201" cy="530578"/>
            <a:chOff x="152400" y="4615475"/>
            <a:chExt cx="8839201" cy="530578"/>
          </a:xfrm>
        </p:grpSpPr>
        <p:pic>
          <p:nvPicPr>
            <p:cNvPr id="97" name="Google Shape;97;p17"/>
            <p:cNvPicPr preferRelativeResize="0"/>
            <p:nvPr/>
          </p:nvPicPr>
          <p:blipFill>
            <a:blip r:embed="rId5">
              <a:alphaModFix/>
            </a:blip>
            <a:stretch>
              <a:fillRect/>
            </a:stretch>
          </p:blipFill>
          <p:spPr>
            <a:xfrm>
              <a:off x="152400" y="4615475"/>
              <a:ext cx="8839201" cy="530578"/>
            </a:xfrm>
            <a:prstGeom prst="rect">
              <a:avLst/>
            </a:prstGeom>
            <a:noFill/>
            <a:ln>
              <a:noFill/>
            </a:ln>
          </p:spPr>
        </p:pic>
        <p:pic>
          <p:nvPicPr>
            <p:cNvPr id="98" name="Google Shape;98;p17"/>
            <p:cNvPicPr preferRelativeResize="0"/>
            <p:nvPr/>
          </p:nvPicPr>
          <p:blipFill>
            <a:blip r:embed="rId6">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What we do not know yet </a:t>
            </a:r>
            <a:endParaRPr/>
          </a:p>
        </p:txBody>
      </p:sp>
      <p:sp>
        <p:nvSpPr>
          <p:cNvPr id="104" name="Google Shape;10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nl"/>
              <a:t>What is the energy cost of privacy enhancing techniques?</a:t>
            </a:r>
            <a:endParaRPr/>
          </a:p>
          <a:p>
            <a:pPr indent="-342900" lvl="0" marL="457200" rtl="0" algn="l">
              <a:spcBef>
                <a:spcPts val="0"/>
              </a:spcBef>
              <a:spcAft>
                <a:spcPts val="0"/>
              </a:spcAft>
              <a:buSzPts val="1800"/>
              <a:buChar char="●"/>
            </a:pPr>
            <a:r>
              <a:rPr lang="nl"/>
              <a:t>What is the accuracy impact of privacy enhancing techniques on the machine learning models?</a:t>
            </a:r>
            <a:br>
              <a:rPr lang="nl"/>
            </a:b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nl"/>
              <a:t>Given a dataset:</a:t>
            </a:r>
            <a:endParaRPr sz="1200"/>
          </a:p>
          <a:p>
            <a:pPr indent="-317500" lvl="1" marL="457200" rtl="0" algn="l">
              <a:spcBef>
                <a:spcPts val="1200"/>
              </a:spcBef>
              <a:spcAft>
                <a:spcPts val="0"/>
              </a:spcAft>
              <a:buSzPts val="1400"/>
              <a:buChar char="○"/>
            </a:pPr>
            <a:r>
              <a:rPr lang="nl"/>
              <a:t>What is the impact of the number of entries?</a:t>
            </a:r>
            <a:endParaRPr/>
          </a:p>
          <a:p>
            <a:pPr indent="-317500" lvl="1" marL="457200" rtl="0" algn="l">
              <a:spcBef>
                <a:spcPts val="0"/>
              </a:spcBef>
              <a:spcAft>
                <a:spcPts val="0"/>
              </a:spcAft>
              <a:buSzPts val="1400"/>
              <a:buChar char="○"/>
            </a:pPr>
            <a:r>
              <a:rPr lang="nl"/>
              <a:t>What is the impact of the number of attributes?</a:t>
            </a:r>
            <a:endParaRPr/>
          </a:p>
          <a:p>
            <a:pPr indent="0" lvl="0" marL="457200" rtl="0" algn="l">
              <a:spcBef>
                <a:spcPts val="1200"/>
              </a:spcBef>
              <a:spcAft>
                <a:spcPts val="1200"/>
              </a:spcAft>
              <a:buNone/>
            </a:pPr>
            <a:r>
              <a:t/>
            </a:r>
            <a:endParaRPr/>
          </a:p>
        </p:txBody>
      </p:sp>
      <p:pic>
        <p:nvPicPr>
          <p:cNvPr id="105" name="Google Shape;105;p18"/>
          <p:cNvPicPr preferRelativeResize="0"/>
          <p:nvPr/>
        </p:nvPicPr>
        <p:blipFill>
          <a:blip r:embed="rId3">
            <a:alphaModFix/>
          </a:blip>
          <a:stretch>
            <a:fillRect/>
          </a:stretch>
        </p:blipFill>
        <p:spPr>
          <a:xfrm>
            <a:off x="4495800" y="2023337"/>
            <a:ext cx="4340777" cy="1640526"/>
          </a:xfrm>
          <a:prstGeom prst="rect">
            <a:avLst/>
          </a:prstGeom>
          <a:noFill/>
          <a:ln>
            <a:noFill/>
          </a:ln>
        </p:spPr>
      </p:pic>
      <p:sp>
        <p:nvSpPr>
          <p:cNvPr id="106" name="Google Shape;106;p18"/>
          <p:cNvSpPr txBox="1"/>
          <p:nvPr/>
        </p:nvSpPr>
        <p:spPr>
          <a:xfrm>
            <a:off x="5143500" y="3656650"/>
            <a:ext cx="368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u="sng">
                <a:solidFill>
                  <a:schemeClr val="hlink"/>
                </a:solidFill>
                <a:hlinkClick r:id="rId4"/>
              </a:rPr>
              <a:t>https://archive-beta.ics.uci.edu/ml/datasets</a:t>
            </a:r>
            <a:r>
              <a:rPr lang="nl"/>
              <a:t> </a:t>
            </a:r>
            <a:endParaRPr/>
          </a:p>
        </p:txBody>
      </p:sp>
      <p:grpSp>
        <p:nvGrpSpPr>
          <p:cNvPr id="107" name="Google Shape;107;p18"/>
          <p:cNvGrpSpPr/>
          <p:nvPr/>
        </p:nvGrpSpPr>
        <p:grpSpPr>
          <a:xfrm>
            <a:off x="152400" y="4615475"/>
            <a:ext cx="8839201" cy="530578"/>
            <a:chOff x="152400" y="4615475"/>
            <a:chExt cx="8839201" cy="530578"/>
          </a:xfrm>
        </p:grpSpPr>
        <p:pic>
          <p:nvPicPr>
            <p:cNvPr id="108" name="Google Shape;108;p18"/>
            <p:cNvPicPr preferRelativeResize="0"/>
            <p:nvPr/>
          </p:nvPicPr>
          <p:blipFill>
            <a:blip r:embed="rId5">
              <a:alphaModFix/>
            </a:blip>
            <a:stretch>
              <a:fillRect/>
            </a:stretch>
          </p:blipFill>
          <p:spPr>
            <a:xfrm>
              <a:off x="152400" y="4615475"/>
              <a:ext cx="8839201" cy="530578"/>
            </a:xfrm>
            <a:prstGeom prst="rect">
              <a:avLst/>
            </a:prstGeom>
            <a:noFill/>
            <a:ln>
              <a:noFill/>
            </a:ln>
          </p:spPr>
        </p:pic>
        <p:pic>
          <p:nvPicPr>
            <p:cNvPr id="109" name="Google Shape;109;p18"/>
            <p:cNvPicPr preferRelativeResize="0"/>
            <p:nvPr/>
          </p:nvPicPr>
          <p:blipFill>
            <a:blip r:embed="rId6">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Currently</a:t>
            </a:r>
            <a:r>
              <a:rPr lang="nl"/>
              <a:t> explored privacy enhancing techniques</a:t>
            </a:r>
            <a:endParaRPr/>
          </a:p>
        </p:txBody>
      </p:sp>
      <p:pic>
        <p:nvPicPr>
          <p:cNvPr id="115" name="Google Shape;115;p19"/>
          <p:cNvPicPr preferRelativeResize="0"/>
          <p:nvPr/>
        </p:nvPicPr>
        <p:blipFill>
          <a:blip r:embed="rId3">
            <a:alphaModFix/>
          </a:blip>
          <a:stretch>
            <a:fillRect/>
          </a:stretch>
        </p:blipFill>
        <p:spPr>
          <a:xfrm>
            <a:off x="3037788" y="1937788"/>
            <a:ext cx="5724525" cy="2295525"/>
          </a:xfrm>
          <a:prstGeom prst="rect">
            <a:avLst/>
          </a:prstGeom>
          <a:noFill/>
          <a:ln>
            <a:noFill/>
          </a:ln>
        </p:spPr>
      </p:pic>
      <p:sp>
        <p:nvSpPr>
          <p:cNvPr id="116" name="Google Shape;11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nl"/>
              <a:t>k</a:t>
            </a:r>
            <a:r>
              <a:rPr lang="nl"/>
              <a:t>-anonymity </a:t>
            </a:r>
            <a:endParaRPr/>
          </a:p>
          <a:p>
            <a:pPr indent="-317500" lvl="1" marL="914400" rtl="0" algn="l">
              <a:spcBef>
                <a:spcPts val="0"/>
              </a:spcBef>
              <a:spcAft>
                <a:spcPts val="0"/>
              </a:spcAft>
              <a:buSzPts val="1400"/>
              <a:buChar char="○"/>
            </a:pPr>
            <a:r>
              <a:rPr lang="nl"/>
              <a:t>Micro-aggregation</a:t>
            </a:r>
            <a:endParaRPr/>
          </a:p>
          <a:p>
            <a:pPr indent="-317500" lvl="1" marL="914400" rtl="0" algn="l">
              <a:spcBef>
                <a:spcPts val="0"/>
              </a:spcBef>
              <a:spcAft>
                <a:spcPts val="0"/>
              </a:spcAft>
              <a:buSzPts val="1400"/>
              <a:buChar char="○"/>
            </a:pPr>
            <a:r>
              <a:rPr lang="nl"/>
              <a:t>Generalisation and suppression</a:t>
            </a:r>
            <a:br>
              <a:rPr lang="nl"/>
            </a:br>
            <a:endParaRPr/>
          </a:p>
          <a:p>
            <a:pPr indent="-342900" lvl="0" marL="457200" rtl="0" algn="l">
              <a:spcBef>
                <a:spcPts val="0"/>
              </a:spcBef>
              <a:spcAft>
                <a:spcPts val="0"/>
              </a:spcAft>
              <a:buSzPts val="1800"/>
              <a:buChar char="●"/>
            </a:pPr>
            <a:r>
              <a:rPr lang="nl"/>
              <a:t>Synthetic data</a:t>
            </a:r>
            <a:endParaRPr/>
          </a:p>
        </p:txBody>
      </p:sp>
      <p:sp>
        <p:nvSpPr>
          <p:cNvPr id="117" name="Google Shape;117;p19"/>
          <p:cNvSpPr txBox="1"/>
          <p:nvPr/>
        </p:nvSpPr>
        <p:spPr>
          <a:xfrm>
            <a:off x="4797150" y="4233325"/>
            <a:ext cx="5238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nl" sz="1000"/>
              <a:t>Experiment overview</a:t>
            </a:r>
            <a:endParaRPr i="1" sz="1000"/>
          </a:p>
        </p:txBody>
      </p:sp>
      <p:grpSp>
        <p:nvGrpSpPr>
          <p:cNvPr id="118" name="Google Shape;118;p19"/>
          <p:cNvGrpSpPr/>
          <p:nvPr/>
        </p:nvGrpSpPr>
        <p:grpSpPr>
          <a:xfrm>
            <a:off x="152400" y="4568875"/>
            <a:ext cx="8839201" cy="530578"/>
            <a:chOff x="152400" y="4615475"/>
            <a:chExt cx="8839201" cy="530578"/>
          </a:xfrm>
        </p:grpSpPr>
        <p:pic>
          <p:nvPicPr>
            <p:cNvPr id="119" name="Google Shape;119;p19"/>
            <p:cNvPicPr preferRelativeResize="0"/>
            <p:nvPr/>
          </p:nvPicPr>
          <p:blipFill>
            <a:blip r:embed="rId4">
              <a:alphaModFix/>
            </a:blip>
            <a:stretch>
              <a:fillRect/>
            </a:stretch>
          </p:blipFill>
          <p:spPr>
            <a:xfrm>
              <a:off x="152400" y="4615475"/>
              <a:ext cx="8839201" cy="530578"/>
            </a:xfrm>
            <a:prstGeom prst="rect">
              <a:avLst/>
            </a:prstGeom>
            <a:noFill/>
            <a:ln>
              <a:noFill/>
            </a:ln>
          </p:spPr>
        </p:pic>
        <p:pic>
          <p:nvPicPr>
            <p:cNvPr id="120" name="Google Shape;120;p19"/>
            <p:cNvPicPr preferRelativeResize="0"/>
            <p:nvPr/>
          </p:nvPicPr>
          <p:blipFill>
            <a:blip r:embed="rId5">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0"/>
          <p:cNvPicPr preferRelativeResize="0"/>
          <p:nvPr/>
        </p:nvPicPr>
        <p:blipFill>
          <a:blip r:embed="rId3">
            <a:alphaModFix/>
          </a:blip>
          <a:stretch>
            <a:fillRect/>
          </a:stretch>
        </p:blipFill>
        <p:spPr>
          <a:xfrm>
            <a:off x="6072350" y="122525"/>
            <a:ext cx="2973050" cy="2705100"/>
          </a:xfrm>
          <a:prstGeom prst="rect">
            <a:avLst/>
          </a:prstGeom>
          <a:noFill/>
          <a:ln>
            <a:noFill/>
          </a:ln>
        </p:spPr>
      </p:pic>
      <p:sp>
        <p:nvSpPr>
          <p:cNvPr id="126" name="Google Shape;12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i="1" lang="nl"/>
              <a:t>k</a:t>
            </a:r>
            <a:r>
              <a:rPr lang="nl"/>
              <a:t>-anonymisation techniques</a:t>
            </a:r>
            <a:endParaRPr/>
          </a:p>
          <a:p>
            <a:pPr indent="0" lvl="0" marL="0" rtl="0" algn="l">
              <a:spcBef>
                <a:spcPts val="0"/>
              </a:spcBef>
              <a:spcAft>
                <a:spcPts val="0"/>
              </a:spcAft>
              <a:buNone/>
            </a:pPr>
            <a:r>
              <a:t/>
            </a:r>
            <a:endParaRPr/>
          </a:p>
        </p:txBody>
      </p:sp>
      <p:sp>
        <p:nvSpPr>
          <p:cNvPr id="127" name="Google Shape;127;p20"/>
          <p:cNvSpPr txBox="1"/>
          <p:nvPr>
            <p:ph idx="1" type="body"/>
          </p:nvPr>
        </p:nvSpPr>
        <p:spPr>
          <a:xfrm>
            <a:off x="76000" y="885950"/>
            <a:ext cx="8969400" cy="36828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nl"/>
              <a:t>Micro-aggregation:  </a:t>
            </a:r>
            <a:endParaRPr/>
          </a:p>
          <a:p>
            <a:pPr indent="-317500" lvl="1" marL="914400" marR="0" rtl="0" algn="l">
              <a:lnSpc>
                <a:spcPct val="115000"/>
              </a:lnSpc>
              <a:spcBef>
                <a:spcPts val="0"/>
              </a:spcBef>
              <a:spcAft>
                <a:spcPts val="0"/>
              </a:spcAft>
              <a:buSzPts val="1400"/>
              <a:buChar char="○"/>
            </a:pPr>
            <a:r>
              <a:rPr lang="nl"/>
              <a:t>First introduced by </a:t>
            </a:r>
            <a:r>
              <a:rPr lang="nl" sz="1000" u="sng">
                <a:solidFill>
                  <a:schemeClr val="hlink"/>
                </a:solidFill>
                <a:highlight>
                  <a:srgbClr val="FFFFFF"/>
                </a:highlight>
                <a:hlinkClick r:id="rId4"/>
              </a:rPr>
              <a:t>Defays &amp; Nanopoulos "The small aggregates method." 1993.</a:t>
            </a:r>
            <a:endParaRPr/>
          </a:p>
          <a:p>
            <a:pPr indent="-317500" lvl="1" marL="914400" marR="0" rtl="0" algn="l">
              <a:lnSpc>
                <a:spcPct val="115000"/>
              </a:lnSpc>
              <a:spcBef>
                <a:spcPts val="0"/>
              </a:spcBef>
              <a:spcAft>
                <a:spcPts val="0"/>
              </a:spcAft>
              <a:buSzPts val="1400"/>
              <a:buChar char="○"/>
            </a:pPr>
            <a:r>
              <a:rPr lang="nl"/>
              <a:t>Clusters of size ≥ k, each element in a cluster is replaced by </a:t>
            </a:r>
            <a:br>
              <a:rPr lang="nl"/>
            </a:br>
            <a:r>
              <a:rPr lang="nl"/>
              <a:t>its cluster’s representative</a:t>
            </a:r>
            <a:endParaRPr/>
          </a:p>
          <a:p>
            <a:pPr indent="-317500" lvl="1" marL="914400" marR="0" rtl="0" algn="l">
              <a:lnSpc>
                <a:spcPct val="115000"/>
              </a:lnSpc>
              <a:spcBef>
                <a:spcPts val="0"/>
              </a:spcBef>
              <a:spcAft>
                <a:spcPts val="0"/>
              </a:spcAft>
              <a:buSzPts val="1400"/>
              <a:buChar char="○"/>
            </a:pPr>
            <a:r>
              <a:rPr lang="nl"/>
              <a:t>Aggregate the representative values, could also be: </a:t>
            </a:r>
            <a:endParaRPr/>
          </a:p>
          <a:p>
            <a:pPr indent="-317500" lvl="2" marL="1371600" rtl="0" algn="l">
              <a:spcBef>
                <a:spcPts val="0"/>
              </a:spcBef>
              <a:spcAft>
                <a:spcPts val="0"/>
              </a:spcAft>
              <a:buSzPts val="1400"/>
              <a:buChar char="■"/>
            </a:pPr>
            <a:r>
              <a:rPr lang="nl"/>
              <a:t>Geometric mean, median, mode, set, interval</a:t>
            </a:r>
            <a:br>
              <a:rPr lang="nl"/>
            </a:br>
            <a:endParaRPr/>
          </a:p>
          <a:p>
            <a:pPr indent="-342900" lvl="0" marL="457200" rtl="0" algn="l">
              <a:spcBef>
                <a:spcPts val="0"/>
              </a:spcBef>
              <a:spcAft>
                <a:spcPts val="0"/>
              </a:spcAft>
              <a:buSzPts val="1800"/>
              <a:buChar char="●"/>
            </a:pPr>
            <a:r>
              <a:rPr lang="nl"/>
              <a:t>Perturbation method: disturb individual data cells, while maintaining statistical properties of the result</a:t>
            </a:r>
            <a:endParaRPr/>
          </a:p>
          <a:p>
            <a:pPr indent="-317500" lvl="1" marL="914400" rtl="0" algn="l">
              <a:spcBef>
                <a:spcPts val="0"/>
              </a:spcBef>
              <a:spcAft>
                <a:spcPts val="0"/>
              </a:spcAft>
              <a:buSzPts val="1400"/>
              <a:buChar char="○"/>
            </a:pPr>
            <a:r>
              <a:rPr lang="nl"/>
              <a:t>Unsuitable for operations that require uncompromised information in data cells</a:t>
            </a:r>
            <a:endParaRPr/>
          </a:p>
          <a:p>
            <a:pPr indent="-317500" lvl="1" marL="914400" rtl="0" algn="l">
              <a:spcBef>
                <a:spcPts val="0"/>
              </a:spcBef>
              <a:spcAft>
                <a:spcPts val="0"/>
              </a:spcAft>
              <a:buSzPts val="1400"/>
              <a:buChar char="○"/>
            </a:pPr>
            <a:r>
              <a:rPr lang="nl"/>
              <a:t>Works best on metric spaces, categorical data needs treatment</a:t>
            </a:r>
            <a:endParaRPr/>
          </a:p>
          <a:p>
            <a:pPr indent="-317500" lvl="1" marL="914400" rtl="0" algn="l">
              <a:spcBef>
                <a:spcPts val="0"/>
              </a:spcBef>
              <a:spcAft>
                <a:spcPts val="0"/>
              </a:spcAft>
              <a:buSzPts val="1400"/>
              <a:buChar char="○"/>
            </a:pPr>
            <a:r>
              <a:rPr lang="nl"/>
              <a:t>NP-hard if it has to find clusters</a:t>
            </a:r>
            <a:endParaRPr/>
          </a:p>
          <a:p>
            <a:pPr indent="-317500" lvl="1" marL="914400" rtl="0" algn="l">
              <a:spcBef>
                <a:spcPts val="0"/>
              </a:spcBef>
              <a:spcAft>
                <a:spcPts val="0"/>
              </a:spcAft>
              <a:buSzPts val="1400"/>
              <a:buChar char="○"/>
            </a:pPr>
            <a:r>
              <a:rPr lang="nl"/>
              <a:t>Can work with predefined hierarchies</a:t>
            </a:r>
            <a:endParaRPr b="1"/>
          </a:p>
        </p:txBody>
      </p:sp>
      <p:grpSp>
        <p:nvGrpSpPr>
          <p:cNvPr id="128" name="Google Shape;128;p20"/>
          <p:cNvGrpSpPr/>
          <p:nvPr/>
        </p:nvGrpSpPr>
        <p:grpSpPr>
          <a:xfrm>
            <a:off x="152400" y="4615475"/>
            <a:ext cx="8839201" cy="530578"/>
            <a:chOff x="152400" y="4615475"/>
            <a:chExt cx="8839201" cy="530578"/>
          </a:xfrm>
        </p:grpSpPr>
        <p:pic>
          <p:nvPicPr>
            <p:cNvPr id="129" name="Google Shape;129;p20"/>
            <p:cNvPicPr preferRelativeResize="0"/>
            <p:nvPr/>
          </p:nvPicPr>
          <p:blipFill>
            <a:blip r:embed="rId5">
              <a:alphaModFix/>
            </a:blip>
            <a:stretch>
              <a:fillRect/>
            </a:stretch>
          </p:blipFill>
          <p:spPr>
            <a:xfrm>
              <a:off x="152400" y="4615475"/>
              <a:ext cx="8839201" cy="530578"/>
            </a:xfrm>
            <a:prstGeom prst="rect">
              <a:avLst/>
            </a:prstGeom>
            <a:noFill/>
            <a:ln>
              <a:noFill/>
            </a:ln>
          </p:spPr>
        </p:pic>
        <p:pic>
          <p:nvPicPr>
            <p:cNvPr id="130" name="Google Shape;130;p20"/>
            <p:cNvPicPr preferRelativeResize="0"/>
            <p:nvPr/>
          </p:nvPicPr>
          <p:blipFill>
            <a:blip r:embed="rId6">
              <a:alphaModFix/>
            </a:blip>
            <a:stretch>
              <a:fillRect/>
            </a:stretch>
          </p:blipFill>
          <p:spPr>
            <a:xfrm>
              <a:off x="1921875" y="4736488"/>
              <a:ext cx="574475" cy="28855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nl"/>
              <a:t>k</a:t>
            </a:r>
            <a:r>
              <a:rPr lang="nl"/>
              <a:t>-a</a:t>
            </a:r>
            <a:r>
              <a:rPr lang="nl"/>
              <a:t>nonymisation techniques</a:t>
            </a:r>
            <a:endParaRPr/>
          </a:p>
        </p:txBody>
      </p:sp>
      <p:sp>
        <p:nvSpPr>
          <p:cNvPr id="136" name="Google Shape;136;p21"/>
          <p:cNvSpPr txBox="1"/>
          <p:nvPr>
            <p:ph idx="1" type="body"/>
          </p:nvPr>
        </p:nvSpPr>
        <p:spPr>
          <a:xfrm>
            <a:off x="59550" y="874075"/>
            <a:ext cx="9008400" cy="361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nl"/>
              <a:t>Generalisation + suppression </a:t>
            </a:r>
            <a:endParaRPr/>
          </a:p>
          <a:p>
            <a:pPr indent="-317500" lvl="1" marL="914400" rtl="0" algn="l">
              <a:spcBef>
                <a:spcPts val="0"/>
              </a:spcBef>
              <a:spcAft>
                <a:spcPts val="0"/>
              </a:spcAft>
              <a:buSzPts val="1400"/>
              <a:buChar char="○"/>
            </a:pPr>
            <a:r>
              <a:rPr lang="nl"/>
              <a:t>First introduced by </a:t>
            </a:r>
            <a:r>
              <a:rPr lang="nl" sz="1100" u="sng">
                <a:solidFill>
                  <a:schemeClr val="hlink"/>
                </a:solidFill>
                <a:highlight>
                  <a:srgbClr val="FFFFFF"/>
                </a:highlight>
                <a:hlinkClick r:id="rId3"/>
              </a:rPr>
              <a:t>P. Samarati, "Protecting Respondents' Identities in Microdata Release," in IEEE TKDE 2001</a:t>
            </a:r>
            <a:endParaRPr/>
          </a:p>
          <a:p>
            <a:pPr indent="-317500" lvl="1" marL="914400" rtl="0" algn="l">
              <a:spcBef>
                <a:spcPts val="0"/>
              </a:spcBef>
              <a:spcAft>
                <a:spcPts val="0"/>
              </a:spcAft>
              <a:buSzPts val="1400"/>
              <a:buChar char="○"/>
            </a:pPr>
            <a:r>
              <a:rPr lang="nl"/>
              <a:t>Hierarchies are ways to ‘zoom out’ on the set of </a:t>
            </a:r>
            <a:r>
              <a:rPr lang="nl"/>
              <a:t>values</a:t>
            </a:r>
            <a:r>
              <a:rPr lang="nl"/>
              <a:t> of the attributes </a:t>
            </a:r>
            <a:endParaRPr/>
          </a:p>
          <a:p>
            <a:pPr indent="-317500" lvl="2" marL="1371600" rtl="0" algn="l">
              <a:spcBef>
                <a:spcPts val="0"/>
              </a:spcBef>
              <a:spcAft>
                <a:spcPts val="0"/>
              </a:spcAft>
              <a:buSzPts val="1400"/>
              <a:buChar char="■"/>
            </a:pPr>
            <a:r>
              <a:rPr lang="nl" sz="1500"/>
              <a:t>used by </a:t>
            </a:r>
            <a:r>
              <a:rPr lang="nl" sz="1500" u="sng">
                <a:solidFill>
                  <a:schemeClr val="hlink"/>
                </a:solidFill>
                <a:hlinkClick r:id="rId4"/>
              </a:rPr>
              <a:t>ARX</a:t>
            </a:r>
            <a:r>
              <a:rPr lang="nl" sz="1500"/>
              <a:t> (memory intensive)</a:t>
            </a:r>
            <a:endParaRPr sz="1500"/>
          </a:p>
          <a:p>
            <a:pPr indent="-323850" lvl="1" marL="914400" rtl="0" algn="l">
              <a:spcBef>
                <a:spcPts val="0"/>
              </a:spcBef>
              <a:spcAft>
                <a:spcPts val="0"/>
              </a:spcAft>
              <a:buSzPts val="1500"/>
              <a:buChar char="○"/>
            </a:pPr>
            <a:r>
              <a:rPr lang="nl"/>
              <a:t>classes of size &lt; </a:t>
            </a:r>
            <a:r>
              <a:rPr i="1" lang="nl"/>
              <a:t>k</a:t>
            </a:r>
            <a:r>
              <a:rPr lang="nl"/>
              <a:t> are removed from the dataset as long as their total number remains under the suppression threshold.</a:t>
            </a:r>
            <a:endParaRPr/>
          </a:p>
          <a:p>
            <a:pPr indent="0" lvl="0" marL="457200" rtl="0" algn="l">
              <a:spcBef>
                <a:spcPts val="1200"/>
              </a:spcBef>
              <a:spcAft>
                <a:spcPts val="1200"/>
              </a:spcAft>
              <a:buNone/>
            </a:pPr>
            <a:r>
              <a:t/>
            </a:r>
            <a:endParaRPr/>
          </a:p>
        </p:txBody>
      </p:sp>
      <p:pic>
        <p:nvPicPr>
          <p:cNvPr id="137" name="Google Shape;137;p21"/>
          <p:cNvPicPr preferRelativeResize="0"/>
          <p:nvPr/>
        </p:nvPicPr>
        <p:blipFill>
          <a:blip r:embed="rId5">
            <a:alphaModFix/>
          </a:blip>
          <a:stretch>
            <a:fillRect/>
          </a:stretch>
        </p:blipFill>
        <p:spPr>
          <a:xfrm>
            <a:off x="365475" y="2838065"/>
            <a:ext cx="4454751" cy="1530250"/>
          </a:xfrm>
          <a:prstGeom prst="rect">
            <a:avLst/>
          </a:prstGeom>
          <a:noFill/>
          <a:ln>
            <a:noFill/>
          </a:ln>
        </p:spPr>
      </p:pic>
      <p:sp>
        <p:nvSpPr>
          <p:cNvPr id="138" name="Google Shape;138;p21"/>
          <p:cNvSpPr txBox="1"/>
          <p:nvPr/>
        </p:nvSpPr>
        <p:spPr>
          <a:xfrm>
            <a:off x="549775" y="4256500"/>
            <a:ext cx="852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1200" u="sng">
                <a:solidFill>
                  <a:schemeClr val="hlink"/>
                </a:solidFill>
                <a:hlinkClick r:id="rId6"/>
              </a:rPr>
              <a:t>Kohlmayer, Prasser et al, Flash: Efficient, Stable and Optimal K-Anonymity.</a:t>
            </a:r>
            <a:r>
              <a:rPr lang="nl" sz="1200" u="sng">
                <a:solidFill>
                  <a:schemeClr val="hlink"/>
                </a:solidFill>
                <a:hlinkClick r:id="rId7"/>
              </a:rPr>
              <a:t> SocialCom/PASSAT </a:t>
            </a:r>
            <a:r>
              <a:rPr lang="nl" sz="1200" u="sng">
                <a:solidFill>
                  <a:schemeClr val="hlink"/>
                </a:solidFill>
                <a:hlinkClick r:id="rId8"/>
              </a:rPr>
              <a:t>2012</a:t>
            </a:r>
            <a:r>
              <a:rPr lang="nl" sz="1200"/>
              <a:t>.</a:t>
            </a:r>
            <a:endParaRPr sz="1200"/>
          </a:p>
        </p:txBody>
      </p:sp>
      <p:grpSp>
        <p:nvGrpSpPr>
          <p:cNvPr id="139" name="Google Shape;139;p21"/>
          <p:cNvGrpSpPr/>
          <p:nvPr/>
        </p:nvGrpSpPr>
        <p:grpSpPr>
          <a:xfrm>
            <a:off x="152400" y="4730025"/>
            <a:ext cx="8839201" cy="530578"/>
            <a:chOff x="152400" y="4615475"/>
            <a:chExt cx="8839201" cy="530578"/>
          </a:xfrm>
        </p:grpSpPr>
        <p:pic>
          <p:nvPicPr>
            <p:cNvPr id="140" name="Google Shape;140;p21"/>
            <p:cNvPicPr preferRelativeResize="0"/>
            <p:nvPr/>
          </p:nvPicPr>
          <p:blipFill>
            <a:blip r:embed="rId9">
              <a:alphaModFix/>
            </a:blip>
            <a:stretch>
              <a:fillRect/>
            </a:stretch>
          </p:blipFill>
          <p:spPr>
            <a:xfrm>
              <a:off x="152400" y="4615475"/>
              <a:ext cx="8839201" cy="530578"/>
            </a:xfrm>
            <a:prstGeom prst="rect">
              <a:avLst/>
            </a:prstGeom>
            <a:noFill/>
            <a:ln>
              <a:noFill/>
            </a:ln>
          </p:spPr>
        </p:pic>
        <p:pic>
          <p:nvPicPr>
            <p:cNvPr id="141" name="Google Shape;141;p21"/>
            <p:cNvPicPr preferRelativeResize="0"/>
            <p:nvPr/>
          </p:nvPicPr>
          <p:blipFill>
            <a:blip r:embed="rId10">
              <a:alphaModFix/>
            </a:blip>
            <a:stretch>
              <a:fillRect/>
            </a:stretch>
          </p:blipFill>
          <p:spPr>
            <a:xfrm>
              <a:off x="1921875" y="4736488"/>
              <a:ext cx="574475" cy="288550"/>
            </a:xfrm>
            <a:prstGeom prst="rect">
              <a:avLst/>
            </a:prstGeom>
            <a:noFill/>
            <a:ln>
              <a:noFill/>
            </a:ln>
          </p:spPr>
        </p:pic>
      </p:grpSp>
      <p:pic>
        <p:nvPicPr>
          <p:cNvPr id="142" name="Google Shape;142;p21"/>
          <p:cNvPicPr preferRelativeResize="0"/>
          <p:nvPr/>
        </p:nvPicPr>
        <p:blipFill>
          <a:blip r:embed="rId11">
            <a:alphaModFix/>
          </a:blip>
          <a:stretch>
            <a:fillRect/>
          </a:stretch>
        </p:blipFill>
        <p:spPr>
          <a:xfrm>
            <a:off x="4820225" y="2407170"/>
            <a:ext cx="4247726" cy="19094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