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48"/>
  </p:normalViewPr>
  <p:slideViewPr>
    <p:cSldViewPr snapToGrid="0">
      <p:cViewPr>
        <p:scale>
          <a:sx n="91" d="100"/>
          <a:sy n="91" d="100"/>
        </p:scale>
        <p:origin x="13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B25C9-1682-4FAD-9923-4F25A0DF81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E210F7-3D3C-4A3A-894F-774E7DF3BC2C}">
      <dgm:prSet/>
      <dgm:spPr/>
      <dgm:t>
        <a:bodyPr/>
        <a:lstStyle/>
        <a:p>
          <a:pPr>
            <a:defRPr cap="all"/>
          </a:pPr>
          <a:r>
            <a:rPr lang="en-NL"/>
            <a:t>Onze mening</a:t>
          </a:r>
          <a:endParaRPr lang="en-US"/>
        </a:p>
      </dgm:t>
    </dgm:pt>
    <dgm:pt modelId="{D4DA3332-29D0-4D3E-AD79-F30D6A6F6480}" type="parTrans" cxnId="{41DAED9B-0F94-4219-A456-67F9AB963C52}">
      <dgm:prSet/>
      <dgm:spPr/>
      <dgm:t>
        <a:bodyPr/>
        <a:lstStyle/>
        <a:p>
          <a:endParaRPr lang="en-US"/>
        </a:p>
      </dgm:t>
    </dgm:pt>
    <dgm:pt modelId="{608802EA-9350-45B3-9BEB-94BA80E210C4}" type="sibTrans" cxnId="{41DAED9B-0F94-4219-A456-67F9AB963C52}">
      <dgm:prSet/>
      <dgm:spPr/>
      <dgm:t>
        <a:bodyPr/>
        <a:lstStyle/>
        <a:p>
          <a:endParaRPr lang="en-US"/>
        </a:p>
      </dgm:t>
    </dgm:pt>
    <dgm:pt modelId="{C3DF7AC2-9F01-445B-B10E-241FFE19FCC2}">
      <dgm:prSet/>
      <dgm:spPr/>
      <dgm:t>
        <a:bodyPr/>
        <a:lstStyle/>
        <a:p>
          <a:pPr>
            <a:defRPr cap="all"/>
          </a:pPr>
          <a:r>
            <a:rPr lang="en-NL"/>
            <a:t>AI in de toekomst</a:t>
          </a:r>
          <a:endParaRPr lang="en-US"/>
        </a:p>
      </dgm:t>
    </dgm:pt>
    <dgm:pt modelId="{858F11A3-14A8-499C-BD2E-2D9E47A45806}" type="parTrans" cxnId="{7200F94B-1769-412B-9254-FC1F9C09A43B}">
      <dgm:prSet/>
      <dgm:spPr/>
      <dgm:t>
        <a:bodyPr/>
        <a:lstStyle/>
        <a:p>
          <a:endParaRPr lang="en-US"/>
        </a:p>
      </dgm:t>
    </dgm:pt>
    <dgm:pt modelId="{CD38E226-90F8-4FF2-861F-8ABCB26910BE}" type="sibTrans" cxnId="{7200F94B-1769-412B-9254-FC1F9C09A43B}">
      <dgm:prSet/>
      <dgm:spPr/>
      <dgm:t>
        <a:bodyPr/>
        <a:lstStyle/>
        <a:p>
          <a:endParaRPr lang="en-US"/>
        </a:p>
      </dgm:t>
    </dgm:pt>
    <dgm:pt modelId="{A58B74A2-DC13-4894-9613-D8BDE868E46B}" type="pres">
      <dgm:prSet presAssocID="{EC3B25C9-1682-4FAD-9923-4F25A0DF81AF}" presName="root" presStyleCnt="0">
        <dgm:presLayoutVars>
          <dgm:dir/>
          <dgm:resizeHandles val="exact"/>
        </dgm:presLayoutVars>
      </dgm:prSet>
      <dgm:spPr/>
    </dgm:pt>
    <dgm:pt modelId="{8612F303-804A-46D7-979B-74AEBFC2C737}" type="pres">
      <dgm:prSet presAssocID="{A6E210F7-3D3C-4A3A-894F-774E7DF3BC2C}" presName="compNode" presStyleCnt="0"/>
      <dgm:spPr/>
    </dgm:pt>
    <dgm:pt modelId="{E409DEBC-CBC8-41D1-8C58-F739195790AC}" type="pres">
      <dgm:prSet presAssocID="{A6E210F7-3D3C-4A3A-894F-774E7DF3BC2C}" presName="iconBgRect" presStyleLbl="bgShp" presStyleIdx="0" presStyleCnt="2"/>
      <dgm:spPr/>
    </dgm:pt>
    <dgm:pt modelId="{4988653B-5A7A-4A62-BDF5-C31E301BA831}" type="pres">
      <dgm:prSet presAssocID="{A6E210F7-3D3C-4A3A-894F-774E7DF3BC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6D6EA01-B210-4ADE-B066-4027472570F2}" type="pres">
      <dgm:prSet presAssocID="{A6E210F7-3D3C-4A3A-894F-774E7DF3BC2C}" presName="spaceRect" presStyleCnt="0"/>
      <dgm:spPr/>
    </dgm:pt>
    <dgm:pt modelId="{24CD2709-D24E-4760-BD08-DE044F6C1B94}" type="pres">
      <dgm:prSet presAssocID="{A6E210F7-3D3C-4A3A-894F-774E7DF3BC2C}" presName="textRect" presStyleLbl="revTx" presStyleIdx="0" presStyleCnt="2">
        <dgm:presLayoutVars>
          <dgm:chMax val="1"/>
          <dgm:chPref val="1"/>
        </dgm:presLayoutVars>
      </dgm:prSet>
      <dgm:spPr/>
    </dgm:pt>
    <dgm:pt modelId="{595E04DA-BF56-472D-8645-1B08ED556CC2}" type="pres">
      <dgm:prSet presAssocID="{608802EA-9350-45B3-9BEB-94BA80E210C4}" presName="sibTrans" presStyleCnt="0"/>
      <dgm:spPr/>
    </dgm:pt>
    <dgm:pt modelId="{ECFE9820-C423-4BDD-8860-3E4A7F2F5426}" type="pres">
      <dgm:prSet presAssocID="{C3DF7AC2-9F01-445B-B10E-241FFE19FCC2}" presName="compNode" presStyleCnt="0"/>
      <dgm:spPr/>
    </dgm:pt>
    <dgm:pt modelId="{C55E86F3-420B-4A36-8B67-B0E3FC91ED7D}" type="pres">
      <dgm:prSet presAssocID="{C3DF7AC2-9F01-445B-B10E-241FFE19FCC2}" presName="iconBgRect" presStyleLbl="bgShp" presStyleIdx="1" presStyleCnt="2"/>
      <dgm:spPr/>
    </dgm:pt>
    <dgm:pt modelId="{F074F953-4095-451F-9DFC-FF76240DC5C7}" type="pres">
      <dgm:prSet presAssocID="{C3DF7AC2-9F01-445B-B10E-241FFE19FC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D9DBF61-C4A6-4628-A60A-F6D7EC5BB136}" type="pres">
      <dgm:prSet presAssocID="{C3DF7AC2-9F01-445B-B10E-241FFE19FCC2}" presName="spaceRect" presStyleCnt="0"/>
      <dgm:spPr/>
    </dgm:pt>
    <dgm:pt modelId="{D14B02F4-ECBF-4D29-9BA1-C19FBEE37512}" type="pres">
      <dgm:prSet presAssocID="{C3DF7AC2-9F01-445B-B10E-241FFE19FCC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AB2246-B68D-4FC3-8B3C-9D967C361DD9}" type="presOf" srcId="{C3DF7AC2-9F01-445B-B10E-241FFE19FCC2}" destId="{D14B02F4-ECBF-4D29-9BA1-C19FBEE37512}" srcOrd="0" destOrd="0" presId="urn:microsoft.com/office/officeart/2018/5/layout/IconCircleLabelList"/>
    <dgm:cxn modelId="{7200F94B-1769-412B-9254-FC1F9C09A43B}" srcId="{EC3B25C9-1682-4FAD-9923-4F25A0DF81AF}" destId="{C3DF7AC2-9F01-445B-B10E-241FFE19FCC2}" srcOrd="1" destOrd="0" parTransId="{858F11A3-14A8-499C-BD2E-2D9E47A45806}" sibTransId="{CD38E226-90F8-4FF2-861F-8ABCB26910BE}"/>
    <dgm:cxn modelId="{419BF187-C6A6-49EC-9738-480D755AD72D}" type="presOf" srcId="{EC3B25C9-1682-4FAD-9923-4F25A0DF81AF}" destId="{A58B74A2-DC13-4894-9613-D8BDE868E46B}" srcOrd="0" destOrd="0" presId="urn:microsoft.com/office/officeart/2018/5/layout/IconCircleLabelList"/>
    <dgm:cxn modelId="{41DAED9B-0F94-4219-A456-67F9AB963C52}" srcId="{EC3B25C9-1682-4FAD-9923-4F25A0DF81AF}" destId="{A6E210F7-3D3C-4A3A-894F-774E7DF3BC2C}" srcOrd="0" destOrd="0" parTransId="{D4DA3332-29D0-4D3E-AD79-F30D6A6F6480}" sibTransId="{608802EA-9350-45B3-9BEB-94BA80E210C4}"/>
    <dgm:cxn modelId="{371633FE-9270-4757-BE83-68B6A7BBF6A1}" type="presOf" srcId="{A6E210F7-3D3C-4A3A-894F-774E7DF3BC2C}" destId="{24CD2709-D24E-4760-BD08-DE044F6C1B94}" srcOrd="0" destOrd="0" presId="urn:microsoft.com/office/officeart/2018/5/layout/IconCircleLabelList"/>
    <dgm:cxn modelId="{FC633F88-4E9E-4118-9962-077DA345E54E}" type="presParOf" srcId="{A58B74A2-DC13-4894-9613-D8BDE868E46B}" destId="{8612F303-804A-46D7-979B-74AEBFC2C737}" srcOrd="0" destOrd="0" presId="urn:microsoft.com/office/officeart/2018/5/layout/IconCircleLabelList"/>
    <dgm:cxn modelId="{ADFA15D0-429D-4086-BE0A-C7FCDBF654E8}" type="presParOf" srcId="{8612F303-804A-46D7-979B-74AEBFC2C737}" destId="{E409DEBC-CBC8-41D1-8C58-F739195790AC}" srcOrd="0" destOrd="0" presId="urn:microsoft.com/office/officeart/2018/5/layout/IconCircleLabelList"/>
    <dgm:cxn modelId="{4F206F8F-AD49-466F-8EA7-2587B254344E}" type="presParOf" srcId="{8612F303-804A-46D7-979B-74AEBFC2C737}" destId="{4988653B-5A7A-4A62-BDF5-C31E301BA831}" srcOrd="1" destOrd="0" presId="urn:microsoft.com/office/officeart/2018/5/layout/IconCircleLabelList"/>
    <dgm:cxn modelId="{AEC75064-A7C3-4ACB-B267-8F8C33309030}" type="presParOf" srcId="{8612F303-804A-46D7-979B-74AEBFC2C737}" destId="{56D6EA01-B210-4ADE-B066-4027472570F2}" srcOrd="2" destOrd="0" presId="urn:microsoft.com/office/officeart/2018/5/layout/IconCircleLabelList"/>
    <dgm:cxn modelId="{E15A60F2-CC02-4A5F-B911-C264443A3ABF}" type="presParOf" srcId="{8612F303-804A-46D7-979B-74AEBFC2C737}" destId="{24CD2709-D24E-4760-BD08-DE044F6C1B94}" srcOrd="3" destOrd="0" presId="urn:microsoft.com/office/officeart/2018/5/layout/IconCircleLabelList"/>
    <dgm:cxn modelId="{E31E0F96-DA3D-4C93-A029-6D077C4DB667}" type="presParOf" srcId="{A58B74A2-DC13-4894-9613-D8BDE868E46B}" destId="{595E04DA-BF56-472D-8645-1B08ED556CC2}" srcOrd="1" destOrd="0" presId="urn:microsoft.com/office/officeart/2018/5/layout/IconCircleLabelList"/>
    <dgm:cxn modelId="{0547F918-0C21-4B22-9386-6BE241DCA356}" type="presParOf" srcId="{A58B74A2-DC13-4894-9613-D8BDE868E46B}" destId="{ECFE9820-C423-4BDD-8860-3E4A7F2F5426}" srcOrd="2" destOrd="0" presId="urn:microsoft.com/office/officeart/2018/5/layout/IconCircleLabelList"/>
    <dgm:cxn modelId="{F9A4A2ED-83EA-43FC-8AB5-1D77531C1E44}" type="presParOf" srcId="{ECFE9820-C423-4BDD-8860-3E4A7F2F5426}" destId="{C55E86F3-420B-4A36-8B67-B0E3FC91ED7D}" srcOrd="0" destOrd="0" presId="urn:microsoft.com/office/officeart/2018/5/layout/IconCircleLabelList"/>
    <dgm:cxn modelId="{D07BEAEA-DA7C-4909-9034-CB278BF64681}" type="presParOf" srcId="{ECFE9820-C423-4BDD-8860-3E4A7F2F5426}" destId="{F074F953-4095-451F-9DFC-FF76240DC5C7}" srcOrd="1" destOrd="0" presId="urn:microsoft.com/office/officeart/2018/5/layout/IconCircleLabelList"/>
    <dgm:cxn modelId="{D7D3544B-662F-4E93-AD0F-94B754FD0C75}" type="presParOf" srcId="{ECFE9820-C423-4BDD-8860-3E4A7F2F5426}" destId="{FD9DBF61-C4A6-4628-A60A-F6D7EC5BB136}" srcOrd="2" destOrd="0" presId="urn:microsoft.com/office/officeart/2018/5/layout/IconCircleLabelList"/>
    <dgm:cxn modelId="{FA4DBC35-5343-4BF5-8CB8-DEAE661ACAAB}" type="presParOf" srcId="{ECFE9820-C423-4BDD-8860-3E4A7F2F5426}" destId="{D14B02F4-ECBF-4D29-9BA1-C19FBEE375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9DEBC-CBC8-41D1-8C58-F739195790AC}">
      <dsp:nvSpPr>
        <dsp:cNvPr id="0" name=""/>
        <dsp:cNvSpPr/>
      </dsp:nvSpPr>
      <dsp:spPr>
        <a:xfrm>
          <a:off x="2482747" y="1845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8653B-5A7A-4A62-BDF5-C31E301BA831}">
      <dsp:nvSpPr>
        <dsp:cNvPr id="0" name=""/>
        <dsp:cNvSpPr/>
      </dsp:nvSpPr>
      <dsp:spPr>
        <a:xfrm>
          <a:off x="2928809" y="447907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2709-D24E-4760-BD08-DE044F6C1B94}">
      <dsp:nvSpPr>
        <dsp:cNvPr id="0" name=""/>
        <dsp:cNvSpPr/>
      </dsp:nvSpPr>
      <dsp:spPr>
        <a:xfrm>
          <a:off x="1813653" y="2746845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L" sz="2800" kern="1200"/>
            <a:t>Onze mening</a:t>
          </a:r>
          <a:endParaRPr lang="en-US" sz="2800" kern="1200"/>
        </a:p>
      </dsp:txBody>
      <dsp:txXfrm>
        <a:off x="1813653" y="2746845"/>
        <a:ext cx="3431250" cy="720000"/>
      </dsp:txXfrm>
    </dsp:sp>
    <dsp:sp modelId="{C55E86F3-420B-4A36-8B67-B0E3FC91ED7D}">
      <dsp:nvSpPr>
        <dsp:cNvPr id="0" name=""/>
        <dsp:cNvSpPr/>
      </dsp:nvSpPr>
      <dsp:spPr>
        <a:xfrm>
          <a:off x="6514466" y="1845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4F953-4095-451F-9DFC-FF76240DC5C7}">
      <dsp:nvSpPr>
        <dsp:cNvPr id="0" name=""/>
        <dsp:cNvSpPr/>
      </dsp:nvSpPr>
      <dsp:spPr>
        <a:xfrm>
          <a:off x="6960528" y="447907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B02F4-ECBF-4D29-9BA1-C19FBEE37512}">
      <dsp:nvSpPr>
        <dsp:cNvPr id="0" name=""/>
        <dsp:cNvSpPr/>
      </dsp:nvSpPr>
      <dsp:spPr>
        <a:xfrm>
          <a:off x="5845372" y="2746845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L" sz="2800" kern="1200"/>
            <a:t>AI in de toekomst</a:t>
          </a:r>
          <a:endParaRPr lang="en-US" sz="2800" kern="1200"/>
        </a:p>
      </dsp:txBody>
      <dsp:txXfrm>
        <a:off x="5845372" y="2746845"/>
        <a:ext cx="34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May 13,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7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0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0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03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5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May 13,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9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midjourney.com/showcase?tab=ho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diawijs.be/nl/artikels/wat-een-deepfake" TargetMode="External"/><Relationship Id="rId13" Type="http://schemas.openxmlformats.org/officeDocument/2006/relationships/hyperlink" Target="https://www.baeldung.com/cs/hidden-layers-neural-network" TargetMode="External"/><Relationship Id="rId3" Type="http://schemas.openxmlformats.org/officeDocument/2006/relationships/hyperlink" Target="https://aws.amazon.com/what-is/artificial-general-intelligence/" TargetMode="External"/><Relationship Id="rId7" Type="http://schemas.openxmlformats.org/officeDocument/2006/relationships/hyperlink" Target="https://www.ncbi.nlm.nih.gov/pmc/articles/PMC10055771/" TargetMode="External"/><Relationship Id="rId12" Type="http://schemas.openxmlformats.org/officeDocument/2006/relationships/hyperlink" Target="https://aditi-mittal.medium.com/understanding-rnn-and-lstm-f7cdf6dfc14e" TargetMode="External"/><Relationship Id="rId2" Type="http://schemas.openxmlformats.org/officeDocument/2006/relationships/hyperlink" Target="https://www.cloudflare.com/learning/ai/what-is-large-language-mod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pMIssRdhco" TargetMode="External"/><Relationship Id="rId11" Type="http://schemas.openxmlformats.org/officeDocument/2006/relationships/hyperlink" Target="https://www.ncbi.nlm.nih.gov/pmc/articles/PMC5391725/" TargetMode="External"/><Relationship Id="rId5" Type="http://schemas.openxmlformats.org/officeDocument/2006/relationships/hyperlink" Target="https://machinelearningmastery.com/what-are-generative-adversarial-networks-gans/" TargetMode="External"/><Relationship Id="rId10" Type="http://schemas.openxmlformats.org/officeDocument/2006/relationships/hyperlink" Target="https://www.youtube.com/watch?v=LHXXI4-IEns" TargetMode="External"/><Relationship Id="rId4" Type="http://schemas.openxmlformats.org/officeDocument/2006/relationships/hyperlink" Target="https://www.makeuseof.com/what-is-artificial-general-intelligence-how-it-differs-generative-ai/" TargetMode="External"/><Relationship Id="rId9" Type="http://schemas.openxmlformats.org/officeDocument/2006/relationships/hyperlink" Target="https://www.scribbr.nl/ai-tools-gebruiken/generative-ai-uitgeleg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8D219-322F-4A2D-B1AC-B7D5BA8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NL" sz="4800"/>
              <a:t>Generative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68264-7B5F-1C30-4078-9795D828A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NL" sz="2000">
                <a:solidFill>
                  <a:schemeClr val="tx1">
                    <a:alpha val="60000"/>
                  </a:schemeClr>
                </a:solidFill>
              </a:rPr>
              <a:t>Nick en Pepijn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E40DBE-537C-338A-89EB-2F2793CF8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8" r="-2" b="-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9922E-DF0D-68F7-2F7F-27624B07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en-NL" dirty="0"/>
              <a:t>Inleiding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950493-A53F-4D4C-9157-A238C4B2A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7A74-14AC-9FA3-9CAD-41B90981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549275"/>
            <a:ext cx="6373813" cy="1562959"/>
          </a:xfrm>
        </p:spPr>
        <p:txBody>
          <a:bodyPr anchor="t">
            <a:normAutofit/>
          </a:bodyPr>
          <a:lstStyle/>
          <a:p>
            <a:r>
              <a:rPr lang="en-NL" sz="1600"/>
              <a:t>Generative AI</a:t>
            </a:r>
          </a:p>
          <a:p>
            <a:r>
              <a:rPr lang="en-NL" sz="1600"/>
              <a:t>GANs</a:t>
            </a:r>
          </a:p>
          <a:p>
            <a:r>
              <a:rPr lang="en-NL" sz="1600"/>
              <a:t>RNN</a:t>
            </a:r>
          </a:p>
          <a:p>
            <a:pPr marL="0" indent="0">
              <a:buNone/>
            </a:pPr>
            <a:endParaRPr lang="en-NL" sz="1600"/>
          </a:p>
        </p:txBody>
      </p:sp>
      <p:pic>
        <p:nvPicPr>
          <p:cNvPr id="5" name="Picture 4" descr="Jonge zwaan op zijn moeders rug">
            <a:extLst>
              <a:ext uri="{FF2B5EF4-FFF2-40B4-BE49-F238E27FC236}">
                <a16:creationId xmlns:a16="http://schemas.microsoft.com/office/drawing/2014/main" id="{3E248FBE-5CB8-826C-7A50-1639F2A36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17" b="33378"/>
          <a:stretch/>
        </p:blipFill>
        <p:spPr>
          <a:xfrm>
            <a:off x="20" y="2661510"/>
            <a:ext cx="12191980" cy="4196491"/>
          </a:xfrm>
          <a:custGeom>
            <a:avLst/>
            <a:gdLst/>
            <a:ahLst/>
            <a:cxnLst/>
            <a:rect l="l" t="t" r="r" b="b"/>
            <a:pathLst>
              <a:path w="12192000" h="4196491">
                <a:moveTo>
                  <a:pt x="0" y="0"/>
                </a:moveTo>
                <a:lnTo>
                  <a:pt x="12192000" y="0"/>
                </a:lnTo>
                <a:lnTo>
                  <a:pt x="12192000" y="4196491"/>
                </a:lnTo>
                <a:lnTo>
                  <a:pt x="0" y="4196491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F1EAF9B-8869-450E-98BF-FD6EA656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6428" y="1748729"/>
            <a:ext cx="1262947" cy="1335600"/>
            <a:chOff x="2678417" y="2427951"/>
            <a:chExt cx="1262947" cy="13356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11FAA4-0B90-446B-9555-B7A9CB2C9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8E536E-9DE6-4085-9258-450A10AD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AE261-8977-4583-A036-88CC1CE1A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4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03FE9-4E93-9A9A-1095-049D30C7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NL" dirty="0"/>
              <a:t>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FEDC-B0CE-CF27-399D-0BA5EAFC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NL" sz="1600" dirty="0"/>
              <a:t>AI</a:t>
            </a:r>
          </a:p>
          <a:p>
            <a:r>
              <a:rPr lang="en-NL" sz="1600" dirty="0"/>
              <a:t>Neural Network</a:t>
            </a:r>
          </a:p>
          <a:p>
            <a:r>
              <a:rPr lang="en-NL" sz="1600" dirty="0"/>
              <a:t>AGI</a:t>
            </a:r>
          </a:p>
          <a:p>
            <a:endParaRPr lang="en-NL" sz="1600" dirty="0"/>
          </a:p>
        </p:txBody>
      </p:sp>
      <p:pic>
        <p:nvPicPr>
          <p:cNvPr id="5" name="Picture 4" descr="Robot giallo carino">
            <a:extLst>
              <a:ext uri="{FF2B5EF4-FFF2-40B4-BE49-F238E27FC236}">
                <a16:creationId xmlns:a16="http://schemas.microsoft.com/office/drawing/2014/main" id="{BB0A6FF2-E84B-339F-6203-5BBE86E46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8" r="-1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54D6-8501-36E4-1105-D70EA273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NL" dirty="0"/>
              <a:t>GANs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0070-160E-EE20-51D9-5C5A7F9A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NL" sz="1600" dirty="0"/>
              <a:t>General Adversarial Networks</a:t>
            </a:r>
          </a:p>
          <a:p>
            <a:r>
              <a:rPr lang="en-NL" sz="1600" dirty="0"/>
              <a:t>Ian Goodfellow</a:t>
            </a:r>
          </a:p>
          <a:p>
            <a:r>
              <a:rPr lang="en-NL" sz="1600" dirty="0"/>
              <a:t>Generator</a:t>
            </a:r>
          </a:p>
          <a:p>
            <a:r>
              <a:rPr lang="en-NL" sz="1600" dirty="0"/>
              <a:t>Discriminator</a:t>
            </a:r>
          </a:p>
          <a:p>
            <a:r>
              <a:rPr lang="en-NL" sz="1600" dirty="0">
                <a:hlinkClick r:id="rId2"/>
              </a:rPr>
              <a:t>Midjourney</a:t>
            </a:r>
            <a:endParaRPr lang="en-NL" sz="1600" dirty="0"/>
          </a:p>
          <a:p>
            <a:r>
              <a:rPr lang="en-NL" sz="1600" dirty="0"/>
              <a:t>Deepfakes</a:t>
            </a:r>
          </a:p>
        </p:txBody>
      </p:sp>
      <p:pic>
        <p:nvPicPr>
          <p:cNvPr id="6" name="Picture 5" descr="A diagram of a process of real image&#10;&#10;Description automatically generated">
            <a:extLst>
              <a:ext uri="{FF2B5EF4-FFF2-40B4-BE49-F238E27FC236}">
                <a16:creationId xmlns:a16="http://schemas.microsoft.com/office/drawing/2014/main" id="{EAADCE77-D623-33C0-18FC-BCEFF9820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0900" y="1922325"/>
            <a:ext cx="7090237" cy="3013350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69603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745C-5DB1-289D-864F-DC46B0AC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7E58-70C5-6992-D1B0-3B65CD0A8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59" y="2383379"/>
            <a:ext cx="3739593" cy="1893653"/>
          </a:xfrm>
        </p:spPr>
        <p:txBody>
          <a:bodyPr anchor="ctr">
            <a:normAutofit fontScale="92500" lnSpcReduction="20000"/>
          </a:bodyPr>
          <a:lstStyle/>
          <a:p>
            <a:r>
              <a:rPr lang="en-NL" dirty="0"/>
              <a:t>Recurrent Neural Network</a:t>
            </a:r>
          </a:p>
          <a:p>
            <a:r>
              <a:rPr lang="en-NL" dirty="0"/>
              <a:t>Tekst</a:t>
            </a:r>
          </a:p>
          <a:p>
            <a:r>
              <a:rPr lang="en-NL" dirty="0"/>
              <a:t>Onderdelen</a:t>
            </a:r>
          </a:p>
          <a:p>
            <a:r>
              <a:rPr lang="en-NL" dirty="0"/>
              <a:t>Transformer</a:t>
            </a: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B81BE982-528C-607B-B336-17D26FBB3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33" y="2383379"/>
            <a:ext cx="6229984" cy="2091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18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E8335-C6CC-B6D9-9608-4D326A8B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NL" dirty="0"/>
              <a:t>Conclusie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8502D5-28E6-C6CC-C1D5-0E51F899E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959224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68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8FFC-24CB-7221-910F-DAA23998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Bronnen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5796-2AC7-DF16-6BCE-112CFD29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fontAlgn="base"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[1] </a:t>
            </a:r>
            <a:r>
              <a:rPr lang="nl-NL" sz="18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https://www.cloudflare.com/learning/ai/what-is-large-language-model/</a:t>
            </a:r>
            <a:r>
              <a:rPr lang="en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[2] </a:t>
            </a:r>
            <a:r>
              <a:rPr lang="nl-NL" sz="18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https://aws.amazon.com/what-is/artificial-general-intelligence/</a:t>
            </a:r>
            <a:r>
              <a:rPr lang="en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[3] </a:t>
            </a:r>
            <a:r>
              <a:rPr lang="nl-NL" sz="18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https://www.makeuseof.com/what-is-artificial-general-intelligence-how-it-differs-generative-ai/</a:t>
            </a:r>
            <a:r>
              <a:rPr lang="en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[4] </a:t>
            </a:r>
            <a:r>
              <a:rPr lang="nl-NL" sz="18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https://machinelearningmastery.com/what-are-generative-adversarial-networks-gans/</a:t>
            </a:r>
            <a:r>
              <a:rPr lang="en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[5] </a:t>
            </a:r>
            <a:r>
              <a:rPr lang="nl-NL" sz="18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https://www.youtube.com/watch?v=TpMIssRdhco</a:t>
            </a:r>
            <a:r>
              <a:rPr lang="en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[6] </a:t>
            </a:r>
            <a:r>
              <a:rPr lang="nl-NL" sz="18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https://www.ncbi.nlm.nih.gov/pmc/articles/PMC10055771/</a:t>
            </a:r>
            <a:r>
              <a:rPr lang="en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[7] </a:t>
            </a:r>
            <a:r>
              <a:rPr lang="nl-NL" sz="18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https://www.mediawijs.be/nl/artikels/wat-een-deepfake</a:t>
            </a:r>
            <a:r>
              <a:rPr lang="en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[8] </a:t>
            </a:r>
            <a:r>
              <a:rPr lang="nl-NL" sz="18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https://www.scribbr.nl/ai-tools-gebruiken/generative-ai-uitgelegd/</a:t>
            </a:r>
            <a:r>
              <a:rPr lang="en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[9] </a:t>
            </a:r>
            <a:r>
              <a:rPr lang="nl-NL" sz="18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https://www.youtube.com/watch?v=LHXXI4-IEns</a:t>
            </a: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[10] </a:t>
            </a:r>
            <a:r>
              <a:rPr lang="nl-NL" sz="18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https://www.ncbi.nlm.nih.gov/pmc/articles/PMC5391725/</a:t>
            </a: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[11] </a:t>
            </a:r>
            <a:r>
              <a:rPr lang="nl-NL" sz="18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2"/>
              </a:rPr>
              <a:t>https://aditi-mittal.medium.com/understanding-rnn-and-lstm-f7cdf6dfc14e</a:t>
            </a: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[12] </a:t>
            </a:r>
            <a:r>
              <a:rPr lang="nl-NL" sz="18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3"/>
              </a:rPr>
              <a:t>https://www.baeldung.com/cs/hidden-layers-neural-network</a:t>
            </a:r>
            <a:r>
              <a:rPr lang="nl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 </a:t>
            </a:r>
            <a:r>
              <a:rPr lang="en-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7970572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_2SEEDS">
      <a:dk1>
        <a:srgbClr val="000000"/>
      </a:dk1>
      <a:lt1>
        <a:srgbClr val="FFFFFF"/>
      </a:lt1>
      <a:dk2>
        <a:srgbClr val="1B3120"/>
      </a:dk2>
      <a:lt2>
        <a:srgbClr val="F3F0F0"/>
      </a:lt2>
      <a:accent1>
        <a:srgbClr val="14B2B6"/>
      </a:accent1>
      <a:accent2>
        <a:srgbClr val="21B87C"/>
      </a:accent2>
      <a:accent3>
        <a:srgbClr val="2993E7"/>
      </a:accent3>
      <a:accent4>
        <a:srgbClr val="2B48D8"/>
      </a:accent4>
      <a:accent5>
        <a:srgbClr val="5929E7"/>
      </a:accent5>
      <a:accent6>
        <a:srgbClr val="9617D5"/>
      </a:accent6>
      <a:hlink>
        <a:srgbClr val="823F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228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Times New Roman</vt:lpstr>
      <vt:lpstr>3DFloatVTI</vt:lpstr>
      <vt:lpstr>Generative AI</vt:lpstr>
      <vt:lpstr>Inleiding</vt:lpstr>
      <vt:lpstr>Generative AI</vt:lpstr>
      <vt:lpstr>GANs</vt:lpstr>
      <vt:lpstr>RNN</vt:lpstr>
      <vt:lpstr>Conclusie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</dc:title>
  <dc:creator>Pepijn van der Steen (22094067)</dc:creator>
  <cp:lastModifiedBy>Pepijn van der Steen (22094067)</cp:lastModifiedBy>
  <cp:revision>3</cp:revision>
  <dcterms:created xsi:type="dcterms:W3CDTF">2024-04-25T10:18:11Z</dcterms:created>
  <dcterms:modified xsi:type="dcterms:W3CDTF">2024-05-13T11:27:07Z</dcterms:modified>
</cp:coreProperties>
</file>