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modernComment_1BC_B01494C0.xml" ContentType="application/vnd.ms-powerpoint.comment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3.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4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319" r:id="rId4"/>
    <p:sldId id="458" r:id="rId5"/>
    <p:sldId id="352" r:id="rId6"/>
    <p:sldId id="461" r:id="rId7"/>
    <p:sldId id="467" r:id="rId8"/>
    <p:sldId id="355" r:id="rId9"/>
    <p:sldId id="480" r:id="rId10"/>
    <p:sldId id="399" r:id="rId11"/>
    <p:sldId id="400" r:id="rId12"/>
    <p:sldId id="401" r:id="rId13"/>
    <p:sldId id="409" r:id="rId14"/>
    <p:sldId id="438" r:id="rId15"/>
    <p:sldId id="466" r:id="rId16"/>
    <p:sldId id="468" r:id="rId17"/>
    <p:sldId id="402" r:id="rId18"/>
    <p:sldId id="440" r:id="rId19"/>
    <p:sldId id="403" r:id="rId20"/>
    <p:sldId id="479" r:id="rId21"/>
    <p:sldId id="407" r:id="rId22"/>
    <p:sldId id="433" r:id="rId23"/>
    <p:sldId id="441" r:id="rId24"/>
    <p:sldId id="490" r:id="rId25"/>
    <p:sldId id="404" r:id="rId26"/>
    <p:sldId id="442" r:id="rId27"/>
    <p:sldId id="405" r:id="rId28"/>
    <p:sldId id="462" r:id="rId29"/>
    <p:sldId id="463" r:id="rId30"/>
    <p:sldId id="444" r:id="rId31"/>
    <p:sldId id="482" r:id="rId32"/>
    <p:sldId id="483" r:id="rId33"/>
    <p:sldId id="446" r:id="rId34"/>
    <p:sldId id="445" r:id="rId35"/>
    <p:sldId id="489" r:id="rId36"/>
    <p:sldId id="472" r:id="rId37"/>
    <p:sldId id="473" r:id="rId38"/>
    <p:sldId id="474" r:id="rId39"/>
    <p:sldId id="475" r:id="rId40"/>
    <p:sldId id="476" r:id="rId41"/>
    <p:sldId id="477" r:id="rId42"/>
    <p:sldId id="478" r:id="rId43"/>
    <p:sldId id="322" r:id="rId44"/>
    <p:sldId id="397" r:id="rId45"/>
    <p:sldId id="317" r:id="rId46"/>
    <p:sldId id="300" r:id="rId47"/>
    <p:sldId id="481" r:id="rId48"/>
    <p:sldId id="329" r:id="rId4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50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870804-0020-9FC3-5AD6-567A896B67EC}" name="emilia rapone" initials="er" userId="ecd87d5f43aa1b0d" providerId="Windows Live"/>
  <p188:author id="{E51E09B2-4492-9456-E33B-443D3A3CDAAD}" name="Maria Bordoni | Metron" initials="MB|M" userId="S::bordoni@metron-on-line.it::7366e4f1-00d4-4411-9ff2-9ff6098233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F01"/>
    <a:srgbClr val="595959"/>
    <a:srgbClr val="296140"/>
    <a:srgbClr val="E8F6F2"/>
    <a:srgbClr val="1EA982"/>
    <a:srgbClr val="FFFFD9"/>
    <a:srgbClr val="87D2BF"/>
    <a:srgbClr val="47775B"/>
    <a:srgbClr val="39B999"/>
    <a:srgbClr val="B2B3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6" autoAdjust="0"/>
    <p:restoredTop sz="95226" autoAdjust="0"/>
  </p:normalViewPr>
  <p:slideViewPr>
    <p:cSldViewPr snapToGrid="0" showGuides="1">
      <p:cViewPr varScale="1">
        <p:scale>
          <a:sx n="80" d="100"/>
          <a:sy n="80" d="100"/>
        </p:scale>
        <p:origin x="53" y="91"/>
      </p:cViewPr>
      <p:guideLst>
        <p:guide orient="horz" pos="2432"/>
        <p:guide pos="506"/>
      </p:guideLst>
    </p:cSldViewPr>
  </p:slideViewPr>
  <p:notesTextViewPr>
    <p:cViewPr>
      <p:scale>
        <a:sx n="125" d="100"/>
        <a:sy n="125" d="100"/>
      </p:scale>
      <p:origin x="0" y="0"/>
    </p:cViewPr>
  </p:notesTextViewPr>
  <p:gridSpacing cx="1080001" cy="108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Distribuzione sul territorio</c:v>
                </c:pt>
              </c:strCache>
            </c:strRef>
          </c:tx>
          <c:dPt>
            <c:idx val="0"/>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A20-4BE8-B292-CA9F4F17A545}"/>
              </c:ext>
            </c:extLst>
          </c:dPt>
          <c:dPt>
            <c:idx val="1"/>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A20-4BE8-B292-CA9F4F17A545}"/>
              </c:ext>
            </c:extLst>
          </c:dPt>
          <c:dPt>
            <c:idx val="2"/>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A20-4BE8-B292-CA9F4F17A545}"/>
              </c:ext>
            </c:extLst>
          </c:dPt>
          <c:dLbls>
            <c:dLbl>
              <c:idx val="1"/>
              <c:tx>
                <c:rich>
                  <a:bodyPr/>
                  <a:lstStyle/>
                  <a:p>
                    <a:fld id="{3AA6C034-012F-4A97-94F9-578273687DA1}"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A20-4BE8-B292-CA9F4F17A545}"/>
                </c:ext>
              </c:extLst>
            </c:dLbl>
            <c:dLbl>
              <c:idx val="2"/>
              <c:tx>
                <c:rich>
                  <a:bodyPr/>
                  <a:lstStyle/>
                  <a:p>
                    <a:fld id="{67EE4592-A33D-4B5D-990E-0B1E2D676CFA}"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A20-4BE8-B292-CA9F4F17A54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Foglio1!$A$2:$A$4</c:f>
              <c:strCache>
                <c:ptCount val="3"/>
                <c:pt idx="0">
                  <c:v>Sud Italia</c:v>
                </c:pt>
                <c:pt idx="1">
                  <c:v>Centro Italia</c:v>
                </c:pt>
                <c:pt idx="2">
                  <c:v>Nord Italia</c:v>
                </c:pt>
              </c:strCache>
            </c:strRef>
          </c:cat>
          <c:val>
            <c:numRef>
              <c:f>Foglio1!$B$2:$B$4</c:f>
              <c:numCache>
                <c:formatCode>0.00%</c:formatCode>
                <c:ptCount val="3"/>
                <c:pt idx="0">
                  <c:v>0.2</c:v>
                </c:pt>
                <c:pt idx="1">
                  <c:v>0.2</c:v>
                </c:pt>
                <c:pt idx="2">
                  <c:v>0.6</c:v>
                </c:pt>
              </c:numCache>
            </c:numRef>
          </c:val>
          <c:extLst>
            <c:ext xmlns:c16="http://schemas.microsoft.com/office/drawing/2014/chart" uri="{C3380CC4-5D6E-409C-BE32-E72D297353CC}">
              <c16:uniqueId val="{00000006-BA20-4BE8-B292-CA9F4F17A54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Foglio1!$B$1</c:f>
              <c:strCache>
                <c:ptCount val="1"/>
                <c:pt idx="0">
                  <c:v>Molto</c:v>
                </c:pt>
              </c:strCache>
            </c:strRef>
          </c:tx>
          <c:spPr>
            <a:solidFill>
              <a:srgbClr val="1EA982"/>
            </a:solidFill>
            <a:ln>
              <a:noFill/>
            </a:ln>
            <a:effectLst/>
          </c:spPr>
          <c:invertIfNegative val="0"/>
          <c:cat>
            <c:strRef>
              <c:f>Foglio1!$A$2:$A$7</c:f>
              <c:strCache>
                <c:ptCount val="6"/>
                <c:pt idx="0">
                  <c:v>100% Siciliana</c:v>
                </c:pt>
                <c:pt idx="1">
                  <c:v>Naturalmente contenente vitamina B1</c:v>
                </c:pt>
                <c:pt idx="2">
                  <c:v>Alta digeribilità</c:v>
                </c:pt>
                <c:pt idx="3">
                  <c:v>Artigianale</c:v>
                </c:pt>
                <c:pt idx="4">
                  <c:v>100% Italiana</c:v>
                </c:pt>
                <c:pt idx="5">
                  <c:v>Biologica</c:v>
                </c:pt>
              </c:strCache>
            </c:strRef>
          </c:cat>
          <c:val>
            <c:numRef>
              <c:f>Foglio1!$B$2:$B$7</c:f>
              <c:numCache>
                <c:formatCode>0%</c:formatCode>
                <c:ptCount val="6"/>
                <c:pt idx="0" formatCode="0.00%">
                  <c:v>0.125</c:v>
                </c:pt>
                <c:pt idx="1">
                  <c:v>0.35</c:v>
                </c:pt>
                <c:pt idx="2">
                  <c:v>0.65</c:v>
                </c:pt>
                <c:pt idx="3" formatCode="0.00%">
                  <c:v>0.67500000000000004</c:v>
                </c:pt>
                <c:pt idx="4" formatCode="0.00%">
                  <c:v>0.875</c:v>
                </c:pt>
                <c:pt idx="5" formatCode="0.00%">
                  <c:v>0.875</c:v>
                </c:pt>
              </c:numCache>
            </c:numRef>
          </c:val>
          <c:extLst>
            <c:ext xmlns:c16="http://schemas.microsoft.com/office/drawing/2014/chart" uri="{C3380CC4-5D6E-409C-BE32-E72D297353CC}">
              <c16:uniqueId val="{00000000-7C0D-438C-AB1E-B6CB50F6C2D0}"/>
            </c:ext>
          </c:extLst>
        </c:ser>
        <c:ser>
          <c:idx val="1"/>
          <c:order val="1"/>
          <c:tx>
            <c:strRef>
              <c:f>Foglio1!$C$1</c:f>
              <c:strCache>
                <c:ptCount val="1"/>
                <c:pt idx="0">
                  <c:v>Abbastanza</c:v>
                </c:pt>
              </c:strCache>
            </c:strRef>
          </c:tx>
          <c:spPr>
            <a:solidFill>
              <a:srgbClr val="F5BF01"/>
            </a:solidFill>
            <a:ln>
              <a:noFill/>
            </a:ln>
            <a:effectLst/>
          </c:spPr>
          <c:invertIfNegative val="0"/>
          <c:cat>
            <c:strRef>
              <c:f>Foglio1!$A$2:$A$7</c:f>
              <c:strCache>
                <c:ptCount val="6"/>
                <c:pt idx="0">
                  <c:v>100% Siciliana</c:v>
                </c:pt>
                <c:pt idx="1">
                  <c:v>Naturalmente contenente vitamina B1</c:v>
                </c:pt>
                <c:pt idx="2">
                  <c:v>Alta digeribilità</c:v>
                </c:pt>
                <c:pt idx="3">
                  <c:v>Artigianale</c:v>
                </c:pt>
                <c:pt idx="4">
                  <c:v>100% Italiana</c:v>
                </c:pt>
                <c:pt idx="5">
                  <c:v>Biologica</c:v>
                </c:pt>
              </c:strCache>
            </c:strRef>
          </c:cat>
          <c:val>
            <c:numRef>
              <c:f>Foglio1!$C$2:$C$7</c:f>
              <c:numCache>
                <c:formatCode>0%</c:formatCode>
                <c:ptCount val="6"/>
                <c:pt idx="0" formatCode="0.00%">
                  <c:v>0.375</c:v>
                </c:pt>
                <c:pt idx="1">
                  <c:v>0.45</c:v>
                </c:pt>
                <c:pt idx="2">
                  <c:v>0.3</c:v>
                </c:pt>
                <c:pt idx="3">
                  <c:v>0.25</c:v>
                </c:pt>
                <c:pt idx="4" formatCode="0.00%">
                  <c:v>0.125</c:v>
                </c:pt>
                <c:pt idx="5" formatCode="0.00%">
                  <c:v>0.125</c:v>
                </c:pt>
              </c:numCache>
            </c:numRef>
          </c:val>
          <c:extLst>
            <c:ext xmlns:c16="http://schemas.microsoft.com/office/drawing/2014/chart" uri="{C3380CC4-5D6E-409C-BE32-E72D297353CC}">
              <c16:uniqueId val="{00000001-7C0D-438C-AB1E-B6CB50F6C2D0}"/>
            </c:ext>
          </c:extLst>
        </c:ser>
        <c:ser>
          <c:idx val="2"/>
          <c:order val="2"/>
          <c:tx>
            <c:strRef>
              <c:f>Foglio1!$D$1</c:f>
              <c:strCache>
                <c:ptCount val="1"/>
                <c:pt idx="0">
                  <c:v>Così così</c:v>
                </c:pt>
              </c:strCache>
            </c:strRef>
          </c:tx>
          <c:spPr>
            <a:solidFill>
              <a:srgbClr val="47775B"/>
            </a:solidFill>
            <a:ln>
              <a:noFill/>
            </a:ln>
            <a:effectLst/>
          </c:spPr>
          <c:invertIfNegative val="0"/>
          <c:cat>
            <c:strRef>
              <c:f>Foglio1!$A$2:$A$7</c:f>
              <c:strCache>
                <c:ptCount val="6"/>
                <c:pt idx="0">
                  <c:v>100% Siciliana</c:v>
                </c:pt>
                <c:pt idx="1">
                  <c:v>Naturalmente contenente vitamina B1</c:v>
                </c:pt>
                <c:pt idx="2">
                  <c:v>Alta digeribilità</c:v>
                </c:pt>
                <c:pt idx="3">
                  <c:v>Artigianale</c:v>
                </c:pt>
                <c:pt idx="4">
                  <c:v>100% Italiana</c:v>
                </c:pt>
                <c:pt idx="5">
                  <c:v>Biologica</c:v>
                </c:pt>
              </c:strCache>
            </c:strRef>
          </c:cat>
          <c:val>
            <c:numRef>
              <c:f>Foglio1!$D$2:$D$7</c:f>
              <c:numCache>
                <c:formatCode>0.00%</c:formatCode>
                <c:ptCount val="6"/>
                <c:pt idx="0">
                  <c:v>0.25</c:v>
                </c:pt>
                <c:pt idx="1">
                  <c:v>0.125</c:v>
                </c:pt>
                <c:pt idx="2">
                  <c:v>2.5000000000000001E-2</c:v>
                </c:pt>
                <c:pt idx="3">
                  <c:v>0.05</c:v>
                </c:pt>
                <c:pt idx="4">
                  <c:v>0</c:v>
                </c:pt>
                <c:pt idx="5">
                  <c:v>0</c:v>
                </c:pt>
              </c:numCache>
            </c:numRef>
          </c:val>
          <c:extLst>
            <c:ext xmlns:c16="http://schemas.microsoft.com/office/drawing/2014/chart" uri="{C3380CC4-5D6E-409C-BE32-E72D297353CC}">
              <c16:uniqueId val="{00000002-7C0D-438C-AB1E-B6CB50F6C2D0}"/>
            </c:ext>
          </c:extLst>
        </c:ser>
        <c:ser>
          <c:idx val="3"/>
          <c:order val="3"/>
          <c:tx>
            <c:strRef>
              <c:f>Foglio1!$E$1</c:f>
              <c:strCache>
                <c:ptCount val="1"/>
                <c:pt idx="0">
                  <c:v>Poco</c:v>
                </c:pt>
              </c:strCache>
            </c:strRef>
          </c:tx>
          <c:spPr>
            <a:solidFill>
              <a:schemeClr val="accent4"/>
            </a:solidFill>
            <a:ln>
              <a:noFill/>
            </a:ln>
            <a:effectLst/>
          </c:spPr>
          <c:invertIfNegative val="0"/>
          <c:cat>
            <c:strRef>
              <c:f>Foglio1!$A$2:$A$7</c:f>
              <c:strCache>
                <c:ptCount val="6"/>
                <c:pt idx="0">
                  <c:v>100% Siciliana</c:v>
                </c:pt>
                <c:pt idx="1">
                  <c:v>Naturalmente contenente vitamina B1</c:v>
                </c:pt>
                <c:pt idx="2">
                  <c:v>Alta digeribilità</c:v>
                </c:pt>
                <c:pt idx="3">
                  <c:v>Artigianale</c:v>
                </c:pt>
                <c:pt idx="4">
                  <c:v>100% Italiana</c:v>
                </c:pt>
                <c:pt idx="5">
                  <c:v>Biologica</c:v>
                </c:pt>
              </c:strCache>
            </c:strRef>
          </c:cat>
          <c:val>
            <c:numRef>
              <c:f>Foglio1!$E$2:$E$7</c:f>
              <c:numCache>
                <c:formatCode>0.00%</c:formatCode>
                <c:ptCount val="6"/>
                <c:pt idx="0">
                  <c:v>7.4999999999999997E-2</c:v>
                </c:pt>
                <c:pt idx="1">
                  <c:v>0.05</c:v>
                </c:pt>
                <c:pt idx="2">
                  <c:v>0</c:v>
                </c:pt>
                <c:pt idx="3">
                  <c:v>0</c:v>
                </c:pt>
                <c:pt idx="4">
                  <c:v>0</c:v>
                </c:pt>
                <c:pt idx="5">
                  <c:v>0</c:v>
                </c:pt>
              </c:numCache>
            </c:numRef>
          </c:val>
          <c:extLst>
            <c:ext xmlns:c16="http://schemas.microsoft.com/office/drawing/2014/chart" uri="{C3380CC4-5D6E-409C-BE32-E72D297353CC}">
              <c16:uniqueId val="{00000003-7C0D-438C-AB1E-B6CB50F6C2D0}"/>
            </c:ext>
          </c:extLst>
        </c:ser>
        <c:ser>
          <c:idx val="4"/>
          <c:order val="4"/>
          <c:tx>
            <c:strRef>
              <c:f>Foglio1!$F$1</c:f>
              <c:strCache>
                <c:ptCount val="1"/>
                <c:pt idx="0">
                  <c:v>Per nulla</c:v>
                </c:pt>
              </c:strCache>
            </c:strRef>
          </c:tx>
          <c:spPr>
            <a:solidFill>
              <a:srgbClr val="296140"/>
            </a:solidFill>
            <a:ln>
              <a:noFill/>
            </a:ln>
            <a:effectLst/>
          </c:spPr>
          <c:invertIfNegative val="0"/>
          <c:cat>
            <c:strRef>
              <c:f>Foglio1!$A$2:$A$7</c:f>
              <c:strCache>
                <c:ptCount val="6"/>
                <c:pt idx="0">
                  <c:v>100% Siciliana</c:v>
                </c:pt>
                <c:pt idx="1">
                  <c:v>Naturalmente contenente vitamina B1</c:v>
                </c:pt>
                <c:pt idx="2">
                  <c:v>Alta digeribilità</c:v>
                </c:pt>
                <c:pt idx="3">
                  <c:v>Artigianale</c:v>
                </c:pt>
                <c:pt idx="4">
                  <c:v>100% Italiana</c:v>
                </c:pt>
                <c:pt idx="5">
                  <c:v>Biologica</c:v>
                </c:pt>
              </c:strCache>
            </c:strRef>
          </c:cat>
          <c:val>
            <c:numRef>
              <c:f>Foglio1!$F$2:$F$7</c:f>
              <c:numCache>
                <c:formatCode>0.00%</c:formatCode>
                <c:ptCount val="6"/>
                <c:pt idx="0">
                  <c:v>0</c:v>
                </c:pt>
                <c:pt idx="1">
                  <c:v>2.5000000000000001E-2</c:v>
                </c:pt>
                <c:pt idx="2">
                  <c:v>2.5000000000000001E-2</c:v>
                </c:pt>
                <c:pt idx="3">
                  <c:v>2.5000000000000001E-2</c:v>
                </c:pt>
                <c:pt idx="4">
                  <c:v>0</c:v>
                </c:pt>
                <c:pt idx="5">
                  <c:v>0</c:v>
                </c:pt>
              </c:numCache>
            </c:numRef>
          </c:val>
          <c:extLst>
            <c:ext xmlns:c16="http://schemas.microsoft.com/office/drawing/2014/chart" uri="{C3380CC4-5D6E-409C-BE32-E72D297353CC}">
              <c16:uniqueId val="{00000004-7C0D-438C-AB1E-B6CB50F6C2D0}"/>
            </c:ext>
          </c:extLst>
        </c:ser>
        <c:dLbls>
          <c:showLegendKey val="0"/>
          <c:showVal val="0"/>
          <c:showCatName val="0"/>
          <c:showSerName val="0"/>
          <c:showPercent val="0"/>
          <c:showBubbleSize val="0"/>
        </c:dLbls>
        <c:gapWidth val="150"/>
        <c:overlap val="100"/>
        <c:axId val="1995577200"/>
        <c:axId val="1995575952"/>
      </c:barChart>
      <c:catAx>
        <c:axId val="199557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5575952"/>
        <c:crosses val="autoZero"/>
        <c:auto val="1"/>
        <c:lblAlgn val="ctr"/>
        <c:lblOffset val="100"/>
        <c:noMultiLvlLbl val="0"/>
      </c:catAx>
      <c:valAx>
        <c:axId val="199557595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557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Foglio1!$B$1</c:f>
              <c:strCache>
                <c:ptCount val="1"/>
                <c:pt idx="0">
                  <c:v>Distribuzione sul territorio</c:v>
                </c:pt>
              </c:strCache>
            </c:strRef>
          </c:tx>
          <c:dPt>
            <c:idx val="0"/>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A20-4BE8-B292-CA9F4F17A545}"/>
              </c:ext>
            </c:extLst>
          </c:dPt>
          <c:dPt>
            <c:idx val="1"/>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A20-4BE8-B292-CA9F4F17A545}"/>
              </c:ext>
            </c:extLst>
          </c:dPt>
          <c:dPt>
            <c:idx val="2"/>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A20-4BE8-B292-CA9F4F17A545}"/>
              </c:ext>
            </c:extLst>
          </c:dPt>
          <c:dLbls>
            <c:dLbl>
              <c:idx val="1"/>
              <c:tx>
                <c:rich>
                  <a:bodyPr/>
                  <a:lstStyle/>
                  <a:p>
                    <a:fld id="{3AA6C034-012F-4A97-94F9-578273687DA1}"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A20-4BE8-B292-CA9F4F17A545}"/>
                </c:ext>
              </c:extLst>
            </c:dLbl>
            <c:dLbl>
              <c:idx val="2"/>
              <c:tx>
                <c:rich>
                  <a:bodyPr/>
                  <a:lstStyle/>
                  <a:p>
                    <a:fld id="{67EE4592-A33D-4B5D-990E-0B1E2D676CFA}"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A20-4BE8-B292-CA9F4F17A54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Foglio1!$A$2:$A$4</c:f>
              <c:strCache>
                <c:ptCount val="3"/>
                <c:pt idx="0">
                  <c:v>Sud Italia</c:v>
                </c:pt>
                <c:pt idx="1">
                  <c:v>Centro Italia</c:v>
                </c:pt>
                <c:pt idx="2">
                  <c:v>Nord Italia</c:v>
                </c:pt>
              </c:strCache>
            </c:strRef>
          </c:cat>
          <c:val>
            <c:numRef>
              <c:f>Foglio1!$B$2:$B$4</c:f>
              <c:numCache>
                <c:formatCode>0.00%</c:formatCode>
                <c:ptCount val="3"/>
                <c:pt idx="0">
                  <c:v>0.3</c:v>
                </c:pt>
                <c:pt idx="1">
                  <c:v>0.3</c:v>
                </c:pt>
                <c:pt idx="2">
                  <c:v>0.4</c:v>
                </c:pt>
              </c:numCache>
            </c:numRef>
          </c:val>
          <c:extLst>
            <c:ext xmlns:c16="http://schemas.microsoft.com/office/drawing/2014/chart" uri="{C3380CC4-5D6E-409C-BE32-E72D297353CC}">
              <c16:uniqueId val="{00000006-BA20-4BE8-B292-CA9F4F17A54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err="1"/>
              <a:t>Età</a:t>
            </a:r>
            <a:r>
              <a:rPr lang="en-US" dirty="0"/>
              <a:t> </a:t>
            </a:r>
            <a:r>
              <a:rPr lang="en-US" dirty="0" err="1"/>
              <a:t>dei</a:t>
            </a:r>
            <a:r>
              <a:rPr lang="en-US" dirty="0"/>
              <a:t> </a:t>
            </a:r>
            <a:r>
              <a:rPr lang="en-US" dirty="0" err="1"/>
              <a:t>genitori</a:t>
            </a:r>
            <a:endParaRPr lang="en-US" dirty="0"/>
          </a:p>
        </c:rich>
      </c:tx>
      <c:layout>
        <c:manualLayout>
          <c:xMode val="edge"/>
          <c:yMode val="edge"/>
          <c:x val="7.4445585941489206E-3"/>
          <c:y val="9.928663054237607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Vendite</c:v>
                </c:pt>
              </c:strCache>
            </c:strRef>
          </c:tx>
          <c:dPt>
            <c:idx val="0"/>
            <c:bubble3D val="0"/>
            <c:spPr>
              <a:solidFill>
                <a:srgbClr val="47775B"/>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7A44-4CBB-B3F8-50DAB437D9B9}"/>
              </c:ext>
            </c:extLst>
          </c:dPt>
          <c:dPt>
            <c:idx val="1"/>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7A44-4CBB-B3F8-50DAB437D9B9}"/>
              </c:ext>
            </c:extLst>
          </c:dPt>
          <c:dPt>
            <c:idx val="2"/>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A44-4CBB-B3F8-50DAB437D9B9}"/>
              </c:ext>
            </c:extLst>
          </c:dPt>
          <c:dPt>
            <c:idx val="3"/>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2EA-428B-9421-A671E3FC061F}"/>
              </c:ext>
            </c:extLst>
          </c:dPt>
          <c:dLbls>
            <c:dLbl>
              <c:idx val="0"/>
              <c:layout>
                <c:manualLayout>
                  <c:x val="-0.10716941237707008"/>
                  <c:y val="0.1068392069124317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44-4CBB-B3F8-50DAB437D9B9}"/>
                </c:ext>
              </c:extLst>
            </c:dLbl>
            <c:dLbl>
              <c:idx val="3"/>
              <c:layout>
                <c:manualLayout>
                  <c:x val="0.12774632114511256"/>
                  <c:y val="0.1928101957310757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2EA-428B-9421-A671E3FC061F}"/>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Foglio1!$A$2:$A$5</c:f>
              <c:strCache>
                <c:ptCount val="4"/>
                <c:pt idx="0">
                  <c:v>&lt;30</c:v>
                </c:pt>
                <c:pt idx="1">
                  <c:v>30-39</c:v>
                </c:pt>
                <c:pt idx="2">
                  <c:v>40-49</c:v>
                </c:pt>
                <c:pt idx="3">
                  <c:v>50-59</c:v>
                </c:pt>
              </c:strCache>
            </c:strRef>
          </c:cat>
          <c:val>
            <c:numRef>
              <c:f>Foglio1!$B$2:$B$5</c:f>
              <c:numCache>
                <c:formatCode>0.00%</c:formatCode>
                <c:ptCount val="4"/>
                <c:pt idx="0">
                  <c:v>0.1</c:v>
                </c:pt>
                <c:pt idx="1">
                  <c:v>0.55000000000000004</c:v>
                </c:pt>
                <c:pt idx="2">
                  <c:v>0.25</c:v>
                </c:pt>
                <c:pt idx="3">
                  <c:v>0.1</c:v>
                </c:pt>
              </c:numCache>
            </c:numRef>
          </c:val>
          <c:extLst>
            <c:ext xmlns:c16="http://schemas.microsoft.com/office/drawing/2014/chart" uri="{C3380CC4-5D6E-409C-BE32-E72D297353CC}">
              <c16:uniqueId val="{00000000-7A44-4CBB-B3F8-50DAB437D9B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0758171281001179"/>
          <c:y val="0.3490901583951922"/>
          <c:w val="0.17394291021228644"/>
          <c:h val="0.4585679324284028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it-IT" dirty="0"/>
              <a:t>Età dei bambini</a:t>
            </a:r>
          </a:p>
        </c:rich>
      </c:tx>
      <c:layout>
        <c:manualLayout>
          <c:xMode val="edge"/>
          <c:yMode val="edge"/>
          <c:x val="7.3941078505373625E-2"/>
          <c:y val="0.11038271026778139"/>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Età bambini</c:v>
                </c:pt>
              </c:strCache>
            </c:strRef>
          </c:tx>
          <c:dPt>
            <c:idx val="0"/>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CAB-4FB9-82E9-FAEEFD1548C3}"/>
              </c:ext>
            </c:extLst>
          </c:dPt>
          <c:dPt>
            <c:idx val="1"/>
            <c:bubble3D val="0"/>
            <c:spPr>
              <a:solidFill>
                <a:srgbClr val="47775B"/>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CAB-4FB9-82E9-FAEEFD1548C3}"/>
              </c:ext>
            </c:extLst>
          </c:dPt>
          <c:dPt>
            <c:idx val="2"/>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CAB-4FB9-82E9-FAEEFD1548C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B89-4C68-9B76-A3A7445029F2}"/>
              </c:ext>
            </c:extLst>
          </c:dPt>
          <c:dLbls>
            <c:dLbl>
              <c:idx val="1"/>
              <c:tx>
                <c:rich>
                  <a:bodyPr/>
                  <a:lstStyle/>
                  <a:p>
                    <a:fld id="{3AA6C034-012F-4A97-94F9-578273687DA1}"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CAB-4FB9-82E9-FAEEFD1548C3}"/>
                </c:ext>
              </c:extLst>
            </c:dLbl>
            <c:dLbl>
              <c:idx val="2"/>
              <c:tx>
                <c:rich>
                  <a:bodyPr/>
                  <a:lstStyle/>
                  <a:p>
                    <a:fld id="{67EE4592-A33D-4B5D-990E-0B1E2D676CFA}" type="VALUE">
                      <a:rPr lang="en-US">
                        <a:solidFill>
                          <a:schemeClr val="bg1"/>
                        </a:solidFill>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CAB-4FB9-82E9-FAEEFD1548C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Foglio1!$A$2:$A$5</c:f>
              <c:strCache>
                <c:ptCount val="4"/>
                <c:pt idx="0">
                  <c:v>&gt;12</c:v>
                </c:pt>
                <c:pt idx="1">
                  <c:v>12_18 </c:v>
                </c:pt>
                <c:pt idx="2">
                  <c:v>18-24</c:v>
                </c:pt>
                <c:pt idx="3">
                  <c:v>&lt;24</c:v>
                </c:pt>
              </c:strCache>
            </c:strRef>
          </c:cat>
          <c:val>
            <c:numRef>
              <c:f>Foglio1!$B$2:$B$5</c:f>
              <c:numCache>
                <c:formatCode>0.00%</c:formatCode>
                <c:ptCount val="4"/>
                <c:pt idx="0">
                  <c:v>0.35</c:v>
                </c:pt>
                <c:pt idx="1">
                  <c:v>0.2</c:v>
                </c:pt>
                <c:pt idx="2">
                  <c:v>0.2</c:v>
                </c:pt>
                <c:pt idx="3">
                  <c:v>0.25</c:v>
                </c:pt>
              </c:numCache>
            </c:numRef>
          </c:val>
          <c:extLst>
            <c:ext xmlns:c16="http://schemas.microsoft.com/office/drawing/2014/chart" uri="{C3380CC4-5D6E-409C-BE32-E72D297353CC}">
              <c16:uniqueId val="{00000006-5CAB-4FB9-82E9-FAEEFD1548C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b="1" dirty="0">
                <a:latin typeface="Lato Black" panose="020F0502020204030203" pitchFamily="34" charset="0"/>
                <a:ea typeface="Lato Black" panose="020F0502020204030203" pitchFamily="34" charset="0"/>
                <a:cs typeface="Lato Black" panose="020F0502020204030203" pitchFamily="34" charset="0"/>
              </a:rPr>
              <a:t>Abitudini di consumo</a:t>
            </a:r>
          </a:p>
        </c:rich>
      </c:tx>
      <c:layout>
        <c:manualLayout>
          <c:xMode val="edge"/>
          <c:yMode val="edge"/>
          <c:x val="8.5249770484102459E-3"/>
          <c:y val="6.509889393391078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Serie 1</c:v>
                </c:pt>
              </c:strCache>
            </c:strRef>
          </c:tx>
          <c:spPr>
            <a:solidFill>
              <a:srgbClr val="F5BF01"/>
            </a:solidFill>
            <a:ln>
              <a:noFill/>
            </a:ln>
            <a:effectLst/>
          </c:spPr>
          <c:invertIfNegative val="0"/>
          <c:dLbls>
            <c:dLbl>
              <c:idx val="2"/>
              <c:layout>
                <c:manualLayout>
                  <c:x val="-5.9776506467983832E-3"/>
                  <c:y val="9.764834090086617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B9-4BD7-9AC0-6AAFCE7FD9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Foglio1!$A$2:$A$4</c:f>
              <c:strCache>
                <c:ptCount val="3"/>
                <c:pt idx="0">
                  <c:v>Prodotti artigianali</c:v>
                </c:pt>
                <c:pt idx="1">
                  <c:v>Prodotti italiani</c:v>
                </c:pt>
                <c:pt idx="2">
                  <c:v>Prodotti biologici</c:v>
                </c:pt>
              </c:strCache>
            </c:strRef>
          </c:cat>
          <c:val>
            <c:numRef>
              <c:f>Foglio1!$B$2:$B$4</c:f>
              <c:numCache>
                <c:formatCode>0.00%</c:formatCode>
                <c:ptCount val="3"/>
                <c:pt idx="0">
                  <c:v>0.6</c:v>
                </c:pt>
                <c:pt idx="1">
                  <c:v>0.7</c:v>
                </c:pt>
                <c:pt idx="2">
                  <c:v>0.95</c:v>
                </c:pt>
              </c:numCache>
            </c:numRef>
          </c:val>
          <c:extLst>
            <c:ext xmlns:c16="http://schemas.microsoft.com/office/drawing/2014/chart" uri="{C3380CC4-5D6E-409C-BE32-E72D297353CC}">
              <c16:uniqueId val="{00000000-5EB9-4BD7-9AC0-6AAFCE7FD92D}"/>
            </c:ext>
          </c:extLst>
        </c:ser>
        <c:dLbls>
          <c:dLblPos val="outEnd"/>
          <c:showLegendKey val="0"/>
          <c:showVal val="1"/>
          <c:showCatName val="0"/>
          <c:showSerName val="0"/>
          <c:showPercent val="0"/>
          <c:showBubbleSize val="0"/>
        </c:dLbls>
        <c:gapWidth val="182"/>
        <c:axId val="1610715984"/>
        <c:axId val="1753258144"/>
      </c:barChart>
      <c:catAx>
        <c:axId val="161071598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53258144"/>
        <c:crosses val="autoZero"/>
        <c:auto val="1"/>
        <c:lblAlgn val="ctr"/>
        <c:lblOffset val="100"/>
        <c:noMultiLvlLbl val="0"/>
      </c:catAx>
      <c:valAx>
        <c:axId val="1753258144"/>
        <c:scaling>
          <c:orientation val="minMax"/>
        </c:scaling>
        <c:delete val="1"/>
        <c:axPos val="b"/>
        <c:numFmt formatCode="0.00%" sourceLinked="1"/>
        <c:majorTickMark val="out"/>
        <c:minorTickMark val="none"/>
        <c:tickLblPos val="nextTo"/>
        <c:crossAx val="161071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82978005599393"/>
          <c:y val="0.11186718061840668"/>
          <c:w val="0.71354329948910611"/>
          <c:h val="0.83257026128381761"/>
        </c:manualLayout>
      </c:layout>
      <c:barChart>
        <c:barDir val="bar"/>
        <c:grouping val="clustered"/>
        <c:varyColors val="0"/>
        <c:ser>
          <c:idx val="0"/>
          <c:order val="0"/>
          <c:tx>
            <c:strRef>
              <c:f>Foglio1!$B$1</c:f>
              <c:strCache>
                <c:ptCount val="1"/>
                <c:pt idx="0">
                  <c:v>Persone</c:v>
                </c:pt>
              </c:strCache>
            </c:strRef>
          </c:tx>
          <c:spPr>
            <a:solidFill>
              <a:srgbClr val="1EA982"/>
            </a:solidFill>
            <a:ln>
              <a:noFill/>
            </a:ln>
            <a:effectLst/>
          </c:spPr>
          <c:invertIfNegative val="0"/>
          <c:dPt>
            <c:idx val="1"/>
            <c:invertIfNegative val="0"/>
            <c:bubble3D val="0"/>
            <c:spPr>
              <a:solidFill>
                <a:srgbClr val="1EA982"/>
              </a:solidFill>
              <a:ln>
                <a:noFill/>
              </a:ln>
              <a:effectLst/>
            </c:spPr>
            <c:extLst>
              <c:ext xmlns:c16="http://schemas.microsoft.com/office/drawing/2014/chart" uri="{C3380CC4-5D6E-409C-BE32-E72D297353CC}">
                <c16:uniqueId val="{00000001-355C-490D-9C44-12428B441F28}"/>
              </c:ext>
            </c:extLst>
          </c:dPt>
          <c:dPt>
            <c:idx val="6"/>
            <c:invertIfNegative val="0"/>
            <c:bubble3D val="0"/>
            <c:spPr>
              <a:solidFill>
                <a:srgbClr val="296140"/>
              </a:solidFill>
              <a:ln>
                <a:noFill/>
              </a:ln>
              <a:effectLst/>
            </c:spPr>
            <c:extLst>
              <c:ext xmlns:c16="http://schemas.microsoft.com/office/drawing/2014/chart" uri="{C3380CC4-5D6E-409C-BE32-E72D297353CC}">
                <c16:uniqueId val="{00000002-355C-490D-9C44-12428B441F2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Foglio1!$A$2:$A$8</c:f>
              <c:strCache>
                <c:ptCount val="7"/>
                <c:pt idx="0">
                  <c:v>Esselunga</c:v>
                </c:pt>
                <c:pt idx="1">
                  <c:v>Hipp</c:v>
                </c:pt>
                <c:pt idx="2">
                  <c:v>Coop crescendo</c:v>
                </c:pt>
                <c:pt idx="3">
                  <c:v>Mellin </c:v>
                </c:pt>
                <c:pt idx="4">
                  <c:v>Alce nero</c:v>
                </c:pt>
                <c:pt idx="5">
                  <c:v>Plasmon</c:v>
                </c:pt>
                <c:pt idx="6">
                  <c:v>Altre marche non baby food</c:v>
                </c:pt>
              </c:strCache>
            </c:strRef>
          </c:cat>
          <c:val>
            <c:numRef>
              <c:f>Foglio1!$B$2:$B$8</c:f>
              <c:numCache>
                <c:formatCode>0</c:formatCode>
                <c:ptCount val="7"/>
                <c:pt idx="0">
                  <c:v>1</c:v>
                </c:pt>
                <c:pt idx="1">
                  <c:v>2</c:v>
                </c:pt>
                <c:pt idx="2">
                  <c:v>2</c:v>
                </c:pt>
                <c:pt idx="3">
                  <c:v>3</c:v>
                </c:pt>
                <c:pt idx="4">
                  <c:v>4</c:v>
                </c:pt>
                <c:pt idx="5">
                  <c:v>5</c:v>
                </c:pt>
                <c:pt idx="6">
                  <c:v>7</c:v>
                </c:pt>
              </c:numCache>
            </c:numRef>
          </c:val>
          <c:extLst>
            <c:ext xmlns:c16="http://schemas.microsoft.com/office/drawing/2014/chart" uri="{C3380CC4-5D6E-409C-BE32-E72D297353CC}">
              <c16:uniqueId val="{00000002-A08F-4358-8290-B2E17F9A9A76}"/>
            </c:ext>
          </c:extLst>
        </c:ser>
        <c:dLbls>
          <c:showLegendKey val="0"/>
          <c:showVal val="0"/>
          <c:showCatName val="0"/>
          <c:showSerName val="0"/>
          <c:showPercent val="0"/>
          <c:showBubbleSize val="0"/>
        </c:dLbls>
        <c:gapWidth val="182"/>
        <c:axId val="568420735"/>
        <c:axId val="568427391"/>
      </c:barChart>
      <c:catAx>
        <c:axId val="5684207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7391"/>
        <c:crosses val="autoZero"/>
        <c:auto val="1"/>
        <c:lblAlgn val="ctr"/>
        <c:lblOffset val="100"/>
        <c:noMultiLvlLbl val="0"/>
      </c:catAx>
      <c:valAx>
        <c:axId val="5684273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0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Comunicatività</a:t>
            </a:r>
            <a:r>
              <a:rPr lang="en-US" baseline="0" dirty="0"/>
              <a:t>: </a:t>
            </a:r>
            <a:r>
              <a:rPr lang="en-US" baseline="0" dirty="0" err="1"/>
              <a:t>voti</a:t>
            </a:r>
            <a:r>
              <a:rPr lang="en-US" baseline="0" dirty="0"/>
              <a:t> </a:t>
            </a:r>
            <a:r>
              <a:rPr lang="en-US" baseline="0" dirty="0" err="1"/>
              <a:t>medi</a:t>
            </a:r>
            <a:endParaRPr lang="en-US" dirty="0"/>
          </a:p>
        </c:rich>
      </c:tx>
      <c:layout>
        <c:manualLayout>
          <c:xMode val="edge"/>
          <c:yMode val="edge"/>
          <c:x val="0.27381040295814729"/>
          <c:y val="0.1645076532444122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26933548913215249"/>
          <c:y val="0.11929424626338828"/>
          <c:w val="0.67648723085470486"/>
          <c:h val="0.7060409955093041"/>
        </c:manualLayout>
      </c:layout>
      <c:barChart>
        <c:barDir val="bar"/>
        <c:grouping val="clustered"/>
        <c:varyColors val="0"/>
        <c:ser>
          <c:idx val="0"/>
          <c:order val="0"/>
          <c:tx>
            <c:strRef>
              <c:f>Foglio1!$B$1</c:f>
              <c:strCache>
                <c:ptCount val="1"/>
                <c:pt idx="0">
                  <c:v>Serie 1</c:v>
                </c:pt>
              </c:strCache>
            </c:strRef>
          </c:tx>
          <c:spPr>
            <a:solidFill>
              <a:srgbClr val="F5BF01"/>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0-7A80-4F5B-8210-3D3EC19631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Foglio1!$A$2:$A$4</c:f>
              <c:strCache>
                <c:ptCount val="2"/>
                <c:pt idx="0">
                  <c:v>Adatto allo svezzamento</c:v>
                </c:pt>
                <c:pt idx="1">
                  <c:v>Quanto piacerà al tuo bambino</c:v>
                </c:pt>
              </c:strCache>
            </c:strRef>
          </c:cat>
          <c:val>
            <c:numRef>
              <c:f>Foglio1!$B$2:$B$4</c:f>
              <c:numCache>
                <c:formatCode>General</c:formatCode>
                <c:ptCount val="3"/>
                <c:pt idx="0">
                  <c:v>4.4000000000000004</c:v>
                </c:pt>
                <c:pt idx="1">
                  <c:v>4.5</c:v>
                </c:pt>
                <c:pt idx="2">
                  <c:v>0</c:v>
                </c:pt>
              </c:numCache>
            </c:numRef>
          </c:val>
          <c:extLst>
            <c:ext xmlns:c16="http://schemas.microsoft.com/office/drawing/2014/chart" uri="{C3380CC4-5D6E-409C-BE32-E72D297353CC}">
              <c16:uniqueId val="{00000000-C21C-4611-8985-63D9D51DCEC3}"/>
            </c:ext>
          </c:extLst>
        </c:ser>
        <c:dLbls>
          <c:dLblPos val="outEnd"/>
          <c:showLegendKey val="0"/>
          <c:showVal val="1"/>
          <c:showCatName val="0"/>
          <c:showSerName val="0"/>
          <c:showPercent val="0"/>
          <c:showBubbleSize val="0"/>
        </c:dLbls>
        <c:gapWidth val="182"/>
        <c:axId val="1765688784"/>
        <c:axId val="1765688368"/>
      </c:barChart>
      <c:catAx>
        <c:axId val="1765688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65688368"/>
        <c:crosses val="autoZero"/>
        <c:auto val="1"/>
        <c:lblAlgn val="ctr"/>
        <c:lblOffset val="100"/>
        <c:noMultiLvlLbl val="0"/>
      </c:catAx>
      <c:valAx>
        <c:axId val="1765688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6568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Completezza</a:t>
            </a:r>
            <a:r>
              <a:rPr lang="en-US" baseline="0" dirty="0"/>
              <a:t> e </a:t>
            </a:r>
            <a:r>
              <a:rPr lang="en-US" baseline="0" dirty="0" err="1"/>
              <a:t>chiarezza</a:t>
            </a:r>
            <a:r>
              <a:rPr lang="en-US" baseline="0" dirty="0"/>
              <a:t>: </a:t>
            </a:r>
            <a:r>
              <a:rPr lang="en-US" baseline="0" dirty="0" err="1"/>
              <a:t>voti</a:t>
            </a:r>
            <a:r>
              <a:rPr lang="en-US" baseline="0" dirty="0"/>
              <a:t> </a:t>
            </a:r>
            <a:r>
              <a:rPr lang="en-US" baseline="0" dirty="0" err="1"/>
              <a:t>medi</a:t>
            </a:r>
            <a:endParaRPr lang="en-US" dirty="0"/>
          </a:p>
        </c:rich>
      </c:tx>
      <c:layout>
        <c:manualLayout>
          <c:xMode val="edge"/>
          <c:yMode val="edge"/>
          <c:x val="0.2569709199199362"/>
          <c:y val="0.15096418389054905"/>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26933548913215249"/>
          <c:y val="0.11929424626338828"/>
          <c:w val="0.67648723085470486"/>
          <c:h val="0.7060409955093041"/>
        </c:manualLayout>
      </c:layout>
      <c:barChart>
        <c:barDir val="bar"/>
        <c:grouping val="clustered"/>
        <c:varyColors val="0"/>
        <c:ser>
          <c:idx val="0"/>
          <c:order val="0"/>
          <c:tx>
            <c:strRef>
              <c:f>Foglio1!$B$1</c:f>
              <c:strCache>
                <c:ptCount val="1"/>
                <c:pt idx="0">
                  <c:v>Serie 1</c:v>
                </c:pt>
              </c:strCache>
            </c:strRef>
          </c:tx>
          <c:spPr>
            <a:solidFill>
              <a:srgbClr val="1EA982"/>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1-B452-4E1D-AB4F-AAFF162F41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Foglio1!$A$2:$A$4</c:f>
              <c:strCache>
                <c:ptCount val="2"/>
                <c:pt idx="0">
                  <c:v>Chiarezza</c:v>
                </c:pt>
                <c:pt idx="1">
                  <c:v>Completezza</c:v>
                </c:pt>
              </c:strCache>
            </c:strRef>
          </c:cat>
          <c:val>
            <c:numRef>
              <c:f>Foglio1!$B$2:$B$4</c:f>
              <c:numCache>
                <c:formatCode>General</c:formatCode>
                <c:ptCount val="3"/>
                <c:pt idx="0">
                  <c:v>4.5</c:v>
                </c:pt>
                <c:pt idx="1">
                  <c:v>4.5999999999999996</c:v>
                </c:pt>
                <c:pt idx="2">
                  <c:v>0</c:v>
                </c:pt>
              </c:numCache>
            </c:numRef>
          </c:val>
          <c:extLst>
            <c:ext xmlns:c16="http://schemas.microsoft.com/office/drawing/2014/chart" uri="{C3380CC4-5D6E-409C-BE32-E72D297353CC}">
              <c16:uniqueId val="{00000000-5937-4F19-83C8-CD975CC0EACB}"/>
            </c:ext>
          </c:extLst>
        </c:ser>
        <c:dLbls>
          <c:showLegendKey val="0"/>
          <c:showVal val="0"/>
          <c:showCatName val="0"/>
          <c:showSerName val="0"/>
          <c:showPercent val="0"/>
          <c:showBubbleSize val="0"/>
        </c:dLbls>
        <c:gapWidth val="182"/>
        <c:axId val="1765688784"/>
        <c:axId val="1765688368"/>
      </c:barChart>
      <c:catAx>
        <c:axId val="1765688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65688368"/>
        <c:crosses val="autoZero"/>
        <c:auto val="1"/>
        <c:lblAlgn val="ctr"/>
        <c:lblOffset val="100"/>
        <c:noMultiLvlLbl val="0"/>
      </c:catAx>
      <c:valAx>
        <c:axId val="1765688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6568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Interesse</a:t>
            </a:r>
            <a:r>
              <a:rPr lang="it-IT" baseline="0" dirty="0"/>
              <a:t> medio</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La tua aspettativa</c:v>
                </c:pt>
              </c:strCache>
            </c:strRef>
          </c:tx>
          <c:spPr>
            <a:solidFill>
              <a:srgbClr val="FFC000"/>
            </a:solidFill>
            <a:ln>
              <a:noFill/>
            </a:ln>
            <a:effectLst/>
          </c:spPr>
          <c:invertIfNegative val="0"/>
          <c:cat>
            <c:strRef>
              <c:f>Foglio1!$A$2</c:f>
              <c:strCache>
                <c:ptCount val="1"/>
                <c:pt idx="0">
                  <c:v>Interesse</c:v>
                </c:pt>
              </c:strCache>
            </c:strRef>
          </c:cat>
          <c:val>
            <c:numRef>
              <c:f>Foglio1!$B$2</c:f>
              <c:numCache>
                <c:formatCode>General</c:formatCode>
                <c:ptCount val="1"/>
                <c:pt idx="0">
                  <c:v>3</c:v>
                </c:pt>
              </c:numCache>
            </c:numRef>
          </c:val>
          <c:extLst>
            <c:ext xmlns:c16="http://schemas.microsoft.com/office/drawing/2014/chart" uri="{C3380CC4-5D6E-409C-BE32-E72D297353CC}">
              <c16:uniqueId val="{00000000-000E-487C-8481-5BD096D4BC41}"/>
            </c:ext>
          </c:extLst>
        </c:ser>
        <c:ser>
          <c:idx val="1"/>
          <c:order val="1"/>
          <c:tx>
            <c:strRef>
              <c:f>Foglio1!$C$1</c:f>
              <c:strCache>
                <c:ptCount val="1"/>
                <c:pt idx="0">
                  <c:v>L'opinione dei consumatori</c:v>
                </c:pt>
              </c:strCache>
            </c:strRef>
          </c:tx>
          <c:spPr>
            <a:solidFill>
              <a:srgbClr val="1EA982"/>
            </a:solidFill>
            <a:ln>
              <a:noFill/>
            </a:ln>
            <a:effectLst/>
          </c:spPr>
          <c:invertIfNegative val="0"/>
          <c:cat>
            <c:strRef>
              <c:f>Foglio1!$A$2</c:f>
              <c:strCache>
                <c:ptCount val="1"/>
                <c:pt idx="0">
                  <c:v>Interesse</c:v>
                </c:pt>
              </c:strCache>
            </c:strRef>
          </c:cat>
          <c:val>
            <c:numRef>
              <c:f>Foglio1!$C$2</c:f>
              <c:numCache>
                <c:formatCode>General</c:formatCode>
                <c:ptCount val="1"/>
                <c:pt idx="0">
                  <c:v>4</c:v>
                </c:pt>
              </c:numCache>
            </c:numRef>
          </c:val>
          <c:extLst>
            <c:ext xmlns:c16="http://schemas.microsoft.com/office/drawing/2014/chart" uri="{C3380CC4-5D6E-409C-BE32-E72D297353CC}">
              <c16:uniqueId val="{00000001-000E-487C-8481-5BD096D4BC41}"/>
            </c:ext>
          </c:extLst>
        </c:ser>
        <c:dLbls>
          <c:showLegendKey val="0"/>
          <c:showVal val="0"/>
          <c:showCatName val="0"/>
          <c:showSerName val="0"/>
          <c:showPercent val="0"/>
          <c:showBubbleSize val="0"/>
        </c:dLbls>
        <c:gapWidth val="182"/>
        <c:axId val="1994761472"/>
        <c:axId val="1994756064"/>
      </c:barChart>
      <c:catAx>
        <c:axId val="199476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56064"/>
        <c:crosses val="autoZero"/>
        <c:auto val="1"/>
        <c:lblAlgn val="ctr"/>
        <c:lblOffset val="100"/>
        <c:noMultiLvlLbl val="0"/>
      </c:catAx>
      <c:valAx>
        <c:axId val="1994756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6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Interesse medio per le caratteristiche</a:t>
            </a:r>
            <a:r>
              <a:rPr lang="it-IT" baseline="0" dirty="0"/>
              <a:t> del prodotto</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La tua aspettativa</c:v>
                </c:pt>
              </c:strCache>
            </c:strRef>
          </c:tx>
          <c:spPr>
            <a:solidFill>
              <a:srgbClr val="FFC000"/>
            </a:solidFill>
            <a:ln>
              <a:noFill/>
            </a:ln>
            <a:effectLst/>
          </c:spPr>
          <c:invertIfNegative val="0"/>
          <c:cat>
            <c:strRef>
              <c:f>Foglio1!$A$2:$A$7</c:f>
              <c:strCache>
                <c:ptCount val="6"/>
                <c:pt idx="0">
                  <c:v>Biologica</c:v>
                </c:pt>
                <c:pt idx="1">
                  <c:v>100% Italiana</c:v>
                </c:pt>
                <c:pt idx="2">
                  <c:v>Alta digeribilità</c:v>
                </c:pt>
                <c:pt idx="3">
                  <c:v>Artigianale</c:v>
                </c:pt>
                <c:pt idx="4">
                  <c:v>Naturalmente contenete B1</c:v>
                </c:pt>
                <c:pt idx="5">
                  <c:v>100% Siciliana</c:v>
                </c:pt>
              </c:strCache>
            </c:strRef>
          </c:cat>
          <c:val>
            <c:numRef>
              <c:f>Foglio1!$B$2:$B$7</c:f>
              <c:numCache>
                <c:formatCode>General</c:formatCode>
                <c:ptCount val="6"/>
                <c:pt idx="0">
                  <c:v>4</c:v>
                </c:pt>
                <c:pt idx="1">
                  <c:v>4</c:v>
                </c:pt>
                <c:pt idx="2">
                  <c:v>4</c:v>
                </c:pt>
                <c:pt idx="3">
                  <c:v>3</c:v>
                </c:pt>
                <c:pt idx="4">
                  <c:v>4</c:v>
                </c:pt>
                <c:pt idx="5">
                  <c:v>3</c:v>
                </c:pt>
              </c:numCache>
            </c:numRef>
          </c:val>
          <c:extLst>
            <c:ext xmlns:c16="http://schemas.microsoft.com/office/drawing/2014/chart" uri="{C3380CC4-5D6E-409C-BE32-E72D297353CC}">
              <c16:uniqueId val="{00000000-DA3C-48D9-A101-7791E0D6D901}"/>
            </c:ext>
          </c:extLst>
        </c:ser>
        <c:ser>
          <c:idx val="1"/>
          <c:order val="1"/>
          <c:tx>
            <c:strRef>
              <c:f>Foglio1!$C$1</c:f>
              <c:strCache>
                <c:ptCount val="1"/>
                <c:pt idx="0">
                  <c:v>L'opinione dei consumatori</c:v>
                </c:pt>
              </c:strCache>
            </c:strRef>
          </c:tx>
          <c:spPr>
            <a:solidFill>
              <a:srgbClr val="1EA982"/>
            </a:solidFill>
            <a:ln>
              <a:noFill/>
            </a:ln>
            <a:effectLst/>
          </c:spPr>
          <c:invertIfNegative val="0"/>
          <c:cat>
            <c:strRef>
              <c:f>Foglio1!$A$2:$A$7</c:f>
              <c:strCache>
                <c:ptCount val="6"/>
                <c:pt idx="0">
                  <c:v>Biologica</c:v>
                </c:pt>
                <c:pt idx="1">
                  <c:v>100% Italiana</c:v>
                </c:pt>
                <c:pt idx="2">
                  <c:v>Alta digeribilità</c:v>
                </c:pt>
                <c:pt idx="3">
                  <c:v>Artigianale</c:v>
                </c:pt>
                <c:pt idx="4">
                  <c:v>Naturalmente contenete B1</c:v>
                </c:pt>
                <c:pt idx="5">
                  <c:v>100% Siciliana</c:v>
                </c:pt>
              </c:strCache>
            </c:strRef>
          </c:cat>
          <c:val>
            <c:numRef>
              <c:f>Foglio1!$C$2:$C$7</c:f>
              <c:numCache>
                <c:formatCode>General</c:formatCode>
                <c:ptCount val="6"/>
                <c:pt idx="0">
                  <c:v>4.87</c:v>
                </c:pt>
                <c:pt idx="1">
                  <c:v>4.87</c:v>
                </c:pt>
                <c:pt idx="2">
                  <c:v>4.55</c:v>
                </c:pt>
                <c:pt idx="3">
                  <c:v>4.55</c:v>
                </c:pt>
                <c:pt idx="4">
                  <c:v>4.05</c:v>
                </c:pt>
                <c:pt idx="5">
                  <c:v>3.2</c:v>
                </c:pt>
              </c:numCache>
            </c:numRef>
          </c:val>
          <c:extLst>
            <c:ext xmlns:c16="http://schemas.microsoft.com/office/drawing/2014/chart" uri="{C3380CC4-5D6E-409C-BE32-E72D297353CC}">
              <c16:uniqueId val="{00000001-DA3C-48D9-A101-7791E0D6D901}"/>
            </c:ext>
          </c:extLst>
        </c:ser>
        <c:dLbls>
          <c:showLegendKey val="0"/>
          <c:showVal val="0"/>
          <c:showCatName val="0"/>
          <c:showSerName val="0"/>
          <c:showPercent val="0"/>
          <c:showBubbleSize val="0"/>
        </c:dLbls>
        <c:gapWidth val="182"/>
        <c:axId val="1994761472"/>
        <c:axId val="1994756064"/>
      </c:barChart>
      <c:catAx>
        <c:axId val="199476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56064"/>
        <c:crosses val="autoZero"/>
        <c:auto val="1"/>
        <c:lblAlgn val="ctr"/>
        <c:lblOffset val="100"/>
        <c:noMultiLvlLbl val="0"/>
      </c:catAx>
      <c:valAx>
        <c:axId val="1994756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6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err="1"/>
              <a:t>Sesso</a:t>
            </a:r>
            <a:endParaRPr lang="en-US" dirty="0"/>
          </a:p>
        </c:rich>
      </c:tx>
      <c:layout>
        <c:manualLayout>
          <c:xMode val="edge"/>
          <c:yMode val="edge"/>
          <c:x val="0"/>
          <c:y val="0.12617693609317737"/>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Vendite</c:v>
                </c:pt>
              </c:strCache>
            </c:strRef>
          </c:tx>
          <c:dPt>
            <c:idx val="0"/>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F2C-4C65-AF52-B6E2F4C5F2E0}"/>
              </c:ext>
            </c:extLst>
          </c:dPt>
          <c:dPt>
            <c:idx val="1"/>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F2C-4C65-AF52-B6E2F4C5F2E0}"/>
              </c:ext>
            </c:extLst>
          </c:dPt>
          <c:dLbls>
            <c:dLbl>
              <c:idx val="1"/>
              <c:layout>
                <c:manualLayout>
                  <c:x val="0.11271793335663133"/>
                  <c:y val="0.14338779031913707"/>
                </c:manualLayout>
              </c:layout>
              <c:tx>
                <c:rich>
                  <a:bodyPr/>
                  <a:lstStyle/>
                  <a:p>
                    <a:fld id="{EF93837C-5F1C-473D-A219-139A83837538}" type="VALUE">
                      <a:rPr lang="en-US">
                        <a:highlight>
                          <a:srgbClr val="F5BF01"/>
                        </a:highlight>
                      </a:rPr>
                      <a:pPr/>
                      <a:t>[VALORE]</a:t>
                    </a:fld>
                    <a:endParaRPr lang="it-IT"/>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F2C-4C65-AF52-B6E2F4C5F2E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Foglio1!$A$2:$A$3</c:f>
              <c:strCache>
                <c:ptCount val="2"/>
                <c:pt idx="0">
                  <c:v>Femmine</c:v>
                </c:pt>
                <c:pt idx="1">
                  <c:v>Maschi</c:v>
                </c:pt>
              </c:strCache>
            </c:strRef>
          </c:cat>
          <c:val>
            <c:numRef>
              <c:f>Foglio1!$B$2:$B$3</c:f>
              <c:numCache>
                <c:formatCode>0.00%</c:formatCode>
                <c:ptCount val="2"/>
                <c:pt idx="0">
                  <c:v>0.82499999999999996</c:v>
                </c:pt>
                <c:pt idx="1">
                  <c:v>0.17499999999999999</c:v>
                </c:pt>
              </c:numCache>
            </c:numRef>
          </c:val>
          <c:extLst>
            <c:ext xmlns:c16="http://schemas.microsoft.com/office/drawing/2014/chart" uri="{C3380CC4-5D6E-409C-BE32-E72D297353CC}">
              <c16:uniqueId val="{00000006-DF2C-4C65-AF52-B6E2F4C5F2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637544169121277"/>
          <c:y val="0.46873366775651215"/>
          <c:w val="0.22795149578694535"/>
          <c:h val="0.183427172971361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Giudizi medi sul packaging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24125581386513639"/>
          <c:y val="2.1045395482864725E-2"/>
          <c:w val="0.71642822340058754"/>
          <c:h val="0.64042598048302812"/>
        </c:manualLayout>
      </c:layout>
      <c:barChart>
        <c:barDir val="bar"/>
        <c:grouping val="clustered"/>
        <c:varyColors val="0"/>
        <c:ser>
          <c:idx val="0"/>
          <c:order val="0"/>
          <c:tx>
            <c:strRef>
              <c:f>Foglio1!$B$1</c:f>
              <c:strCache>
                <c:ptCount val="1"/>
                <c:pt idx="0">
                  <c:v>La tua aspettativa</c:v>
                </c:pt>
              </c:strCache>
            </c:strRef>
          </c:tx>
          <c:spPr>
            <a:solidFill>
              <a:srgbClr val="FFC000"/>
            </a:solidFill>
            <a:ln>
              <a:noFill/>
            </a:ln>
            <a:effectLst/>
          </c:spPr>
          <c:invertIfNegative val="0"/>
          <c:dPt>
            <c:idx val="2"/>
            <c:invertIfNegative val="0"/>
            <c:bubble3D val="0"/>
            <c:spPr>
              <a:solidFill>
                <a:schemeClr val="bg1"/>
              </a:solidFill>
              <a:ln>
                <a:noFill/>
              </a:ln>
              <a:effectLst/>
            </c:spPr>
            <c:extLst>
              <c:ext xmlns:c16="http://schemas.microsoft.com/office/drawing/2014/chart" uri="{C3380CC4-5D6E-409C-BE32-E72D297353CC}">
                <c16:uniqueId val="{00000000-8D89-4314-803F-1383815A3E7A}"/>
              </c:ext>
            </c:extLst>
          </c:dPt>
          <c:cat>
            <c:strRef>
              <c:f>Foglio1!$A$2:$A$4</c:f>
              <c:strCache>
                <c:ptCount val="2"/>
                <c:pt idx="0">
                  <c:v>Chiarezza</c:v>
                </c:pt>
                <c:pt idx="1">
                  <c:v>Completezza</c:v>
                </c:pt>
              </c:strCache>
            </c:strRef>
          </c:cat>
          <c:val>
            <c:numRef>
              <c:f>Foglio1!$B$2:$B$4</c:f>
              <c:numCache>
                <c:formatCode>General</c:formatCode>
                <c:ptCount val="3"/>
                <c:pt idx="0">
                  <c:v>4</c:v>
                </c:pt>
                <c:pt idx="1">
                  <c:v>4</c:v>
                </c:pt>
                <c:pt idx="2">
                  <c:v>5</c:v>
                </c:pt>
              </c:numCache>
            </c:numRef>
          </c:val>
          <c:extLst>
            <c:ext xmlns:c16="http://schemas.microsoft.com/office/drawing/2014/chart" uri="{C3380CC4-5D6E-409C-BE32-E72D297353CC}">
              <c16:uniqueId val="{00000000-000E-487C-8481-5BD096D4BC41}"/>
            </c:ext>
          </c:extLst>
        </c:ser>
        <c:ser>
          <c:idx val="1"/>
          <c:order val="1"/>
          <c:tx>
            <c:strRef>
              <c:f>Foglio1!$C$1</c:f>
              <c:strCache>
                <c:ptCount val="1"/>
                <c:pt idx="0">
                  <c:v>L'opinione dei consumatori</c:v>
                </c:pt>
              </c:strCache>
            </c:strRef>
          </c:tx>
          <c:spPr>
            <a:solidFill>
              <a:srgbClr val="1EA982"/>
            </a:solidFill>
            <a:ln>
              <a:noFill/>
            </a:ln>
            <a:effectLst/>
          </c:spPr>
          <c:invertIfNegative val="0"/>
          <c:cat>
            <c:strRef>
              <c:f>Foglio1!$A$2:$A$4</c:f>
              <c:strCache>
                <c:ptCount val="2"/>
                <c:pt idx="0">
                  <c:v>Chiarezza</c:v>
                </c:pt>
                <c:pt idx="1">
                  <c:v>Completezza</c:v>
                </c:pt>
              </c:strCache>
            </c:strRef>
          </c:cat>
          <c:val>
            <c:numRef>
              <c:f>Foglio1!$C$2:$C$4</c:f>
              <c:numCache>
                <c:formatCode>General</c:formatCode>
                <c:ptCount val="3"/>
                <c:pt idx="0">
                  <c:v>4.5</c:v>
                </c:pt>
                <c:pt idx="1">
                  <c:v>4.5999999999999996</c:v>
                </c:pt>
              </c:numCache>
            </c:numRef>
          </c:val>
          <c:extLst>
            <c:ext xmlns:c16="http://schemas.microsoft.com/office/drawing/2014/chart" uri="{C3380CC4-5D6E-409C-BE32-E72D297353CC}">
              <c16:uniqueId val="{00000001-000E-487C-8481-5BD096D4BC41}"/>
            </c:ext>
          </c:extLst>
        </c:ser>
        <c:dLbls>
          <c:showLegendKey val="0"/>
          <c:showVal val="0"/>
          <c:showCatName val="0"/>
          <c:showSerName val="0"/>
          <c:showPercent val="0"/>
          <c:showBubbleSize val="0"/>
        </c:dLbls>
        <c:gapWidth val="182"/>
        <c:axId val="1994761472"/>
        <c:axId val="1994756064"/>
      </c:barChart>
      <c:catAx>
        <c:axId val="199476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56064"/>
        <c:crosses val="autoZero"/>
        <c:auto val="1"/>
        <c:lblAlgn val="ctr"/>
        <c:lblOffset val="100"/>
        <c:noMultiLvlLbl val="0"/>
      </c:catAx>
      <c:valAx>
        <c:axId val="1994756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61472"/>
        <c:crosses val="autoZero"/>
        <c:crossBetween val="between"/>
      </c:valAx>
      <c:spPr>
        <a:noFill/>
        <a:ln>
          <a:noFill/>
        </a:ln>
        <a:effectLst/>
      </c:spPr>
    </c:plotArea>
    <c:legend>
      <c:legendPos val="b"/>
      <c:layout>
        <c:manualLayout>
          <c:xMode val="edge"/>
          <c:yMode val="edge"/>
          <c:x val="5.6732258747747816E-2"/>
          <c:y val="0.79628961791144748"/>
          <c:w val="0.76888305682514146"/>
          <c:h val="0.1135301628655388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Gradimento medio post-assaggio</a:t>
            </a:r>
          </a:p>
        </c:rich>
      </c:tx>
      <c:layout>
        <c:manualLayout>
          <c:xMode val="edge"/>
          <c:yMode val="edge"/>
          <c:x val="0.17504284827763991"/>
          <c:y val="0.1679745138600009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La tua aspettativa</c:v>
                </c:pt>
              </c:strCache>
            </c:strRef>
          </c:tx>
          <c:spPr>
            <a:solidFill>
              <a:srgbClr val="FFC000"/>
            </a:solidFill>
            <a:ln>
              <a:noFill/>
            </a:ln>
            <a:effectLst/>
          </c:spPr>
          <c:invertIfNegative val="0"/>
          <c:cat>
            <c:strRef>
              <c:f>Foglio1!$A$2:$A$3</c:f>
              <c:strCache>
                <c:ptCount val="1"/>
                <c:pt idx="0">
                  <c:v>Gradimento</c:v>
                </c:pt>
              </c:strCache>
            </c:strRef>
          </c:cat>
          <c:val>
            <c:numRef>
              <c:f>Foglio1!$B$2:$B$3</c:f>
              <c:numCache>
                <c:formatCode>General</c:formatCode>
                <c:ptCount val="2"/>
                <c:pt idx="0">
                  <c:v>4</c:v>
                </c:pt>
                <c:pt idx="1">
                  <c:v>0</c:v>
                </c:pt>
              </c:numCache>
            </c:numRef>
          </c:val>
          <c:extLst>
            <c:ext xmlns:c16="http://schemas.microsoft.com/office/drawing/2014/chart" uri="{C3380CC4-5D6E-409C-BE32-E72D297353CC}">
              <c16:uniqueId val="{00000000-DA3C-48D9-A101-7791E0D6D901}"/>
            </c:ext>
          </c:extLst>
        </c:ser>
        <c:ser>
          <c:idx val="1"/>
          <c:order val="1"/>
          <c:tx>
            <c:strRef>
              <c:f>Foglio1!$C$1</c:f>
              <c:strCache>
                <c:ptCount val="1"/>
                <c:pt idx="0">
                  <c:v>L'opinione dei consumatori</c:v>
                </c:pt>
              </c:strCache>
            </c:strRef>
          </c:tx>
          <c:spPr>
            <a:solidFill>
              <a:srgbClr val="1EA982"/>
            </a:solidFill>
            <a:ln>
              <a:noFill/>
            </a:ln>
            <a:effectLst/>
          </c:spPr>
          <c:invertIfNegative val="0"/>
          <c:dPt>
            <c:idx val="1"/>
            <c:invertIfNegative val="0"/>
            <c:bubble3D val="0"/>
            <c:spPr>
              <a:solidFill>
                <a:schemeClr val="bg1"/>
              </a:solidFill>
              <a:ln>
                <a:noFill/>
              </a:ln>
              <a:effectLst/>
            </c:spPr>
            <c:extLst>
              <c:ext xmlns:c16="http://schemas.microsoft.com/office/drawing/2014/chart" uri="{C3380CC4-5D6E-409C-BE32-E72D297353CC}">
                <c16:uniqueId val="{00000000-83B0-403E-987A-1B7B14250ED7}"/>
              </c:ext>
            </c:extLst>
          </c:dPt>
          <c:cat>
            <c:strRef>
              <c:f>Foglio1!$A$2:$A$3</c:f>
              <c:strCache>
                <c:ptCount val="1"/>
                <c:pt idx="0">
                  <c:v>Gradimento</c:v>
                </c:pt>
              </c:strCache>
            </c:strRef>
          </c:cat>
          <c:val>
            <c:numRef>
              <c:f>Foglio1!$C$2:$C$3</c:f>
              <c:numCache>
                <c:formatCode>General</c:formatCode>
                <c:ptCount val="2"/>
                <c:pt idx="0">
                  <c:v>4.5999999999999996</c:v>
                </c:pt>
                <c:pt idx="1">
                  <c:v>5</c:v>
                </c:pt>
              </c:numCache>
            </c:numRef>
          </c:val>
          <c:extLst>
            <c:ext xmlns:c16="http://schemas.microsoft.com/office/drawing/2014/chart" uri="{C3380CC4-5D6E-409C-BE32-E72D297353CC}">
              <c16:uniqueId val="{00000001-DA3C-48D9-A101-7791E0D6D901}"/>
            </c:ext>
          </c:extLst>
        </c:ser>
        <c:dLbls>
          <c:showLegendKey val="0"/>
          <c:showVal val="0"/>
          <c:showCatName val="0"/>
          <c:showSerName val="0"/>
          <c:showPercent val="0"/>
          <c:showBubbleSize val="0"/>
        </c:dLbls>
        <c:gapWidth val="182"/>
        <c:axId val="1994761472"/>
        <c:axId val="1994756064"/>
      </c:barChart>
      <c:catAx>
        <c:axId val="199476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56064"/>
        <c:crosses val="autoZero"/>
        <c:auto val="1"/>
        <c:lblAlgn val="ctr"/>
        <c:lblOffset val="100"/>
        <c:noMultiLvlLbl val="0"/>
      </c:catAx>
      <c:valAx>
        <c:axId val="1994756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6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Gradimento vs prodotto utilizzato abitualmente</a:t>
            </a:r>
          </a:p>
        </c:rich>
      </c:tx>
      <c:layout>
        <c:manualLayout>
          <c:xMode val="edge"/>
          <c:yMode val="edge"/>
          <c:x val="0.17746598460983662"/>
          <c:y val="0.21853033748026648"/>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La tua aspettativa</c:v>
                </c:pt>
              </c:strCache>
            </c:strRef>
          </c:tx>
          <c:spPr>
            <a:solidFill>
              <a:srgbClr val="FFC000"/>
            </a:solidFill>
            <a:ln>
              <a:noFill/>
            </a:ln>
            <a:effectLst/>
          </c:spPr>
          <c:invertIfNegative val="0"/>
          <c:cat>
            <c:strRef>
              <c:f>Foglio1!$A$2:$A$3</c:f>
              <c:strCache>
                <c:ptCount val="1"/>
                <c:pt idx="0">
                  <c:v>Qualità percepita dal genitore</c:v>
                </c:pt>
              </c:strCache>
            </c:strRef>
          </c:cat>
          <c:val>
            <c:numRef>
              <c:f>Foglio1!$B$2:$B$3</c:f>
              <c:numCache>
                <c:formatCode>General</c:formatCode>
                <c:ptCount val="2"/>
                <c:pt idx="0">
                  <c:v>4</c:v>
                </c:pt>
                <c:pt idx="1">
                  <c:v>0</c:v>
                </c:pt>
              </c:numCache>
            </c:numRef>
          </c:val>
          <c:extLst>
            <c:ext xmlns:c16="http://schemas.microsoft.com/office/drawing/2014/chart" uri="{C3380CC4-5D6E-409C-BE32-E72D297353CC}">
              <c16:uniqueId val="{00000000-4127-49FD-9953-61C1D762417A}"/>
            </c:ext>
          </c:extLst>
        </c:ser>
        <c:ser>
          <c:idx val="1"/>
          <c:order val="1"/>
          <c:tx>
            <c:strRef>
              <c:f>Foglio1!$C$1</c:f>
              <c:strCache>
                <c:ptCount val="1"/>
                <c:pt idx="0">
                  <c:v>L'opinione dei consumatori</c:v>
                </c:pt>
              </c:strCache>
            </c:strRef>
          </c:tx>
          <c:spPr>
            <a:solidFill>
              <a:srgbClr val="1EA982"/>
            </a:solidFill>
            <a:ln>
              <a:noFill/>
            </a:ln>
            <a:effectLst/>
          </c:spPr>
          <c:invertIfNegative val="0"/>
          <c:dPt>
            <c:idx val="1"/>
            <c:invertIfNegative val="0"/>
            <c:bubble3D val="0"/>
            <c:spPr>
              <a:solidFill>
                <a:schemeClr val="bg1"/>
              </a:solidFill>
              <a:ln>
                <a:noFill/>
              </a:ln>
              <a:effectLst/>
            </c:spPr>
            <c:extLst>
              <c:ext xmlns:c16="http://schemas.microsoft.com/office/drawing/2014/chart" uri="{C3380CC4-5D6E-409C-BE32-E72D297353CC}">
                <c16:uniqueId val="{00000002-4127-49FD-9953-61C1D762417A}"/>
              </c:ext>
            </c:extLst>
          </c:dPt>
          <c:cat>
            <c:strRef>
              <c:f>Foglio1!$A$2:$A$3</c:f>
              <c:strCache>
                <c:ptCount val="1"/>
                <c:pt idx="0">
                  <c:v>Qualità percepita dal genitore</c:v>
                </c:pt>
              </c:strCache>
            </c:strRef>
          </c:cat>
          <c:val>
            <c:numRef>
              <c:f>Foglio1!$C$2:$C$3</c:f>
              <c:numCache>
                <c:formatCode>General</c:formatCode>
                <c:ptCount val="2"/>
                <c:pt idx="0">
                  <c:v>4.3</c:v>
                </c:pt>
                <c:pt idx="1">
                  <c:v>5</c:v>
                </c:pt>
              </c:numCache>
            </c:numRef>
          </c:val>
          <c:extLst>
            <c:ext xmlns:c16="http://schemas.microsoft.com/office/drawing/2014/chart" uri="{C3380CC4-5D6E-409C-BE32-E72D297353CC}">
              <c16:uniqueId val="{00000003-4127-49FD-9953-61C1D762417A}"/>
            </c:ext>
          </c:extLst>
        </c:ser>
        <c:dLbls>
          <c:showLegendKey val="0"/>
          <c:showVal val="0"/>
          <c:showCatName val="0"/>
          <c:showSerName val="0"/>
          <c:showPercent val="0"/>
          <c:showBubbleSize val="0"/>
        </c:dLbls>
        <c:gapWidth val="182"/>
        <c:axId val="1994761472"/>
        <c:axId val="1994756064"/>
      </c:barChart>
      <c:catAx>
        <c:axId val="199476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56064"/>
        <c:crosses val="autoZero"/>
        <c:auto val="1"/>
        <c:lblAlgn val="ctr"/>
        <c:lblOffset val="100"/>
        <c:noMultiLvlLbl val="0"/>
      </c:catAx>
      <c:valAx>
        <c:axId val="1994756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99476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err="1"/>
              <a:t>Età</a:t>
            </a:r>
            <a:endParaRPr lang="en-US" dirty="0"/>
          </a:p>
        </c:rich>
      </c:tx>
      <c:layout>
        <c:manualLayout>
          <c:xMode val="edge"/>
          <c:yMode val="edge"/>
          <c:x val="1.1139633989689278E-2"/>
          <c:y val="0.12617693609317737"/>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Vendite</c:v>
                </c:pt>
              </c:strCache>
            </c:strRef>
          </c:tx>
          <c:dPt>
            <c:idx val="0"/>
            <c:bubble3D val="0"/>
            <c:spPr>
              <a:solidFill>
                <a:srgbClr val="47775B"/>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7A44-4CBB-B3F8-50DAB437D9B9}"/>
              </c:ext>
            </c:extLst>
          </c:dPt>
          <c:dPt>
            <c:idx val="1"/>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7A44-4CBB-B3F8-50DAB437D9B9}"/>
              </c:ext>
            </c:extLst>
          </c:dPt>
          <c:dPt>
            <c:idx val="2"/>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A44-4CBB-B3F8-50DAB437D9B9}"/>
              </c:ext>
            </c:extLst>
          </c:dPt>
          <c:dPt>
            <c:idx val="3"/>
            <c:bubble3D val="0"/>
            <c:spPr>
              <a:solidFill>
                <a:srgbClr val="39B999"/>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2EA-428B-9421-A671E3FC061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829-424C-845B-42903F82343E}"/>
              </c:ext>
            </c:extLst>
          </c:dPt>
          <c:dLbls>
            <c:dLbl>
              <c:idx val="0"/>
              <c:layout>
                <c:manualLayout>
                  <c:x val="-1.8842120484479665E-2"/>
                  <c:y val="0.1113209245042320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44-4CBB-B3F8-50DAB437D9B9}"/>
                </c:ext>
              </c:extLst>
            </c:dLbl>
            <c:dLbl>
              <c:idx val="3"/>
              <c:layout>
                <c:manualLayout>
                  <c:x val="9.4490642585249321E-2"/>
                  <c:y val="0.2197005012818770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2EA-428B-9421-A671E3FC061F}"/>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Foglio1!$A$2:$A$5</c:f>
              <c:strCache>
                <c:ptCount val="4"/>
                <c:pt idx="0">
                  <c:v>&lt;30</c:v>
                </c:pt>
                <c:pt idx="1">
                  <c:v>30-39</c:v>
                </c:pt>
                <c:pt idx="2">
                  <c:v>40-49</c:v>
                </c:pt>
                <c:pt idx="3">
                  <c:v>50-59</c:v>
                </c:pt>
              </c:strCache>
            </c:strRef>
          </c:cat>
          <c:val>
            <c:numRef>
              <c:f>Foglio1!$B$2:$B$5</c:f>
              <c:numCache>
                <c:formatCode>0.00%</c:formatCode>
                <c:ptCount val="4"/>
                <c:pt idx="0">
                  <c:v>2.5000000000000001E-2</c:v>
                </c:pt>
                <c:pt idx="1">
                  <c:v>0.52500000000000002</c:v>
                </c:pt>
                <c:pt idx="2">
                  <c:v>0.35</c:v>
                </c:pt>
                <c:pt idx="3">
                  <c:v>0.08</c:v>
                </c:pt>
              </c:numCache>
            </c:numRef>
          </c:val>
          <c:extLst>
            <c:ext xmlns:c16="http://schemas.microsoft.com/office/drawing/2014/chart" uri="{C3380CC4-5D6E-409C-BE32-E72D297353CC}">
              <c16:uniqueId val="{00000000-7A44-4CBB-B3F8-50DAB437D9B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b="1" dirty="0">
                <a:latin typeface="Lato Black" panose="020F0502020204030203" pitchFamily="34" charset="0"/>
                <a:ea typeface="Lato Black" panose="020F0502020204030203" pitchFamily="34" charset="0"/>
                <a:cs typeface="Lato Black" panose="020F0502020204030203" pitchFamily="34" charset="0"/>
              </a:rPr>
              <a:t>Abitudini di consumo</a:t>
            </a:r>
          </a:p>
        </c:rich>
      </c:tx>
      <c:layout>
        <c:manualLayout>
          <c:xMode val="edge"/>
          <c:yMode val="edge"/>
          <c:x val="8.5249770484102459E-3"/>
          <c:y val="6.509889393391078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Serie 1</c:v>
                </c:pt>
              </c:strCache>
            </c:strRef>
          </c:tx>
          <c:spPr>
            <a:solidFill>
              <a:srgbClr val="F5BF0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Foglio1!$A$2:$A$4</c:f>
              <c:strCache>
                <c:ptCount val="3"/>
                <c:pt idx="0">
                  <c:v>Prodotti artigianali</c:v>
                </c:pt>
                <c:pt idx="1">
                  <c:v>Prodotti italiani</c:v>
                </c:pt>
                <c:pt idx="2">
                  <c:v>Prodotti biologici</c:v>
                </c:pt>
              </c:strCache>
            </c:strRef>
          </c:cat>
          <c:val>
            <c:numRef>
              <c:f>Foglio1!$B$2:$B$4</c:f>
              <c:numCache>
                <c:formatCode>0.00%</c:formatCode>
                <c:ptCount val="3"/>
                <c:pt idx="0">
                  <c:v>0.625</c:v>
                </c:pt>
                <c:pt idx="1">
                  <c:v>0.67500000000000004</c:v>
                </c:pt>
                <c:pt idx="2">
                  <c:v>0.85</c:v>
                </c:pt>
              </c:numCache>
            </c:numRef>
          </c:val>
          <c:extLst>
            <c:ext xmlns:c16="http://schemas.microsoft.com/office/drawing/2014/chart" uri="{C3380CC4-5D6E-409C-BE32-E72D297353CC}">
              <c16:uniqueId val="{00000000-00E8-4FF9-B51D-97064B6C1BAA}"/>
            </c:ext>
          </c:extLst>
        </c:ser>
        <c:dLbls>
          <c:dLblPos val="outEnd"/>
          <c:showLegendKey val="0"/>
          <c:showVal val="1"/>
          <c:showCatName val="0"/>
          <c:showSerName val="0"/>
          <c:showPercent val="0"/>
          <c:showBubbleSize val="0"/>
        </c:dLbls>
        <c:gapWidth val="182"/>
        <c:axId val="1610715984"/>
        <c:axId val="1753258144"/>
      </c:barChart>
      <c:catAx>
        <c:axId val="161071598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53258144"/>
        <c:crosses val="autoZero"/>
        <c:auto val="1"/>
        <c:lblAlgn val="ctr"/>
        <c:lblOffset val="100"/>
        <c:noMultiLvlLbl val="0"/>
      </c:catAx>
      <c:valAx>
        <c:axId val="1753258144"/>
        <c:scaling>
          <c:orientation val="minMax"/>
        </c:scaling>
        <c:delete val="1"/>
        <c:axPos val="b"/>
        <c:numFmt formatCode="0.00%" sourceLinked="1"/>
        <c:majorTickMark val="out"/>
        <c:minorTickMark val="none"/>
        <c:tickLblPos val="nextTo"/>
        <c:crossAx val="161071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2688591655362198E-2"/>
          <c:y val="6.552762118224211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Inizio dello svezzamento</c:v>
                </c:pt>
              </c:strCache>
            </c:strRef>
          </c:tx>
          <c:dPt>
            <c:idx val="0"/>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EF8-4589-8230-88FCA69C4DF9}"/>
              </c:ext>
            </c:extLst>
          </c:dPt>
          <c:dPt>
            <c:idx val="1"/>
            <c:bubble3D val="0"/>
            <c:spPr>
              <a:solidFill>
                <a:srgbClr val="1EA98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EF8-4589-8230-88FCA69C4DF9}"/>
              </c:ext>
            </c:extLst>
          </c:dPt>
          <c:dLbls>
            <c:dLbl>
              <c:idx val="0"/>
              <c:layout>
                <c:manualLayout>
                  <c:x val="-0.15555976464406387"/>
                  <c:y val="0.1651015356058346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F8-4589-8230-88FCA69C4DF9}"/>
                </c:ext>
              </c:extLst>
            </c:dLbl>
            <c:dLbl>
              <c:idx val="1"/>
              <c:layout>
                <c:manualLayout>
                  <c:x val="0.16073577970600583"/>
                  <c:y val="-0.16112233501015444"/>
                </c:manualLayout>
              </c:layout>
              <c:spPr>
                <a:noFill/>
                <a:ln>
                  <a:noFill/>
                </a:ln>
                <a:effectLst/>
              </c:spPr>
              <c:txPr>
                <a:bodyPr rot="0" spcFirstLastPara="1" vertOverflow="ellipsis" vert="horz" wrap="square" lIns="38100" tIns="19050" rIns="38100" bIns="19050" anchor="ctr" anchorCtr="1">
                  <a:no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20322914675472004"/>
                      <c:h val="0.10868165160115537"/>
                    </c:manualLayout>
                  </c15:layout>
                </c:ext>
                <c:ext xmlns:c16="http://schemas.microsoft.com/office/drawing/2014/chart" uri="{C3380CC4-5D6E-409C-BE32-E72D297353CC}">
                  <c16:uniqueId val="{00000003-3EF8-4589-8230-88FCA69C4DF9}"/>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Foglio1!$A$2:$A$3</c:f>
              <c:strCache>
                <c:ptCount val="2"/>
                <c:pt idx="0">
                  <c:v>7-9 mesi</c:v>
                </c:pt>
                <c:pt idx="1">
                  <c:v>4-6 mesi</c:v>
                </c:pt>
              </c:strCache>
            </c:strRef>
          </c:cat>
          <c:val>
            <c:numRef>
              <c:f>Foglio1!$B$2:$B$3</c:f>
              <c:numCache>
                <c:formatCode>0.00%</c:formatCode>
                <c:ptCount val="2"/>
                <c:pt idx="0">
                  <c:v>0.22500000000000001</c:v>
                </c:pt>
                <c:pt idx="1">
                  <c:v>0.77500000000000002</c:v>
                </c:pt>
              </c:numCache>
            </c:numRef>
          </c:val>
          <c:extLst>
            <c:ext xmlns:c16="http://schemas.microsoft.com/office/drawing/2014/chart" uri="{C3380CC4-5D6E-409C-BE32-E72D297353CC}">
              <c16:uniqueId val="{0000000A-3EF8-4589-8230-88FCA69C4DF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it-IT" dirty="0"/>
              <a:t>Fine dello svezzamento</a:t>
            </a:r>
          </a:p>
        </c:rich>
      </c:tx>
      <c:layout>
        <c:manualLayout>
          <c:xMode val="edge"/>
          <c:yMode val="edge"/>
          <c:x val="3.2688591655362198E-2"/>
          <c:y val="6.552762118224211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Inizio dello svezzamento</c:v>
                </c:pt>
              </c:strCache>
            </c:strRef>
          </c:tx>
          <c:dPt>
            <c:idx val="0"/>
            <c:bubble3D val="0"/>
            <c:spPr>
              <a:solidFill>
                <a:srgbClr val="F5BF0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D69-4153-83CA-2ECC59751E95}"/>
              </c:ext>
            </c:extLst>
          </c:dPt>
          <c:dPt>
            <c:idx val="1"/>
            <c:bubble3D val="0"/>
            <c:spPr>
              <a:solidFill>
                <a:srgbClr val="1EA98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D69-4153-83CA-2ECC59751E95}"/>
              </c:ext>
            </c:extLst>
          </c:dPt>
          <c:dPt>
            <c:idx val="2"/>
            <c:bubble3D val="0"/>
            <c:spPr>
              <a:solidFill>
                <a:srgbClr val="29614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D69-4153-83CA-2ECC59751E95}"/>
              </c:ext>
            </c:extLst>
          </c:dPt>
          <c:dLbls>
            <c:dLbl>
              <c:idx val="0"/>
              <c:layout>
                <c:manualLayout>
                  <c:x val="-0.13001311275079866"/>
                  <c:y val="0.1607328911852794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D69-4153-83CA-2ECC59751E95}"/>
                </c:ext>
              </c:extLst>
            </c:dLbl>
            <c:dLbl>
              <c:idx val="1"/>
              <c:layout>
                <c:manualLayout>
                  <c:x val="-0.19053015492658493"/>
                  <c:y val="-0.13927973277113739"/>
                </c:manualLayout>
              </c:layout>
              <c:spPr>
                <a:noFill/>
                <a:ln>
                  <a:noFill/>
                </a:ln>
                <a:effectLst/>
              </c:spPr>
              <c:txPr>
                <a:bodyPr rot="0" spcFirstLastPara="1" vertOverflow="ellipsis" vert="horz" wrap="square" lIns="38100" tIns="19050" rIns="38100" bIns="19050" anchor="ctr" anchorCtr="1">
                  <a:no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extLst>
                <c:ext xmlns:c15="http://schemas.microsoft.com/office/drawing/2012/chart" uri="{CE6537A1-D6FC-4f65-9D91-7224C49458BB}">
                  <c15:layout>
                    <c:manualLayout>
                      <c:w val="0.20322914675472004"/>
                      <c:h val="0.10868165160115537"/>
                    </c:manualLayout>
                  </c15:layout>
                </c:ext>
                <c:ext xmlns:c16="http://schemas.microsoft.com/office/drawing/2014/chart" uri="{C3380CC4-5D6E-409C-BE32-E72D297353CC}">
                  <c16:uniqueId val="{00000003-CD69-4153-83CA-2ECC59751E95}"/>
                </c:ext>
              </c:extLst>
            </c:dLbl>
            <c:dLbl>
              <c:idx val="2"/>
              <c:layout>
                <c:manualLayout>
                  <c:x val="0.14929590895717304"/>
                  <c:y val="-5.115620163685934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D69-4153-83CA-2ECC59751E95}"/>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prstClr val="white"/>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Foglio1!$A$2:$A$4</c:f>
              <c:strCache>
                <c:ptCount val="3"/>
                <c:pt idx="0">
                  <c:v>Fra i 13 e i 24 mesi</c:v>
                </c:pt>
                <c:pt idx="1">
                  <c:v>Prima dei 12 mesi</c:v>
                </c:pt>
                <c:pt idx="2">
                  <c:v>A 12 mesi</c:v>
                </c:pt>
              </c:strCache>
            </c:strRef>
          </c:cat>
          <c:val>
            <c:numRef>
              <c:f>Foglio1!$B$2:$B$4</c:f>
              <c:numCache>
                <c:formatCode>0.00%</c:formatCode>
                <c:ptCount val="3"/>
                <c:pt idx="0">
                  <c:v>0.16</c:v>
                </c:pt>
                <c:pt idx="1">
                  <c:v>0.2</c:v>
                </c:pt>
                <c:pt idx="2">
                  <c:v>0.43</c:v>
                </c:pt>
              </c:numCache>
            </c:numRef>
          </c:val>
          <c:extLst>
            <c:ext xmlns:c16="http://schemas.microsoft.com/office/drawing/2014/chart" uri="{C3380CC4-5D6E-409C-BE32-E72D297353CC}">
              <c16:uniqueId val="{00000004-CD69-4153-83CA-2ECC59751E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4322706934419915"/>
          <c:y val="0.31124381744314317"/>
          <c:w val="0.3376129764687098"/>
          <c:h val="0.2681906224298467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b="1" dirty="0">
                <a:latin typeface="Lato Black" panose="020F0502020204030203" pitchFamily="34" charset="0"/>
                <a:ea typeface="Lato Black" panose="020F0502020204030203" pitchFamily="34" charset="0"/>
                <a:cs typeface="Lato Black" panose="020F0502020204030203" pitchFamily="34" charset="0"/>
              </a:rPr>
              <a:t>Durata del</a:t>
            </a:r>
            <a:r>
              <a:rPr lang="it-IT" b="1" baseline="0" dirty="0">
                <a:latin typeface="Lato Black" panose="020F0502020204030203" pitchFamily="34" charset="0"/>
                <a:ea typeface="Lato Black" panose="020F0502020204030203" pitchFamily="34" charset="0"/>
                <a:cs typeface="Lato Black" panose="020F0502020204030203" pitchFamily="34" charset="0"/>
              </a:rPr>
              <a:t> periodo di svezzamento</a:t>
            </a:r>
          </a:p>
          <a:p>
            <a:pPr>
              <a:defRPr/>
            </a:pPr>
            <a:r>
              <a:rPr lang="it-IT" sz="1100" b="1" baseline="0" dirty="0">
                <a:latin typeface="Lato Black" panose="020F0502020204030203" pitchFamily="34" charset="0"/>
                <a:ea typeface="Lato Black" panose="020F0502020204030203" pitchFamily="34" charset="0"/>
                <a:cs typeface="Lato Black" panose="020F0502020204030203" pitchFamily="34" charset="0"/>
              </a:rPr>
              <a:t>35 su 40 hanno risposto*</a:t>
            </a:r>
            <a:endParaRPr lang="it-IT" sz="1100" b="1" dirty="0">
              <a:latin typeface="Lato Black" panose="020F0502020204030203" pitchFamily="34" charset="0"/>
              <a:ea typeface="Lato Black" panose="020F0502020204030203" pitchFamily="34" charset="0"/>
              <a:cs typeface="Lato Black" panose="020F0502020204030203" pitchFamily="34" charset="0"/>
            </a:endParaRPr>
          </a:p>
        </c:rich>
      </c:tx>
      <c:layout>
        <c:manualLayout>
          <c:xMode val="edge"/>
          <c:yMode val="edge"/>
          <c:x val="4.0398306224033752E-2"/>
          <c:y val="5.2278961361113636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bar"/>
        <c:grouping val="clustered"/>
        <c:varyColors val="0"/>
        <c:ser>
          <c:idx val="0"/>
          <c:order val="0"/>
          <c:tx>
            <c:strRef>
              <c:f>Foglio1!$B$1</c:f>
              <c:strCache>
                <c:ptCount val="1"/>
                <c:pt idx="0">
                  <c:v>Persone</c:v>
                </c:pt>
              </c:strCache>
            </c:strRef>
          </c:tx>
          <c:spPr>
            <a:solidFill>
              <a:srgbClr val="F5BF0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Foglio1!$A$2:$A$7</c:f>
              <c:strCache>
                <c:ptCount val="6"/>
                <c:pt idx="0">
                  <c:v>2-3 mesi</c:v>
                </c:pt>
                <c:pt idx="1">
                  <c:v>4-5 mesi</c:v>
                </c:pt>
                <c:pt idx="2">
                  <c:v>6 mesi</c:v>
                </c:pt>
                <c:pt idx="3">
                  <c:v>7-10 mesi</c:v>
                </c:pt>
                <c:pt idx="4">
                  <c:v>14-18 mesi</c:v>
                </c:pt>
                <c:pt idx="5">
                  <c:v>30 mesi</c:v>
                </c:pt>
              </c:strCache>
            </c:strRef>
          </c:cat>
          <c:val>
            <c:numRef>
              <c:f>Foglio1!$B$2:$B$7</c:f>
              <c:numCache>
                <c:formatCode>General</c:formatCode>
                <c:ptCount val="6"/>
                <c:pt idx="0">
                  <c:v>3</c:v>
                </c:pt>
                <c:pt idx="1">
                  <c:v>7</c:v>
                </c:pt>
                <c:pt idx="2">
                  <c:v>12</c:v>
                </c:pt>
                <c:pt idx="3">
                  <c:v>6</c:v>
                </c:pt>
                <c:pt idx="4">
                  <c:v>6</c:v>
                </c:pt>
                <c:pt idx="5">
                  <c:v>1</c:v>
                </c:pt>
              </c:numCache>
            </c:numRef>
          </c:val>
          <c:extLst>
            <c:ext xmlns:c16="http://schemas.microsoft.com/office/drawing/2014/chart" uri="{C3380CC4-5D6E-409C-BE32-E72D297353CC}">
              <c16:uniqueId val="{00000000-EDBA-46DE-B53B-E6D4FA1D69DB}"/>
            </c:ext>
          </c:extLst>
        </c:ser>
        <c:dLbls>
          <c:dLblPos val="outEnd"/>
          <c:showLegendKey val="0"/>
          <c:showVal val="1"/>
          <c:showCatName val="0"/>
          <c:showSerName val="0"/>
          <c:showPercent val="0"/>
          <c:showBubbleSize val="0"/>
        </c:dLbls>
        <c:gapWidth val="182"/>
        <c:axId val="1779675696"/>
        <c:axId val="1779676112"/>
      </c:barChart>
      <c:catAx>
        <c:axId val="17796756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779676112"/>
        <c:crosses val="autoZero"/>
        <c:auto val="1"/>
        <c:lblAlgn val="ctr"/>
        <c:lblOffset val="100"/>
        <c:noMultiLvlLbl val="0"/>
      </c:catAx>
      <c:valAx>
        <c:axId val="1779676112"/>
        <c:scaling>
          <c:orientation val="minMax"/>
        </c:scaling>
        <c:delete val="1"/>
        <c:axPos val="b"/>
        <c:numFmt formatCode="General" sourceLinked="1"/>
        <c:majorTickMark val="out"/>
        <c:minorTickMark val="none"/>
        <c:tickLblPos val="nextTo"/>
        <c:crossAx val="177967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82978005599393"/>
          <c:y val="0.11186718061840668"/>
          <c:w val="0.71354329948910611"/>
          <c:h val="0.83257026128381761"/>
        </c:manualLayout>
      </c:layout>
      <c:barChart>
        <c:barDir val="bar"/>
        <c:grouping val="clustered"/>
        <c:varyColors val="0"/>
        <c:ser>
          <c:idx val="0"/>
          <c:order val="0"/>
          <c:tx>
            <c:strRef>
              <c:f>Foglio1!$B$1</c:f>
              <c:strCache>
                <c:ptCount val="1"/>
                <c:pt idx="0">
                  <c:v>Persone</c:v>
                </c:pt>
              </c:strCache>
            </c:strRef>
          </c:tx>
          <c:spPr>
            <a:solidFill>
              <a:srgbClr val="1EA982"/>
            </a:solidFill>
            <a:ln>
              <a:noFill/>
            </a:ln>
            <a:effectLst/>
          </c:spPr>
          <c:invertIfNegative val="0"/>
          <c:dPt>
            <c:idx val="1"/>
            <c:invertIfNegative val="0"/>
            <c:bubble3D val="0"/>
            <c:spPr>
              <a:solidFill>
                <a:srgbClr val="1EA982"/>
              </a:solidFill>
              <a:ln>
                <a:noFill/>
              </a:ln>
              <a:effectLst/>
            </c:spPr>
            <c:extLst>
              <c:ext xmlns:c16="http://schemas.microsoft.com/office/drawing/2014/chart" uri="{C3380CC4-5D6E-409C-BE32-E72D297353CC}">
                <c16:uniqueId val="{00000001-08CF-4E79-BCEE-6E8C8969773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Foglio1!$A$2:$A$10</c:f>
              <c:strCache>
                <c:ptCount val="9"/>
                <c:pt idx="0">
                  <c:v>Hero</c:v>
                </c:pt>
                <c:pt idx="1">
                  <c:v>Humana</c:v>
                </c:pt>
                <c:pt idx="2">
                  <c:v>Holle</c:v>
                </c:pt>
                <c:pt idx="3">
                  <c:v>Nipiol</c:v>
                </c:pt>
                <c:pt idx="4">
                  <c:v>Coop</c:v>
                </c:pt>
                <c:pt idx="5">
                  <c:v>Alcenero</c:v>
                </c:pt>
                <c:pt idx="6">
                  <c:v>Hipp</c:v>
                </c:pt>
                <c:pt idx="7">
                  <c:v>Mellin</c:v>
                </c:pt>
                <c:pt idx="8">
                  <c:v>Plasmon</c:v>
                </c:pt>
              </c:strCache>
            </c:strRef>
          </c:cat>
          <c:val>
            <c:numRef>
              <c:f>Foglio1!$B$2:$B$10</c:f>
              <c:numCache>
                <c:formatCode>0</c:formatCode>
                <c:ptCount val="9"/>
                <c:pt idx="0">
                  <c:v>1</c:v>
                </c:pt>
                <c:pt idx="1">
                  <c:v>1</c:v>
                </c:pt>
                <c:pt idx="2">
                  <c:v>2</c:v>
                </c:pt>
                <c:pt idx="3">
                  <c:v>2</c:v>
                </c:pt>
                <c:pt idx="4">
                  <c:v>2</c:v>
                </c:pt>
                <c:pt idx="5">
                  <c:v>4</c:v>
                </c:pt>
                <c:pt idx="6">
                  <c:v>4</c:v>
                </c:pt>
                <c:pt idx="7">
                  <c:v>7</c:v>
                </c:pt>
                <c:pt idx="8">
                  <c:v>8</c:v>
                </c:pt>
              </c:numCache>
            </c:numRef>
          </c:val>
          <c:extLst>
            <c:ext xmlns:c16="http://schemas.microsoft.com/office/drawing/2014/chart" uri="{C3380CC4-5D6E-409C-BE32-E72D297353CC}">
              <c16:uniqueId val="{00000002-A08F-4358-8290-B2E17F9A9A76}"/>
            </c:ext>
          </c:extLst>
        </c:ser>
        <c:dLbls>
          <c:showLegendKey val="0"/>
          <c:showVal val="0"/>
          <c:showCatName val="0"/>
          <c:showSerName val="0"/>
          <c:showPercent val="0"/>
          <c:showBubbleSize val="0"/>
        </c:dLbls>
        <c:gapWidth val="182"/>
        <c:axId val="568420735"/>
        <c:axId val="568427391"/>
      </c:barChart>
      <c:catAx>
        <c:axId val="5684207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7391"/>
        <c:crosses val="autoZero"/>
        <c:auto val="1"/>
        <c:lblAlgn val="ctr"/>
        <c:lblOffset val="100"/>
        <c:noMultiLvlLbl val="0"/>
      </c:catAx>
      <c:valAx>
        <c:axId val="5684273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0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82978005599393"/>
          <c:y val="0.11186718061840668"/>
          <c:w val="0.71354329948910611"/>
          <c:h val="0.83257026128381761"/>
        </c:manualLayout>
      </c:layout>
      <c:barChart>
        <c:barDir val="bar"/>
        <c:grouping val="clustered"/>
        <c:varyColors val="0"/>
        <c:ser>
          <c:idx val="0"/>
          <c:order val="0"/>
          <c:tx>
            <c:strRef>
              <c:f>Foglio1!$B$1</c:f>
              <c:strCache>
                <c:ptCount val="1"/>
                <c:pt idx="0">
                  <c:v>Persone</c:v>
                </c:pt>
              </c:strCache>
            </c:strRef>
          </c:tx>
          <c:spPr>
            <a:solidFill>
              <a:srgbClr val="1EA982"/>
            </a:solidFill>
            <a:ln>
              <a:noFill/>
            </a:ln>
            <a:effectLst/>
          </c:spPr>
          <c:invertIfNegative val="0"/>
          <c:dPt>
            <c:idx val="1"/>
            <c:invertIfNegative val="0"/>
            <c:bubble3D val="0"/>
            <c:spPr>
              <a:solidFill>
                <a:srgbClr val="1EA982"/>
              </a:solidFill>
              <a:ln>
                <a:noFill/>
              </a:ln>
              <a:effectLst/>
            </c:spPr>
            <c:extLst>
              <c:ext xmlns:c16="http://schemas.microsoft.com/office/drawing/2014/chart" uri="{C3380CC4-5D6E-409C-BE32-E72D297353CC}">
                <c16:uniqueId val="{00000001-08CF-4E79-BCEE-6E8C8969773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Foglio1!$A$2:$A$5</c:f>
              <c:strCache>
                <c:ptCount val="4"/>
                <c:pt idx="0">
                  <c:v>Private label non identificata</c:v>
                </c:pt>
                <c:pt idx="1">
                  <c:v>Coop crescendo</c:v>
                </c:pt>
                <c:pt idx="2">
                  <c:v>Plasmon</c:v>
                </c:pt>
                <c:pt idx="3">
                  <c:v>Mellin</c:v>
                </c:pt>
              </c:strCache>
            </c:strRef>
          </c:cat>
          <c:val>
            <c:numRef>
              <c:f>Foglio1!$B$2:$B$5</c:f>
              <c:numCache>
                <c:formatCode>0</c:formatCode>
                <c:ptCount val="4"/>
                <c:pt idx="0">
                  <c:v>1</c:v>
                </c:pt>
                <c:pt idx="1">
                  <c:v>3</c:v>
                </c:pt>
                <c:pt idx="2">
                  <c:v>4</c:v>
                </c:pt>
                <c:pt idx="3">
                  <c:v>6</c:v>
                </c:pt>
              </c:numCache>
            </c:numRef>
          </c:val>
          <c:extLst>
            <c:ext xmlns:c16="http://schemas.microsoft.com/office/drawing/2014/chart" uri="{C3380CC4-5D6E-409C-BE32-E72D297353CC}">
              <c16:uniqueId val="{00000002-A08F-4358-8290-B2E17F9A9A76}"/>
            </c:ext>
          </c:extLst>
        </c:ser>
        <c:dLbls>
          <c:showLegendKey val="0"/>
          <c:showVal val="0"/>
          <c:showCatName val="0"/>
          <c:showSerName val="0"/>
          <c:showPercent val="0"/>
          <c:showBubbleSize val="0"/>
        </c:dLbls>
        <c:gapWidth val="182"/>
        <c:axId val="568420735"/>
        <c:axId val="568427391"/>
      </c:barChart>
      <c:catAx>
        <c:axId val="5684207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7391"/>
        <c:crosses val="autoZero"/>
        <c:auto val="1"/>
        <c:lblAlgn val="ctr"/>
        <c:lblOffset val="100"/>
        <c:noMultiLvlLbl val="0"/>
      </c:catAx>
      <c:valAx>
        <c:axId val="568427391"/>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68420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BC_B01494C0.xml><?xml version="1.0" encoding="utf-8"?>
<p188:cmLst xmlns:a="http://schemas.openxmlformats.org/drawingml/2006/main" xmlns:r="http://schemas.openxmlformats.org/officeDocument/2006/relationships" xmlns:p188="http://schemas.microsoft.com/office/powerpoint/2018/8/main">
  <p188:cm id="{D1AE2C65-B728-45FA-B07C-BDB5EB969387}" authorId="{0E870804-0020-9FC3-5AD6-567A896B67EC}" created="2022-06-22T14:59:23.791">
    <ac:deMkLst xmlns:ac="http://schemas.microsoft.com/office/drawing/2013/main/command">
      <pc:docMk xmlns:pc="http://schemas.microsoft.com/office/powerpoint/2013/main/command"/>
      <pc:sldMk xmlns:pc="http://schemas.microsoft.com/office/powerpoint/2013/main/command" cId="2954138816" sldId="444"/>
      <ac:graphicFrameMk id="15" creationId="{CE309377-5951-4180-BB01-722860D056E1}"/>
    </ac:deMkLst>
    <p188:txBody>
      <a:bodyPr/>
      <a:lstStyle/>
      <a:p>
        <a:r>
          <a:rPr lang="it-IT"/>
          <a:t>Uniformare 0</a:t>
        </a:r>
      </a:p>
    </p188:txBody>
  </p188:cm>
</p188:cmLst>
</file>

<file path=ppt/drawings/drawing1.xml><?xml version="1.0" encoding="utf-8"?>
<c:userShapes xmlns:c="http://schemas.openxmlformats.org/drawingml/2006/chart">
  <cdr:relSizeAnchor xmlns:cdr="http://schemas.openxmlformats.org/drawingml/2006/chartDrawing">
    <cdr:from>
      <cdr:x>0.25349</cdr:x>
      <cdr:y>0.10877</cdr:y>
    </cdr:from>
    <cdr:to>
      <cdr:x>0.27674</cdr:x>
      <cdr:y>0.29383</cdr:y>
    </cdr:to>
    <cdr:sp macro="" textlink="">
      <cdr:nvSpPr>
        <cdr:cNvPr id="2" name="Rettangolo 1">
          <a:extLst xmlns:a="http://schemas.openxmlformats.org/drawingml/2006/main">
            <a:ext uri="{FF2B5EF4-FFF2-40B4-BE49-F238E27FC236}">
              <a16:creationId xmlns:a16="http://schemas.microsoft.com/office/drawing/2014/main" id="{BF5F0F49-C89C-B894-04BF-B68870613047}"/>
            </a:ext>
          </a:extLst>
        </cdr:cNvPr>
        <cdr:cNvSpPr/>
      </cdr:nvSpPr>
      <cdr:spPr>
        <a:xfrm xmlns:a="http://schemas.openxmlformats.org/drawingml/2006/main">
          <a:off x="1204809" y="295373"/>
          <a:ext cx="110511" cy="502524"/>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it-IT"/>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DEFC5-37C2-4DB0-82F9-5A58FD8F9A2B}" type="datetimeFigureOut">
              <a:rPr lang="it-IT" smtClean="0"/>
              <a:t>21/06/2022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2B8D-9B9C-42B0-99DA-91470F7B6733}" type="slidenum">
              <a:rPr lang="it-IT" smtClean="0"/>
              <a:t>‹N›</a:t>
            </a:fld>
            <a:endParaRPr lang="it-IT"/>
          </a:p>
        </p:txBody>
      </p:sp>
    </p:spTree>
    <p:extLst>
      <p:ext uri="{BB962C8B-B14F-4D97-AF65-F5344CB8AC3E}">
        <p14:creationId xmlns:p14="http://schemas.microsoft.com/office/powerpoint/2010/main" val="19061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a:t>
            </a:fld>
            <a:endParaRPr lang="it-IT"/>
          </a:p>
        </p:txBody>
      </p:sp>
    </p:spTree>
    <p:extLst>
      <p:ext uri="{BB962C8B-B14F-4D97-AF65-F5344CB8AC3E}">
        <p14:creationId xmlns:p14="http://schemas.microsoft.com/office/powerpoint/2010/main" val="348496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10</a:t>
            </a:fld>
            <a:endParaRPr lang="it-IT"/>
          </a:p>
        </p:txBody>
      </p:sp>
    </p:spTree>
    <p:extLst>
      <p:ext uri="{BB962C8B-B14F-4D97-AF65-F5344CB8AC3E}">
        <p14:creationId xmlns:p14="http://schemas.microsoft.com/office/powerpoint/2010/main" val="3873850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11</a:t>
            </a:fld>
            <a:endParaRPr lang="it-IT"/>
          </a:p>
        </p:txBody>
      </p:sp>
    </p:spTree>
    <p:extLst>
      <p:ext uri="{BB962C8B-B14F-4D97-AF65-F5344CB8AC3E}">
        <p14:creationId xmlns:p14="http://schemas.microsoft.com/office/powerpoint/2010/main" val="398427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12</a:t>
            </a:fld>
            <a:endParaRPr lang="it-IT"/>
          </a:p>
        </p:txBody>
      </p:sp>
    </p:spTree>
    <p:extLst>
      <p:ext uri="{BB962C8B-B14F-4D97-AF65-F5344CB8AC3E}">
        <p14:creationId xmlns:p14="http://schemas.microsoft.com/office/powerpoint/2010/main" val="46065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13</a:t>
            </a:fld>
            <a:endParaRPr lang="it-IT"/>
          </a:p>
        </p:txBody>
      </p:sp>
    </p:spTree>
    <p:extLst>
      <p:ext uri="{BB962C8B-B14F-4D97-AF65-F5344CB8AC3E}">
        <p14:creationId xmlns:p14="http://schemas.microsoft.com/office/powerpoint/2010/main" val="166220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262627"/>
                </a:solidFill>
                <a:effectLst/>
                <a:latin typeface="inherit"/>
              </a:rPr>
              <a:t>ho utilizzato pastina e crema di riso e ai cereali </a:t>
            </a:r>
            <a:r>
              <a:rPr lang="it-IT" b="0" i="0" dirty="0" err="1">
                <a:solidFill>
                  <a:srgbClr val="262627"/>
                </a:solidFill>
                <a:effectLst/>
                <a:latin typeface="inherit"/>
              </a:rPr>
              <a:t>plasmon</a:t>
            </a:r>
            <a:r>
              <a:rPr lang="it-IT" b="0" i="0" dirty="0">
                <a:solidFill>
                  <a:srgbClr val="262627"/>
                </a:solidFill>
                <a:effectLst/>
                <a:latin typeface="inherit"/>
              </a:rPr>
              <a:t> e </a:t>
            </a:r>
            <a:r>
              <a:rPr lang="it-IT" b="0" i="0" dirty="0" err="1">
                <a:solidFill>
                  <a:srgbClr val="262627"/>
                </a:solidFill>
                <a:effectLst/>
                <a:latin typeface="inherit"/>
              </a:rPr>
              <a:t>mellin</a:t>
            </a:r>
            <a:r>
              <a:rPr lang="it-IT" b="0" i="0" dirty="0" err="1">
                <a:solidFill>
                  <a:srgbClr val="737373"/>
                </a:solidFill>
                <a:effectLst/>
                <a:latin typeface="inherit"/>
              </a:rPr>
              <a:t>a</a:t>
            </a:r>
            <a:r>
              <a:rPr lang="it-IT" b="0" i="0" dirty="0">
                <a:solidFill>
                  <a:srgbClr val="737373"/>
                </a:solidFill>
                <a:effectLst/>
                <a:latin typeface="inherit"/>
              </a:rPr>
              <a:t> </a:t>
            </a:r>
            <a:r>
              <a:rPr lang="it-IT" b="0" i="0" dirty="0" err="1">
                <a:solidFill>
                  <a:srgbClr val="737373"/>
                </a:solidFill>
                <a:effectLst/>
                <a:latin typeface="inherit"/>
              </a:rPr>
              <a:t>month</a:t>
            </a:r>
            <a:r>
              <a:rPr lang="it-IT" b="0" i="0" dirty="0">
                <a:solidFill>
                  <a:srgbClr val="737373"/>
                </a:solidFill>
                <a:effectLst/>
                <a:latin typeface="inherit"/>
              </a:rPr>
              <a:t> ago</a:t>
            </a:r>
            <a:endParaRPr lang="it-IT" b="0" i="0" dirty="0">
              <a:solidFill>
                <a:srgbClr val="262627"/>
              </a:solidFill>
              <a:effectLst/>
              <a:latin typeface="-apple-system"/>
            </a:endParaRPr>
          </a:p>
          <a:p>
            <a:pPr algn="l"/>
            <a:endParaRPr lang="it-IT"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14</a:t>
            </a:fld>
            <a:endParaRPr lang="it-IT"/>
          </a:p>
        </p:txBody>
      </p:sp>
    </p:spTree>
    <p:extLst>
      <p:ext uri="{BB962C8B-B14F-4D97-AF65-F5344CB8AC3E}">
        <p14:creationId xmlns:p14="http://schemas.microsoft.com/office/powerpoint/2010/main" val="2629959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16</a:t>
            </a:fld>
            <a:endParaRPr lang="it-IT"/>
          </a:p>
        </p:txBody>
      </p:sp>
    </p:spTree>
    <p:extLst>
      <p:ext uri="{BB962C8B-B14F-4D97-AF65-F5344CB8AC3E}">
        <p14:creationId xmlns:p14="http://schemas.microsoft.com/office/powerpoint/2010/main" val="361277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17</a:t>
            </a:fld>
            <a:endParaRPr lang="it-IT"/>
          </a:p>
        </p:txBody>
      </p:sp>
    </p:spTree>
    <p:extLst>
      <p:ext uri="{BB962C8B-B14F-4D97-AF65-F5344CB8AC3E}">
        <p14:creationId xmlns:p14="http://schemas.microsoft.com/office/powerpoint/2010/main" val="354830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18</a:t>
            </a:fld>
            <a:endParaRPr lang="it-IT"/>
          </a:p>
        </p:txBody>
      </p:sp>
    </p:spTree>
    <p:extLst>
      <p:ext uri="{BB962C8B-B14F-4D97-AF65-F5344CB8AC3E}">
        <p14:creationId xmlns:p14="http://schemas.microsoft.com/office/powerpoint/2010/main" val="217905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19</a:t>
            </a:fld>
            <a:endParaRPr lang="it-IT"/>
          </a:p>
        </p:txBody>
      </p:sp>
    </p:spTree>
    <p:extLst>
      <p:ext uri="{BB962C8B-B14F-4D97-AF65-F5344CB8AC3E}">
        <p14:creationId xmlns:p14="http://schemas.microsoft.com/office/powerpoint/2010/main" val="1859797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262627"/>
                </a:solidFill>
                <a:effectLst/>
                <a:latin typeface="inherit"/>
              </a:rPr>
              <a:t>ho utilizzato pastina e crema di riso e ai cereali </a:t>
            </a:r>
            <a:r>
              <a:rPr lang="it-IT" b="0" i="0" dirty="0" err="1">
                <a:solidFill>
                  <a:srgbClr val="262627"/>
                </a:solidFill>
                <a:effectLst/>
                <a:latin typeface="inherit"/>
              </a:rPr>
              <a:t>plasmon</a:t>
            </a:r>
            <a:r>
              <a:rPr lang="it-IT" b="0" i="0" dirty="0">
                <a:solidFill>
                  <a:srgbClr val="262627"/>
                </a:solidFill>
                <a:effectLst/>
                <a:latin typeface="inherit"/>
              </a:rPr>
              <a:t> e </a:t>
            </a:r>
            <a:r>
              <a:rPr lang="it-IT" b="0" i="0" dirty="0" err="1">
                <a:solidFill>
                  <a:srgbClr val="262627"/>
                </a:solidFill>
                <a:effectLst/>
                <a:latin typeface="inherit"/>
              </a:rPr>
              <a:t>mellin</a:t>
            </a:r>
            <a:r>
              <a:rPr lang="it-IT" b="0" i="0" dirty="0" err="1">
                <a:solidFill>
                  <a:srgbClr val="737373"/>
                </a:solidFill>
                <a:effectLst/>
                <a:latin typeface="inherit"/>
              </a:rPr>
              <a:t>a</a:t>
            </a:r>
            <a:r>
              <a:rPr lang="it-IT" b="0" i="0" dirty="0">
                <a:solidFill>
                  <a:srgbClr val="737373"/>
                </a:solidFill>
                <a:effectLst/>
                <a:latin typeface="inherit"/>
              </a:rPr>
              <a:t> </a:t>
            </a:r>
            <a:r>
              <a:rPr lang="it-IT" b="0" i="0" dirty="0" err="1">
                <a:solidFill>
                  <a:srgbClr val="737373"/>
                </a:solidFill>
                <a:effectLst/>
                <a:latin typeface="inherit"/>
              </a:rPr>
              <a:t>month</a:t>
            </a:r>
            <a:r>
              <a:rPr lang="it-IT" b="0" i="0" dirty="0">
                <a:solidFill>
                  <a:srgbClr val="737373"/>
                </a:solidFill>
                <a:effectLst/>
                <a:latin typeface="inherit"/>
              </a:rPr>
              <a:t> ago</a:t>
            </a:r>
            <a:endParaRPr lang="it-IT" b="0" i="0" dirty="0">
              <a:solidFill>
                <a:srgbClr val="262627"/>
              </a:solidFill>
              <a:effectLst/>
              <a:latin typeface="-apple-system"/>
            </a:endParaRPr>
          </a:p>
          <a:p>
            <a:pPr algn="l"/>
            <a:endParaRPr lang="it-IT"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20</a:t>
            </a:fld>
            <a:endParaRPr lang="it-IT"/>
          </a:p>
        </p:txBody>
      </p:sp>
    </p:spTree>
    <p:extLst>
      <p:ext uri="{BB962C8B-B14F-4D97-AF65-F5344CB8AC3E}">
        <p14:creationId xmlns:p14="http://schemas.microsoft.com/office/powerpoint/2010/main" val="426773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a:t>
            </a:fld>
            <a:endParaRPr lang="it-IT"/>
          </a:p>
        </p:txBody>
      </p:sp>
    </p:spTree>
    <p:extLst>
      <p:ext uri="{BB962C8B-B14F-4D97-AF65-F5344CB8AC3E}">
        <p14:creationId xmlns:p14="http://schemas.microsoft.com/office/powerpoint/2010/main" val="291920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21</a:t>
            </a:fld>
            <a:endParaRPr lang="it-IT"/>
          </a:p>
        </p:txBody>
      </p:sp>
    </p:spTree>
    <p:extLst>
      <p:ext uri="{BB962C8B-B14F-4D97-AF65-F5344CB8AC3E}">
        <p14:creationId xmlns:p14="http://schemas.microsoft.com/office/powerpoint/2010/main" val="1942208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endParaRPr lang="it-IT"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23</a:t>
            </a:fld>
            <a:endParaRPr lang="it-IT"/>
          </a:p>
        </p:txBody>
      </p:sp>
    </p:spTree>
    <p:extLst>
      <p:ext uri="{BB962C8B-B14F-4D97-AF65-F5344CB8AC3E}">
        <p14:creationId xmlns:p14="http://schemas.microsoft.com/office/powerpoint/2010/main" val="3249639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24</a:t>
            </a:fld>
            <a:endParaRPr lang="it-IT"/>
          </a:p>
        </p:txBody>
      </p:sp>
    </p:spTree>
    <p:extLst>
      <p:ext uri="{BB962C8B-B14F-4D97-AF65-F5344CB8AC3E}">
        <p14:creationId xmlns:p14="http://schemas.microsoft.com/office/powerpoint/2010/main" val="337338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Il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concetto di prodotto suscita un moderato interesse</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su scala a 5 punti ottiene 4.</a:t>
            </a:r>
          </a:p>
          <a:p>
            <a:endParaRPr kumimoji="0" lang="it-IT" sz="1200" b="0" i="0" u="none" strike="noStrike" kern="1200" cap="none" spc="0" normalizeH="0" baseline="0" noProof="0" dirty="0">
              <a:ln>
                <a:noFill/>
              </a:ln>
              <a:solidFill>
                <a:srgbClr val="52575C"/>
              </a:solidFill>
              <a:effectLst/>
              <a:uLnTx/>
              <a:uFillTx/>
              <a:latin typeface="Lato" panose="020F0502020204030203" pitchFamily="34" charset="0"/>
              <a:ea typeface="Lato" panose="020F0502020204030203" pitchFamily="34" charset="0"/>
              <a:cs typeface="Lato" panose="020F0502020204030203" pitchFamily="34" charset="0"/>
            </a:endParaRPr>
          </a:p>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L’</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argomento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che sembra essere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più convincente </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di tutti è il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BIO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a:t>
            </a:r>
          </a:p>
          <a:p>
            <a:endParaRPr kumimoji="0" lang="it-IT" sz="1200" b="0" i="0" u="none" strike="noStrike" kern="1200" cap="none" spc="0" normalizeH="0" baseline="0" noProof="0" dirty="0">
              <a:ln>
                <a:noFill/>
              </a:ln>
              <a:solidFill>
                <a:srgbClr val="52575C"/>
              </a:solidFill>
              <a:effectLst/>
              <a:uLnTx/>
              <a:uFillTx/>
              <a:latin typeface="Lato" panose="020F0502020204030203" pitchFamily="34" charset="0"/>
              <a:ea typeface="Lato" panose="020F0502020204030203" pitchFamily="34" charset="0"/>
              <a:cs typeface="Lato" panose="020F0502020204030203" pitchFamily="34" charset="0"/>
            </a:endParaRPr>
          </a:p>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Altri aspetti che sembrano suscitare interesse sono: 100% Italiano, l’artigianalità e la digeribilità.</a:t>
            </a:r>
            <a:endParaRPr kumimoji="0" lang="it-IT" sz="1200" b="0" i="0" u="none" strike="noStrike" kern="1200" cap="none" spc="0" normalizeH="0" baseline="0" noProof="0" dirty="0">
              <a:ln>
                <a:noFill/>
              </a:ln>
              <a:solidFill>
                <a:srgbClr val="595959"/>
              </a:solidFill>
              <a:effectLst/>
              <a:uLnTx/>
              <a:uFillTx/>
              <a:latin typeface="Lato" panose="020F0502020204030203" pitchFamily="34" charset="0"/>
              <a:ea typeface="Lato" panose="020F0502020204030203" pitchFamily="34" charset="0"/>
              <a:cs typeface="Lato" panose="020F0502020204030203" pitchFamily="34" charset="0"/>
            </a:endParaRP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25</a:t>
            </a:fld>
            <a:endParaRPr lang="it-IT"/>
          </a:p>
        </p:txBody>
      </p:sp>
    </p:spTree>
    <p:extLst>
      <p:ext uri="{BB962C8B-B14F-4D97-AF65-F5344CB8AC3E}">
        <p14:creationId xmlns:p14="http://schemas.microsoft.com/office/powerpoint/2010/main" val="3245558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26</a:t>
            </a:fld>
            <a:endParaRPr lang="it-IT"/>
          </a:p>
        </p:txBody>
      </p:sp>
    </p:spTree>
    <p:extLst>
      <p:ext uri="{BB962C8B-B14F-4D97-AF65-F5344CB8AC3E}">
        <p14:creationId xmlns:p14="http://schemas.microsoft.com/office/powerpoint/2010/main" val="1045856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27</a:t>
            </a:fld>
            <a:endParaRPr lang="it-IT"/>
          </a:p>
        </p:txBody>
      </p:sp>
    </p:spTree>
    <p:extLst>
      <p:ext uri="{BB962C8B-B14F-4D97-AF65-F5344CB8AC3E}">
        <p14:creationId xmlns:p14="http://schemas.microsoft.com/office/powerpoint/2010/main" val="2382010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28</a:t>
            </a:fld>
            <a:endParaRPr lang="it-IT"/>
          </a:p>
        </p:txBody>
      </p:sp>
    </p:spTree>
    <p:extLst>
      <p:ext uri="{BB962C8B-B14F-4D97-AF65-F5344CB8AC3E}">
        <p14:creationId xmlns:p14="http://schemas.microsoft.com/office/powerpoint/2010/main" val="3835735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29</a:t>
            </a:fld>
            <a:endParaRPr lang="it-IT"/>
          </a:p>
        </p:txBody>
      </p:sp>
    </p:spTree>
    <p:extLst>
      <p:ext uri="{BB962C8B-B14F-4D97-AF65-F5344CB8AC3E}">
        <p14:creationId xmlns:p14="http://schemas.microsoft.com/office/powerpoint/2010/main" val="1501739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endParaRPr lang="en-US"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30</a:t>
            </a:fld>
            <a:endParaRPr lang="it-IT"/>
          </a:p>
        </p:txBody>
      </p:sp>
    </p:spTree>
    <p:extLst>
      <p:ext uri="{BB962C8B-B14F-4D97-AF65-F5344CB8AC3E}">
        <p14:creationId xmlns:p14="http://schemas.microsoft.com/office/powerpoint/2010/main" val="740212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262627"/>
                </a:solidFill>
                <a:effectLst/>
                <a:latin typeface="inherit"/>
              </a:rPr>
              <a:t>Riso e quadrucci</a:t>
            </a:r>
            <a:r>
              <a:rPr lang="it-IT" b="0" i="0" dirty="0">
                <a:solidFill>
                  <a:srgbClr val="737373"/>
                </a:solidFill>
                <a:effectLst/>
                <a:latin typeface="inherit"/>
              </a:rPr>
              <a:t>3 days ago</a:t>
            </a:r>
            <a:endParaRPr lang="it-IT" b="0" i="0" dirty="0">
              <a:solidFill>
                <a:srgbClr val="262627"/>
              </a:solidFill>
              <a:effectLst/>
              <a:latin typeface="-apple-system"/>
            </a:endParaRPr>
          </a:p>
          <a:p>
            <a:pPr algn="l"/>
            <a:r>
              <a:rPr lang="it-IT" b="0" i="0" dirty="0">
                <a:solidFill>
                  <a:srgbClr val="262627"/>
                </a:solidFill>
                <a:effectLst/>
                <a:latin typeface="inherit"/>
              </a:rPr>
              <a:t>Stelline semini</a:t>
            </a:r>
            <a:r>
              <a:rPr lang="it-IT" b="0" i="0" dirty="0">
                <a:solidFill>
                  <a:srgbClr val="737373"/>
                </a:solidFill>
                <a:effectLst/>
                <a:latin typeface="inherit"/>
              </a:rPr>
              <a:t>4 days ago</a:t>
            </a:r>
            <a:endParaRPr lang="it-IT" b="0" i="0" dirty="0">
              <a:solidFill>
                <a:srgbClr val="262627"/>
              </a:solidFill>
              <a:effectLst/>
              <a:latin typeface="-apple-system"/>
            </a:endParaRPr>
          </a:p>
          <a:p>
            <a:pPr algn="l"/>
            <a:r>
              <a:rPr lang="it-IT" b="0" i="0" dirty="0">
                <a:solidFill>
                  <a:srgbClr val="262627"/>
                </a:solidFill>
                <a:effectLst/>
                <a:latin typeface="inherit"/>
              </a:rPr>
              <a:t>Fusilli</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stelline - farfalline</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Stelline</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tubettini</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Dipende</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Stelline quadrotti</a:t>
            </a:r>
            <a:r>
              <a:rPr lang="it-IT" b="0" i="0" dirty="0">
                <a:solidFill>
                  <a:srgbClr val="737373"/>
                </a:solidFill>
                <a:effectLst/>
                <a:latin typeface="inherit"/>
              </a:rPr>
              <a:t>6 days ago</a:t>
            </a:r>
            <a:endParaRPr lang="it-IT" b="0" i="0" dirty="0">
              <a:solidFill>
                <a:srgbClr val="262627"/>
              </a:solidFill>
              <a:effectLst/>
              <a:latin typeface="-apple-system"/>
            </a:endParaRPr>
          </a:p>
          <a:p>
            <a:pPr algn="l"/>
            <a:r>
              <a:rPr lang="it-IT" b="0" i="0" dirty="0">
                <a:solidFill>
                  <a:srgbClr val="262627"/>
                </a:solidFill>
                <a:effectLst/>
                <a:latin typeface="inherit"/>
              </a:rPr>
              <a:t>Stelline, pennette, maccheroncini</a:t>
            </a:r>
            <a:r>
              <a:rPr lang="it-IT" b="0" i="0" dirty="0">
                <a:solidFill>
                  <a:srgbClr val="737373"/>
                </a:solidFill>
                <a:effectLst/>
                <a:latin typeface="inherit"/>
              </a:rPr>
              <a:t>7 days ago</a:t>
            </a:r>
            <a:endParaRPr lang="it-IT" b="0" i="0" dirty="0">
              <a:solidFill>
                <a:srgbClr val="262627"/>
              </a:solidFill>
              <a:effectLst/>
              <a:latin typeface="-apple-system"/>
            </a:endParaRPr>
          </a:p>
          <a:p>
            <a:pPr algn="l"/>
            <a:r>
              <a:rPr lang="it-IT" b="0" i="0" dirty="0">
                <a:solidFill>
                  <a:srgbClr val="262627"/>
                </a:solidFill>
                <a:effectLst/>
                <a:latin typeface="inherit"/>
              </a:rPr>
              <a:t>Quasi tutti</a:t>
            </a:r>
            <a:r>
              <a:rPr lang="it-IT" b="0" i="0" dirty="0">
                <a:solidFill>
                  <a:srgbClr val="737373"/>
                </a:solidFill>
                <a:effectLst/>
                <a:latin typeface="inherit"/>
              </a:rPr>
              <a:t>7 days ago</a:t>
            </a:r>
            <a:endParaRPr lang="it-IT" b="0" i="0" dirty="0">
              <a:solidFill>
                <a:srgbClr val="262627"/>
              </a:solidFill>
              <a:effectLst/>
              <a:latin typeface="-apple-system"/>
            </a:endParaRPr>
          </a:p>
          <a:p>
            <a:pPr algn="l"/>
            <a:r>
              <a:rPr lang="it-IT" b="0" i="0" dirty="0">
                <a:solidFill>
                  <a:srgbClr val="262627"/>
                </a:solidFill>
                <a:effectLst/>
                <a:latin typeface="inherit"/>
              </a:rPr>
              <a:t>Puntini, semini</a:t>
            </a:r>
            <a:r>
              <a:rPr lang="it-IT" b="0" i="0" dirty="0">
                <a:solidFill>
                  <a:srgbClr val="737373"/>
                </a:solidFill>
                <a:effectLst/>
                <a:latin typeface="inherit"/>
              </a:rPr>
              <a:t>8 days ago</a:t>
            </a:r>
            <a:endParaRPr lang="it-IT" b="0" i="0" dirty="0">
              <a:solidFill>
                <a:srgbClr val="262627"/>
              </a:solidFill>
              <a:effectLst/>
              <a:latin typeface="-apple-system"/>
            </a:endParaRPr>
          </a:p>
          <a:p>
            <a:pPr algn="l"/>
            <a:r>
              <a:rPr lang="it-IT" b="0" i="0" dirty="0">
                <a:solidFill>
                  <a:srgbClr val="262627"/>
                </a:solidFill>
                <a:effectLst/>
                <a:latin typeface="inherit"/>
              </a:rPr>
              <a:t>Stelline</a:t>
            </a:r>
            <a:r>
              <a:rPr lang="it-IT" b="0" i="0" dirty="0">
                <a:solidFill>
                  <a:srgbClr val="737373"/>
                </a:solidFill>
                <a:effectLst/>
                <a:latin typeface="inherit"/>
              </a:rPr>
              <a:t>11 days ago</a:t>
            </a:r>
            <a:endParaRPr lang="it-IT" b="0" i="0" dirty="0">
              <a:solidFill>
                <a:srgbClr val="262627"/>
              </a:solidFill>
              <a:effectLst/>
              <a:latin typeface="-apple-system"/>
            </a:endParaRPr>
          </a:p>
          <a:p>
            <a:pPr algn="l"/>
            <a:r>
              <a:rPr lang="it-IT" b="0" i="0" dirty="0">
                <a:solidFill>
                  <a:srgbClr val="262627"/>
                </a:solidFill>
                <a:effectLst/>
                <a:latin typeface="inherit"/>
              </a:rPr>
              <a:t>Stelline, risini</a:t>
            </a:r>
            <a:r>
              <a:rPr lang="it-IT" b="0" i="0" dirty="0">
                <a:solidFill>
                  <a:srgbClr val="737373"/>
                </a:solidFill>
                <a:effectLst/>
                <a:latin typeface="inherit"/>
              </a:rPr>
              <a:t>12 days ago</a:t>
            </a:r>
            <a:endParaRPr lang="it-IT" b="0" i="0" dirty="0">
              <a:solidFill>
                <a:srgbClr val="262627"/>
              </a:solidFill>
              <a:effectLst/>
              <a:latin typeface="-apple-system"/>
            </a:endParaRPr>
          </a:p>
          <a:p>
            <a:pPr algn="l"/>
            <a:r>
              <a:rPr lang="it-IT" b="0" i="0" dirty="0">
                <a:solidFill>
                  <a:srgbClr val="262627"/>
                </a:solidFill>
                <a:effectLst/>
                <a:latin typeface="inherit"/>
              </a:rPr>
              <a:t>semini filini stelline</a:t>
            </a:r>
            <a:r>
              <a:rPr lang="it-IT" b="0" i="0" dirty="0">
                <a:solidFill>
                  <a:srgbClr val="737373"/>
                </a:solidFill>
                <a:effectLst/>
                <a:latin typeface="inherit"/>
              </a:rPr>
              <a:t>12 days ago</a:t>
            </a:r>
            <a:endParaRPr lang="it-IT" b="0" i="0" dirty="0">
              <a:solidFill>
                <a:srgbClr val="262627"/>
              </a:solidFill>
              <a:effectLst/>
              <a:latin typeface="-apple-system"/>
            </a:endParaRPr>
          </a:p>
          <a:p>
            <a:pPr algn="l"/>
            <a:r>
              <a:rPr lang="it-IT" b="0" i="0" dirty="0">
                <a:solidFill>
                  <a:srgbClr val="262627"/>
                </a:solidFill>
                <a:effectLst/>
                <a:latin typeface="inherit"/>
              </a:rPr>
              <a:t>tubetti, pennette</a:t>
            </a:r>
            <a:r>
              <a:rPr lang="it-IT" b="0" i="0" dirty="0">
                <a:solidFill>
                  <a:srgbClr val="737373"/>
                </a:solidFill>
                <a:effectLst/>
                <a:latin typeface="inherit"/>
              </a:rPr>
              <a:t>13 days ago</a:t>
            </a:r>
            <a:endParaRPr lang="it-IT" b="0" i="0" dirty="0">
              <a:solidFill>
                <a:srgbClr val="262627"/>
              </a:solidFill>
              <a:effectLst/>
              <a:latin typeface="-apple-system"/>
            </a:endParaRPr>
          </a:p>
          <a:p>
            <a:pPr algn="l"/>
            <a:r>
              <a:rPr lang="it-IT" b="0" i="0" dirty="0">
                <a:solidFill>
                  <a:srgbClr val="262627"/>
                </a:solidFill>
                <a:effectLst/>
                <a:latin typeface="inherit"/>
              </a:rPr>
              <a:t>Creme, pastine piccolissime</a:t>
            </a:r>
            <a:r>
              <a:rPr lang="it-IT" b="0" i="0" dirty="0">
                <a:solidFill>
                  <a:srgbClr val="737373"/>
                </a:solidFill>
                <a:effectLst/>
                <a:latin typeface="inherit"/>
              </a:rPr>
              <a:t>17 days ago</a:t>
            </a:r>
            <a:endParaRPr lang="it-IT" b="0" i="0" dirty="0">
              <a:solidFill>
                <a:srgbClr val="262627"/>
              </a:solidFill>
              <a:effectLst/>
              <a:latin typeface="-apple-system"/>
            </a:endParaRPr>
          </a:p>
          <a:p>
            <a:pPr algn="l"/>
            <a:r>
              <a:rPr lang="it-IT" b="0" i="0" dirty="0">
                <a:solidFill>
                  <a:srgbClr val="262627"/>
                </a:solidFill>
                <a:effectLst/>
                <a:latin typeface="inherit"/>
              </a:rPr>
              <a:t>stelline, corallini</a:t>
            </a:r>
            <a:r>
              <a:rPr lang="it-IT" b="0" i="0" dirty="0">
                <a:solidFill>
                  <a:srgbClr val="737373"/>
                </a:solidFill>
                <a:effectLst/>
                <a:latin typeface="inherit"/>
              </a:rPr>
              <a:t>18 days ago</a:t>
            </a:r>
            <a:endParaRPr lang="it-IT" b="0" i="0" dirty="0">
              <a:solidFill>
                <a:srgbClr val="262627"/>
              </a:solidFill>
              <a:effectLst/>
              <a:latin typeface="-apple-system"/>
            </a:endParaRPr>
          </a:p>
          <a:p>
            <a:pPr algn="l"/>
            <a:r>
              <a:rPr lang="it-IT" b="0" i="0" dirty="0">
                <a:solidFill>
                  <a:srgbClr val="262627"/>
                </a:solidFill>
                <a:effectLst/>
                <a:latin typeface="inherit"/>
              </a:rPr>
              <a:t>Stelline, corallini</a:t>
            </a:r>
            <a:r>
              <a:rPr lang="it-IT" b="0" i="0" dirty="0">
                <a:solidFill>
                  <a:srgbClr val="737373"/>
                </a:solidFill>
                <a:effectLst/>
                <a:latin typeface="inherit"/>
              </a:rPr>
              <a:t>18 days ago</a:t>
            </a:r>
            <a:endParaRPr lang="it-IT" b="0" i="0" dirty="0">
              <a:solidFill>
                <a:srgbClr val="262627"/>
              </a:solidFill>
              <a:effectLst/>
              <a:latin typeface="-apple-system"/>
            </a:endParaRPr>
          </a:p>
          <a:p>
            <a:pPr algn="l"/>
            <a:r>
              <a:rPr lang="it-IT" b="0" i="0" dirty="0">
                <a:solidFill>
                  <a:srgbClr val="262627"/>
                </a:solidFill>
                <a:effectLst/>
                <a:latin typeface="inherit"/>
              </a:rPr>
              <a:t>anellini, stelline e piccoli formati</a:t>
            </a:r>
            <a:r>
              <a:rPr lang="it-IT" b="0" i="0" dirty="0">
                <a:solidFill>
                  <a:srgbClr val="737373"/>
                </a:solidFill>
                <a:effectLst/>
                <a:latin typeface="inherit"/>
              </a:rPr>
              <a:t>21 days ago</a:t>
            </a:r>
            <a:endParaRPr lang="it-IT" b="0" i="0" dirty="0">
              <a:solidFill>
                <a:srgbClr val="262627"/>
              </a:solidFill>
              <a:effectLst/>
              <a:latin typeface="-apple-system"/>
            </a:endParaRPr>
          </a:p>
          <a:p>
            <a:pPr algn="l"/>
            <a:r>
              <a:rPr lang="it-IT" b="0" i="0" dirty="0">
                <a:solidFill>
                  <a:srgbClr val="262627"/>
                </a:solidFill>
                <a:effectLst/>
                <a:latin typeface="inherit"/>
              </a:rPr>
              <a:t>Risini ditalini mini farfalle mini fusilli Mini Pennette quadratini sorpresine</a:t>
            </a:r>
            <a:endParaRPr lang="it-IT" b="0" i="0" dirty="0">
              <a:solidFill>
                <a:srgbClr val="262627"/>
              </a:solidFill>
              <a:effectLst/>
              <a:latin typeface="-apple-system"/>
            </a:endParaRP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31</a:t>
            </a:fld>
            <a:endParaRPr lang="it-IT"/>
          </a:p>
        </p:txBody>
      </p:sp>
    </p:spTree>
    <p:extLst>
      <p:ext uri="{BB962C8B-B14F-4D97-AF65-F5344CB8AC3E}">
        <p14:creationId xmlns:p14="http://schemas.microsoft.com/office/powerpoint/2010/main" val="422020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a:t>
            </a:fld>
            <a:endParaRPr lang="it-IT"/>
          </a:p>
        </p:txBody>
      </p:sp>
    </p:spTree>
    <p:extLst>
      <p:ext uri="{BB962C8B-B14F-4D97-AF65-F5344CB8AC3E}">
        <p14:creationId xmlns:p14="http://schemas.microsoft.com/office/powerpoint/2010/main" val="960133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32</a:t>
            </a:fld>
            <a:endParaRPr lang="it-IT"/>
          </a:p>
        </p:txBody>
      </p:sp>
    </p:spTree>
    <p:extLst>
      <p:ext uri="{BB962C8B-B14F-4D97-AF65-F5344CB8AC3E}">
        <p14:creationId xmlns:p14="http://schemas.microsoft.com/office/powerpoint/2010/main" val="202502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endParaRPr lang="en-US"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33</a:t>
            </a:fld>
            <a:endParaRPr lang="it-IT"/>
          </a:p>
        </p:txBody>
      </p:sp>
    </p:spTree>
    <p:extLst>
      <p:ext uri="{BB962C8B-B14F-4D97-AF65-F5344CB8AC3E}">
        <p14:creationId xmlns:p14="http://schemas.microsoft.com/office/powerpoint/2010/main" val="1059851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b="0" i="0" dirty="0">
                <a:solidFill>
                  <a:srgbClr val="262627"/>
                </a:solidFill>
                <a:effectLst/>
                <a:latin typeface="inherit"/>
              </a:rPr>
              <a:t>ì</a:t>
            </a:r>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34</a:t>
            </a:fld>
            <a:endParaRPr lang="it-IT"/>
          </a:p>
        </p:txBody>
      </p:sp>
    </p:spTree>
    <p:extLst>
      <p:ext uri="{BB962C8B-B14F-4D97-AF65-F5344CB8AC3E}">
        <p14:creationId xmlns:p14="http://schemas.microsoft.com/office/powerpoint/2010/main" val="3547703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35</a:t>
            </a:fld>
            <a:endParaRPr lang="it-IT"/>
          </a:p>
        </p:txBody>
      </p:sp>
    </p:spTree>
    <p:extLst>
      <p:ext uri="{BB962C8B-B14F-4D97-AF65-F5344CB8AC3E}">
        <p14:creationId xmlns:p14="http://schemas.microsoft.com/office/powerpoint/2010/main" val="1212386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37</a:t>
            </a:fld>
            <a:endParaRPr lang="it-IT"/>
          </a:p>
        </p:txBody>
      </p:sp>
    </p:spTree>
    <p:extLst>
      <p:ext uri="{BB962C8B-B14F-4D97-AF65-F5344CB8AC3E}">
        <p14:creationId xmlns:p14="http://schemas.microsoft.com/office/powerpoint/2010/main" val="1220495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39</a:t>
            </a:fld>
            <a:endParaRPr lang="it-IT"/>
          </a:p>
        </p:txBody>
      </p:sp>
    </p:spTree>
    <p:extLst>
      <p:ext uri="{BB962C8B-B14F-4D97-AF65-F5344CB8AC3E}">
        <p14:creationId xmlns:p14="http://schemas.microsoft.com/office/powerpoint/2010/main" val="129158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Complessivamente migliore</a:t>
            </a:r>
          </a:p>
        </p:txBody>
      </p:sp>
      <p:sp>
        <p:nvSpPr>
          <p:cNvPr id="4" name="Segnaposto numero diapositiva 3"/>
          <p:cNvSpPr>
            <a:spLocks noGrp="1"/>
          </p:cNvSpPr>
          <p:nvPr>
            <p:ph type="sldNum" sz="quarter" idx="5"/>
          </p:nvPr>
        </p:nvSpPr>
        <p:spPr/>
        <p:txBody>
          <a:bodyPr/>
          <a:lstStyle/>
          <a:p>
            <a:fld id="{B7662B8D-9B9C-42B0-99DA-91470F7B6733}" type="slidenum">
              <a:rPr lang="it-IT" smtClean="0"/>
              <a:t>40</a:t>
            </a:fld>
            <a:endParaRPr lang="it-IT"/>
          </a:p>
        </p:txBody>
      </p:sp>
    </p:spTree>
    <p:extLst>
      <p:ext uri="{BB962C8B-B14F-4D97-AF65-F5344CB8AC3E}">
        <p14:creationId xmlns:p14="http://schemas.microsoft.com/office/powerpoint/2010/main" val="1986780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41</a:t>
            </a:fld>
            <a:endParaRPr lang="it-IT"/>
          </a:p>
        </p:txBody>
      </p:sp>
    </p:spTree>
    <p:extLst>
      <p:ext uri="{BB962C8B-B14F-4D97-AF65-F5344CB8AC3E}">
        <p14:creationId xmlns:p14="http://schemas.microsoft.com/office/powerpoint/2010/main" val="3030948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42</a:t>
            </a:fld>
            <a:endParaRPr lang="it-IT"/>
          </a:p>
        </p:txBody>
      </p:sp>
    </p:spTree>
    <p:extLst>
      <p:ext uri="{BB962C8B-B14F-4D97-AF65-F5344CB8AC3E}">
        <p14:creationId xmlns:p14="http://schemas.microsoft.com/office/powerpoint/2010/main" val="3271105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43</a:t>
            </a:fld>
            <a:endParaRPr lang="it-IT"/>
          </a:p>
        </p:txBody>
      </p:sp>
    </p:spTree>
    <p:extLst>
      <p:ext uri="{BB962C8B-B14F-4D97-AF65-F5344CB8AC3E}">
        <p14:creationId xmlns:p14="http://schemas.microsoft.com/office/powerpoint/2010/main" val="1729830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a:t>
            </a:fld>
            <a:endParaRPr lang="it-IT"/>
          </a:p>
        </p:txBody>
      </p:sp>
    </p:spTree>
    <p:extLst>
      <p:ext uri="{BB962C8B-B14F-4D97-AF65-F5344CB8AC3E}">
        <p14:creationId xmlns:p14="http://schemas.microsoft.com/office/powerpoint/2010/main" val="2174384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44</a:t>
            </a:fld>
            <a:endParaRPr lang="it-IT"/>
          </a:p>
        </p:txBody>
      </p:sp>
    </p:spTree>
    <p:extLst>
      <p:ext uri="{BB962C8B-B14F-4D97-AF65-F5344CB8AC3E}">
        <p14:creationId xmlns:p14="http://schemas.microsoft.com/office/powerpoint/2010/main" val="965307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45</a:t>
            </a:fld>
            <a:endParaRPr lang="it-IT"/>
          </a:p>
        </p:txBody>
      </p:sp>
    </p:spTree>
    <p:extLst>
      <p:ext uri="{BB962C8B-B14F-4D97-AF65-F5344CB8AC3E}">
        <p14:creationId xmlns:p14="http://schemas.microsoft.com/office/powerpoint/2010/main" val="4250267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46</a:t>
            </a:fld>
            <a:endParaRPr lang="it-IT"/>
          </a:p>
        </p:txBody>
      </p:sp>
    </p:spTree>
    <p:extLst>
      <p:ext uri="{BB962C8B-B14F-4D97-AF65-F5344CB8AC3E}">
        <p14:creationId xmlns:p14="http://schemas.microsoft.com/office/powerpoint/2010/main" val="1055050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47</a:t>
            </a:fld>
            <a:endParaRPr lang="it-IT"/>
          </a:p>
        </p:txBody>
      </p:sp>
    </p:spTree>
    <p:extLst>
      <p:ext uri="{BB962C8B-B14F-4D97-AF65-F5344CB8AC3E}">
        <p14:creationId xmlns:p14="http://schemas.microsoft.com/office/powerpoint/2010/main" val="2216571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 percentuali e dividere in </a:t>
            </a:r>
            <a:r>
              <a:rPr lang="it-IT" dirty="0" err="1"/>
              <a:t>pre</a:t>
            </a:r>
            <a:r>
              <a:rPr lang="it-IT" dirty="0"/>
              <a:t> e post assaggio</a:t>
            </a:r>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48</a:t>
            </a:fld>
            <a:endParaRPr lang="it-IT"/>
          </a:p>
        </p:txBody>
      </p:sp>
    </p:spTree>
    <p:extLst>
      <p:ext uri="{BB962C8B-B14F-4D97-AF65-F5344CB8AC3E}">
        <p14:creationId xmlns:p14="http://schemas.microsoft.com/office/powerpoint/2010/main" val="189916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Aggiungere le diete</a:t>
            </a:r>
          </a:p>
        </p:txBody>
      </p:sp>
      <p:sp>
        <p:nvSpPr>
          <p:cNvPr id="4" name="Segnaposto numero diapositiva 3"/>
          <p:cNvSpPr>
            <a:spLocks noGrp="1"/>
          </p:cNvSpPr>
          <p:nvPr>
            <p:ph type="sldNum" sz="quarter" idx="5"/>
          </p:nvPr>
        </p:nvSpPr>
        <p:spPr/>
        <p:txBody>
          <a:bodyPr/>
          <a:lstStyle/>
          <a:p>
            <a:fld id="{B7662B8D-9B9C-42B0-99DA-91470F7B6733}" type="slidenum">
              <a:rPr lang="it-IT" smtClean="0"/>
              <a:t>5</a:t>
            </a:fld>
            <a:endParaRPr lang="it-IT"/>
          </a:p>
        </p:txBody>
      </p:sp>
    </p:spTree>
    <p:extLst>
      <p:ext uri="{BB962C8B-B14F-4D97-AF65-F5344CB8AC3E}">
        <p14:creationId xmlns:p14="http://schemas.microsoft.com/office/powerpoint/2010/main" val="404829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6</a:t>
            </a:fld>
            <a:endParaRPr lang="it-IT"/>
          </a:p>
        </p:txBody>
      </p:sp>
    </p:spTree>
    <p:extLst>
      <p:ext uri="{BB962C8B-B14F-4D97-AF65-F5344CB8AC3E}">
        <p14:creationId xmlns:p14="http://schemas.microsoft.com/office/powerpoint/2010/main" val="209151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7</a:t>
            </a:fld>
            <a:endParaRPr lang="it-IT"/>
          </a:p>
        </p:txBody>
      </p:sp>
    </p:spTree>
    <p:extLst>
      <p:ext uri="{BB962C8B-B14F-4D97-AF65-F5344CB8AC3E}">
        <p14:creationId xmlns:p14="http://schemas.microsoft.com/office/powerpoint/2010/main" val="34324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endParaRPr lang="en-US" b="0" i="0" dirty="0">
              <a:solidFill>
                <a:srgbClr val="262627"/>
              </a:solidFill>
              <a:effectLst/>
              <a:latin typeface="-apple-system"/>
            </a:endParaRPr>
          </a:p>
        </p:txBody>
      </p:sp>
      <p:sp>
        <p:nvSpPr>
          <p:cNvPr id="4" name="Segnaposto numero diapositiva 3"/>
          <p:cNvSpPr>
            <a:spLocks noGrp="1"/>
          </p:cNvSpPr>
          <p:nvPr>
            <p:ph type="sldNum" sz="quarter" idx="5"/>
          </p:nvPr>
        </p:nvSpPr>
        <p:spPr/>
        <p:txBody>
          <a:bodyPr/>
          <a:lstStyle/>
          <a:p>
            <a:fld id="{B7662B8D-9B9C-42B0-99DA-91470F7B6733}" type="slidenum">
              <a:rPr lang="it-IT" smtClean="0"/>
              <a:t>8</a:t>
            </a:fld>
            <a:endParaRPr lang="it-IT"/>
          </a:p>
        </p:txBody>
      </p:sp>
    </p:spTree>
    <p:extLst>
      <p:ext uri="{BB962C8B-B14F-4D97-AF65-F5344CB8AC3E}">
        <p14:creationId xmlns:p14="http://schemas.microsoft.com/office/powerpoint/2010/main" val="231417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Dall’analisi delle abitudini di consumo e di comportamento durante la fase di svezzamento si ricavano alcune informazioni interessanti sulla durata dello svezzamento ed il consumo di prodotti specifici e di pastine.</a:t>
            </a:r>
          </a:p>
          <a:p>
            <a:endParaRPr lang="it-IT" dirty="0"/>
          </a:p>
          <a:p>
            <a:r>
              <a:rPr lang="it-IT" dirty="0"/>
              <a:t>I principali problemi delle mamme sono che i bambini in fase di svezzamento hanno gusti difficili, che le mamme trovano impegnativo cucinare piatti diversi per il bambino ed il resto della famiglia.</a:t>
            </a:r>
          </a:p>
          <a:p>
            <a:endParaRPr lang="it-IT" dirty="0"/>
          </a:p>
          <a:p>
            <a:r>
              <a:rPr lang="it-IT" dirty="0"/>
              <a:t>Si vede che ogni famiglia ha i propri ritmi, quindi c’è una grande variabilità nella durata del periodo di svezzamento. Indice che la finestra per vendere il prodotto specifico potrebbe non essere così ampia. </a:t>
            </a:r>
          </a:p>
          <a:p>
            <a:endParaRPr lang="it-IT" dirty="0"/>
          </a:p>
          <a:p>
            <a:r>
              <a:rPr lang="it-IT" dirty="0">
                <a:solidFill>
                  <a:srgbClr val="FF0000"/>
                </a:solidFill>
              </a:rPr>
              <a:t>Il 42,5% degli intervistati utilizza prodotti specifici baby food mentre il 67,5% non ne utilizza. </a:t>
            </a:r>
            <a:r>
              <a:rPr lang="it-IT" dirty="0"/>
              <a:t>Le pastine baby food sono il prodotto specifico più utilizzato da chi compra prodotti specifici (88%). Chi non utilizza pastine specifiche utilizza pasta per adulti. In particolare X persone sottolineano che utilizzano pasta per adulti di qualità «», come se scegliere pasta </a:t>
            </a:r>
            <a:r>
              <a:rPr lang="it-IT" dirty="0" err="1"/>
              <a:t>bio</a:t>
            </a:r>
            <a:r>
              <a:rPr lang="it-IT" dirty="0"/>
              <a:t> e di qualità sia sufficiente a garantire prodotti di qualità al bambino. Il 60,8% dei genitori che non acquista prodotti baby food sa che quei prodotti sono maggiormente controllati rispetto a quelli da adulti.</a:t>
            </a:r>
          </a:p>
          <a:p>
            <a:endParaRPr lang="it-IT" dirty="0"/>
          </a:p>
          <a:p>
            <a:r>
              <a:rPr lang="it-IT" dirty="0"/>
              <a:t>Chi acquista prodotti specifici li compra soprattutto in GDO, il canale farmacia, ovvero quello che interessa </a:t>
            </a:r>
            <a:r>
              <a:rPr lang="it-IT" dirty="0" err="1"/>
              <a:t>minardo</a:t>
            </a:r>
            <a:r>
              <a:rPr lang="it-IT" dirty="0"/>
              <a:t> non è diffuso.</a:t>
            </a:r>
          </a:p>
          <a:p>
            <a:endParaRPr lang="it-IT" dirty="0"/>
          </a:p>
          <a:p>
            <a:endParaRPr lang="it-IT" dirty="0"/>
          </a:p>
          <a:p>
            <a:endParaRPr lang="it-IT" dirty="0"/>
          </a:p>
          <a:p>
            <a:endParaRPr lang="it-IT" dirty="0"/>
          </a:p>
        </p:txBody>
      </p:sp>
      <p:sp>
        <p:nvSpPr>
          <p:cNvPr id="4" name="Segnaposto numero diapositiva 3"/>
          <p:cNvSpPr>
            <a:spLocks noGrp="1"/>
          </p:cNvSpPr>
          <p:nvPr>
            <p:ph type="sldNum" sz="quarter" idx="5"/>
          </p:nvPr>
        </p:nvSpPr>
        <p:spPr/>
        <p:txBody>
          <a:bodyPr/>
          <a:lstStyle/>
          <a:p>
            <a:fld id="{B7662B8D-9B9C-42B0-99DA-91470F7B6733}" type="slidenum">
              <a:rPr lang="it-IT" smtClean="0"/>
              <a:t>9</a:t>
            </a:fld>
            <a:endParaRPr lang="it-IT"/>
          </a:p>
        </p:txBody>
      </p:sp>
    </p:spTree>
    <p:extLst>
      <p:ext uri="{BB962C8B-B14F-4D97-AF65-F5344CB8AC3E}">
        <p14:creationId xmlns:p14="http://schemas.microsoft.com/office/powerpoint/2010/main" val="80077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D01C65-779D-409F-BF01-852E15238FF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63100F5-4025-426A-8978-6CF7FD3DD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D0BA22-8CEE-4B6F-8F6F-2268FB8A42D9}"/>
              </a:ext>
            </a:extLst>
          </p:cNvPr>
          <p:cNvSpPr>
            <a:spLocks noGrp="1"/>
          </p:cNvSpPr>
          <p:nvPr>
            <p:ph type="dt" sz="half" idx="10"/>
          </p:nvPr>
        </p:nvSpPr>
        <p:spPr/>
        <p:txBody>
          <a:bodyPr/>
          <a:lstStyle/>
          <a:p>
            <a:fld id="{7EF63AAB-7B42-4933-8FCD-D58FCD6C0076}" type="datetime1">
              <a:rPr lang="it-IT" smtClean="0"/>
              <a:t>21/06/2022</a:t>
            </a:fld>
            <a:endParaRPr lang="it-IT"/>
          </a:p>
        </p:txBody>
      </p:sp>
      <p:sp>
        <p:nvSpPr>
          <p:cNvPr id="5" name="Segnaposto piè di pagina 4">
            <a:extLst>
              <a:ext uri="{FF2B5EF4-FFF2-40B4-BE49-F238E27FC236}">
                <a16:creationId xmlns:a16="http://schemas.microsoft.com/office/drawing/2014/main" id="{E0588486-4A52-413C-ACCC-EDADA5CB81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88F466-C82B-43B6-9931-D7D497322865}"/>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18612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571C9F-2131-414A-9C8D-D996C01E148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794FE4-3D77-4388-A18C-DB999790228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B6D318E-7B27-4F40-8CDD-D52AB69C2471}"/>
              </a:ext>
            </a:extLst>
          </p:cNvPr>
          <p:cNvSpPr>
            <a:spLocks noGrp="1"/>
          </p:cNvSpPr>
          <p:nvPr>
            <p:ph type="dt" sz="half" idx="10"/>
          </p:nvPr>
        </p:nvSpPr>
        <p:spPr/>
        <p:txBody>
          <a:bodyPr/>
          <a:lstStyle/>
          <a:p>
            <a:fld id="{9C36075A-7236-48D6-B77F-6B4886733456}" type="datetime1">
              <a:rPr lang="it-IT" smtClean="0"/>
              <a:t>21/06/2022</a:t>
            </a:fld>
            <a:endParaRPr lang="it-IT"/>
          </a:p>
        </p:txBody>
      </p:sp>
      <p:sp>
        <p:nvSpPr>
          <p:cNvPr id="5" name="Segnaposto piè di pagina 4">
            <a:extLst>
              <a:ext uri="{FF2B5EF4-FFF2-40B4-BE49-F238E27FC236}">
                <a16:creationId xmlns:a16="http://schemas.microsoft.com/office/drawing/2014/main" id="{B43E0BC7-EC1B-4974-B932-C7A99B715C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5AB17A4-4FC1-4C89-BA41-DABAEAD7545C}"/>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21285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57AD20D-749F-41C2-A71E-3567C958676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CAE2857-1186-41DB-B234-591D4505D7F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F47656-1E4F-4005-91B1-F6146F93172D}"/>
              </a:ext>
            </a:extLst>
          </p:cNvPr>
          <p:cNvSpPr>
            <a:spLocks noGrp="1"/>
          </p:cNvSpPr>
          <p:nvPr>
            <p:ph type="dt" sz="half" idx="10"/>
          </p:nvPr>
        </p:nvSpPr>
        <p:spPr/>
        <p:txBody>
          <a:bodyPr/>
          <a:lstStyle/>
          <a:p>
            <a:fld id="{2BD5C807-5FC9-4ABE-A8B0-7436143FE0C7}" type="datetime1">
              <a:rPr lang="it-IT" smtClean="0"/>
              <a:t>21/06/2022</a:t>
            </a:fld>
            <a:endParaRPr lang="it-IT"/>
          </a:p>
        </p:txBody>
      </p:sp>
      <p:sp>
        <p:nvSpPr>
          <p:cNvPr id="5" name="Segnaposto piè di pagina 4">
            <a:extLst>
              <a:ext uri="{FF2B5EF4-FFF2-40B4-BE49-F238E27FC236}">
                <a16:creationId xmlns:a16="http://schemas.microsoft.com/office/drawing/2014/main" id="{607F4C15-6B74-4FE7-86F0-D1B3C26A3D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8E0D71-FD19-4CF6-9DC3-BFD47D06D642}"/>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172614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73F067-E0F9-4978-80E3-19717779FE7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113A35-ECE8-4F25-8982-6BCEA57B404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FFB3806-85EC-45AA-BE49-E6532784E602}"/>
              </a:ext>
            </a:extLst>
          </p:cNvPr>
          <p:cNvSpPr>
            <a:spLocks noGrp="1"/>
          </p:cNvSpPr>
          <p:nvPr>
            <p:ph type="dt" sz="half" idx="10"/>
          </p:nvPr>
        </p:nvSpPr>
        <p:spPr/>
        <p:txBody>
          <a:bodyPr/>
          <a:lstStyle/>
          <a:p>
            <a:fld id="{1BCBAECC-C286-484F-BA23-1F28DCD3A500}" type="datetime1">
              <a:rPr lang="it-IT" smtClean="0"/>
              <a:t>21/06/2022</a:t>
            </a:fld>
            <a:endParaRPr lang="it-IT"/>
          </a:p>
        </p:txBody>
      </p:sp>
      <p:sp>
        <p:nvSpPr>
          <p:cNvPr id="5" name="Segnaposto piè di pagina 4">
            <a:extLst>
              <a:ext uri="{FF2B5EF4-FFF2-40B4-BE49-F238E27FC236}">
                <a16:creationId xmlns:a16="http://schemas.microsoft.com/office/drawing/2014/main" id="{5B68F91E-CB97-4906-A079-48FE86F7CAD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04ECE81-9162-48CA-9086-0B110917CC54}"/>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235672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E7E6F-92D4-4ACA-999A-FC1793A7CA8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53ABBBB-BCAC-4E23-834D-389614F1F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144745A-D18C-4779-A502-69DA99DACB96}"/>
              </a:ext>
            </a:extLst>
          </p:cNvPr>
          <p:cNvSpPr>
            <a:spLocks noGrp="1"/>
          </p:cNvSpPr>
          <p:nvPr>
            <p:ph type="dt" sz="half" idx="10"/>
          </p:nvPr>
        </p:nvSpPr>
        <p:spPr/>
        <p:txBody>
          <a:bodyPr/>
          <a:lstStyle/>
          <a:p>
            <a:fld id="{DF4C0C4E-C0E9-4458-8C50-278DD1F31877}" type="datetime1">
              <a:rPr lang="it-IT" smtClean="0"/>
              <a:t>21/06/2022</a:t>
            </a:fld>
            <a:endParaRPr lang="it-IT"/>
          </a:p>
        </p:txBody>
      </p:sp>
      <p:sp>
        <p:nvSpPr>
          <p:cNvPr id="5" name="Segnaposto piè di pagina 4">
            <a:extLst>
              <a:ext uri="{FF2B5EF4-FFF2-40B4-BE49-F238E27FC236}">
                <a16:creationId xmlns:a16="http://schemas.microsoft.com/office/drawing/2014/main" id="{538A37C5-7CA8-4486-A31C-B87EEE543C1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4B927B-B560-4BE9-89D2-BC4D95BAEC1C}"/>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117301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B4B89-F8A6-4A75-8B6A-76DA8498402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375011-2900-4243-991C-664C2E81496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923D367-E6FA-4CE2-B88A-846BE9A2840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F64BB49-50D7-437B-A9A9-035399188696}"/>
              </a:ext>
            </a:extLst>
          </p:cNvPr>
          <p:cNvSpPr>
            <a:spLocks noGrp="1"/>
          </p:cNvSpPr>
          <p:nvPr>
            <p:ph type="dt" sz="half" idx="10"/>
          </p:nvPr>
        </p:nvSpPr>
        <p:spPr/>
        <p:txBody>
          <a:bodyPr/>
          <a:lstStyle/>
          <a:p>
            <a:fld id="{8D2AD347-212B-482A-9EE4-FF5B3560E3B1}" type="datetime1">
              <a:rPr lang="it-IT" smtClean="0"/>
              <a:t>21/06/2022</a:t>
            </a:fld>
            <a:endParaRPr lang="it-IT"/>
          </a:p>
        </p:txBody>
      </p:sp>
      <p:sp>
        <p:nvSpPr>
          <p:cNvPr id="6" name="Segnaposto piè di pagina 5">
            <a:extLst>
              <a:ext uri="{FF2B5EF4-FFF2-40B4-BE49-F238E27FC236}">
                <a16:creationId xmlns:a16="http://schemas.microsoft.com/office/drawing/2014/main" id="{2DC7E4FB-4E29-4098-95CF-AFCE8AD020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058CA64-831B-482C-9013-701BC45D1A8F}"/>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9254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12420-F53A-4445-83FD-B7EED1DA9C9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6FEB5E2-E5F8-4789-91FE-F5331B285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6E986B3-4A66-4C3A-9E71-0643202235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1BD417A-60CE-4745-AA7C-711442DAC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EC5471-8785-459A-994E-3E5242EA9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80D518B-992E-4D5C-840B-8CAB3A3CD6E4}"/>
              </a:ext>
            </a:extLst>
          </p:cNvPr>
          <p:cNvSpPr>
            <a:spLocks noGrp="1"/>
          </p:cNvSpPr>
          <p:nvPr>
            <p:ph type="dt" sz="half" idx="10"/>
          </p:nvPr>
        </p:nvSpPr>
        <p:spPr/>
        <p:txBody>
          <a:bodyPr/>
          <a:lstStyle/>
          <a:p>
            <a:fld id="{481B0341-1CD4-4F3E-9D37-491AF68E70ED}" type="datetime1">
              <a:rPr lang="it-IT" smtClean="0"/>
              <a:t>21/06/2022</a:t>
            </a:fld>
            <a:endParaRPr lang="it-IT"/>
          </a:p>
        </p:txBody>
      </p:sp>
      <p:sp>
        <p:nvSpPr>
          <p:cNvPr id="8" name="Segnaposto piè di pagina 7">
            <a:extLst>
              <a:ext uri="{FF2B5EF4-FFF2-40B4-BE49-F238E27FC236}">
                <a16:creationId xmlns:a16="http://schemas.microsoft.com/office/drawing/2014/main" id="{72EBA6F9-90AE-4685-A462-206AED624FA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66BF497-CAFE-44BD-9A82-5CE7B96314FD}"/>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313258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7D257-5D72-4225-8651-9D6D90218E7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5E5EEA4-1B45-4A8A-9A0B-73FC1EB46EEA}"/>
              </a:ext>
            </a:extLst>
          </p:cNvPr>
          <p:cNvSpPr>
            <a:spLocks noGrp="1"/>
          </p:cNvSpPr>
          <p:nvPr>
            <p:ph type="dt" sz="half" idx="10"/>
          </p:nvPr>
        </p:nvSpPr>
        <p:spPr/>
        <p:txBody>
          <a:bodyPr/>
          <a:lstStyle/>
          <a:p>
            <a:fld id="{6AA3BE17-BFC4-4D7A-82EC-6DBA95386437}" type="datetime1">
              <a:rPr lang="it-IT" smtClean="0"/>
              <a:t>21/06/2022</a:t>
            </a:fld>
            <a:endParaRPr lang="it-IT"/>
          </a:p>
        </p:txBody>
      </p:sp>
      <p:sp>
        <p:nvSpPr>
          <p:cNvPr id="4" name="Segnaposto piè di pagina 3">
            <a:extLst>
              <a:ext uri="{FF2B5EF4-FFF2-40B4-BE49-F238E27FC236}">
                <a16:creationId xmlns:a16="http://schemas.microsoft.com/office/drawing/2014/main" id="{C3A1A288-0627-4CCB-95BF-0DDD11D73E6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9C2BE35-31DC-4C49-94B6-B3409209506A}"/>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79967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EF400ED-B284-4ECD-86E7-94C573776BE6}"/>
              </a:ext>
            </a:extLst>
          </p:cNvPr>
          <p:cNvSpPr>
            <a:spLocks noGrp="1"/>
          </p:cNvSpPr>
          <p:nvPr>
            <p:ph type="dt" sz="half" idx="10"/>
          </p:nvPr>
        </p:nvSpPr>
        <p:spPr/>
        <p:txBody>
          <a:bodyPr/>
          <a:lstStyle/>
          <a:p>
            <a:fld id="{4FFEF97C-5F73-4C18-B497-2243C37EA317}" type="datetime1">
              <a:rPr lang="it-IT" smtClean="0"/>
              <a:t>21/06/2022</a:t>
            </a:fld>
            <a:endParaRPr lang="it-IT"/>
          </a:p>
        </p:txBody>
      </p:sp>
      <p:sp>
        <p:nvSpPr>
          <p:cNvPr id="3" name="Segnaposto piè di pagina 2">
            <a:extLst>
              <a:ext uri="{FF2B5EF4-FFF2-40B4-BE49-F238E27FC236}">
                <a16:creationId xmlns:a16="http://schemas.microsoft.com/office/drawing/2014/main" id="{543C7E19-0591-48E2-BA9D-15479CF300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4A8C0D6-9305-4044-8128-E1598FBBF50D}"/>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220135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2AFF68-A0D5-4063-A4B9-AA50C51B8A7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7B33ED8-58F9-47D8-8672-809C53E99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2C3C2D-26A9-4D92-BFC8-2CC3B6667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29115A8-47A1-4FFD-9B18-9BE390A45FA1}"/>
              </a:ext>
            </a:extLst>
          </p:cNvPr>
          <p:cNvSpPr>
            <a:spLocks noGrp="1"/>
          </p:cNvSpPr>
          <p:nvPr>
            <p:ph type="dt" sz="half" idx="10"/>
          </p:nvPr>
        </p:nvSpPr>
        <p:spPr/>
        <p:txBody>
          <a:bodyPr/>
          <a:lstStyle/>
          <a:p>
            <a:fld id="{0A74279B-482B-45D1-B9ED-3AC994B3C881}" type="datetime1">
              <a:rPr lang="it-IT" smtClean="0"/>
              <a:t>21/06/2022</a:t>
            </a:fld>
            <a:endParaRPr lang="it-IT"/>
          </a:p>
        </p:txBody>
      </p:sp>
      <p:sp>
        <p:nvSpPr>
          <p:cNvPr id="6" name="Segnaposto piè di pagina 5">
            <a:extLst>
              <a:ext uri="{FF2B5EF4-FFF2-40B4-BE49-F238E27FC236}">
                <a16:creationId xmlns:a16="http://schemas.microsoft.com/office/drawing/2014/main" id="{034C7B33-F846-4EF7-8C6D-7D672DDBA5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7F0FE41-4904-4133-B91D-A4510CF5D932}"/>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382132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47D90-4F4E-4B7F-A9B1-C6F98FED204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709FA0F-05EC-4B1F-BA93-510703AA1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2FEB1F1-1F4D-44BB-B523-E9BE97AE2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65F0D0A-18C7-4F84-98B8-B6C011AFBF4D}"/>
              </a:ext>
            </a:extLst>
          </p:cNvPr>
          <p:cNvSpPr>
            <a:spLocks noGrp="1"/>
          </p:cNvSpPr>
          <p:nvPr>
            <p:ph type="dt" sz="half" idx="10"/>
          </p:nvPr>
        </p:nvSpPr>
        <p:spPr/>
        <p:txBody>
          <a:bodyPr/>
          <a:lstStyle/>
          <a:p>
            <a:fld id="{8394124D-15B7-4FC4-83DD-13AEAD8D6221}" type="datetime1">
              <a:rPr lang="it-IT" smtClean="0"/>
              <a:t>21/06/2022</a:t>
            </a:fld>
            <a:endParaRPr lang="it-IT"/>
          </a:p>
        </p:txBody>
      </p:sp>
      <p:sp>
        <p:nvSpPr>
          <p:cNvPr id="6" name="Segnaposto piè di pagina 5">
            <a:extLst>
              <a:ext uri="{FF2B5EF4-FFF2-40B4-BE49-F238E27FC236}">
                <a16:creationId xmlns:a16="http://schemas.microsoft.com/office/drawing/2014/main" id="{4BEA3217-AE31-4374-AB9D-7AB7DB2CE9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8C1C72-9C42-451F-95AE-25D42C5EAF5D}"/>
              </a:ext>
            </a:extLst>
          </p:cNvPr>
          <p:cNvSpPr>
            <a:spLocks noGrp="1"/>
          </p:cNvSpPr>
          <p:nvPr>
            <p:ph type="sldNum" sz="quarter" idx="12"/>
          </p:nvPr>
        </p:nvSpPr>
        <p:spPr/>
        <p:txBody>
          <a:bodyPr/>
          <a:lstStyle/>
          <a:p>
            <a:fld id="{B8A1749A-B952-4BAF-9CAF-EE142D878A99}" type="slidenum">
              <a:rPr lang="it-IT" smtClean="0"/>
              <a:t>‹N›</a:t>
            </a:fld>
            <a:endParaRPr lang="it-IT"/>
          </a:p>
        </p:txBody>
      </p:sp>
    </p:spTree>
    <p:extLst>
      <p:ext uri="{BB962C8B-B14F-4D97-AF65-F5344CB8AC3E}">
        <p14:creationId xmlns:p14="http://schemas.microsoft.com/office/powerpoint/2010/main" val="415686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0E7FB4-3211-47BE-88CD-4BD143C78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0D60201-DBF9-402E-9FA5-AA7FFBB42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F3B7EF-8977-4B36-8C42-AC0B0FB0D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0BD60-7161-4E52-BCFD-0CBC30E07C73}" type="datetime1">
              <a:rPr lang="it-IT" smtClean="0"/>
              <a:t>21/06/2022</a:t>
            </a:fld>
            <a:endParaRPr lang="it-IT"/>
          </a:p>
        </p:txBody>
      </p:sp>
      <p:sp>
        <p:nvSpPr>
          <p:cNvPr id="5" name="Segnaposto piè di pagina 4">
            <a:extLst>
              <a:ext uri="{FF2B5EF4-FFF2-40B4-BE49-F238E27FC236}">
                <a16:creationId xmlns:a16="http://schemas.microsoft.com/office/drawing/2014/main" id="{540C1439-00CC-40FB-86FB-D21ED6197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F49D94F-2909-4529-AA9C-9C96DA986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1749A-B952-4BAF-9CAF-EE142D878A99}" type="slidenum">
              <a:rPr lang="it-IT" smtClean="0"/>
              <a:t>‹N›</a:t>
            </a:fld>
            <a:endParaRPr lang="it-IT"/>
          </a:p>
        </p:txBody>
      </p:sp>
    </p:spTree>
    <p:extLst>
      <p:ext uri="{BB962C8B-B14F-4D97-AF65-F5344CB8AC3E}">
        <p14:creationId xmlns:p14="http://schemas.microsoft.com/office/powerpoint/2010/main" val="200512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emf"/><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2.emf"/><Relationship Id="rId9" Type="http://schemas.openxmlformats.org/officeDocument/2006/relationships/image" Target="../media/image19.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hart" Target="../charts/char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chart" Target="../charts/chart14.xml"/><Relationship Id="rId3" Type="http://schemas.microsoft.com/office/2018/10/relationships/comments" Target="../comments/modernComment_1BC_B01494C0.xml"/><Relationship Id="rId7" Type="http://schemas.openxmlformats.org/officeDocument/2006/relationships/chart" Target="../charts/chart13.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chart" Target="../charts/chart19.xml"/><Relationship Id="rId4" Type="http://schemas.openxmlformats.org/officeDocument/2006/relationships/chart" Target="../charts/char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6" name="CasellaDiTesto 15">
            <a:extLst>
              <a:ext uri="{FF2B5EF4-FFF2-40B4-BE49-F238E27FC236}">
                <a16:creationId xmlns:a16="http://schemas.microsoft.com/office/drawing/2014/main" id="{F0D10F2F-0F47-46EC-A98D-6DA7F12F0EC0}"/>
              </a:ext>
            </a:extLst>
          </p:cNvPr>
          <p:cNvSpPr txBox="1"/>
          <p:nvPr/>
        </p:nvSpPr>
        <p:spPr>
          <a:xfrm>
            <a:off x="0" y="2490281"/>
            <a:ext cx="12192000" cy="1754326"/>
          </a:xfrm>
          <a:prstGeom prst="rect">
            <a:avLst/>
          </a:prstGeom>
          <a:noFill/>
        </p:spPr>
        <p:txBody>
          <a:bodyPr wrap="square" rtlCol="0">
            <a:spAutoFit/>
          </a:bodyPr>
          <a:lstStyle/>
          <a:p>
            <a:pPr algn="ctr"/>
            <a:r>
              <a:rPr lang="it-IT" sz="54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Report di Ricerca</a:t>
            </a:r>
          </a:p>
          <a:p>
            <a:pPr algn="ctr"/>
            <a:endParaRPr lang="it-IT" dirty="0">
              <a:solidFill>
                <a:srgbClr val="F5BF01"/>
              </a:solidFill>
              <a:latin typeface="Lato Black" panose="020F0502020204030203" pitchFamily="34" charset="0"/>
              <a:ea typeface="Lato Black" panose="020F0502020204030203" pitchFamily="34" charset="0"/>
              <a:cs typeface="Lato Black" panose="020F0502020204030203" pitchFamily="34" charset="0"/>
            </a:endParaRPr>
          </a:p>
          <a:p>
            <a:pPr algn="ctr"/>
            <a:r>
              <a:rPr lang="it-IT" sz="3600" dirty="0">
                <a:solidFill>
                  <a:srgbClr val="386C4E"/>
                </a:solidFill>
                <a:latin typeface="Lato" panose="020F0502020204030203" pitchFamily="34" charset="0"/>
                <a:ea typeface="Lato" panose="020F0502020204030203" pitchFamily="34" charset="0"/>
                <a:cs typeface="Lato" panose="020F0502020204030203" pitchFamily="34" charset="0"/>
              </a:rPr>
              <a:t>Minardo – Pastina Baby Food</a:t>
            </a:r>
          </a:p>
        </p:txBody>
      </p:sp>
      <p:sp>
        <p:nvSpPr>
          <p:cNvPr id="2" name="CasellaDiTesto 1">
            <a:extLst>
              <a:ext uri="{FF2B5EF4-FFF2-40B4-BE49-F238E27FC236}">
                <a16:creationId xmlns:a16="http://schemas.microsoft.com/office/drawing/2014/main" id="{BF44AB56-850E-433D-9A56-EE6F2D801FB4}"/>
              </a:ext>
            </a:extLst>
          </p:cNvPr>
          <p:cNvSpPr txBox="1"/>
          <p:nvPr/>
        </p:nvSpPr>
        <p:spPr>
          <a:xfrm>
            <a:off x="9937131" y="5917522"/>
            <a:ext cx="4295553" cy="307777"/>
          </a:xfrm>
          <a:prstGeom prst="rect">
            <a:avLst/>
          </a:prstGeom>
          <a:noFill/>
        </p:spPr>
        <p:txBody>
          <a:bodyPr wrap="square" rtlCol="0">
            <a:spAutoFit/>
          </a:bodyPr>
          <a:lstStyle/>
          <a:p>
            <a:r>
              <a:rPr lang="it-IT" sz="1400" dirty="0">
                <a:solidFill>
                  <a:srgbClr val="296140"/>
                </a:solidFill>
                <a:latin typeface="Lato" panose="020F0502020204030203" pitchFamily="34" charset="0"/>
                <a:ea typeface="Lato" panose="020F0502020204030203" pitchFamily="34" charset="0"/>
                <a:cs typeface="Lato" panose="020F0502020204030203" pitchFamily="34" charset="0"/>
              </a:rPr>
              <a:t>22 Giugno 2022</a:t>
            </a:r>
          </a:p>
        </p:txBody>
      </p:sp>
      <p:sp>
        <p:nvSpPr>
          <p:cNvPr id="11" name="CasellaDiTesto 10">
            <a:extLst>
              <a:ext uri="{FF2B5EF4-FFF2-40B4-BE49-F238E27FC236}">
                <a16:creationId xmlns:a16="http://schemas.microsoft.com/office/drawing/2014/main" id="{113ED1A4-A51C-4168-A590-F7FCF7A334D9}"/>
              </a:ext>
            </a:extLst>
          </p:cNvPr>
          <p:cNvSpPr txBox="1"/>
          <p:nvPr/>
        </p:nvSpPr>
        <p:spPr>
          <a:xfrm>
            <a:off x="646423" y="5843080"/>
            <a:ext cx="6416529" cy="307777"/>
          </a:xfrm>
          <a:prstGeom prst="rect">
            <a:avLst/>
          </a:prstGeom>
          <a:noFill/>
        </p:spPr>
        <p:txBody>
          <a:bodyPr wrap="square" rtlCol="0">
            <a:spAutoFit/>
          </a:bodyPr>
          <a:lstStyle/>
          <a:p>
            <a:r>
              <a:rPr lang="it-IT" sz="1400" dirty="0">
                <a:solidFill>
                  <a:srgbClr val="296140"/>
                </a:solidFill>
                <a:latin typeface="Lato" panose="020F0502020204030203" pitchFamily="34" charset="0"/>
                <a:ea typeface="Lato" panose="020F0502020204030203" pitchFamily="34" charset="0"/>
                <a:cs typeface="Lato" panose="020F0502020204030203" pitchFamily="34" charset="0"/>
              </a:rPr>
              <a:t>Ricerca Qualitativa </a:t>
            </a:r>
          </a:p>
        </p:txBody>
      </p:sp>
      <p:pic>
        <p:nvPicPr>
          <p:cNvPr id="4" name="Immagine 3">
            <a:extLst>
              <a:ext uri="{FF2B5EF4-FFF2-40B4-BE49-F238E27FC236}">
                <a16:creationId xmlns:a16="http://schemas.microsoft.com/office/drawing/2014/main" id="{C7D82C62-B122-E1F4-79C6-C8A8901E24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50" y="686006"/>
            <a:ext cx="1675294" cy="665998"/>
          </a:xfrm>
          <a:prstGeom prst="rect">
            <a:avLst/>
          </a:prstGeom>
        </p:spPr>
      </p:pic>
    </p:spTree>
    <p:extLst>
      <p:ext uri="{BB962C8B-B14F-4D97-AF65-F5344CB8AC3E}">
        <p14:creationId xmlns:p14="http://schemas.microsoft.com/office/powerpoint/2010/main" val="149378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10</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Decidere di svezzare</a:t>
            </a:r>
            <a:endParaRPr lang="it-IT" sz="2800" b="1" dirty="0">
              <a:solidFill>
                <a:srgbClr val="21B18E"/>
              </a:solidFill>
              <a:latin typeface="Lato Black" panose="020F0502020204030203" pitchFamily="34" charset="77"/>
              <a:ea typeface="+mj-ea"/>
              <a:cs typeface="+mj-cs"/>
            </a:endParaRPr>
          </a:p>
        </p:txBody>
      </p:sp>
      <p:sp>
        <p:nvSpPr>
          <p:cNvPr id="13" name="Rettangolo 12">
            <a:extLst>
              <a:ext uri="{FF2B5EF4-FFF2-40B4-BE49-F238E27FC236}">
                <a16:creationId xmlns:a16="http://schemas.microsoft.com/office/drawing/2014/main" id="{B5B12A65-8BA6-E2B4-1011-5CAEBC2C9E4E}"/>
              </a:ext>
            </a:extLst>
          </p:cNvPr>
          <p:cNvSpPr/>
          <p:nvPr/>
        </p:nvSpPr>
        <p:spPr>
          <a:xfrm>
            <a:off x="8610600" y="2823076"/>
            <a:ext cx="2789550" cy="2324278"/>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F968CBA-1B34-5965-1A94-6E7E1017EC70}"/>
              </a:ext>
            </a:extLst>
          </p:cNvPr>
          <p:cNvSpPr txBox="1"/>
          <p:nvPr/>
        </p:nvSpPr>
        <p:spPr>
          <a:xfrm>
            <a:off x="8737053" y="3007095"/>
            <a:ext cx="2536644" cy="2031325"/>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Chi ha selezionato altro ha utilizzato libri specialistici scritti da pediatri (3), consulenze private da parte di specialisti come nutrizionisti (4)</a:t>
            </a:r>
          </a:p>
        </p:txBody>
      </p:sp>
      <p:sp>
        <p:nvSpPr>
          <p:cNvPr id="18" name="Rettangolo 17">
            <a:extLst>
              <a:ext uri="{FF2B5EF4-FFF2-40B4-BE49-F238E27FC236}">
                <a16:creationId xmlns:a16="http://schemas.microsoft.com/office/drawing/2014/main" id="{B00B7E34-04BA-A0FF-E934-F7054A26D08E}"/>
              </a:ext>
            </a:extLst>
          </p:cNvPr>
          <p:cNvSpPr/>
          <p:nvPr/>
        </p:nvSpPr>
        <p:spPr>
          <a:xfrm>
            <a:off x="4541814" y="4862944"/>
            <a:ext cx="1166259" cy="170873"/>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313638ED-D3D3-8267-2EE0-2674F1E76663}"/>
              </a:ext>
            </a:extLst>
          </p:cNvPr>
          <p:cNvSpPr/>
          <p:nvPr/>
        </p:nvSpPr>
        <p:spPr>
          <a:xfrm>
            <a:off x="5774898" y="4851395"/>
            <a:ext cx="1166259" cy="244765"/>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4E7DE13E-E907-4476-F342-CAD20437803E}"/>
              </a:ext>
            </a:extLst>
          </p:cNvPr>
          <p:cNvSpPr txBox="1"/>
          <p:nvPr/>
        </p:nvSpPr>
        <p:spPr>
          <a:xfrm>
            <a:off x="1116292"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4" name="CasellaDiTesto 23">
            <a:extLst>
              <a:ext uri="{FF2B5EF4-FFF2-40B4-BE49-F238E27FC236}">
                <a16:creationId xmlns:a16="http://schemas.microsoft.com/office/drawing/2014/main" id="{D281F693-D9B4-F923-963A-85C6719B5545}"/>
              </a:ext>
            </a:extLst>
          </p:cNvPr>
          <p:cNvSpPr txBox="1"/>
          <p:nvPr/>
        </p:nvSpPr>
        <p:spPr>
          <a:xfrm>
            <a:off x="2243712" y="3236025"/>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10%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5" name="CasellaDiTesto 24">
            <a:extLst>
              <a:ext uri="{FF2B5EF4-FFF2-40B4-BE49-F238E27FC236}">
                <a16:creationId xmlns:a16="http://schemas.microsoft.com/office/drawing/2014/main" id="{5105F09B-0484-7B3E-2DBE-200A1AE105BE}"/>
              </a:ext>
            </a:extLst>
          </p:cNvPr>
          <p:cNvSpPr txBox="1"/>
          <p:nvPr/>
        </p:nvSpPr>
        <p:spPr>
          <a:xfrm>
            <a:off x="3502200"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22,5%</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9</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6" name="CasellaDiTesto 25">
            <a:extLst>
              <a:ext uri="{FF2B5EF4-FFF2-40B4-BE49-F238E27FC236}">
                <a16:creationId xmlns:a16="http://schemas.microsoft.com/office/drawing/2014/main" id="{AC6933B6-0AAA-7737-C286-E54E55653590}"/>
              </a:ext>
            </a:extLst>
          </p:cNvPr>
          <p:cNvSpPr txBox="1"/>
          <p:nvPr/>
        </p:nvSpPr>
        <p:spPr>
          <a:xfrm>
            <a:off x="4760688"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40%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16</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7" name="CasellaDiTesto 26">
            <a:extLst>
              <a:ext uri="{FF2B5EF4-FFF2-40B4-BE49-F238E27FC236}">
                <a16:creationId xmlns:a16="http://schemas.microsoft.com/office/drawing/2014/main" id="{FC613DFA-09EB-E9F4-04FD-83F4CDC42160}"/>
              </a:ext>
            </a:extLst>
          </p:cNvPr>
          <p:cNvSpPr txBox="1"/>
          <p:nvPr/>
        </p:nvSpPr>
        <p:spPr>
          <a:xfrm>
            <a:off x="5968368"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27,5%</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pic>
        <p:nvPicPr>
          <p:cNvPr id="3" name="Immagine 2">
            <a:extLst>
              <a:ext uri="{FF2B5EF4-FFF2-40B4-BE49-F238E27FC236}">
                <a16:creationId xmlns:a16="http://schemas.microsoft.com/office/drawing/2014/main" id="{8B94A059-D8A0-9716-C6F3-262925E37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19" y="1523512"/>
            <a:ext cx="6447079" cy="4869602"/>
          </a:xfrm>
          <a:prstGeom prst="rect">
            <a:avLst/>
          </a:prstGeom>
        </p:spPr>
      </p:pic>
      <p:sp>
        <p:nvSpPr>
          <p:cNvPr id="21" name="Rettangolo 20">
            <a:extLst>
              <a:ext uri="{FF2B5EF4-FFF2-40B4-BE49-F238E27FC236}">
                <a16:creationId xmlns:a16="http://schemas.microsoft.com/office/drawing/2014/main" id="{A3797B6C-851B-6389-BA2D-6DAA6C5E8AB8}"/>
              </a:ext>
            </a:extLst>
          </p:cNvPr>
          <p:cNvSpPr/>
          <p:nvPr/>
        </p:nvSpPr>
        <p:spPr>
          <a:xfrm>
            <a:off x="4852917" y="3019584"/>
            <a:ext cx="1166259" cy="2135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DACC5E33-279F-8213-901B-B823918F1D4E}"/>
              </a:ext>
            </a:extLst>
          </p:cNvPr>
          <p:cNvSpPr/>
          <p:nvPr/>
        </p:nvSpPr>
        <p:spPr>
          <a:xfrm>
            <a:off x="3407484" y="3744749"/>
            <a:ext cx="1166259" cy="2135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99FD6BE7-14B9-A941-9884-0E0E11F5B25E}"/>
              </a:ext>
            </a:extLst>
          </p:cNvPr>
          <p:cNvSpPr/>
          <p:nvPr/>
        </p:nvSpPr>
        <p:spPr>
          <a:xfrm>
            <a:off x="1116292" y="4469803"/>
            <a:ext cx="1166259" cy="2135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A83FDC52-C24D-ED3A-B103-EE802615C6F5}"/>
              </a:ext>
            </a:extLst>
          </p:cNvPr>
          <p:cNvSpPr txBox="1"/>
          <p:nvPr/>
        </p:nvSpPr>
        <p:spPr>
          <a:xfrm>
            <a:off x="6096000" y="2676655"/>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23</a:t>
            </a:r>
          </a:p>
        </p:txBody>
      </p:sp>
      <p:sp>
        <p:nvSpPr>
          <p:cNvPr id="31" name="CasellaDiTesto 30">
            <a:extLst>
              <a:ext uri="{FF2B5EF4-FFF2-40B4-BE49-F238E27FC236}">
                <a16:creationId xmlns:a16="http://schemas.microsoft.com/office/drawing/2014/main" id="{D31E3D76-7D6B-196B-7F25-180BF6729D0D}"/>
              </a:ext>
            </a:extLst>
          </p:cNvPr>
          <p:cNvSpPr txBox="1"/>
          <p:nvPr/>
        </p:nvSpPr>
        <p:spPr>
          <a:xfrm>
            <a:off x="6480727" y="2676655"/>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65%</a:t>
            </a:r>
          </a:p>
        </p:txBody>
      </p:sp>
      <p:sp>
        <p:nvSpPr>
          <p:cNvPr id="32" name="CasellaDiTesto 31">
            <a:extLst>
              <a:ext uri="{FF2B5EF4-FFF2-40B4-BE49-F238E27FC236}">
                <a16:creationId xmlns:a16="http://schemas.microsoft.com/office/drawing/2014/main" id="{A4F4D678-3027-A03E-8979-8E6E0053012A}"/>
              </a:ext>
            </a:extLst>
          </p:cNvPr>
          <p:cNvSpPr txBox="1"/>
          <p:nvPr/>
        </p:nvSpPr>
        <p:spPr>
          <a:xfrm>
            <a:off x="6070214" y="3382111"/>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18</a:t>
            </a:r>
          </a:p>
        </p:txBody>
      </p:sp>
      <p:sp>
        <p:nvSpPr>
          <p:cNvPr id="33" name="CasellaDiTesto 32">
            <a:extLst>
              <a:ext uri="{FF2B5EF4-FFF2-40B4-BE49-F238E27FC236}">
                <a16:creationId xmlns:a16="http://schemas.microsoft.com/office/drawing/2014/main" id="{A1385135-D8BF-030D-C66F-764ECA782CCA}"/>
              </a:ext>
            </a:extLst>
          </p:cNvPr>
          <p:cNvSpPr txBox="1"/>
          <p:nvPr/>
        </p:nvSpPr>
        <p:spPr>
          <a:xfrm>
            <a:off x="6363855" y="3382111"/>
            <a:ext cx="679201"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45%</a:t>
            </a:r>
          </a:p>
        </p:txBody>
      </p:sp>
      <p:sp>
        <p:nvSpPr>
          <p:cNvPr id="34" name="CasellaDiTesto 33">
            <a:extLst>
              <a:ext uri="{FF2B5EF4-FFF2-40B4-BE49-F238E27FC236}">
                <a16:creationId xmlns:a16="http://schemas.microsoft.com/office/drawing/2014/main" id="{630CE608-BBBD-9CFB-54B4-CF9E37226669}"/>
              </a:ext>
            </a:extLst>
          </p:cNvPr>
          <p:cNvSpPr txBox="1"/>
          <p:nvPr/>
        </p:nvSpPr>
        <p:spPr>
          <a:xfrm>
            <a:off x="6050283" y="4139247"/>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a:t>
            </a:r>
          </a:p>
        </p:txBody>
      </p:sp>
      <p:sp>
        <p:nvSpPr>
          <p:cNvPr id="35" name="CasellaDiTesto 34">
            <a:extLst>
              <a:ext uri="{FF2B5EF4-FFF2-40B4-BE49-F238E27FC236}">
                <a16:creationId xmlns:a16="http://schemas.microsoft.com/office/drawing/2014/main" id="{B19D8C89-419F-7E77-6E86-FBB06DB3579D}"/>
              </a:ext>
            </a:extLst>
          </p:cNvPr>
          <p:cNvSpPr txBox="1"/>
          <p:nvPr/>
        </p:nvSpPr>
        <p:spPr>
          <a:xfrm>
            <a:off x="6363855" y="4139247"/>
            <a:ext cx="679201"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7,5%</a:t>
            </a:r>
          </a:p>
        </p:txBody>
      </p:sp>
      <p:pic>
        <p:nvPicPr>
          <p:cNvPr id="19" name="Immagine 18">
            <a:extLst>
              <a:ext uri="{FF2B5EF4-FFF2-40B4-BE49-F238E27FC236}">
                <a16:creationId xmlns:a16="http://schemas.microsoft.com/office/drawing/2014/main" id="{08CCC1D0-51EF-3FA5-82CD-8ABD832F9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207" y="2710932"/>
            <a:ext cx="2110081" cy="240623"/>
          </a:xfrm>
          <a:prstGeom prst="rect">
            <a:avLst/>
          </a:prstGeom>
        </p:spPr>
      </p:pic>
      <p:pic>
        <p:nvPicPr>
          <p:cNvPr id="36" name="Immagine 35">
            <a:extLst>
              <a:ext uri="{FF2B5EF4-FFF2-40B4-BE49-F238E27FC236}">
                <a16:creationId xmlns:a16="http://schemas.microsoft.com/office/drawing/2014/main" id="{28D2802B-303E-18FC-F4C5-D9627D7EEA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571" y="3400583"/>
            <a:ext cx="1464141" cy="276999"/>
          </a:xfrm>
          <a:prstGeom prst="rect">
            <a:avLst/>
          </a:prstGeom>
        </p:spPr>
      </p:pic>
      <p:sp>
        <p:nvSpPr>
          <p:cNvPr id="37" name="Rettangolo 36">
            <a:extLst>
              <a:ext uri="{FF2B5EF4-FFF2-40B4-BE49-F238E27FC236}">
                <a16:creationId xmlns:a16="http://schemas.microsoft.com/office/drawing/2014/main" id="{05E3C305-513E-8B1B-D04C-3CA001DF940C}"/>
              </a:ext>
            </a:extLst>
          </p:cNvPr>
          <p:cNvSpPr/>
          <p:nvPr/>
        </p:nvSpPr>
        <p:spPr>
          <a:xfrm>
            <a:off x="2189251" y="3464018"/>
            <a:ext cx="833779" cy="195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2EEB0CF4-C714-9A14-CDFD-9AA13F8C8440}"/>
              </a:ext>
            </a:extLst>
          </p:cNvPr>
          <p:cNvSpPr/>
          <p:nvPr/>
        </p:nvSpPr>
        <p:spPr>
          <a:xfrm>
            <a:off x="800728" y="2012071"/>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39" name="CasellaDiTesto 38">
            <a:extLst>
              <a:ext uri="{FF2B5EF4-FFF2-40B4-BE49-F238E27FC236}">
                <a16:creationId xmlns:a16="http://schemas.microsoft.com/office/drawing/2014/main" id="{1F890BE7-E47D-E539-AAEE-CF9691D0B7BD}"/>
              </a:ext>
            </a:extLst>
          </p:cNvPr>
          <p:cNvSpPr txBox="1"/>
          <p:nvPr/>
        </p:nvSpPr>
        <p:spPr>
          <a:xfrm>
            <a:off x="654653" y="2005524"/>
            <a:ext cx="436797" cy="246221"/>
          </a:xfrm>
          <a:prstGeom prst="rect">
            <a:avLst/>
          </a:prstGeom>
          <a:noFill/>
        </p:spPr>
        <p:txBody>
          <a:bodyPr wrap="square" rtlCol="0">
            <a:spAutoFit/>
          </a:bodyPr>
          <a:lstStyle/>
          <a:p>
            <a:pPr algn="ctr"/>
            <a:r>
              <a:rPr lang="it-IT" sz="1000" b="1"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
        <p:nvSpPr>
          <p:cNvPr id="30" name="CasellaDiTesto 29">
            <a:extLst>
              <a:ext uri="{FF2B5EF4-FFF2-40B4-BE49-F238E27FC236}">
                <a16:creationId xmlns:a16="http://schemas.microsoft.com/office/drawing/2014/main" id="{1AACCEB4-3D0B-6F5D-22EE-B535497B9A23}"/>
              </a:ext>
            </a:extLst>
          </p:cNvPr>
          <p:cNvSpPr txBox="1"/>
          <p:nvPr/>
        </p:nvSpPr>
        <p:spPr>
          <a:xfrm>
            <a:off x="6018423" y="5532962"/>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a:t>
            </a:r>
          </a:p>
        </p:txBody>
      </p:sp>
      <p:sp>
        <p:nvSpPr>
          <p:cNvPr id="40" name="CasellaDiTesto 39">
            <a:extLst>
              <a:ext uri="{FF2B5EF4-FFF2-40B4-BE49-F238E27FC236}">
                <a16:creationId xmlns:a16="http://schemas.microsoft.com/office/drawing/2014/main" id="{E3B00D2F-C116-82DC-AD1D-0C95EBAE53B0}"/>
              </a:ext>
            </a:extLst>
          </p:cNvPr>
          <p:cNvSpPr txBox="1"/>
          <p:nvPr/>
        </p:nvSpPr>
        <p:spPr>
          <a:xfrm>
            <a:off x="6331995" y="5532962"/>
            <a:ext cx="679201"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17,5%</a:t>
            </a:r>
          </a:p>
        </p:txBody>
      </p:sp>
    </p:spTree>
    <p:extLst>
      <p:ext uri="{BB962C8B-B14F-4D97-AF65-F5344CB8AC3E}">
        <p14:creationId xmlns:p14="http://schemas.microsoft.com/office/powerpoint/2010/main" val="103083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11</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Informarsi sullo svezzamento</a:t>
            </a:r>
            <a:endParaRPr lang="it-IT" sz="2800" b="1" dirty="0">
              <a:solidFill>
                <a:srgbClr val="21B18E"/>
              </a:solidFill>
              <a:latin typeface="Lato Black" panose="020F0502020204030203" pitchFamily="34" charset="77"/>
              <a:ea typeface="+mj-ea"/>
              <a:cs typeface="+mj-cs"/>
            </a:endParaRPr>
          </a:p>
        </p:txBody>
      </p:sp>
      <p:sp>
        <p:nvSpPr>
          <p:cNvPr id="13" name="Rettangolo 12">
            <a:extLst>
              <a:ext uri="{FF2B5EF4-FFF2-40B4-BE49-F238E27FC236}">
                <a16:creationId xmlns:a16="http://schemas.microsoft.com/office/drawing/2014/main" id="{B5B12A65-8BA6-E2B4-1011-5CAEBC2C9E4E}"/>
              </a:ext>
            </a:extLst>
          </p:cNvPr>
          <p:cNvSpPr/>
          <p:nvPr/>
        </p:nvSpPr>
        <p:spPr>
          <a:xfrm>
            <a:off x="8541893" y="2823337"/>
            <a:ext cx="2789550" cy="2407690"/>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F968CBA-1B34-5965-1A94-6E7E1017EC70}"/>
              </a:ext>
            </a:extLst>
          </p:cNvPr>
          <p:cNvSpPr txBox="1"/>
          <p:nvPr/>
        </p:nvSpPr>
        <p:spPr>
          <a:xfrm>
            <a:off x="8747789" y="2988884"/>
            <a:ext cx="2142538" cy="2031325"/>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I due genitori che hanno selezionato altro hanno utilizzato consigli di specialisti come ostetriche oppure di altre mamme </a:t>
            </a:r>
          </a:p>
        </p:txBody>
      </p:sp>
      <p:sp>
        <p:nvSpPr>
          <p:cNvPr id="18" name="Rettangolo 17">
            <a:extLst>
              <a:ext uri="{FF2B5EF4-FFF2-40B4-BE49-F238E27FC236}">
                <a16:creationId xmlns:a16="http://schemas.microsoft.com/office/drawing/2014/main" id="{B00B7E34-04BA-A0FF-E934-F7054A26D08E}"/>
              </a:ext>
            </a:extLst>
          </p:cNvPr>
          <p:cNvSpPr/>
          <p:nvPr/>
        </p:nvSpPr>
        <p:spPr>
          <a:xfrm>
            <a:off x="4541814" y="4862944"/>
            <a:ext cx="1166259" cy="170873"/>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4E7DE13E-E907-4476-F342-CAD20437803E}"/>
              </a:ext>
            </a:extLst>
          </p:cNvPr>
          <p:cNvSpPr txBox="1"/>
          <p:nvPr/>
        </p:nvSpPr>
        <p:spPr>
          <a:xfrm>
            <a:off x="1116292"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4" name="CasellaDiTesto 23">
            <a:extLst>
              <a:ext uri="{FF2B5EF4-FFF2-40B4-BE49-F238E27FC236}">
                <a16:creationId xmlns:a16="http://schemas.microsoft.com/office/drawing/2014/main" id="{D281F693-D9B4-F923-963A-85C6719B5545}"/>
              </a:ext>
            </a:extLst>
          </p:cNvPr>
          <p:cNvSpPr txBox="1"/>
          <p:nvPr/>
        </p:nvSpPr>
        <p:spPr>
          <a:xfrm>
            <a:off x="2243712" y="3236025"/>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10%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5" name="CasellaDiTesto 24">
            <a:extLst>
              <a:ext uri="{FF2B5EF4-FFF2-40B4-BE49-F238E27FC236}">
                <a16:creationId xmlns:a16="http://schemas.microsoft.com/office/drawing/2014/main" id="{5105F09B-0484-7B3E-2DBE-200A1AE105BE}"/>
              </a:ext>
            </a:extLst>
          </p:cNvPr>
          <p:cNvSpPr txBox="1"/>
          <p:nvPr/>
        </p:nvSpPr>
        <p:spPr>
          <a:xfrm>
            <a:off x="3502200"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22,5%</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9</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6" name="CasellaDiTesto 25">
            <a:extLst>
              <a:ext uri="{FF2B5EF4-FFF2-40B4-BE49-F238E27FC236}">
                <a16:creationId xmlns:a16="http://schemas.microsoft.com/office/drawing/2014/main" id="{AC6933B6-0AAA-7737-C286-E54E55653590}"/>
              </a:ext>
            </a:extLst>
          </p:cNvPr>
          <p:cNvSpPr txBox="1"/>
          <p:nvPr/>
        </p:nvSpPr>
        <p:spPr>
          <a:xfrm>
            <a:off x="4760688" y="3233147"/>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40%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16</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1" name="Rettangolo 20">
            <a:extLst>
              <a:ext uri="{FF2B5EF4-FFF2-40B4-BE49-F238E27FC236}">
                <a16:creationId xmlns:a16="http://schemas.microsoft.com/office/drawing/2014/main" id="{A3797B6C-851B-6389-BA2D-6DAA6C5E8AB8}"/>
              </a:ext>
            </a:extLst>
          </p:cNvPr>
          <p:cNvSpPr/>
          <p:nvPr/>
        </p:nvSpPr>
        <p:spPr>
          <a:xfrm>
            <a:off x="4852917" y="3019584"/>
            <a:ext cx="1166259" cy="2135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99FD6BE7-14B9-A941-9884-0E0E11F5B25E}"/>
              </a:ext>
            </a:extLst>
          </p:cNvPr>
          <p:cNvSpPr/>
          <p:nvPr/>
        </p:nvSpPr>
        <p:spPr>
          <a:xfrm>
            <a:off x="1116292" y="4469803"/>
            <a:ext cx="1166259" cy="2135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A4F4D678-3027-A03E-8979-8E6E0053012A}"/>
              </a:ext>
            </a:extLst>
          </p:cNvPr>
          <p:cNvSpPr txBox="1"/>
          <p:nvPr/>
        </p:nvSpPr>
        <p:spPr>
          <a:xfrm>
            <a:off x="6070214" y="3382111"/>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17</a:t>
            </a:r>
          </a:p>
        </p:txBody>
      </p:sp>
      <p:sp>
        <p:nvSpPr>
          <p:cNvPr id="34" name="CasellaDiTesto 33">
            <a:extLst>
              <a:ext uri="{FF2B5EF4-FFF2-40B4-BE49-F238E27FC236}">
                <a16:creationId xmlns:a16="http://schemas.microsoft.com/office/drawing/2014/main" id="{630CE608-BBBD-9CFB-54B4-CF9E37226669}"/>
              </a:ext>
            </a:extLst>
          </p:cNvPr>
          <p:cNvSpPr txBox="1"/>
          <p:nvPr/>
        </p:nvSpPr>
        <p:spPr>
          <a:xfrm>
            <a:off x="6050283" y="4139247"/>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a:t>
            </a:r>
          </a:p>
        </p:txBody>
      </p:sp>
      <p:pic>
        <p:nvPicPr>
          <p:cNvPr id="19" name="Immagine 18">
            <a:extLst>
              <a:ext uri="{FF2B5EF4-FFF2-40B4-BE49-F238E27FC236}">
                <a16:creationId xmlns:a16="http://schemas.microsoft.com/office/drawing/2014/main" id="{08CCC1D0-51EF-3FA5-82CD-8ABD832F9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207" y="2710932"/>
            <a:ext cx="2110081" cy="240623"/>
          </a:xfrm>
          <a:prstGeom prst="rect">
            <a:avLst/>
          </a:prstGeom>
        </p:spPr>
      </p:pic>
      <p:pic>
        <p:nvPicPr>
          <p:cNvPr id="5" name="Immagine 4">
            <a:extLst>
              <a:ext uri="{FF2B5EF4-FFF2-40B4-BE49-F238E27FC236}">
                <a16:creationId xmlns:a16="http://schemas.microsoft.com/office/drawing/2014/main" id="{3E23540B-35BF-F42E-1332-E49823F50931}"/>
              </a:ext>
            </a:extLst>
          </p:cNvPr>
          <p:cNvPicPr>
            <a:picLocks noChangeAspect="1"/>
          </p:cNvPicPr>
          <p:nvPr/>
        </p:nvPicPr>
        <p:blipFill rotWithShape="1">
          <a:blip r:embed="rId5">
            <a:extLst>
              <a:ext uri="{28A0092B-C50C-407E-A947-70E740481C1C}">
                <a14:useLocalDpi xmlns:a14="http://schemas.microsoft.com/office/drawing/2010/main" val="0"/>
              </a:ext>
            </a:extLst>
          </a:blip>
          <a:srcRect t="1" b="82417"/>
          <a:stretch/>
        </p:blipFill>
        <p:spPr>
          <a:xfrm>
            <a:off x="785668" y="1271396"/>
            <a:ext cx="6690940" cy="1057120"/>
          </a:xfrm>
          <a:prstGeom prst="rect">
            <a:avLst/>
          </a:prstGeom>
        </p:spPr>
      </p:pic>
      <p:pic>
        <p:nvPicPr>
          <p:cNvPr id="7" name="Immagine 6">
            <a:extLst>
              <a:ext uri="{FF2B5EF4-FFF2-40B4-BE49-F238E27FC236}">
                <a16:creationId xmlns:a16="http://schemas.microsoft.com/office/drawing/2014/main" id="{9F425857-C7C7-AEED-E8A1-BF7C0EE9AB1E}"/>
              </a:ext>
            </a:extLst>
          </p:cNvPr>
          <p:cNvPicPr>
            <a:picLocks noChangeAspect="1"/>
          </p:cNvPicPr>
          <p:nvPr/>
        </p:nvPicPr>
        <p:blipFill rotWithShape="1">
          <a:blip r:embed="rId6">
            <a:extLst>
              <a:ext uri="{28A0092B-C50C-407E-A947-70E740481C1C}">
                <a14:useLocalDpi xmlns:a14="http://schemas.microsoft.com/office/drawing/2010/main" val="0"/>
              </a:ext>
            </a:extLst>
          </a:blip>
          <a:srcRect t="21005"/>
          <a:stretch/>
        </p:blipFill>
        <p:spPr>
          <a:xfrm>
            <a:off x="833990" y="2233472"/>
            <a:ext cx="5520284" cy="4154353"/>
          </a:xfrm>
          <a:prstGeom prst="rect">
            <a:avLst/>
          </a:prstGeom>
        </p:spPr>
      </p:pic>
      <p:sp>
        <p:nvSpPr>
          <p:cNvPr id="28" name="Rettangolo 27">
            <a:extLst>
              <a:ext uri="{FF2B5EF4-FFF2-40B4-BE49-F238E27FC236}">
                <a16:creationId xmlns:a16="http://schemas.microsoft.com/office/drawing/2014/main" id="{DACC5E33-279F-8213-901B-B823918F1D4E}"/>
              </a:ext>
            </a:extLst>
          </p:cNvPr>
          <p:cNvSpPr/>
          <p:nvPr/>
        </p:nvSpPr>
        <p:spPr>
          <a:xfrm>
            <a:off x="3939930" y="2622769"/>
            <a:ext cx="475052" cy="166253"/>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A83FDC52-C24D-ED3A-B103-EE802615C6F5}"/>
              </a:ext>
            </a:extLst>
          </p:cNvPr>
          <p:cNvSpPr txBox="1"/>
          <p:nvPr/>
        </p:nvSpPr>
        <p:spPr>
          <a:xfrm>
            <a:off x="5439972" y="2299491"/>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23</a:t>
            </a:r>
          </a:p>
        </p:txBody>
      </p:sp>
      <p:sp>
        <p:nvSpPr>
          <p:cNvPr id="31" name="CasellaDiTesto 30">
            <a:extLst>
              <a:ext uri="{FF2B5EF4-FFF2-40B4-BE49-F238E27FC236}">
                <a16:creationId xmlns:a16="http://schemas.microsoft.com/office/drawing/2014/main" id="{D31E3D76-7D6B-196B-7F25-180BF6729D0D}"/>
              </a:ext>
            </a:extLst>
          </p:cNvPr>
          <p:cNvSpPr txBox="1"/>
          <p:nvPr/>
        </p:nvSpPr>
        <p:spPr>
          <a:xfrm>
            <a:off x="5802477" y="2299491"/>
            <a:ext cx="643580"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57,5%</a:t>
            </a:r>
          </a:p>
        </p:txBody>
      </p:sp>
      <p:sp>
        <p:nvSpPr>
          <p:cNvPr id="38" name="CasellaDiTesto 37">
            <a:extLst>
              <a:ext uri="{FF2B5EF4-FFF2-40B4-BE49-F238E27FC236}">
                <a16:creationId xmlns:a16="http://schemas.microsoft.com/office/drawing/2014/main" id="{CC677552-3081-208D-4F5E-0568EBA28FEB}"/>
              </a:ext>
            </a:extLst>
          </p:cNvPr>
          <p:cNvSpPr txBox="1"/>
          <p:nvPr/>
        </p:nvSpPr>
        <p:spPr>
          <a:xfrm>
            <a:off x="5481487" y="2937611"/>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18</a:t>
            </a:r>
          </a:p>
        </p:txBody>
      </p:sp>
      <p:sp>
        <p:nvSpPr>
          <p:cNvPr id="39" name="CasellaDiTesto 38">
            <a:extLst>
              <a:ext uri="{FF2B5EF4-FFF2-40B4-BE49-F238E27FC236}">
                <a16:creationId xmlns:a16="http://schemas.microsoft.com/office/drawing/2014/main" id="{BE1FDD0B-6132-FF18-5C72-2BD6397AA755}"/>
              </a:ext>
            </a:extLst>
          </p:cNvPr>
          <p:cNvSpPr txBox="1"/>
          <p:nvPr/>
        </p:nvSpPr>
        <p:spPr>
          <a:xfrm>
            <a:off x="5839367" y="2937611"/>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45%</a:t>
            </a:r>
          </a:p>
        </p:txBody>
      </p:sp>
      <p:sp>
        <p:nvSpPr>
          <p:cNvPr id="40" name="CasellaDiTesto 39">
            <a:extLst>
              <a:ext uri="{FF2B5EF4-FFF2-40B4-BE49-F238E27FC236}">
                <a16:creationId xmlns:a16="http://schemas.microsoft.com/office/drawing/2014/main" id="{9290A288-8E7D-79CA-674A-CEE2312E375E}"/>
              </a:ext>
            </a:extLst>
          </p:cNvPr>
          <p:cNvSpPr txBox="1"/>
          <p:nvPr/>
        </p:nvSpPr>
        <p:spPr>
          <a:xfrm>
            <a:off x="5463139" y="3562026"/>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10</a:t>
            </a:r>
          </a:p>
        </p:txBody>
      </p:sp>
      <p:sp>
        <p:nvSpPr>
          <p:cNvPr id="41" name="CasellaDiTesto 40">
            <a:extLst>
              <a:ext uri="{FF2B5EF4-FFF2-40B4-BE49-F238E27FC236}">
                <a16:creationId xmlns:a16="http://schemas.microsoft.com/office/drawing/2014/main" id="{E7B4D4C6-3D0D-7942-8ADB-B644A4DCB5B2}"/>
              </a:ext>
            </a:extLst>
          </p:cNvPr>
          <p:cNvSpPr txBox="1"/>
          <p:nvPr/>
        </p:nvSpPr>
        <p:spPr>
          <a:xfrm>
            <a:off x="5765965" y="3552931"/>
            <a:ext cx="606939"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25%</a:t>
            </a:r>
          </a:p>
        </p:txBody>
      </p:sp>
      <p:sp>
        <p:nvSpPr>
          <p:cNvPr id="42" name="CasellaDiTesto 41">
            <a:extLst>
              <a:ext uri="{FF2B5EF4-FFF2-40B4-BE49-F238E27FC236}">
                <a16:creationId xmlns:a16="http://schemas.microsoft.com/office/drawing/2014/main" id="{5D7F88E3-D145-F08B-0C39-0B2D1446D0E0}"/>
              </a:ext>
            </a:extLst>
          </p:cNvPr>
          <p:cNvSpPr txBox="1"/>
          <p:nvPr/>
        </p:nvSpPr>
        <p:spPr>
          <a:xfrm>
            <a:off x="5459302" y="4206710"/>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9</a:t>
            </a:r>
          </a:p>
        </p:txBody>
      </p:sp>
      <p:sp>
        <p:nvSpPr>
          <p:cNvPr id="43" name="CasellaDiTesto 42">
            <a:extLst>
              <a:ext uri="{FF2B5EF4-FFF2-40B4-BE49-F238E27FC236}">
                <a16:creationId xmlns:a16="http://schemas.microsoft.com/office/drawing/2014/main" id="{C46FF6E2-2CE6-7E3A-E6AD-02FD34D0A13B}"/>
              </a:ext>
            </a:extLst>
          </p:cNvPr>
          <p:cNvSpPr txBox="1"/>
          <p:nvPr/>
        </p:nvSpPr>
        <p:spPr>
          <a:xfrm>
            <a:off x="5792530" y="4190025"/>
            <a:ext cx="606939"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22,5%</a:t>
            </a:r>
          </a:p>
        </p:txBody>
      </p:sp>
      <p:sp>
        <p:nvSpPr>
          <p:cNvPr id="44" name="CasellaDiTesto 43">
            <a:extLst>
              <a:ext uri="{FF2B5EF4-FFF2-40B4-BE49-F238E27FC236}">
                <a16:creationId xmlns:a16="http://schemas.microsoft.com/office/drawing/2014/main" id="{A53D543C-F9D2-0D23-EB82-BD04EEE9E302}"/>
              </a:ext>
            </a:extLst>
          </p:cNvPr>
          <p:cNvSpPr txBox="1"/>
          <p:nvPr/>
        </p:nvSpPr>
        <p:spPr>
          <a:xfrm>
            <a:off x="5445211" y="4825350"/>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8</a:t>
            </a:r>
          </a:p>
        </p:txBody>
      </p:sp>
      <p:sp>
        <p:nvSpPr>
          <p:cNvPr id="45" name="CasellaDiTesto 44">
            <a:extLst>
              <a:ext uri="{FF2B5EF4-FFF2-40B4-BE49-F238E27FC236}">
                <a16:creationId xmlns:a16="http://schemas.microsoft.com/office/drawing/2014/main" id="{73466227-25BC-7F25-69BD-203017D94319}"/>
              </a:ext>
            </a:extLst>
          </p:cNvPr>
          <p:cNvSpPr txBox="1"/>
          <p:nvPr/>
        </p:nvSpPr>
        <p:spPr>
          <a:xfrm>
            <a:off x="5792529" y="4844309"/>
            <a:ext cx="606939"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20%</a:t>
            </a:r>
          </a:p>
        </p:txBody>
      </p:sp>
      <p:sp>
        <p:nvSpPr>
          <p:cNvPr id="46" name="CasellaDiTesto 45">
            <a:extLst>
              <a:ext uri="{FF2B5EF4-FFF2-40B4-BE49-F238E27FC236}">
                <a16:creationId xmlns:a16="http://schemas.microsoft.com/office/drawing/2014/main" id="{CD651BD2-AF47-6B31-D02E-E61F2D895CF1}"/>
              </a:ext>
            </a:extLst>
          </p:cNvPr>
          <p:cNvSpPr txBox="1"/>
          <p:nvPr/>
        </p:nvSpPr>
        <p:spPr>
          <a:xfrm>
            <a:off x="5459302" y="5463846"/>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a:t>
            </a:r>
          </a:p>
        </p:txBody>
      </p:sp>
      <p:sp>
        <p:nvSpPr>
          <p:cNvPr id="47" name="CasellaDiTesto 46">
            <a:extLst>
              <a:ext uri="{FF2B5EF4-FFF2-40B4-BE49-F238E27FC236}">
                <a16:creationId xmlns:a16="http://schemas.microsoft.com/office/drawing/2014/main" id="{2A7D56D3-0865-49E2-4DF0-32D355DCA245}"/>
              </a:ext>
            </a:extLst>
          </p:cNvPr>
          <p:cNvSpPr txBox="1"/>
          <p:nvPr/>
        </p:nvSpPr>
        <p:spPr>
          <a:xfrm>
            <a:off x="5813123" y="5463846"/>
            <a:ext cx="606939"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7,5%</a:t>
            </a:r>
          </a:p>
        </p:txBody>
      </p:sp>
      <p:sp>
        <p:nvSpPr>
          <p:cNvPr id="48" name="CasellaDiTesto 47">
            <a:extLst>
              <a:ext uri="{FF2B5EF4-FFF2-40B4-BE49-F238E27FC236}">
                <a16:creationId xmlns:a16="http://schemas.microsoft.com/office/drawing/2014/main" id="{6636FA69-B4D9-DF13-0088-F26FB4C774A7}"/>
              </a:ext>
            </a:extLst>
          </p:cNvPr>
          <p:cNvSpPr txBox="1"/>
          <p:nvPr/>
        </p:nvSpPr>
        <p:spPr>
          <a:xfrm>
            <a:off x="5491152" y="610573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a:t>
            </a:r>
          </a:p>
        </p:txBody>
      </p:sp>
      <p:sp>
        <p:nvSpPr>
          <p:cNvPr id="49" name="CasellaDiTesto 48">
            <a:extLst>
              <a:ext uri="{FF2B5EF4-FFF2-40B4-BE49-F238E27FC236}">
                <a16:creationId xmlns:a16="http://schemas.microsoft.com/office/drawing/2014/main" id="{1D283CE2-6E5A-36C3-B7DE-F4C8E571075F}"/>
              </a:ext>
            </a:extLst>
          </p:cNvPr>
          <p:cNvSpPr txBox="1"/>
          <p:nvPr/>
        </p:nvSpPr>
        <p:spPr>
          <a:xfrm>
            <a:off x="5802857" y="6105739"/>
            <a:ext cx="606939"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5%</a:t>
            </a:r>
          </a:p>
        </p:txBody>
      </p:sp>
      <p:sp>
        <p:nvSpPr>
          <p:cNvPr id="50" name="Rettangolo 49">
            <a:extLst>
              <a:ext uri="{FF2B5EF4-FFF2-40B4-BE49-F238E27FC236}">
                <a16:creationId xmlns:a16="http://schemas.microsoft.com/office/drawing/2014/main" id="{76B955BC-1C24-0A15-B5F8-E74E0D5ABF4D}"/>
              </a:ext>
            </a:extLst>
          </p:cNvPr>
          <p:cNvSpPr/>
          <p:nvPr/>
        </p:nvSpPr>
        <p:spPr>
          <a:xfrm>
            <a:off x="1358759" y="3633040"/>
            <a:ext cx="405783" cy="172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3ACD9C70-B2D2-E386-4C42-907D25160CB5}"/>
              </a:ext>
            </a:extLst>
          </p:cNvPr>
          <p:cNvSpPr/>
          <p:nvPr/>
        </p:nvSpPr>
        <p:spPr>
          <a:xfrm>
            <a:off x="2081516" y="4518130"/>
            <a:ext cx="266823" cy="185264"/>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BDD4826B-E3DA-F074-F9DB-F843F109BCBD}"/>
              </a:ext>
            </a:extLst>
          </p:cNvPr>
          <p:cNvSpPr/>
          <p:nvPr/>
        </p:nvSpPr>
        <p:spPr>
          <a:xfrm>
            <a:off x="1628787" y="5168175"/>
            <a:ext cx="266823" cy="167259"/>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225DF7BC-7822-CF6C-5590-BDABC1204F30}"/>
              </a:ext>
            </a:extLst>
          </p:cNvPr>
          <p:cNvSpPr/>
          <p:nvPr/>
        </p:nvSpPr>
        <p:spPr>
          <a:xfrm>
            <a:off x="1039312" y="5799883"/>
            <a:ext cx="319447" cy="178206"/>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BDC490DD-73AF-6BC0-7745-BDECCE0BA6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333" y="3562026"/>
            <a:ext cx="510768" cy="291867"/>
          </a:xfrm>
          <a:prstGeom prst="rect">
            <a:avLst/>
          </a:prstGeom>
        </p:spPr>
      </p:pic>
      <p:pic>
        <p:nvPicPr>
          <p:cNvPr id="17" name="Immagine 16">
            <a:extLst>
              <a:ext uri="{FF2B5EF4-FFF2-40B4-BE49-F238E27FC236}">
                <a16:creationId xmlns:a16="http://schemas.microsoft.com/office/drawing/2014/main" id="{C216852B-0C47-8B81-3E77-E591D8D8C5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647" y="4206710"/>
            <a:ext cx="1018963" cy="276999"/>
          </a:xfrm>
          <a:prstGeom prst="rect">
            <a:avLst/>
          </a:prstGeom>
        </p:spPr>
      </p:pic>
      <p:sp>
        <p:nvSpPr>
          <p:cNvPr id="51" name="Rettangolo 50">
            <a:extLst>
              <a:ext uri="{FF2B5EF4-FFF2-40B4-BE49-F238E27FC236}">
                <a16:creationId xmlns:a16="http://schemas.microsoft.com/office/drawing/2014/main" id="{616873AF-78DF-11E8-CD78-CA12B6F1E6D0}"/>
              </a:ext>
            </a:extLst>
          </p:cNvPr>
          <p:cNvSpPr/>
          <p:nvPr/>
        </p:nvSpPr>
        <p:spPr>
          <a:xfrm>
            <a:off x="862874" y="1958806"/>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55" name="CasellaDiTesto 54">
            <a:extLst>
              <a:ext uri="{FF2B5EF4-FFF2-40B4-BE49-F238E27FC236}">
                <a16:creationId xmlns:a16="http://schemas.microsoft.com/office/drawing/2014/main" id="{08ECCAE0-555F-A14F-266A-47AA4BB8D57B}"/>
              </a:ext>
            </a:extLst>
          </p:cNvPr>
          <p:cNvSpPr txBox="1"/>
          <p:nvPr/>
        </p:nvSpPr>
        <p:spPr>
          <a:xfrm>
            <a:off x="716799" y="1952259"/>
            <a:ext cx="436797" cy="246221"/>
          </a:xfrm>
          <a:prstGeom prst="rect">
            <a:avLst/>
          </a:prstGeom>
          <a:noFill/>
        </p:spPr>
        <p:txBody>
          <a:bodyPr wrap="square" rtlCol="0">
            <a:spAutoFit/>
          </a:bodyPr>
          <a:lstStyle/>
          <a:p>
            <a:pPr algn="ctr"/>
            <a:r>
              <a:rPr lang="it-IT" sz="1000" b="1"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Tree>
    <p:extLst>
      <p:ext uri="{BB962C8B-B14F-4D97-AF65-F5344CB8AC3E}">
        <p14:creationId xmlns:p14="http://schemas.microsoft.com/office/powerpoint/2010/main" val="295772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magine 18">
            <a:extLst>
              <a:ext uri="{FF2B5EF4-FFF2-40B4-BE49-F238E27FC236}">
                <a16:creationId xmlns:a16="http://schemas.microsoft.com/office/drawing/2014/main" id="{5B322196-D63C-4E2E-E461-30A099635241}"/>
              </a:ext>
            </a:extLst>
          </p:cNvPr>
          <p:cNvPicPr>
            <a:picLocks noChangeAspect="1"/>
          </p:cNvPicPr>
          <p:nvPr/>
        </p:nvPicPr>
        <p:blipFill rotWithShape="1">
          <a:blip r:embed="rId3">
            <a:extLst>
              <a:ext uri="{28A0092B-C50C-407E-A947-70E740481C1C}">
                <a14:useLocalDpi xmlns:a14="http://schemas.microsoft.com/office/drawing/2010/main" val="0"/>
              </a:ext>
            </a:extLst>
          </a:blip>
          <a:srcRect t="24254" b="62803"/>
          <a:stretch/>
        </p:blipFill>
        <p:spPr>
          <a:xfrm>
            <a:off x="794587" y="2030997"/>
            <a:ext cx="6508044" cy="364941"/>
          </a:xfrm>
          <a:prstGeom prst="rect">
            <a:avLst/>
          </a:prstGeom>
        </p:spPr>
      </p:pic>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12</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Utilizzo di prodotti specifici baby food</a:t>
            </a:r>
            <a:endParaRPr lang="it-IT" sz="2800" b="1" dirty="0">
              <a:solidFill>
                <a:srgbClr val="21B18E"/>
              </a:solidFill>
              <a:latin typeface="Lato Black" panose="020F0502020204030203" pitchFamily="34" charset="77"/>
              <a:ea typeface="+mj-ea"/>
              <a:cs typeface="+mj-cs"/>
            </a:endParaRPr>
          </a:p>
        </p:txBody>
      </p:sp>
      <p:pic>
        <p:nvPicPr>
          <p:cNvPr id="3" name="Immagine 2">
            <a:extLst>
              <a:ext uri="{FF2B5EF4-FFF2-40B4-BE49-F238E27FC236}">
                <a16:creationId xmlns:a16="http://schemas.microsoft.com/office/drawing/2014/main" id="{A4D91D3E-EB62-55D8-7A61-187EA75A2FF2}"/>
              </a:ext>
            </a:extLst>
          </p:cNvPr>
          <p:cNvPicPr>
            <a:picLocks noChangeAspect="1"/>
          </p:cNvPicPr>
          <p:nvPr/>
        </p:nvPicPr>
        <p:blipFill rotWithShape="1">
          <a:blip r:embed="rId3">
            <a:extLst>
              <a:ext uri="{28A0092B-C50C-407E-A947-70E740481C1C}">
                <a14:useLocalDpi xmlns:a14="http://schemas.microsoft.com/office/drawing/2010/main" val="0"/>
              </a:ext>
            </a:extLst>
          </a:blip>
          <a:srcRect t="42603"/>
          <a:stretch/>
        </p:blipFill>
        <p:spPr>
          <a:xfrm>
            <a:off x="791850" y="2274424"/>
            <a:ext cx="6508044" cy="1618379"/>
          </a:xfrm>
          <a:prstGeom prst="rect">
            <a:avLst/>
          </a:prstGeom>
        </p:spPr>
      </p:pic>
      <p:sp>
        <p:nvSpPr>
          <p:cNvPr id="51" name="Rettangolo 50">
            <a:extLst>
              <a:ext uri="{FF2B5EF4-FFF2-40B4-BE49-F238E27FC236}">
                <a16:creationId xmlns:a16="http://schemas.microsoft.com/office/drawing/2014/main" id="{1D889619-B700-F27E-9684-B33947EF3232}"/>
              </a:ext>
            </a:extLst>
          </p:cNvPr>
          <p:cNvSpPr/>
          <p:nvPr/>
        </p:nvSpPr>
        <p:spPr>
          <a:xfrm>
            <a:off x="962092" y="2090406"/>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55" name="CasellaDiTesto 54">
            <a:extLst>
              <a:ext uri="{FF2B5EF4-FFF2-40B4-BE49-F238E27FC236}">
                <a16:creationId xmlns:a16="http://schemas.microsoft.com/office/drawing/2014/main" id="{2D9DF642-9366-298D-FF32-AED0B8DE89D8}"/>
              </a:ext>
            </a:extLst>
          </p:cNvPr>
          <p:cNvSpPr txBox="1"/>
          <p:nvPr/>
        </p:nvSpPr>
        <p:spPr>
          <a:xfrm>
            <a:off x="816017" y="2083859"/>
            <a:ext cx="436797" cy="246221"/>
          </a:xfrm>
          <a:prstGeom prst="rect">
            <a:avLst/>
          </a:prstGeom>
          <a:noFill/>
        </p:spPr>
        <p:txBody>
          <a:bodyPr wrap="square" rtlCol="0">
            <a:spAutoFit/>
          </a:bodyPr>
          <a:lstStyle/>
          <a:p>
            <a:pPr algn="ctr"/>
            <a:r>
              <a:rPr lang="it-IT" sz="1000" b="1"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
        <p:nvSpPr>
          <p:cNvPr id="56" name="CasellaDiTesto 55">
            <a:extLst>
              <a:ext uri="{FF2B5EF4-FFF2-40B4-BE49-F238E27FC236}">
                <a16:creationId xmlns:a16="http://schemas.microsoft.com/office/drawing/2014/main" id="{743D4104-D0EA-DB14-F328-D1C87490D38D}"/>
              </a:ext>
            </a:extLst>
          </p:cNvPr>
          <p:cNvSpPr txBox="1"/>
          <p:nvPr/>
        </p:nvSpPr>
        <p:spPr>
          <a:xfrm>
            <a:off x="6204504" y="2436312"/>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16</a:t>
            </a:r>
          </a:p>
        </p:txBody>
      </p:sp>
      <p:sp>
        <p:nvSpPr>
          <p:cNvPr id="57" name="CasellaDiTesto 56">
            <a:extLst>
              <a:ext uri="{FF2B5EF4-FFF2-40B4-BE49-F238E27FC236}">
                <a16:creationId xmlns:a16="http://schemas.microsoft.com/office/drawing/2014/main" id="{508EE415-2317-DE7C-C001-3DE5573B6BF1}"/>
              </a:ext>
            </a:extLst>
          </p:cNvPr>
          <p:cNvSpPr txBox="1"/>
          <p:nvPr/>
        </p:nvSpPr>
        <p:spPr>
          <a:xfrm>
            <a:off x="6567009" y="2436312"/>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
        <p:nvSpPr>
          <p:cNvPr id="58" name="CasellaDiTesto 57">
            <a:extLst>
              <a:ext uri="{FF2B5EF4-FFF2-40B4-BE49-F238E27FC236}">
                <a16:creationId xmlns:a16="http://schemas.microsoft.com/office/drawing/2014/main" id="{8A238413-F6F5-A85F-1ED2-E6A6B6C9499F}"/>
              </a:ext>
            </a:extLst>
          </p:cNvPr>
          <p:cNvSpPr txBox="1"/>
          <p:nvPr/>
        </p:nvSpPr>
        <p:spPr>
          <a:xfrm>
            <a:off x="6183177" y="3183023"/>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24</a:t>
            </a:r>
          </a:p>
        </p:txBody>
      </p:sp>
      <p:sp>
        <p:nvSpPr>
          <p:cNvPr id="59" name="CasellaDiTesto 58">
            <a:extLst>
              <a:ext uri="{FF2B5EF4-FFF2-40B4-BE49-F238E27FC236}">
                <a16:creationId xmlns:a16="http://schemas.microsoft.com/office/drawing/2014/main" id="{3F0332B6-8C18-A7A1-A106-ABE3F34F47B6}"/>
              </a:ext>
            </a:extLst>
          </p:cNvPr>
          <p:cNvSpPr txBox="1"/>
          <p:nvPr/>
        </p:nvSpPr>
        <p:spPr>
          <a:xfrm>
            <a:off x="6586906" y="3183023"/>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60%</a:t>
            </a:r>
          </a:p>
        </p:txBody>
      </p:sp>
      <p:sp>
        <p:nvSpPr>
          <p:cNvPr id="60" name="Rettangolo 59">
            <a:extLst>
              <a:ext uri="{FF2B5EF4-FFF2-40B4-BE49-F238E27FC236}">
                <a16:creationId xmlns:a16="http://schemas.microsoft.com/office/drawing/2014/main" id="{1D494C09-1271-E0BC-9C81-22D06613AB80}"/>
              </a:ext>
            </a:extLst>
          </p:cNvPr>
          <p:cNvSpPr/>
          <p:nvPr/>
        </p:nvSpPr>
        <p:spPr>
          <a:xfrm>
            <a:off x="3903513" y="3552824"/>
            <a:ext cx="475052" cy="181414"/>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88B43DFF-C684-91F1-64C0-4B4365433B10}"/>
              </a:ext>
            </a:extLst>
          </p:cNvPr>
          <p:cNvSpPr/>
          <p:nvPr/>
        </p:nvSpPr>
        <p:spPr>
          <a:xfrm>
            <a:off x="3578117" y="2830304"/>
            <a:ext cx="475052" cy="201496"/>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C2457542-4038-35BD-C7AB-CE2F1CC8D63E}"/>
              </a:ext>
            </a:extLst>
          </p:cNvPr>
          <p:cNvSpPr/>
          <p:nvPr/>
        </p:nvSpPr>
        <p:spPr>
          <a:xfrm>
            <a:off x="477501" y="1306235"/>
            <a:ext cx="6852024" cy="706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16B03F15-D4C8-FE65-E91C-94AEB6A68681}"/>
              </a:ext>
            </a:extLst>
          </p:cNvPr>
          <p:cNvSpPr txBox="1"/>
          <p:nvPr/>
        </p:nvSpPr>
        <p:spPr>
          <a:xfrm>
            <a:off x="837812" y="1399886"/>
            <a:ext cx="6491713" cy="646331"/>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Per preparare le sue pappe e/o minestrine utilizzi/avi prodotti specifici baby food?</a:t>
            </a:r>
          </a:p>
        </p:txBody>
      </p:sp>
      <p:sp>
        <p:nvSpPr>
          <p:cNvPr id="20" name="Rettangolo 19">
            <a:extLst>
              <a:ext uri="{FF2B5EF4-FFF2-40B4-BE49-F238E27FC236}">
                <a16:creationId xmlns:a16="http://schemas.microsoft.com/office/drawing/2014/main" id="{1E92CC9A-23CC-7EA2-1ADC-B6C445119349}"/>
              </a:ext>
            </a:extLst>
          </p:cNvPr>
          <p:cNvSpPr/>
          <p:nvPr/>
        </p:nvSpPr>
        <p:spPr>
          <a:xfrm>
            <a:off x="789113" y="4030122"/>
            <a:ext cx="10564687" cy="2105206"/>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asellaDiTesto 20">
            <a:extLst>
              <a:ext uri="{FF2B5EF4-FFF2-40B4-BE49-F238E27FC236}">
                <a16:creationId xmlns:a16="http://schemas.microsoft.com/office/drawing/2014/main" id="{1F4332CD-A12F-5D14-276A-C4A0E6701648}"/>
              </a:ext>
            </a:extLst>
          </p:cNvPr>
          <p:cNvSpPr txBox="1"/>
          <p:nvPr/>
        </p:nvSpPr>
        <p:spPr>
          <a:xfrm>
            <a:off x="1161611" y="4167356"/>
            <a:ext cx="10043131" cy="2277547"/>
          </a:xfrm>
          <a:prstGeom prst="rect">
            <a:avLst/>
          </a:prstGeom>
          <a:noFill/>
        </p:spPr>
        <p:txBody>
          <a:bodyPr wrap="square" rtlCol="0">
            <a:spAutoFit/>
          </a:bodyPr>
          <a:lstStyle/>
          <a:p>
            <a:r>
              <a:rPr lang="it-IT" sz="1600" b="1" u="sng" dirty="0">
                <a:solidFill>
                  <a:srgbClr val="595959"/>
                </a:solidFill>
                <a:latin typeface="Lato" panose="020F0502020204030203" pitchFamily="34" charset="0"/>
                <a:ea typeface="Lato" panose="020F0502020204030203" pitchFamily="34" charset="0"/>
                <a:cs typeface="Lato" panose="020F0502020204030203" pitchFamily="34" charset="0"/>
              </a:rPr>
              <a:t>24 genitori su 40 non acquistano prodotti baby food perché:</a:t>
            </a:r>
          </a:p>
          <a:p>
            <a:endParaRPr lang="it-IT" sz="800" b="1" u="sng"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Utilizzano i prodotti che usano per tutta la famiglia perché è più comodo e conveniente (10)</a:t>
            </a:r>
          </a:p>
          <a:p>
            <a:pPr marL="285750" indent="-285750">
              <a:buFontTx/>
              <a:buChar char="-"/>
            </a:pPr>
            <a:endParaRPr lang="it-IT" sz="8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Non si fidano degli ingredienti, della provenienza e della lavorazione dei prodotti (</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6</a:t>
            </a: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endParaRPr lang="it-IT" sz="8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Non credono sia necessario utilizzare prodotti specifici (</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5</a:t>
            </a: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a:t>
            </a:r>
          </a:p>
          <a:p>
            <a:endParaRPr lang="it-IT" sz="8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Alcuni hanno provato i prodotti baby food e scelto di non utilizzarli perché non li hanno soddisfatti (3)</a:t>
            </a: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9567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13</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prodotti baby food</a:t>
            </a:r>
            <a:endParaRPr lang="it-IT" sz="2800" b="1" dirty="0">
              <a:solidFill>
                <a:srgbClr val="21B18E"/>
              </a:solidFill>
              <a:latin typeface="Lato Black" panose="020F0502020204030203" pitchFamily="34" charset="77"/>
              <a:ea typeface="+mj-ea"/>
              <a:cs typeface="+mj-cs"/>
            </a:endParaRPr>
          </a:p>
        </p:txBody>
      </p:sp>
      <p:pic>
        <p:nvPicPr>
          <p:cNvPr id="3" name="Immagine 2">
            <a:extLst>
              <a:ext uri="{FF2B5EF4-FFF2-40B4-BE49-F238E27FC236}">
                <a16:creationId xmlns:a16="http://schemas.microsoft.com/office/drawing/2014/main" id="{DD350439-C07B-8E39-FEC9-63B61A110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26" y="2371842"/>
            <a:ext cx="6496456" cy="2907951"/>
          </a:xfrm>
          <a:prstGeom prst="rect">
            <a:avLst/>
          </a:prstGeom>
        </p:spPr>
      </p:pic>
      <p:sp>
        <p:nvSpPr>
          <p:cNvPr id="6" name="Rettangolo 5">
            <a:extLst>
              <a:ext uri="{FF2B5EF4-FFF2-40B4-BE49-F238E27FC236}">
                <a16:creationId xmlns:a16="http://schemas.microsoft.com/office/drawing/2014/main" id="{6B5D8D7B-1813-05C3-7009-F05B545CA0C4}"/>
              </a:ext>
            </a:extLst>
          </p:cNvPr>
          <p:cNvSpPr/>
          <p:nvPr/>
        </p:nvSpPr>
        <p:spPr>
          <a:xfrm>
            <a:off x="7741328" y="2846593"/>
            <a:ext cx="3873976" cy="2232212"/>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D9FBE3D3-CB39-A96C-B02C-E4BEF7F772F7}"/>
              </a:ext>
            </a:extLst>
          </p:cNvPr>
          <p:cNvSpPr txBox="1"/>
          <p:nvPr/>
        </p:nvSpPr>
        <p:spPr>
          <a:xfrm>
            <a:off x="8069802" y="3370156"/>
            <a:ext cx="3424478" cy="1292662"/>
          </a:xfrm>
          <a:prstGeom prst="rect">
            <a:avLst/>
          </a:prstGeom>
          <a:noFill/>
        </p:spPr>
        <p:txBody>
          <a:bodyPr wrap="square" rtlCol="0">
            <a:spAutoFit/>
          </a:bodyPr>
          <a:lstStyle/>
          <a:p>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14 genitori su 23 che sanno che i prodotti baby food sono sottoposti a maggiori controlli comunque non acquistano prodotti baby food</a:t>
            </a:r>
            <a:endParaRPr lang="it-IT" sz="160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pic>
        <p:nvPicPr>
          <p:cNvPr id="8" name="Immagine 1">
            <a:extLst>
              <a:ext uri="{FF2B5EF4-FFF2-40B4-BE49-F238E27FC236}">
                <a16:creationId xmlns:a16="http://schemas.microsoft.com/office/drawing/2014/main" id="{C7302C1F-8155-DBC5-D33A-5BFB868F24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Tree>
    <p:extLst>
      <p:ext uri="{BB962C8B-B14F-4D97-AF65-F5344CB8AC3E}">
        <p14:creationId xmlns:p14="http://schemas.microsoft.com/office/powerpoint/2010/main" val="425897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14</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marche baby food utilizzate</a:t>
            </a:r>
            <a:endParaRPr lang="it-IT" sz="2800" b="1" dirty="0">
              <a:solidFill>
                <a:srgbClr val="21B18E"/>
              </a:solidFill>
              <a:latin typeface="Lato Black" panose="020F0502020204030203" pitchFamily="34" charset="77"/>
              <a:ea typeface="+mj-ea"/>
              <a:cs typeface="+mj-cs"/>
            </a:endParaRPr>
          </a:p>
        </p:txBody>
      </p:sp>
      <p:graphicFrame>
        <p:nvGraphicFramePr>
          <p:cNvPr id="77" name="Grafico 76">
            <a:extLst>
              <a:ext uri="{FF2B5EF4-FFF2-40B4-BE49-F238E27FC236}">
                <a16:creationId xmlns:a16="http://schemas.microsoft.com/office/drawing/2014/main" id="{A4370435-2756-66E8-10A4-90B818B03184}"/>
              </a:ext>
            </a:extLst>
          </p:cNvPr>
          <p:cNvGraphicFramePr/>
          <p:nvPr>
            <p:extLst>
              <p:ext uri="{D42A27DB-BD31-4B8C-83A1-F6EECF244321}">
                <p14:modId xmlns:p14="http://schemas.microsoft.com/office/powerpoint/2010/main" val="1011270507"/>
              </p:ext>
            </p:extLst>
          </p:nvPr>
        </p:nvGraphicFramePr>
        <p:xfrm>
          <a:off x="1335230" y="1452313"/>
          <a:ext cx="6834254" cy="4904037"/>
        </p:xfrm>
        <a:graphic>
          <a:graphicData uri="http://schemas.openxmlformats.org/drawingml/2006/chart">
            <c:chart xmlns:c="http://schemas.openxmlformats.org/drawingml/2006/chart" xmlns:r="http://schemas.openxmlformats.org/officeDocument/2006/relationships" r:id="rId4"/>
          </a:graphicData>
        </a:graphic>
      </p:graphicFrame>
      <p:sp>
        <p:nvSpPr>
          <p:cNvPr id="2" name="CasellaDiTesto 1">
            <a:extLst>
              <a:ext uri="{FF2B5EF4-FFF2-40B4-BE49-F238E27FC236}">
                <a16:creationId xmlns:a16="http://schemas.microsoft.com/office/drawing/2014/main" id="{17602F11-24F6-7A0B-42B8-A162B1840D2B}"/>
              </a:ext>
            </a:extLst>
          </p:cNvPr>
          <p:cNvSpPr txBox="1"/>
          <p:nvPr/>
        </p:nvSpPr>
        <p:spPr>
          <a:xfrm>
            <a:off x="750980" y="1234095"/>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16 su 16 consumatori di prodotti baby food hanno risposto</a:t>
            </a:r>
          </a:p>
        </p:txBody>
      </p:sp>
      <p:sp>
        <p:nvSpPr>
          <p:cNvPr id="13" name="Rettangolo 12">
            <a:extLst>
              <a:ext uri="{FF2B5EF4-FFF2-40B4-BE49-F238E27FC236}">
                <a16:creationId xmlns:a16="http://schemas.microsoft.com/office/drawing/2014/main" id="{724D5473-626F-EDFA-83AB-C1CE23A304CF}"/>
              </a:ext>
            </a:extLst>
          </p:cNvPr>
          <p:cNvSpPr/>
          <p:nvPr/>
        </p:nvSpPr>
        <p:spPr>
          <a:xfrm>
            <a:off x="8610600" y="3115497"/>
            <a:ext cx="2789550" cy="1359450"/>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B10F637-11F0-F9C9-1507-25046ADA7907}"/>
              </a:ext>
            </a:extLst>
          </p:cNvPr>
          <p:cNvSpPr txBox="1"/>
          <p:nvPr/>
        </p:nvSpPr>
        <p:spPr>
          <a:xfrm>
            <a:off x="8816496" y="3281044"/>
            <a:ext cx="2142538" cy="923330"/>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9 su 11 hanno nominato più di un brand (dai 2 ai 4)</a:t>
            </a:r>
          </a:p>
        </p:txBody>
      </p:sp>
    </p:spTree>
    <p:extLst>
      <p:ext uri="{BB962C8B-B14F-4D97-AF65-F5344CB8AC3E}">
        <p14:creationId xmlns:p14="http://schemas.microsoft.com/office/powerpoint/2010/main" val="56676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bigliettodavisita&#10;&#10;Descrizione generata automaticamente">
            <a:extLst>
              <a:ext uri="{FF2B5EF4-FFF2-40B4-BE49-F238E27FC236}">
                <a16:creationId xmlns:a16="http://schemas.microsoft.com/office/drawing/2014/main" id="{7802424E-38A6-4A93-8307-053864A2010C}"/>
              </a:ext>
            </a:extLst>
          </p:cNvPr>
          <p:cNvPicPr>
            <a:picLocks noChangeAspect="1"/>
          </p:cNvPicPr>
          <p:nvPr/>
        </p:nvPicPr>
        <p:blipFill rotWithShape="1">
          <a:blip r:embed="rId2">
            <a:alphaModFix amt="7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0" y="3173289"/>
            <a:ext cx="12192000" cy="511422"/>
          </a:xfrm>
          <a:prstGeom prst="rect">
            <a:avLst/>
          </a:prstGeom>
        </p:spPr>
        <p:txBody>
          <a:bodyPr vert="horz" wrap="square" lIns="0" tIns="12700" rIns="0" bIns="0" rtlCol="0">
            <a:spAutoFit/>
          </a:bodyPr>
          <a:lstStyle/>
          <a:p>
            <a:pPr algn="ctr">
              <a:lnSpc>
                <a:spcPct val="90000"/>
              </a:lnSpc>
              <a:spcBef>
                <a:spcPct val="0"/>
              </a:spcBef>
            </a:pPr>
            <a:r>
              <a:rPr lang="it-IT" sz="3600" b="1" dirty="0">
                <a:solidFill>
                  <a:srgbClr val="296140"/>
                </a:solidFill>
                <a:latin typeface="Lato Black" panose="020F0502020204030203" pitchFamily="34" charset="77"/>
                <a:ea typeface="+mj-ea"/>
                <a:cs typeface="+mj-cs"/>
              </a:rPr>
              <a:t>Analisi delle abitudini di consumo: le pastine</a:t>
            </a:r>
          </a:p>
        </p:txBody>
      </p:sp>
      <p:sp>
        <p:nvSpPr>
          <p:cNvPr id="10" name="Segnaposto numero diapositiva 3">
            <a:extLst>
              <a:ext uri="{FF2B5EF4-FFF2-40B4-BE49-F238E27FC236}">
                <a16:creationId xmlns:a16="http://schemas.microsoft.com/office/drawing/2014/main" id="{88EAAE42-5401-498D-98B5-BD059E6D3D20}"/>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15</a:t>
            </a:fld>
            <a:endParaRPr lang="it-IT"/>
          </a:p>
        </p:txBody>
      </p:sp>
    </p:spTree>
    <p:extLst>
      <p:ext uri="{BB962C8B-B14F-4D97-AF65-F5344CB8AC3E}">
        <p14:creationId xmlns:p14="http://schemas.microsoft.com/office/powerpoint/2010/main" val="309654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CD22CD-7C12-4B9C-A1B6-FBD2D2357C7C}"/>
              </a:ext>
            </a:extLst>
          </p:cNvPr>
          <p:cNvSpPr/>
          <p:nvPr/>
        </p:nvSpPr>
        <p:spPr>
          <a:xfrm>
            <a:off x="767477" y="1786286"/>
            <a:ext cx="10632673" cy="4011511"/>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dati più interessanti</a:t>
            </a:r>
            <a:endParaRPr lang="it-IT" sz="2800" b="1" dirty="0">
              <a:solidFill>
                <a:srgbClr val="21B18E"/>
              </a:solidFill>
              <a:latin typeface="Lato Black" panose="020F0502020204030203" pitchFamily="34" charset="77"/>
              <a:ea typeface="+mj-ea"/>
              <a:cs typeface="+mj-cs"/>
            </a:endParaRPr>
          </a:p>
        </p:txBody>
      </p:sp>
      <p:sp>
        <p:nvSpPr>
          <p:cNvPr id="3" name="CasellaDiTesto 2">
            <a:extLst>
              <a:ext uri="{FF2B5EF4-FFF2-40B4-BE49-F238E27FC236}">
                <a16:creationId xmlns:a16="http://schemas.microsoft.com/office/drawing/2014/main" id="{60129A72-FEF8-4D69-B552-8240B5DBF3F1}"/>
              </a:ext>
            </a:extLst>
          </p:cNvPr>
          <p:cNvSpPr txBox="1"/>
          <p:nvPr/>
        </p:nvSpPr>
        <p:spPr>
          <a:xfrm>
            <a:off x="1108401" y="2130960"/>
            <a:ext cx="9950823" cy="3970318"/>
          </a:xfrm>
          <a:prstGeom prst="rect">
            <a:avLst/>
          </a:prstGeom>
          <a:noFill/>
        </p:spPr>
        <p:txBody>
          <a:bodyPr wrap="square" rtlCol="0">
            <a:spAutoFit/>
          </a:bodyPr>
          <a:lstStyle/>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Le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pastine sono i prodotti baby food con la penetrazione relativamente più alta</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ma sono comunque una minoranza le persone che le utilizzano (12 su 40 = 30%) rispetto a chi non le usa per lo svezzamento (28 su 40 = 70%). </a:t>
            </a: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Nel </a:t>
            </a: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25%</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dei casi di consumo, la decisione di acquistare pastine baby food viene consigliata dal </a:t>
            </a: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pediatra</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mentre nel restante </a:t>
            </a: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75% si tratta di una scelta autonoma</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a:t>
            </a: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pPr>
              <a:defRPr/>
            </a:pPr>
            <a:r>
              <a:rPr lang="it-IT" dirty="0">
                <a:solidFill>
                  <a:srgbClr val="595959"/>
                </a:solidFill>
                <a:latin typeface="Lato" panose="020F0502020204030203" pitchFamily="34" charset="0"/>
                <a:ea typeface="Lato" panose="020F0502020204030203" pitchFamily="34" charset="0"/>
                <a:cs typeface="Lato" panose="020F0502020204030203" pitchFamily="34" charset="0"/>
              </a:rPr>
              <a:t>La  </a:t>
            </a: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GDO è il principale canale d’acquisto delle pastine baby food</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Le farmacie sono state indicate soltanto da 1 persona (8% delle utilizzatrici di pastine baby food, 2,5% delle persone intervistate).</a:t>
            </a:r>
          </a:p>
          <a:p>
            <a:pPr>
              <a:defRPr/>
            </a:pPr>
            <a:endParaRPr kumimoji="0" lang="it-IT" sz="1800" b="0" i="0" u="none" strike="noStrike" kern="1200" cap="none" spc="0" normalizeH="0" baseline="0" noProof="0" dirty="0">
              <a:ln>
                <a:noFill/>
              </a:ln>
              <a:solidFill>
                <a:srgbClr val="595959"/>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rgbClr val="595959"/>
                </a:solidFill>
                <a:effectLst/>
                <a:uLnTx/>
                <a:uFillTx/>
                <a:latin typeface="Lato" panose="020F0502020204030203" pitchFamily="34" charset="0"/>
                <a:ea typeface="Lato" panose="020F0502020204030203" pitchFamily="34" charset="0"/>
                <a:cs typeface="Lato" panose="020F0502020204030203" pitchFamily="34" charset="0"/>
              </a:rPr>
              <a:t>Mellin è il marchio più citato da chi acquista pastine baby food </a:t>
            </a:r>
            <a:r>
              <a:rPr kumimoji="0" lang="it-IT" sz="1800" b="0" i="0" u="none" strike="noStrike" kern="1200" cap="none" spc="0" normalizeH="0" baseline="0" noProof="0" dirty="0">
                <a:ln>
                  <a:noFill/>
                </a:ln>
                <a:solidFill>
                  <a:srgbClr val="595959"/>
                </a:solidFill>
                <a:effectLst/>
                <a:uLnTx/>
                <a:uFillTx/>
                <a:latin typeface="Lato" panose="020F0502020204030203" pitchFamily="34" charset="0"/>
                <a:ea typeface="Lato" panose="020F0502020204030203" pitchFamily="34" charset="0"/>
                <a:cs typeface="Lato" panose="020F0502020204030203" pitchFamily="34" charset="0"/>
              </a:rPr>
              <a:t>(6), seguito da Plasmon (4) e da Crescendo Coop (2)</a:t>
            </a: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16</a:t>
            </a:fld>
            <a:endParaRPr lang="it-IT"/>
          </a:p>
        </p:txBody>
      </p:sp>
    </p:spTree>
    <p:extLst>
      <p:ext uri="{BB962C8B-B14F-4D97-AF65-F5344CB8AC3E}">
        <p14:creationId xmlns:p14="http://schemas.microsoft.com/office/powerpoint/2010/main" val="3386732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E5A5F58B-1EEF-D7DD-5D2F-E6EAD8CACB8C}"/>
              </a:ext>
            </a:extLst>
          </p:cNvPr>
          <p:cNvPicPr>
            <a:picLocks noChangeAspect="1"/>
          </p:cNvPicPr>
          <p:nvPr/>
        </p:nvPicPr>
        <p:blipFill rotWithShape="1">
          <a:blip r:embed="rId3">
            <a:extLst>
              <a:ext uri="{28A0092B-C50C-407E-A947-70E740481C1C}">
                <a14:useLocalDpi xmlns:a14="http://schemas.microsoft.com/office/drawing/2010/main" val="0"/>
              </a:ext>
            </a:extLst>
          </a:blip>
          <a:srcRect t="21423"/>
          <a:stretch/>
        </p:blipFill>
        <p:spPr>
          <a:xfrm>
            <a:off x="738017" y="2476535"/>
            <a:ext cx="5725556" cy="3866549"/>
          </a:xfrm>
          <a:prstGeom prst="rect">
            <a:avLst/>
          </a:prstGeom>
        </p:spPr>
      </p:pic>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17</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prodotti baby food utilizzati</a:t>
            </a:r>
            <a:endParaRPr lang="it-IT" sz="2800" b="1" dirty="0">
              <a:solidFill>
                <a:srgbClr val="21B18E"/>
              </a:solidFill>
              <a:latin typeface="Lato Black" panose="020F0502020204030203" pitchFamily="34" charset="77"/>
              <a:ea typeface="+mj-ea"/>
              <a:cs typeface="+mj-cs"/>
            </a:endParaRPr>
          </a:p>
        </p:txBody>
      </p:sp>
      <p:sp>
        <p:nvSpPr>
          <p:cNvPr id="51" name="Rettangolo 50">
            <a:extLst>
              <a:ext uri="{FF2B5EF4-FFF2-40B4-BE49-F238E27FC236}">
                <a16:creationId xmlns:a16="http://schemas.microsoft.com/office/drawing/2014/main" id="{1D889619-B700-F27E-9684-B33947EF3232}"/>
              </a:ext>
            </a:extLst>
          </p:cNvPr>
          <p:cNvSpPr/>
          <p:nvPr/>
        </p:nvSpPr>
        <p:spPr>
          <a:xfrm>
            <a:off x="745312" y="1965447"/>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55" name="CasellaDiTesto 54">
            <a:extLst>
              <a:ext uri="{FF2B5EF4-FFF2-40B4-BE49-F238E27FC236}">
                <a16:creationId xmlns:a16="http://schemas.microsoft.com/office/drawing/2014/main" id="{2D9DF642-9366-298D-FF32-AED0B8DE89D8}"/>
              </a:ext>
            </a:extLst>
          </p:cNvPr>
          <p:cNvSpPr txBox="1"/>
          <p:nvPr/>
        </p:nvSpPr>
        <p:spPr>
          <a:xfrm>
            <a:off x="599237" y="1958900"/>
            <a:ext cx="436797" cy="246221"/>
          </a:xfrm>
          <a:prstGeom prst="rect">
            <a:avLst/>
          </a:prstGeom>
          <a:noFill/>
        </p:spPr>
        <p:txBody>
          <a:bodyPr wrap="square" rtlCol="0">
            <a:spAutoFit/>
          </a:bodyPr>
          <a:lstStyle/>
          <a:p>
            <a:pPr algn="ctr"/>
            <a:r>
              <a:rPr lang="it-IT" sz="1000" b="1" dirty="0">
                <a:solidFill>
                  <a:srgbClr val="1EA982"/>
                </a:solidFill>
                <a:latin typeface="Lato" panose="020F0502020204030203" pitchFamily="34" charset="0"/>
                <a:ea typeface="Lato" panose="020F0502020204030203" pitchFamily="34" charset="0"/>
                <a:cs typeface="Lato" panose="020F0502020204030203" pitchFamily="34" charset="0"/>
              </a:rPr>
              <a:t>16</a:t>
            </a:r>
          </a:p>
        </p:txBody>
      </p:sp>
      <p:sp>
        <p:nvSpPr>
          <p:cNvPr id="56" name="CasellaDiTesto 55">
            <a:extLst>
              <a:ext uri="{FF2B5EF4-FFF2-40B4-BE49-F238E27FC236}">
                <a16:creationId xmlns:a16="http://schemas.microsoft.com/office/drawing/2014/main" id="{743D4104-D0EA-DB14-F328-D1C87490D38D}"/>
              </a:ext>
            </a:extLst>
          </p:cNvPr>
          <p:cNvSpPr txBox="1"/>
          <p:nvPr/>
        </p:nvSpPr>
        <p:spPr>
          <a:xfrm>
            <a:off x="6096928" y="2974192"/>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16</a:t>
            </a:r>
          </a:p>
        </p:txBody>
      </p:sp>
      <p:sp>
        <p:nvSpPr>
          <p:cNvPr id="57" name="CasellaDiTesto 56">
            <a:extLst>
              <a:ext uri="{FF2B5EF4-FFF2-40B4-BE49-F238E27FC236}">
                <a16:creationId xmlns:a16="http://schemas.microsoft.com/office/drawing/2014/main" id="{508EE415-2317-DE7C-C001-3DE5573B6BF1}"/>
              </a:ext>
            </a:extLst>
          </p:cNvPr>
          <p:cNvSpPr txBox="1"/>
          <p:nvPr/>
        </p:nvSpPr>
        <p:spPr>
          <a:xfrm>
            <a:off x="6459433" y="2974192"/>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
        <p:nvSpPr>
          <p:cNvPr id="58" name="CasellaDiTesto 57">
            <a:extLst>
              <a:ext uri="{FF2B5EF4-FFF2-40B4-BE49-F238E27FC236}">
                <a16:creationId xmlns:a16="http://schemas.microsoft.com/office/drawing/2014/main" id="{8A238413-F6F5-A85F-1ED2-E6A6B6C9499F}"/>
              </a:ext>
            </a:extLst>
          </p:cNvPr>
          <p:cNvSpPr txBox="1"/>
          <p:nvPr/>
        </p:nvSpPr>
        <p:spPr>
          <a:xfrm>
            <a:off x="6075601" y="369400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24</a:t>
            </a:r>
          </a:p>
        </p:txBody>
      </p:sp>
      <p:sp>
        <p:nvSpPr>
          <p:cNvPr id="59" name="CasellaDiTesto 58">
            <a:extLst>
              <a:ext uri="{FF2B5EF4-FFF2-40B4-BE49-F238E27FC236}">
                <a16:creationId xmlns:a16="http://schemas.microsoft.com/office/drawing/2014/main" id="{3F0332B6-8C18-A7A1-A106-ABE3F34F47B6}"/>
              </a:ext>
            </a:extLst>
          </p:cNvPr>
          <p:cNvSpPr txBox="1"/>
          <p:nvPr/>
        </p:nvSpPr>
        <p:spPr>
          <a:xfrm>
            <a:off x="6438106" y="3694009"/>
            <a:ext cx="533917"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60%</a:t>
            </a:r>
          </a:p>
        </p:txBody>
      </p:sp>
      <p:pic>
        <p:nvPicPr>
          <p:cNvPr id="5" name="Immagine 4">
            <a:extLst>
              <a:ext uri="{FF2B5EF4-FFF2-40B4-BE49-F238E27FC236}">
                <a16:creationId xmlns:a16="http://schemas.microsoft.com/office/drawing/2014/main" id="{76BF3B1B-2918-F935-39F6-88BAC5EF462F}"/>
              </a:ext>
            </a:extLst>
          </p:cNvPr>
          <p:cNvPicPr>
            <a:picLocks noChangeAspect="1"/>
          </p:cNvPicPr>
          <p:nvPr/>
        </p:nvPicPr>
        <p:blipFill rotWithShape="1">
          <a:blip r:embed="rId5">
            <a:extLst>
              <a:ext uri="{28A0092B-C50C-407E-A947-70E740481C1C}">
                <a14:useLocalDpi xmlns:a14="http://schemas.microsoft.com/office/drawing/2010/main" val="0"/>
              </a:ext>
            </a:extLst>
          </a:blip>
          <a:srcRect b="50229"/>
          <a:stretch/>
        </p:blipFill>
        <p:spPr>
          <a:xfrm>
            <a:off x="6141257" y="2486299"/>
            <a:ext cx="5428505" cy="1874710"/>
          </a:xfrm>
          <a:prstGeom prst="rect">
            <a:avLst/>
          </a:prstGeom>
        </p:spPr>
      </p:pic>
      <p:pic>
        <p:nvPicPr>
          <p:cNvPr id="18" name="Immagine 17">
            <a:extLst>
              <a:ext uri="{FF2B5EF4-FFF2-40B4-BE49-F238E27FC236}">
                <a16:creationId xmlns:a16="http://schemas.microsoft.com/office/drawing/2014/main" id="{3A93CF8E-46C0-1346-580B-71C78B85E9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048" y="3116519"/>
            <a:ext cx="777212" cy="333091"/>
          </a:xfrm>
          <a:prstGeom prst="rect">
            <a:avLst/>
          </a:prstGeom>
        </p:spPr>
      </p:pic>
      <p:sp>
        <p:nvSpPr>
          <p:cNvPr id="19" name="Rettangolo 18">
            <a:extLst>
              <a:ext uri="{FF2B5EF4-FFF2-40B4-BE49-F238E27FC236}">
                <a16:creationId xmlns:a16="http://schemas.microsoft.com/office/drawing/2014/main" id="{674FD4D1-9A84-25DF-BF69-022BAC85B096}"/>
              </a:ext>
            </a:extLst>
          </p:cNvPr>
          <p:cNvSpPr/>
          <p:nvPr/>
        </p:nvSpPr>
        <p:spPr>
          <a:xfrm>
            <a:off x="1438782" y="3205000"/>
            <a:ext cx="895928" cy="199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Immagine 20">
            <a:extLst>
              <a:ext uri="{FF2B5EF4-FFF2-40B4-BE49-F238E27FC236}">
                <a16:creationId xmlns:a16="http://schemas.microsoft.com/office/drawing/2014/main" id="{9B898A9E-5CB6-6C45-6AF0-7CAF7E1085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713" y="2512060"/>
            <a:ext cx="1302933" cy="297520"/>
          </a:xfrm>
          <a:prstGeom prst="rect">
            <a:avLst/>
          </a:prstGeom>
        </p:spPr>
      </p:pic>
      <p:sp>
        <p:nvSpPr>
          <p:cNvPr id="28" name="Rettangolo 27">
            <a:extLst>
              <a:ext uri="{FF2B5EF4-FFF2-40B4-BE49-F238E27FC236}">
                <a16:creationId xmlns:a16="http://schemas.microsoft.com/office/drawing/2014/main" id="{5FA3D632-A8B0-04B0-09E8-0D0F6D39E85C}"/>
              </a:ext>
            </a:extLst>
          </p:cNvPr>
          <p:cNvSpPr/>
          <p:nvPr/>
        </p:nvSpPr>
        <p:spPr>
          <a:xfrm>
            <a:off x="2095745" y="2543791"/>
            <a:ext cx="895928" cy="199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3" name="Immagine 22">
            <a:extLst>
              <a:ext uri="{FF2B5EF4-FFF2-40B4-BE49-F238E27FC236}">
                <a16:creationId xmlns:a16="http://schemas.microsoft.com/office/drawing/2014/main" id="{B51E24D8-E797-BCB2-A529-3E44AE8A71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850" y="3781140"/>
            <a:ext cx="2020033" cy="333090"/>
          </a:xfrm>
          <a:prstGeom prst="rect">
            <a:avLst/>
          </a:prstGeom>
        </p:spPr>
      </p:pic>
      <p:pic>
        <p:nvPicPr>
          <p:cNvPr id="25" name="Immagine 24">
            <a:extLst>
              <a:ext uri="{FF2B5EF4-FFF2-40B4-BE49-F238E27FC236}">
                <a16:creationId xmlns:a16="http://schemas.microsoft.com/office/drawing/2014/main" id="{07614D19-F0F3-1A6B-A5B1-48E5B1D39E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713" y="4361008"/>
            <a:ext cx="1589269" cy="313529"/>
          </a:xfrm>
          <a:prstGeom prst="rect">
            <a:avLst/>
          </a:prstGeom>
        </p:spPr>
      </p:pic>
      <p:pic>
        <p:nvPicPr>
          <p:cNvPr id="27" name="Immagine 26">
            <a:extLst>
              <a:ext uri="{FF2B5EF4-FFF2-40B4-BE49-F238E27FC236}">
                <a16:creationId xmlns:a16="http://schemas.microsoft.com/office/drawing/2014/main" id="{0931F458-699D-B2FE-BAF3-16930A319B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1850" y="5050075"/>
            <a:ext cx="1652034" cy="204075"/>
          </a:xfrm>
          <a:prstGeom prst="rect">
            <a:avLst/>
          </a:prstGeom>
        </p:spPr>
      </p:pic>
      <p:sp>
        <p:nvSpPr>
          <p:cNvPr id="36" name="Rettangolo 35">
            <a:extLst>
              <a:ext uri="{FF2B5EF4-FFF2-40B4-BE49-F238E27FC236}">
                <a16:creationId xmlns:a16="http://schemas.microsoft.com/office/drawing/2014/main" id="{95B6E25A-549C-6A51-4194-6075BDD50C98}"/>
              </a:ext>
            </a:extLst>
          </p:cNvPr>
          <p:cNvSpPr/>
          <p:nvPr/>
        </p:nvSpPr>
        <p:spPr>
          <a:xfrm>
            <a:off x="1421042" y="5054684"/>
            <a:ext cx="62137" cy="199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48AEF78F-D7AA-3BB7-6E57-F43C1E0FA977}"/>
              </a:ext>
            </a:extLst>
          </p:cNvPr>
          <p:cNvSpPr txBox="1"/>
          <p:nvPr/>
        </p:nvSpPr>
        <p:spPr>
          <a:xfrm>
            <a:off x="1366338" y="5021307"/>
            <a:ext cx="116841" cy="261610"/>
          </a:xfrm>
          <a:prstGeom prst="rect">
            <a:avLst/>
          </a:prstGeom>
          <a:noFill/>
        </p:spPr>
        <p:txBody>
          <a:bodyPr wrap="square" rtlCol="0">
            <a:spAutoFit/>
          </a:bodyPr>
          <a:lstStyle/>
          <a:p>
            <a:r>
              <a:rPr lang="it-IT" sz="1100" dirty="0">
                <a:solidFill>
                  <a:srgbClr val="1EA982"/>
                </a:solidFill>
              </a:rPr>
              <a:t>i</a:t>
            </a:r>
          </a:p>
        </p:txBody>
      </p:sp>
      <p:pic>
        <p:nvPicPr>
          <p:cNvPr id="31" name="Immagine 30">
            <a:extLst>
              <a:ext uri="{FF2B5EF4-FFF2-40B4-BE49-F238E27FC236}">
                <a16:creationId xmlns:a16="http://schemas.microsoft.com/office/drawing/2014/main" id="{FC5FA5D5-C649-1EB3-7CE2-59F7F98262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5312" y="5658455"/>
            <a:ext cx="1182548" cy="238418"/>
          </a:xfrm>
          <a:prstGeom prst="rect">
            <a:avLst/>
          </a:prstGeom>
        </p:spPr>
      </p:pic>
      <p:sp>
        <p:nvSpPr>
          <p:cNvPr id="40" name="Rettangolo 39">
            <a:extLst>
              <a:ext uri="{FF2B5EF4-FFF2-40B4-BE49-F238E27FC236}">
                <a16:creationId xmlns:a16="http://schemas.microsoft.com/office/drawing/2014/main" id="{C8AFE2D4-BB59-6EE7-BC18-96BA32B206BB}"/>
              </a:ext>
            </a:extLst>
          </p:cNvPr>
          <p:cNvSpPr/>
          <p:nvPr/>
        </p:nvSpPr>
        <p:spPr>
          <a:xfrm>
            <a:off x="1823300" y="5654233"/>
            <a:ext cx="895928" cy="199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3" name="Immagine 32">
            <a:extLst>
              <a:ext uri="{FF2B5EF4-FFF2-40B4-BE49-F238E27FC236}">
                <a16:creationId xmlns:a16="http://schemas.microsoft.com/office/drawing/2014/main" id="{E858D504-38E5-1404-4E15-3BBD37572B6F}"/>
              </a:ext>
            </a:extLst>
          </p:cNvPr>
          <p:cNvPicPr>
            <a:picLocks noChangeAspect="1"/>
          </p:cNvPicPr>
          <p:nvPr/>
        </p:nvPicPr>
        <p:blipFill rotWithShape="1">
          <a:blip r:embed="rId12">
            <a:extLst>
              <a:ext uri="{28A0092B-C50C-407E-A947-70E740481C1C}">
                <a14:useLocalDpi xmlns:a14="http://schemas.microsoft.com/office/drawing/2010/main" val="0"/>
              </a:ext>
            </a:extLst>
          </a:blip>
          <a:srcRect b="22270"/>
          <a:stretch/>
        </p:blipFill>
        <p:spPr>
          <a:xfrm>
            <a:off x="6141257" y="2552621"/>
            <a:ext cx="1766530" cy="256959"/>
          </a:xfrm>
          <a:prstGeom prst="rect">
            <a:avLst/>
          </a:prstGeom>
        </p:spPr>
      </p:pic>
      <p:pic>
        <p:nvPicPr>
          <p:cNvPr id="35" name="Immagine 34">
            <a:extLst>
              <a:ext uri="{FF2B5EF4-FFF2-40B4-BE49-F238E27FC236}">
                <a16:creationId xmlns:a16="http://schemas.microsoft.com/office/drawing/2014/main" id="{6251969C-8964-4A54-D8FE-368EB5EB9A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638" y="3160033"/>
            <a:ext cx="1389480" cy="256959"/>
          </a:xfrm>
          <a:prstGeom prst="rect">
            <a:avLst/>
          </a:prstGeom>
        </p:spPr>
      </p:pic>
      <p:pic>
        <p:nvPicPr>
          <p:cNvPr id="39" name="Immagine 38">
            <a:extLst>
              <a:ext uri="{FF2B5EF4-FFF2-40B4-BE49-F238E27FC236}">
                <a16:creationId xmlns:a16="http://schemas.microsoft.com/office/drawing/2014/main" id="{68778D63-89E8-ED06-17D9-C9F934F564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96606" y="3781822"/>
            <a:ext cx="749897" cy="279961"/>
          </a:xfrm>
          <a:prstGeom prst="rect">
            <a:avLst/>
          </a:prstGeom>
        </p:spPr>
      </p:pic>
      <p:pic>
        <p:nvPicPr>
          <p:cNvPr id="47" name="Immagine 46">
            <a:extLst>
              <a:ext uri="{FF2B5EF4-FFF2-40B4-BE49-F238E27FC236}">
                <a16:creationId xmlns:a16="http://schemas.microsoft.com/office/drawing/2014/main" id="{CF918682-F181-2C12-0A71-F88B7F3DB9B2}"/>
              </a:ext>
            </a:extLst>
          </p:cNvPr>
          <p:cNvPicPr>
            <a:picLocks noChangeAspect="1"/>
          </p:cNvPicPr>
          <p:nvPr/>
        </p:nvPicPr>
        <p:blipFill rotWithShape="1">
          <a:blip r:embed="rId5">
            <a:extLst>
              <a:ext uri="{28A0092B-C50C-407E-A947-70E740481C1C}">
                <a14:useLocalDpi xmlns:a14="http://schemas.microsoft.com/office/drawing/2010/main" val="0"/>
              </a:ext>
            </a:extLst>
          </a:blip>
          <a:srcRect t="67001"/>
          <a:stretch/>
        </p:blipFill>
        <p:spPr>
          <a:xfrm>
            <a:off x="6141257" y="4370254"/>
            <a:ext cx="5428505" cy="1242959"/>
          </a:xfrm>
          <a:prstGeom prst="rect">
            <a:avLst/>
          </a:prstGeom>
        </p:spPr>
      </p:pic>
      <p:sp>
        <p:nvSpPr>
          <p:cNvPr id="48" name="CasellaDiTesto 47">
            <a:extLst>
              <a:ext uri="{FF2B5EF4-FFF2-40B4-BE49-F238E27FC236}">
                <a16:creationId xmlns:a16="http://schemas.microsoft.com/office/drawing/2014/main" id="{91D39698-8DD2-905D-4B63-9BEEA73A9CF1}"/>
              </a:ext>
            </a:extLst>
          </p:cNvPr>
          <p:cNvSpPr txBox="1"/>
          <p:nvPr/>
        </p:nvSpPr>
        <p:spPr>
          <a:xfrm>
            <a:off x="5129131" y="2543791"/>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12</a:t>
            </a:r>
          </a:p>
        </p:txBody>
      </p:sp>
      <p:sp>
        <p:nvSpPr>
          <p:cNvPr id="49" name="CasellaDiTesto 48">
            <a:extLst>
              <a:ext uri="{FF2B5EF4-FFF2-40B4-BE49-F238E27FC236}">
                <a16:creationId xmlns:a16="http://schemas.microsoft.com/office/drawing/2014/main" id="{CBA69CA4-FB40-68C9-9D2D-226FD62B3F6A}"/>
              </a:ext>
            </a:extLst>
          </p:cNvPr>
          <p:cNvSpPr txBox="1"/>
          <p:nvPr/>
        </p:nvSpPr>
        <p:spPr>
          <a:xfrm>
            <a:off x="5531532" y="2543791"/>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75%</a:t>
            </a:r>
          </a:p>
        </p:txBody>
      </p:sp>
      <p:sp>
        <p:nvSpPr>
          <p:cNvPr id="50" name="CasellaDiTesto 49">
            <a:extLst>
              <a:ext uri="{FF2B5EF4-FFF2-40B4-BE49-F238E27FC236}">
                <a16:creationId xmlns:a16="http://schemas.microsoft.com/office/drawing/2014/main" id="{4C54B321-6436-C7DA-8721-3822356A97D8}"/>
              </a:ext>
            </a:extLst>
          </p:cNvPr>
          <p:cNvSpPr txBox="1"/>
          <p:nvPr/>
        </p:nvSpPr>
        <p:spPr>
          <a:xfrm>
            <a:off x="5118929" y="3185567"/>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p:txBody>
      </p:sp>
      <p:sp>
        <p:nvSpPr>
          <p:cNvPr id="52" name="CasellaDiTesto 51">
            <a:extLst>
              <a:ext uri="{FF2B5EF4-FFF2-40B4-BE49-F238E27FC236}">
                <a16:creationId xmlns:a16="http://schemas.microsoft.com/office/drawing/2014/main" id="{5EADA8A1-A61E-B58A-127A-9FA15F885E45}"/>
              </a:ext>
            </a:extLst>
          </p:cNvPr>
          <p:cNvSpPr txBox="1"/>
          <p:nvPr/>
        </p:nvSpPr>
        <p:spPr>
          <a:xfrm>
            <a:off x="5521330" y="3185567"/>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68,7%</a:t>
            </a:r>
          </a:p>
        </p:txBody>
      </p:sp>
      <p:sp>
        <p:nvSpPr>
          <p:cNvPr id="53" name="CasellaDiTesto 52">
            <a:extLst>
              <a:ext uri="{FF2B5EF4-FFF2-40B4-BE49-F238E27FC236}">
                <a16:creationId xmlns:a16="http://schemas.microsoft.com/office/drawing/2014/main" id="{0FAD51BB-9914-774D-F5FC-923D29DEFCBF}"/>
              </a:ext>
            </a:extLst>
          </p:cNvPr>
          <p:cNvSpPr txBox="1"/>
          <p:nvPr/>
        </p:nvSpPr>
        <p:spPr>
          <a:xfrm>
            <a:off x="5118929" y="379402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p:txBody>
      </p:sp>
      <p:sp>
        <p:nvSpPr>
          <p:cNvPr id="54" name="CasellaDiTesto 53">
            <a:extLst>
              <a:ext uri="{FF2B5EF4-FFF2-40B4-BE49-F238E27FC236}">
                <a16:creationId xmlns:a16="http://schemas.microsoft.com/office/drawing/2014/main" id="{CC2850A1-6FAE-BB76-559E-BF9366BC5B9C}"/>
              </a:ext>
            </a:extLst>
          </p:cNvPr>
          <p:cNvSpPr txBox="1"/>
          <p:nvPr/>
        </p:nvSpPr>
        <p:spPr>
          <a:xfrm>
            <a:off x="5521330" y="3794029"/>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68,7%</a:t>
            </a:r>
          </a:p>
        </p:txBody>
      </p:sp>
      <p:sp>
        <p:nvSpPr>
          <p:cNvPr id="60" name="CasellaDiTesto 59">
            <a:extLst>
              <a:ext uri="{FF2B5EF4-FFF2-40B4-BE49-F238E27FC236}">
                <a16:creationId xmlns:a16="http://schemas.microsoft.com/office/drawing/2014/main" id="{540B768C-E137-3BA5-7BBB-04CE5023F127}"/>
              </a:ext>
            </a:extLst>
          </p:cNvPr>
          <p:cNvSpPr txBox="1"/>
          <p:nvPr/>
        </p:nvSpPr>
        <p:spPr>
          <a:xfrm>
            <a:off x="5129131" y="4423317"/>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p:txBody>
      </p:sp>
      <p:sp>
        <p:nvSpPr>
          <p:cNvPr id="61" name="CasellaDiTesto 60">
            <a:extLst>
              <a:ext uri="{FF2B5EF4-FFF2-40B4-BE49-F238E27FC236}">
                <a16:creationId xmlns:a16="http://schemas.microsoft.com/office/drawing/2014/main" id="{99546BBA-E3F6-CBFC-C6FE-E0EBFD56F5D7}"/>
              </a:ext>
            </a:extLst>
          </p:cNvPr>
          <p:cNvSpPr txBox="1"/>
          <p:nvPr/>
        </p:nvSpPr>
        <p:spPr>
          <a:xfrm>
            <a:off x="5531532" y="4423317"/>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68,7%</a:t>
            </a:r>
          </a:p>
        </p:txBody>
      </p:sp>
      <p:sp>
        <p:nvSpPr>
          <p:cNvPr id="62" name="CasellaDiTesto 61">
            <a:extLst>
              <a:ext uri="{FF2B5EF4-FFF2-40B4-BE49-F238E27FC236}">
                <a16:creationId xmlns:a16="http://schemas.microsoft.com/office/drawing/2014/main" id="{9D5F5ABC-756C-23F8-62A6-205C87CEAEC1}"/>
              </a:ext>
            </a:extLst>
          </p:cNvPr>
          <p:cNvSpPr txBox="1"/>
          <p:nvPr/>
        </p:nvSpPr>
        <p:spPr>
          <a:xfrm>
            <a:off x="5118929" y="5039064"/>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10</a:t>
            </a:r>
          </a:p>
        </p:txBody>
      </p:sp>
      <p:sp>
        <p:nvSpPr>
          <p:cNvPr id="63" name="CasellaDiTesto 62">
            <a:extLst>
              <a:ext uri="{FF2B5EF4-FFF2-40B4-BE49-F238E27FC236}">
                <a16:creationId xmlns:a16="http://schemas.microsoft.com/office/drawing/2014/main" id="{B18363ED-73D7-7D56-3CF8-A9543C1B67AD}"/>
              </a:ext>
            </a:extLst>
          </p:cNvPr>
          <p:cNvSpPr txBox="1"/>
          <p:nvPr/>
        </p:nvSpPr>
        <p:spPr>
          <a:xfrm>
            <a:off x="5521330" y="5039064"/>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62,5%</a:t>
            </a:r>
          </a:p>
        </p:txBody>
      </p:sp>
      <p:sp>
        <p:nvSpPr>
          <p:cNvPr id="64" name="CasellaDiTesto 63">
            <a:extLst>
              <a:ext uri="{FF2B5EF4-FFF2-40B4-BE49-F238E27FC236}">
                <a16:creationId xmlns:a16="http://schemas.microsoft.com/office/drawing/2014/main" id="{090F7FB2-3F6E-E599-4697-BC43044E16EA}"/>
              </a:ext>
            </a:extLst>
          </p:cNvPr>
          <p:cNvSpPr txBox="1"/>
          <p:nvPr/>
        </p:nvSpPr>
        <p:spPr>
          <a:xfrm>
            <a:off x="5118929" y="566682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8</a:t>
            </a:r>
          </a:p>
        </p:txBody>
      </p:sp>
      <p:sp>
        <p:nvSpPr>
          <p:cNvPr id="65" name="CasellaDiTesto 64">
            <a:extLst>
              <a:ext uri="{FF2B5EF4-FFF2-40B4-BE49-F238E27FC236}">
                <a16:creationId xmlns:a16="http://schemas.microsoft.com/office/drawing/2014/main" id="{277CB74B-F4C0-8413-8B66-E53390195E69}"/>
              </a:ext>
            </a:extLst>
          </p:cNvPr>
          <p:cNvSpPr txBox="1"/>
          <p:nvPr/>
        </p:nvSpPr>
        <p:spPr>
          <a:xfrm>
            <a:off x="5521330" y="5666829"/>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50%</a:t>
            </a:r>
          </a:p>
        </p:txBody>
      </p:sp>
      <p:sp>
        <p:nvSpPr>
          <p:cNvPr id="66" name="CasellaDiTesto 65">
            <a:extLst>
              <a:ext uri="{FF2B5EF4-FFF2-40B4-BE49-F238E27FC236}">
                <a16:creationId xmlns:a16="http://schemas.microsoft.com/office/drawing/2014/main" id="{B6EAF633-3BE1-F883-D71A-86AE946D5E12}"/>
              </a:ext>
            </a:extLst>
          </p:cNvPr>
          <p:cNvSpPr txBox="1"/>
          <p:nvPr/>
        </p:nvSpPr>
        <p:spPr>
          <a:xfrm>
            <a:off x="10442935" y="2476536"/>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a:t>
            </a:r>
          </a:p>
        </p:txBody>
      </p:sp>
      <p:sp>
        <p:nvSpPr>
          <p:cNvPr id="67" name="CasellaDiTesto 66">
            <a:extLst>
              <a:ext uri="{FF2B5EF4-FFF2-40B4-BE49-F238E27FC236}">
                <a16:creationId xmlns:a16="http://schemas.microsoft.com/office/drawing/2014/main" id="{553726EE-B445-757E-3425-948D18D334FD}"/>
              </a:ext>
            </a:extLst>
          </p:cNvPr>
          <p:cNvSpPr txBox="1"/>
          <p:nvPr/>
        </p:nvSpPr>
        <p:spPr>
          <a:xfrm>
            <a:off x="10845336" y="2476536"/>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43,7%</a:t>
            </a:r>
          </a:p>
        </p:txBody>
      </p:sp>
      <p:sp>
        <p:nvSpPr>
          <p:cNvPr id="68" name="CasellaDiTesto 67">
            <a:extLst>
              <a:ext uri="{FF2B5EF4-FFF2-40B4-BE49-F238E27FC236}">
                <a16:creationId xmlns:a16="http://schemas.microsoft.com/office/drawing/2014/main" id="{895A953C-1833-C567-AE6A-BCC22ECD5D7F}"/>
              </a:ext>
            </a:extLst>
          </p:cNvPr>
          <p:cNvSpPr txBox="1"/>
          <p:nvPr/>
        </p:nvSpPr>
        <p:spPr>
          <a:xfrm>
            <a:off x="10442935" y="3175545"/>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a:t>
            </a:r>
          </a:p>
        </p:txBody>
      </p:sp>
      <p:sp>
        <p:nvSpPr>
          <p:cNvPr id="69" name="CasellaDiTesto 68">
            <a:extLst>
              <a:ext uri="{FF2B5EF4-FFF2-40B4-BE49-F238E27FC236}">
                <a16:creationId xmlns:a16="http://schemas.microsoft.com/office/drawing/2014/main" id="{CA2D5C4E-3ECF-0BC6-9FCF-2DE9E983B027}"/>
              </a:ext>
            </a:extLst>
          </p:cNvPr>
          <p:cNvSpPr txBox="1"/>
          <p:nvPr/>
        </p:nvSpPr>
        <p:spPr>
          <a:xfrm>
            <a:off x="10845336" y="3175545"/>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18,7%</a:t>
            </a:r>
          </a:p>
        </p:txBody>
      </p:sp>
      <p:sp>
        <p:nvSpPr>
          <p:cNvPr id="70" name="CasellaDiTesto 69">
            <a:extLst>
              <a:ext uri="{FF2B5EF4-FFF2-40B4-BE49-F238E27FC236}">
                <a16:creationId xmlns:a16="http://schemas.microsoft.com/office/drawing/2014/main" id="{85493936-2F87-A511-9A81-17E62A5AABC5}"/>
              </a:ext>
            </a:extLst>
          </p:cNvPr>
          <p:cNvSpPr txBox="1"/>
          <p:nvPr/>
        </p:nvSpPr>
        <p:spPr>
          <a:xfrm>
            <a:off x="10470184" y="379402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a:t>
            </a:r>
          </a:p>
        </p:txBody>
      </p:sp>
      <p:sp>
        <p:nvSpPr>
          <p:cNvPr id="71" name="CasellaDiTesto 70">
            <a:extLst>
              <a:ext uri="{FF2B5EF4-FFF2-40B4-BE49-F238E27FC236}">
                <a16:creationId xmlns:a16="http://schemas.microsoft.com/office/drawing/2014/main" id="{CED8AB2D-6822-1E2E-BD18-52A0E3281932}"/>
              </a:ext>
            </a:extLst>
          </p:cNvPr>
          <p:cNvSpPr txBox="1"/>
          <p:nvPr/>
        </p:nvSpPr>
        <p:spPr>
          <a:xfrm>
            <a:off x="10872585" y="3794029"/>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12,5%</a:t>
            </a:r>
          </a:p>
        </p:txBody>
      </p:sp>
      <p:sp>
        <p:nvSpPr>
          <p:cNvPr id="72" name="Rettangolo 71">
            <a:extLst>
              <a:ext uri="{FF2B5EF4-FFF2-40B4-BE49-F238E27FC236}">
                <a16:creationId xmlns:a16="http://schemas.microsoft.com/office/drawing/2014/main" id="{0B9A188D-120D-1156-F333-138D22ECA2B3}"/>
              </a:ext>
            </a:extLst>
          </p:cNvPr>
          <p:cNvSpPr/>
          <p:nvPr/>
        </p:nvSpPr>
        <p:spPr>
          <a:xfrm>
            <a:off x="4947562" y="2854104"/>
            <a:ext cx="475052" cy="191287"/>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175527F-AE99-4CBD-78A7-58BB25A9185D}"/>
              </a:ext>
            </a:extLst>
          </p:cNvPr>
          <p:cNvSpPr/>
          <p:nvPr/>
        </p:nvSpPr>
        <p:spPr>
          <a:xfrm>
            <a:off x="4580672" y="3484880"/>
            <a:ext cx="475052" cy="169021"/>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BC297E42-7372-5975-0700-42862515C4C1}"/>
              </a:ext>
            </a:extLst>
          </p:cNvPr>
          <p:cNvSpPr/>
          <p:nvPr/>
        </p:nvSpPr>
        <p:spPr>
          <a:xfrm>
            <a:off x="4621713" y="4099356"/>
            <a:ext cx="475052" cy="188049"/>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Rettangolo 74">
            <a:extLst>
              <a:ext uri="{FF2B5EF4-FFF2-40B4-BE49-F238E27FC236}">
                <a16:creationId xmlns:a16="http://schemas.microsoft.com/office/drawing/2014/main" id="{C27562D5-FE33-3152-4EE4-A10944110F6A}"/>
              </a:ext>
            </a:extLst>
          </p:cNvPr>
          <p:cNvSpPr/>
          <p:nvPr/>
        </p:nvSpPr>
        <p:spPr>
          <a:xfrm>
            <a:off x="3949299" y="4731992"/>
            <a:ext cx="631373" cy="167921"/>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BA0FF16F-A6A4-27D0-94CF-57DE4D50A2B5}"/>
              </a:ext>
            </a:extLst>
          </p:cNvPr>
          <p:cNvSpPr/>
          <p:nvPr/>
        </p:nvSpPr>
        <p:spPr>
          <a:xfrm>
            <a:off x="6245205" y="3475920"/>
            <a:ext cx="192902" cy="151197"/>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Rettangolo 77">
            <a:extLst>
              <a:ext uri="{FF2B5EF4-FFF2-40B4-BE49-F238E27FC236}">
                <a16:creationId xmlns:a16="http://schemas.microsoft.com/office/drawing/2014/main" id="{FE532A78-11F9-4C27-9DF4-83287A86E10D}"/>
              </a:ext>
            </a:extLst>
          </p:cNvPr>
          <p:cNvSpPr/>
          <p:nvPr/>
        </p:nvSpPr>
        <p:spPr>
          <a:xfrm flipH="1">
            <a:off x="6245202" y="4109518"/>
            <a:ext cx="104795" cy="148668"/>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9" name="Immagine 78">
            <a:extLst>
              <a:ext uri="{FF2B5EF4-FFF2-40B4-BE49-F238E27FC236}">
                <a16:creationId xmlns:a16="http://schemas.microsoft.com/office/drawing/2014/main" id="{72FF09A6-62CC-1556-77F7-1B6B13BA004B}"/>
              </a:ext>
            </a:extLst>
          </p:cNvPr>
          <p:cNvPicPr>
            <a:picLocks noChangeAspect="1"/>
          </p:cNvPicPr>
          <p:nvPr/>
        </p:nvPicPr>
        <p:blipFill rotWithShape="1">
          <a:blip r:embed="rId3">
            <a:extLst>
              <a:ext uri="{28A0092B-C50C-407E-A947-70E740481C1C}">
                <a14:useLocalDpi xmlns:a14="http://schemas.microsoft.com/office/drawing/2010/main" val="0"/>
              </a:ext>
            </a:extLst>
          </a:blip>
          <a:srcRect t="-668" b="88235"/>
          <a:stretch/>
        </p:blipFill>
        <p:spPr>
          <a:xfrm>
            <a:off x="654257" y="1433969"/>
            <a:ext cx="5725556" cy="611751"/>
          </a:xfrm>
          <a:prstGeom prst="rect">
            <a:avLst/>
          </a:prstGeom>
        </p:spPr>
      </p:pic>
      <p:sp>
        <p:nvSpPr>
          <p:cNvPr id="80" name="Rettangolo 79">
            <a:extLst>
              <a:ext uri="{FF2B5EF4-FFF2-40B4-BE49-F238E27FC236}">
                <a16:creationId xmlns:a16="http://schemas.microsoft.com/office/drawing/2014/main" id="{9617A619-7900-6D73-AFAE-BCF4B60BDE29}"/>
              </a:ext>
            </a:extLst>
          </p:cNvPr>
          <p:cNvSpPr/>
          <p:nvPr/>
        </p:nvSpPr>
        <p:spPr>
          <a:xfrm>
            <a:off x="523287" y="1480971"/>
            <a:ext cx="6852024" cy="706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CasellaDiTesto 80">
            <a:extLst>
              <a:ext uri="{FF2B5EF4-FFF2-40B4-BE49-F238E27FC236}">
                <a16:creationId xmlns:a16="http://schemas.microsoft.com/office/drawing/2014/main" id="{E8794FAF-CFE3-9148-4585-98B2188EC35A}"/>
              </a:ext>
            </a:extLst>
          </p:cNvPr>
          <p:cNvSpPr txBox="1"/>
          <p:nvPr/>
        </p:nvSpPr>
        <p:spPr>
          <a:xfrm>
            <a:off x="703385" y="1440067"/>
            <a:ext cx="6491713" cy="646331"/>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Quali di questi prodotti baby food specifici per lo svezzamento hai utilizzato?</a:t>
            </a:r>
          </a:p>
        </p:txBody>
      </p:sp>
      <p:sp>
        <p:nvSpPr>
          <p:cNvPr id="82" name="CasellaDiTesto 81">
            <a:extLst>
              <a:ext uri="{FF2B5EF4-FFF2-40B4-BE49-F238E27FC236}">
                <a16:creationId xmlns:a16="http://schemas.microsoft.com/office/drawing/2014/main" id="{B308AD91-5CA5-88FD-DB30-36FC38DB88FF}"/>
              </a:ext>
            </a:extLst>
          </p:cNvPr>
          <p:cNvSpPr txBox="1"/>
          <p:nvPr/>
        </p:nvSpPr>
        <p:spPr>
          <a:xfrm>
            <a:off x="737571" y="2055608"/>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16 su 16 consumatori di baby food hanno risposto </a:t>
            </a:r>
          </a:p>
        </p:txBody>
      </p:sp>
    </p:spTree>
    <p:extLst>
      <p:ext uri="{BB962C8B-B14F-4D97-AF65-F5344CB8AC3E}">
        <p14:creationId xmlns:p14="http://schemas.microsoft.com/office/powerpoint/2010/main" val="222566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18</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6913315" cy="1010020"/>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Perché i genitori acquistano o non acquistano pasta baby food</a:t>
            </a:r>
            <a:endParaRPr lang="it-IT" sz="2800" b="1" dirty="0">
              <a:solidFill>
                <a:srgbClr val="21B18E"/>
              </a:solidFill>
              <a:latin typeface="Lato Black" panose="020F0502020204030203" pitchFamily="34" charset="77"/>
              <a:ea typeface="+mj-ea"/>
              <a:cs typeface="+mj-cs"/>
            </a:endParaRPr>
          </a:p>
        </p:txBody>
      </p:sp>
      <p:sp>
        <p:nvSpPr>
          <p:cNvPr id="8" name="Rettangolo 7">
            <a:extLst>
              <a:ext uri="{FF2B5EF4-FFF2-40B4-BE49-F238E27FC236}">
                <a16:creationId xmlns:a16="http://schemas.microsoft.com/office/drawing/2014/main" id="{7102EEFD-A4D4-7651-F6CA-A08B5F0058F5}"/>
              </a:ext>
            </a:extLst>
          </p:cNvPr>
          <p:cNvSpPr/>
          <p:nvPr/>
        </p:nvSpPr>
        <p:spPr>
          <a:xfrm>
            <a:off x="838199" y="1972610"/>
            <a:ext cx="6369425" cy="4383740"/>
          </a:xfrm>
          <a:prstGeom prst="rect">
            <a:avLst/>
          </a:prstGeom>
          <a:solidFill>
            <a:schemeClr val="accent4">
              <a:lumMod val="20000"/>
              <a:lumOff val="80000"/>
            </a:schemeClr>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3805562B-BA7E-3F58-DD99-797D999BC31B}"/>
              </a:ext>
            </a:extLst>
          </p:cNvPr>
          <p:cNvSpPr txBox="1"/>
          <p:nvPr/>
        </p:nvSpPr>
        <p:spPr>
          <a:xfrm>
            <a:off x="1211855" y="2199262"/>
            <a:ext cx="5595216" cy="4339650"/>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I 28 genitori che non hanno </a:t>
            </a:r>
            <a:r>
              <a:rPr lang="it-IT" b="1" u="sng" dirty="0">
                <a:solidFill>
                  <a:srgbClr val="595959"/>
                </a:solidFill>
                <a:latin typeface="Lato" panose="020F0502020204030203" pitchFamily="34" charset="0"/>
                <a:ea typeface="Lato" panose="020F0502020204030203" pitchFamily="34" charset="0"/>
                <a:cs typeface="Lato" panose="020F0502020204030203" pitchFamily="34" charset="0"/>
              </a:rPr>
              <a:t>mai utilizzato </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pastine baby food dicono:</a:t>
            </a:r>
          </a:p>
          <a:p>
            <a:endParaRPr lang="it-IT" sz="8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Perché </a:t>
            </a:r>
            <a:r>
              <a:rPr lang="it-IT" sz="1600" b="1" dirty="0">
                <a:solidFill>
                  <a:srgbClr val="595959"/>
                </a:solidFill>
                <a:latin typeface="Lato" panose="020F0502020204030203" pitchFamily="34" charset="0"/>
                <a:ea typeface="Lato" panose="020F0502020204030203" pitchFamily="34" charset="0"/>
                <a:cs typeface="Lato" panose="020F0502020204030203" pitchFamily="34" charset="0"/>
              </a:rPr>
              <a:t>utilizzano paste per adulti </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(18) alcuni per comodità, altri perché pensano siano di qualità migliore (4) ed altri perché non percepiscono il vantaggio di acquistare un prodotto specifico</a:t>
            </a:r>
          </a:p>
          <a:p>
            <a:pPr marL="285750" indent="-285750">
              <a:buFontTx/>
              <a:buChar char="-"/>
            </a:pPr>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«Penso siano migliori le paste in commercio per adulti </a:t>
            </a:r>
            <a:r>
              <a:rPr lang="it-IT" sz="1600" dirty="0" err="1">
                <a:solidFill>
                  <a:srgbClr val="595959"/>
                </a:solidFill>
                <a:latin typeface="Lato" panose="020F0502020204030203" pitchFamily="34" charset="0"/>
                <a:ea typeface="Lato" panose="020F0502020204030203" pitchFamily="34" charset="0"/>
                <a:cs typeface="Lato" panose="020F0502020204030203" pitchFamily="34" charset="0"/>
              </a:rPr>
              <a:t>Bio</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 e con ingredienti certificati»</a:t>
            </a:r>
          </a:p>
          <a:p>
            <a:pPr marL="285750" indent="-285750">
              <a:buFontTx/>
              <a:buChar char="-"/>
            </a:pPr>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Perché cercavano di </a:t>
            </a:r>
            <a:r>
              <a:rPr lang="it-IT" sz="1600" b="1" dirty="0">
                <a:solidFill>
                  <a:srgbClr val="595959"/>
                </a:solidFill>
                <a:latin typeface="Lato" panose="020F0502020204030203" pitchFamily="34" charset="0"/>
                <a:ea typeface="Lato" panose="020F0502020204030203" pitchFamily="34" charset="0"/>
                <a:cs typeface="Lato" panose="020F0502020204030203" pitchFamily="34" charset="0"/>
              </a:rPr>
              <a:t>non utilizzare</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 prodotti contenenti </a:t>
            </a:r>
            <a:r>
              <a:rPr lang="it-IT" sz="1600" b="1" dirty="0">
                <a:solidFill>
                  <a:srgbClr val="595959"/>
                </a:solidFill>
                <a:latin typeface="Lato" panose="020F0502020204030203" pitchFamily="34" charset="0"/>
                <a:ea typeface="Lato" panose="020F0502020204030203" pitchFamily="34" charset="0"/>
                <a:cs typeface="Lato" panose="020F0502020204030203" pitchFamily="34" charset="0"/>
              </a:rPr>
              <a:t>glutine</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 (2) </a:t>
            </a:r>
          </a:p>
          <a:p>
            <a:pPr marL="285750" indent="-285750">
              <a:buFontTx/>
              <a:buChar char="-"/>
            </a:pPr>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Perché utilizziamo </a:t>
            </a:r>
            <a:r>
              <a:rPr lang="it-IT" sz="1600" b="1" dirty="0">
                <a:solidFill>
                  <a:srgbClr val="595959"/>
                </a:solidFill>
                <a:latin typeface="Lato" panose="020F0502020204030203" pitchFamily="34" charset="0"/>
                <a:ea typeface="Lato" panose="020F0502020204030203" pitchFamily="34" charset="0"/>
                <a:cs typeface="Lato" panose="020F0502020204030203" pitchFamily="34" charset="0"/>
              </a:rPr>
              <a:t>cereali alternativi </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al grano e cerchiamo di variare molto (2)</a:t>
            </a: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13" name="Rettangolo 12">
            <a:extLst>
              <a:ext uri="{FF2B5EF4-FFF2-40B4-BE49-F238E27FC236}">
                <a16:creationId xmlns:a16="http://schemas.microsoft.com/office/drawing/2014/main" id="{A3D624C0-9024-6CE4-4040-B2AC68A3CA18}"/>
              </a:ext>
            </a:extLst>
          </p:cNvPr>
          <p:cNvSpPr/>
          <p:nvPr/>
        </p:nvSpPr>
        <p:spPr>
          <a:xfrm>
            <a:off x="7445187" y="1972610"/>
            <a:ext cx="3954963" cy="4383740"/>
          </a:xfrm>
          <a:prstGeom prst="rect">
            <a:avLst/>
          </a:prstGeom>
          <a:solidFill>
            <a:schemeClr val="accent6">
              <a:lumMod val="20000"/>
              <a:lumOff val="80000"/>
            </a:schemeClr>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ED3FA2D4-E7E2-FFD3-A5AE-E1CC4E76765C}"/>
              </a:ext>
            </a:extLst>
          </p:cNvPr>
          <p:cNvSpPr txBox="1"/>
          <p:nvPr/>
        </p:nvSpPr>
        <p:spPr>
          <a:xfrm>
            <a:off x="7841992" y="2245808"/>
            <a:ext cx="3328769" cy="3908762"/>
          </a:xfrm>
          <a:prstGeom prst="rect">
            <a:avLst/>
          </a:prstGeom>
          <a:noFill/>
        </p:spPr>
        <p:txBody>
          <a:bodyPr wrap="square" rtlCol="0">
            <a:spAutoFit/>
          </a:bodyPr>
          <a:lstStyle/>
          <a:p>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Le 12 persone che </a:t>
            </a:r>
            <a:r>
              <a:rPr lang="it-IT" sz="1600" b="1" u="sng" dirty="0">
                <a:solidFill>
                  <a:srgbClr val="595959"/>
                </a:solidFill>
                <a:latin typeface="Lato" panose="020F0502020204030203" pitchFamily="34" charset="0"/>
                <a:ea typeface="Lato" panose="020F0502020204030203" pitchFamily="34" charset="0"/>
                <a:cs typeface="Lato" panose="020F0502020204030203" pitchFamily="34" charset="0"/>
              </a:rPr>
              <a:t>utilizzano</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 pastine baby food dicono: </a:t>
            </a:r>
          </a:p>
          <a:p>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Perché sono </a:t>
            </a:r>
            <a:r>
              <a:rPr lang="it-IT" sz="1400" b="1" dirty="0">
                <a:solidFill>
                  <a:srgbClr val="595959"/>
                </a:solidFill>
                <a:latin typeface="Lato" panose="020F0502020204030203" pitchFamily="34" charset="0"/>
                <a:ea typeface="Lato" panose="020F0502020204030203" pitchFamily="34" charset="0"/>
                <a:cs typeface="Lato" panose="020F0502020204030203" pitchFamily="34" charset="0"/>
              </a:rPr>
              <a:t>affidabili</a:t>
            </a: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 (4)</a:t>
            </a:r>
          </a:p>
          <a:p>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Perché sono </a:t>
            </a:r>
            <a:r>
              <a:rPr lang="it-IT" sz="1400" b="1" dirty="0">
                <a:solidFill>
                  <a:srgbClr val="595959"/>
                </a:solidFill>
                <a:latin typeface="Lato" panose="020F0502020204030203" pitchFamily="34" charset="0"/>
                <a:ea typeface="Lato" panose="020F0502020204030203" pitchFamily="34" charset="0"/>
                <a:cs typeface="Lato" panose="020F0502020204030203" pitchFamily="34" charset="0"/>
              </a:rPr>
              <a:t>specifiche</a:t>
            </a: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 (1)</a:t>
            </a:r>
          </a:p>
          <a:p>
            <a:pPr marL="285750" indent="-285750">
              <a:buFontTx/>
              <a:buChar char="-"/>
            </a:pP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Perché sono </a:t>
            </a:r>
            <a:r>
              <a:rPr lang="it-IT" sz="1400" b="1" dirty="0">
                <a:solidFill>
                  <a:srgbClr val="595959"/>
                </a:solidFill>
                <a:latin typeface="Lato" panose="020F0502020204030203" pitchFamily="34" charset="0"/>
                <a:ea typeface="Lato" panose="020F0502020204030203" pitchFamily="34" charset="0"/>
                <a:cs typeface="Lato" panose="020F0502020204030203" pitchFamily="34" charset="0"/>
              </a:rPr>
              <a:t>di qualità </a:t>
            </a: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(1)</a:t>
            </a:r>
          </a:p>
          <a:p>
            <a:pPr marL="285750" indent="-285750">
              <a:buFontTx/>
              <a:buChar char="-"/>
            </a:pP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Perché sono </a:t>
            </a:r>
            <a:r>
              <a:rPr lang="it-IT" sz="1400" b="1" dirty="0">
                <a:solidFill>
                  <a:srgbClr val="595959"/>
                </a:solidFill>
                <a:latin typeface="Lato" panose="020F0502020204030203" pitchFamily="34" charset="0"/>
                <a:ea typeface="Lato" panose="020F0502020204030203" pitchFamily="34" charset="0"/>
                <a:cs typeface="Lato" panose="020F0502020204030203" pitchFamily="34" charset="0"/>
              </a:rPr>
              <a:t>facili da reperire </a:t>
            </a: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(1)</a:t>
            </a:r>
          </a:p>
          <a:p>
            <a:endParaRPr lang="it-IT" sz="8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endParaRPr lang="it-IT" sz="800"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Nessuno nomina come vantaggio la presenza di vitamina B1, ma solo il formato piccolo della pasta, e il fatto che siano prodotti più controllati in generale.</a:t>
            </a: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1637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19</a:t>
            </a:fld>
            <a:endParaRPr lang="it-IT" dirty="0"/>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Luogo d’acquisto delle pastine </a:t>
            </a:r>
            <a:endParaRPr lang="it-IT" sz="2800" b="1" dirty="0">
              <a:solidFill>
                <a:srgbClr val="21B18E"/>
              </a:solidFill>
              <a:latin typeface="Lato Black" panose="020F0502020204030203" pitchFamily="34" charset="77"/>
              <a:ea typeface="+mj-ea"/>
              <a:cs typeface="+mj-cs"/>
            </a:endParaRPr>
          </a:p>
        </p:txBody>
      </p:sp>
      <p:sp>
        <p:nvSpPr>
          <p:cNvPr id="51" name="Rettangolo 50">
            <a:extLst>
              <a:ext uri="{FF2B5EF4-FFF2-40B4-BE49-F238E27FC236}">
                <a16:creationId xmlns:a16="http://schemas.microsoft.com/office/drawing/2014/main" id="{1D889619-B700-F27E-9684-B33947EF3232}"/>
              </a:ext>
            </a:extLst>
          </p:cNvPr>
          <p:cNvSpPr/>
          <p:nvPr/>
        </p:nvSpPr>
        <p:spPr>
          <a:xfrm>
            <a:off x="745312" y="1965447"/>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76" name="CasellaDiTesto 75">
            <a:extLst>
              <a:ext uri="{FF2B5EF4-FFF2-40B4-BE49-F238E27FC236}">
                <a16:creationId xmlns:a16="http://schemas.microsoft.com/office/drawing/2014/main" id="{0B44EC08-6456-AFBE-4F95-86F58B4D940F}"/>
              </a:ext>
            </a:extLst>
          </p:cNvPr>
          <p:cNvSpPr txBox="1"/>
          <p:nvPr/>
        </p:nvSpPr>
        <p:spPr>
          <a:xfrm>
            <a:off x="6043797" y="255539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p:txBody>
      </p:sp>
      <p:sp>
        <p:nvSpPr>
          <p:cNvPr id="77" name="CasellaDiTesto 76">
            <a:extLst>
              <a:ext uri="{FF2B5EF4-FFF2-40B4-BE49-F238E27FC236}">
                <a16:creationId xmlns:a16="http://schemas.microsoft.com/office/drawing/2014/main" id="{8676BDCA-2AA2-5F50-F81D-C62436161B5F}"/>
              </a:ext>
            </a:extLst>
          </p:cNvPr>
          <p:cNvSpPr txBox="1"/>
          <p:nvPr/>
        </p:nvSpPr>
        <p:spPr>
          <a:xfrm>
            <a:off x="6406302" y="2555399"/>
            <a:ext cx="638504"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100%</a:t>
            </a:r>
          </a:p>
        </p:txBody>
      </p:sp>
      <p:pic>
        <p:nvPicPr>
          <p:cNvPr id="13" name="Immagine 12">
            <a:extLst>
              <a:ext uri="{FF2B5EF4-FFF2-40B4-BE49-F238E27FC236}">
                <a16:creationId xmlns:a16="http://schemas.microsoft.com/office/drawing/2014/main" id="{D895B053-4C22-8F29-FB99-495BFCF7CB3B}"/>
              </a:ext>
            </a:extLst>
          </p:cNvPr>
          <p:cNvPicPr>
            <a:picLocks noChangeAspect="1"/>
          </p:cNvPicPr>
          <p:nvPr/>
        </p:nvPicPr>
        <p:blipFill rotWithShape="1">
          <a:blip r:embed="rId4">
            <a:extLst>
              <a:ext uri="{28A0092B-C50C-407E-A947-70E740481C1C}">
                <a14:useLocalDpi xmlns:a14="http://schemas.microsoft.com/office/drawing/2010/main" val="0"/>
              </a:ext>
            </a:extLst>
          </a:blip>
          <a:srcRect t="30095" b="8246"/>
          <a:stretch/>
        </p:blipFill>
        <p:spPr>
          <a:xfrm>
            <a:off x="719281" y="4249520"/>
            <a:ext cx="6260919" cy="2161440"/>
          </a:xfrm>
          <a:prstGeom prst="rect">
            <a:avLst/>
          </a:prstGeom>
        </p:spPr>
      </p:pic>
      <p:pic>
        <p:nvPicPr>
          <p:cNvPr id="80" name="Immagine 79">
            <a:extLst>
              <a:ext uri="{FF2B5EF4-FFF2-40B4-BE49-F238E27FC236}">
                <a16:creationId xmlns:a16="http://schemas.microsoft.com/office/drawing/2014/main" id="{E1616149-E1DC-5AA7-9243-34127D099175}"/>
              </a:ext>
            </a:extLst>
          </p:cNvPr>
          <p:cNvPicPr>
            <a:picLocks noChangeAspect="1"/>
          </p:cNvPicPr>
          <p:nvPr/>
        </p:nvPicPr>
        <p:blipFill rotWithShape="1">
          <a:blip r:embed="rId5">
            <a:extLst>
              <a:ext uri="{28A0092B-C50C-407E-A947-70E740481C1C}">
                <a14:useLocalDpi xmlns:a14="http://schemas.microsoft.com/office/drawing/2010/main" val="0"/>
              </a:ext>
            </a:extLst>
          </a:blip>
          <a:srcRect t="43906"/>
          <a:stretch/>
        </p:blipFill>
        <p:spPr>
          <a:xfrm>
            <a:off x="611448" y="2007226"/>
            <a:ext cx="6553768" cy="1457681"/>
          </a:xfrm>
          <a:prstGeom prst="rect">
            <a:avLst/>
          </a:prstGeom>
        </p:spPr>
      </p:pic>
      <p:sp>
        <p:nvSpPr>
          <p:cNvPr id="81" name="CasellaDiTesto 80">
            <a:extLst>
              <a:ext uri="{FF2B5EF4-FFF2-40B4-BE49-F238E27FC236}">
                <a16:creationId xmlns:a16="http://schemas.microsoft.com/office/drawing/2014/main" id="{5C882D74-19E2-83AF-08BB-D6900EA76440}"/>
              </a:ext>
            </a:extLst>
          </p:cNvPr>
          <p:cNvSpPr txBox="1"/>
          <p:nvPr/>
        </p:nvSpPr>
        <p:spPr>
          <a:xfrm>
            <a:off x="5914288" y="1995648"/>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12</a:t>
            </a:r>
          </a:p>
        </p:txBody>
      </p:sp>
      <p:sp>
        <p:nvSpPr>
          <p:cNvPr id="16" name="Rettangolo 15">
            <a:extLst>
              <a:ext uri="{FF2B5EF4-FFF2-40B4-BE49-F238E27FC236}">
                <a16:creationId xmlns:a16="http://schemas.microsoft.com/office/drawing/2014/main" id="{D96BF368-F3F6-DD06-028C-DE4CE1BC938A}"/>
              </a:ext>
            </a:extLst>
          </p:cNvPr>
          <p:cNvSpPr/>
          <p:nvPr/>
        </p:nvSpPr>
        <p:spPr>
          <a:xfrm>
            <a:off x="724705" y="1755993"/>
            <a:ext cx="165570" cy="273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37C07BB0-489E-8EE9-E262-B33D4B113B03}"/>
              </a:ext>
            </a:extLst>
          </p:cNvPr>
          <p:cNvSpPr txBox="1"/>
          <p:nvPr/>
        </p:nvSpPr>
        <p:spPr>
          <a:xfrm>
            <a:off x="6316689" y="1995648"/>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100%</a:t>
            </a:r>
          </a:p>
        </p:txBody>
      </p:sp>
      <p:sp>
        <p:nvSpPr>
          <p:cNvPr id="85" name="Rettangolo 84">
            <a:extLst>
              <a:ext uri="{FF2B5EF4-FFF2-40B4-BE49-F238E27FC236}">
                <a16:creationId xmlns:a16="http://schemas.microsoft.com/office/drawing/2014/main" id="{3BEF5C60-8572-E226-DF46-E4BD78AE2022}"/>
              </a:ext>
            </a:extLst>
          </p:cNvPr>
          <p:cNvSpPr/>
          <p:nvPr/>
        </p:nvSpPr>
        <p:spPr>
          <a:xfrm>
            <a:off x="765344" y="4031832"/>
            <a:ext cx="179535" cy="276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CasellaDiTesto 86">
            <a:extLst>
              <a:ext uri="{FF2B5EF4-FFF2-40B4-BE49-F238E27FC236}">
                <a16:creationId xmlns:a16="http://schemas.microsoft.com/office/drawing/2014/main" id="{550297EC-C2E0-FBA4-37D4-E0276BF2A242}"/>
              </a:ext>
            </a:extLst>
          </p:cNvPr>
          <p:cNvSpPr txBox="1"/>
          <p:nvPr/>
        </p:nvSpPr>
        <p:spPr>
          <a:xfrm>
            <a:off x="5960350" y="426825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8</a:t>
            </a:r>
          </a:p>
        </p:txBody>
      </p:sp>
      <p:sp>
        <p:nvSpPr>
          <p:cNvPr id="88" name="CasellaDiTesto 87">
            <a:extLst>
              <a:ext uri="{FF2B5EF4-FFF2-40B4-BE49-F238E27FC236}">
                <a16:creationId xmlns:a16="http://schemas.microsoft.com/office/drawing/2014/main" id="{F21DBB59-A383-3CE2-2470-506DA519A0C8}"/>
              </a:ext>
            </a:extLst>
          </p:cNvPr>
          <p:cNvSpPr txBox="1"/>
          <p:nvPr/>
        </p:nvSpPr>
        <p:spPr>
          <a:xfrm>
            <a:off x="6362750" y="4268259"/>
            <a:ext cx="682055"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66,6%</a:t>
            </a:r>
          </a:p>
        </p:txBody>
      </p:sp>
      <p:sp>
        <p:nvSpPr>
          <p:cNvPr id="89" name="CasellaDiTesto 88">
            <a:extLst>
              <a:ext uri="{FF2B5EF4-FFF2-40B4-BE49-F238E27FC236}">
                <a16:creationId xmlns:a16="http://schemas.microsoft.com/office/drawing/2014/main" id="{0A51D756-C7B1-6642-A030-5238CE6A792F}"/>
              </a:ext>
            </a:extLst>
          </p:cNvPr>
          <p:cNvSpPr txBox="1"/>
          <p:nvPr/>
        </p:nvSpPr>
        <p:spPr>
          <a:xfrm>
            <a:off x="5949239" y="4970759"/>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a:t>
            </a:r>
          </a:p>
        </p:txBody>
      </p:sp>
      <p:sp>
        <p:nvSpPr>
          <p:cNvPr id="90" name="CasellaDiTesto 89">
            <a:extLst>
              <a:ext uri="{FF2B5EF4-FFF2-40B4-BE49-F238E27FC236}">
                <a16:creationId xmlns:a16="http://schemas.microsoft.com/office/drawing/2014/main" id="{D7DAA156-6839-79C3-59B0-B9E834DDC2D1}"/>
              </a:ext>
            </a:extLst>
          </p:cNvPr>
          <p:cNvSpPr txBox="1"/>
          <p:nvPr/>
        </p:nvSpPr>
        <p:spPr>
          <a:xfrm>
            <a:off x="6362751" y="4984704"/>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25%</a:t>
            </a:r>
          </a:p>
        </p:txBody>
      </p:sp>
      <p:sp>
        <p:nvSpPr>
          <p:cNvPr id="91" name="CasellaDiTesto 90">
            <a:extLst>
              <a:ext uri="{FF2B5EF4-FFF2-40B4-BE49-F238E27FC236}">
                <a16:creationId xmlns:a16="http://schemas.microsoft.com/office/drawing/2014/main" id="{8CE9DB8F-8C01-19BB-B368-56BFBEFAF156}"/>
              </a:ext>
            </a:extLst>
          </p:cNvPr>
          <p:cNvSpPr txBox="1"/>
          <p:nvPr/>
        </p:nvSpPr>
        <p:spPr>
          <a:xfrm>
            <a:off x="5928253" y="5687204"/>
            <a:ext cx="415636"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a:t>
            </a:r>
          </a:p>
        </p:txBody>
      </p:sp>
      <p:sp>
        <p:nvSpPr>
          <p:cNvPr id="92" name="CasellaDiTesto 91">
            <a:extLst>
              <a:ext uri="{FF2B5EF4-FFF2-40B4-BE49-F238E27FC236}">
                <a16:creationId xmlns:a16="http://schemas.microsoft.com/office/drawing/2014/main" id="{A807AF45-9908-D568-A700-FEB25EC19707}"/>
              </a:ext>
            </a:extLst>
          </p:cNvPr>
          <p:cNvSpPr txBox="1"/>
          <p:nvPr/>
        </p:nvSpPr>
        <p:spPr>
          <a:xfrm>
            <a:off x="6341765" y="5701149"/>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8,3%</a:t>
            </a:r>
          </a:p>
        </p:txBody>
      </p:sp>
      <p:pic>
        <p:nvPicPr>
          <p:cNvPr id="20" name="Immagine 19">
            <a:extLst>
              <a:ext uri="{FF2B5EF4-FFF2-40B4-BE49-F238E27FC236}">
                <a16:creationId xmlns:a16="http://schemas.microsoft.com/office/drawing/2014/main" id="{A2366BBB-9DFE-9D1E-1550-7CD9D2E7B8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281" y="5668550"/>
            <a:ext cx="919179" cy="306394"/>
          </a:xfrm>
          <a:prstGeom prst="rect">
            <a:avLst/>
          </a:prstGeom>
        </p:spPr>
      </p:pic>
      <p:pic>
        <p:nvPicPr>
          <p:cNvPr id="24" name="Immagine 23">
            <a:extLst>
              <a:ext uri="{FF2B5EF4-FFF2-40B4-BE49-F238E27FC236}">
                <a16:creationId xmlns:a16="http://schemas.microsoft.com/office/drawing/2014/main" id="{FE0E311A-5718-2959-0A7B-6713D0917F06}"/>
              </a:ext>
            </a:extLst>
          </p:cNvPr>
          <p:cNvPicPr>
            <a:picLocks noChangeAspect="1"/>
          </p:cNvPicPr>
          <p:nvPr/>
        </p:nvPicPr>
        <p:blipFill rotWithShape="1">
          <a:blip r:embed="rId7">
            <a:extLst>
              <a:ext uri="{28A0092B-C50C-407E-A947-70E740481C1C}">
                <a14:useLocalDpi xmlns:a14="http://schemas.microsoft.com/office/drawing/2010/main" val="0"/>
              </a:ext>
            </a:extLst>
          </a:blip>
          <a:srcRect l="1640" t="4551" r="1"/>
          <a:stretch/>
        </p:blipFill>
        <p:spPr>
          <a:xfrm>
            <a:off x="791850" y="4984704"/>
            <a:ext cx="2357222" cy="292534"/>
          </a:xfrm>
          <a:prstGeom prst="rect">
            <a:avLst/>
          </a:prstGeom>
        </p:spPr>
      </p:pic>
      <p:sp>
        <p:nvSpPr>
          <p:cNvPr id="93" name="Rettangolo 92">
            <a:extLst>
              <a:ext uri="{FF2B5EF4-FFF2-40B4-BE49-F238E27FC236}">
                <a16:creationId xmlns:a16="http://schemas.microsoft.com/office/drawing/2014/main" id="{414D9A7D-C032-D368-C962-68DC5C8A4054}"/>
              </a:ext>
            </a:extLst>
          </p:cNvPr>
          <p:cNvSpPr/>
          <p:nvPr/>
        </p:nvSpPr>
        <p:spPr>
          <a:xfrm>
            <a:off x="1604008" y="5710703"/>
            <a:ext cx="1332232" cy="2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BFC5D28B-9045-5B3F-2FFB-9EA3E9555F24}"/>
              </a:ext>
            </a:extLst>
          </p:cNvPr>
          <p:cNvSpPr/>
          <p:nvPr/>
        </p:nvSpPr>
        <p:spPr>
          <a:xfrm>
            <a:off x="669991" y="1421385"/>
            <a:ext cx="6852024" cy="320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EFC7B4EE-6238-2719-23FC-F52529AB5764}"/>
              </a:ext>
            </a:extLst>
          </p:cNvPr>
          <p:cNvSpPr txBox="1"/>
          <p:nvPr/>
        </p:nvSpPr>
        <p:spPr>
          <a:xfrm>
            <a:off x="684293" y="1394889"/>
            <a:ext cx="6491713"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Principalmente, dove acquisti/avi la pastina baby food? </a:t>
            </a:r>
          </a:p>
        </p:txBody>
      </p:sp>
      <p:sp>
        <p:nvSpPr>
          <p:cNvPr id="32" name="Rettangolo 31">
            <a:extLst>
              <a:ext uri="{FF2B5EF4-FFF2-40B4-BE49-F238E27FC236}">
                <a16:creationId xmlns:a16="http://schemas.microsoft.com/office/drawing/2014/main" id="{A3A38415-99CD-F140-44C7-A139ABB910C3}"/>
              </a:ext>
            </a:extLst>
          </p:cNvPr>
          <p:cNvSpPr/>
          <p:nvPr/>
        </p:nvSpPr>
        <p:spPr>
          <a:xfrm>
            <a:off x="791850" y="3606331"/>
            <a:ext cx="6852024" cy="320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982A5A24-1C38-4A0F-A82B-34D10583A30A}"/>
              </a:ext>
            </a:extLst>
          </p:cNvPr>
          <p:cNvSpPr txBox="1"/>
          <p:nvPr/>
        </p:nvSpPr>
        <p:spPr>
          <a:xfrm>
            <a:off x="745312" y="3625408"/>
            <a:ext cx="6491713"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In quale tipologia di negozi acquisti/avi le pastine baby food?</a:t>
            </a:r>
          </a:p>
        </p:txBody>
      </p:sp>
      <p:sp>
        <p:nvSpPr>
          <p:cNvPr id="35" name="CasellaDiTesto 34">
            <a:extLst>
              <a:ext uri="{FF2B5EF4-FFF2-40B4-BE49-F238E27FC236}">
                <a16:creationId xmlns:a16="http://schemas.microsoft.com/office/drawing/2014/main" id="{982C0217-CABF-8A02-7562-5D8E9F75E794}"/>
              </a:ext>
            </a:extLst>
          </p:cNvPr>
          <p:cNvSpPr txBox="1"/>
          <p:nvPr/>
        </p:nvSpPr>
        <p:spPr>
          <a:xfrm>
            <a:off x="703026" y="1706102"/>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12 su 12 consumatori di pastina baby food hanno risposto </a:t>
            </a:r>
          </a:p>
        </p:txBody>
      </p:sp>
      <p:sp>
        <p:nvSpPr>
          <p:cNvPr id="36" name="CasellaDiTesto 35">
            <a:extLst>
              <a:ext uri="{FF2B5EF4-FFF2-40B4-BE49-F238E27FC236}">
                <a16:creationId xmlns:a16="http://schemas.microsoft.com/office/drawing/2014/main" id="{D678EBA5-01E0-E1DE-2A45-4A922AEA5FBD}"/>
              </a:ext>
            </a:extLst>
          </p:cNvPr>
          <p:cNvSpPr txBox="1"/>
          <p:nvPr/>
        </p:nvSpPr>
        <p:spPr>
          <a:xfrm>
            <a:off x="733282" y="3916250"/>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12 su 12 consumatori di pastina baby food hanno risposto </a:t>
            </a:r>
          </a:p>
        </p:txBody>
      </p:sp>
    </p:spTree>
    <p:extLst>
      <p:ext uri="{BB962C8B-B14F-4D97-AF65-F5344CB8AC3E}">
        <p14:creationId xmlns:p14="http://schemas.microsoft.com/office/powerpoint/2010/main" val="18331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Indice</a:t>
            </a:r>
            <a:endParaRPr lang="it-IT" sz="2800" b="1" dirty="0">
              <a:solidFill>
                <a:srgbClr val="21B18E"/>
              </a:solidFill>
              <a:latin typeface="Lato Black" panose="020F0502020204030203" pitchFamily="34" charset="77"/>
              <a:ea typeface="+mj-ea"/>
              <a:cs typeface="+mj-cs"/>
            </a:endParaRPr>
          </a:p>
        </p:txBody>
      </p:sp>
      <p:sp>
        <p:nvSpPr>
          <p:cNvPr id="2" name="CasellaDiTesto 1">
            <a:extLst>
              <a:ext uri="{FF2B5EF4-FFF2-40B4-BE49-F238E27FC236}">
                <a16:creationId xmlns:a16="http://schemas.microsoft.com/office/drawing/2014/main" id="{784666D5-1B2C-49E5-BBCD-E093DF9FF81F}"/>
              </a:ext>
            </a:extLst>
          </p:cNvPr>
          <p:cNvSpPr txBox="1"/>
          <p:nvPr/>
        </p:nvSpPr>
        <p:spPr>
          <a:xfrm>
            <a:off x="803275" y="1684717"/>
            <a:ext cx="10596875" cy="5047536"/>
          </a:xfrm>
          <a:prstGeom prst="rect">
            <a:avLst/>
          </a:prstGeom>
          <a:noFill/>
        </p:spPr>
        <p:txBody>
          <a:bodyPr wrap="square" numCol="1" rtlCol="0">
            <a:spAutoFit/>
          </a:bodyPr>
          <a:lstStyle/>
          <a:p>
            <a:pPr marL="342900" indent="-342900">
              <a:buFont typeface="+mj-lt"/>
              <a:buAutoNum type="arabicPeriod"/>
            </a:pPr>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Indagine qualitativa …………………………………………………………………………………………………………………………………………. 3</a:t>
            </a:r>
          </a:p>
          <a:p>
            <a:pPr marL="342900" indent="-342900">
              <a:buFont typeface="+mj-lt"/>
              <a:buAutoNum type="arabicPeriod"/>
            </a:pPr>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pPr marL="342900" indent="-342900">
              <a:buFont typeface="+mj-lt"/>
              <a:buAutoNum type="arabicPeriod"/>
            </a:pPr>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Prima fase di ricerca: Abitudini di consumo e Concept test …………………………………………………………….…….………… 4</a:t>
            </a:r>
          </a:p>
          <a:p>
            <a:pPr marL="342900" indent="-342900">
              <a:buFont typeface="+mj-lt"/>
              <a:buAutoNum type="arabicPeriod"/>
            </a:pPr>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	</a:t>
            </a:r>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Il campione ……………………………………………………………………………………………………………………………………... 5</a:t>
            </a:r>
          </a:p>
          <a:p>
            <a:endParaRPr lang="it-IT" sz="800" dirty="0">
              <a:solidFill>
                <a:srgbClr val="1EA982"/>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	Il ricorso ai baby food del campione ………………………………………………………………………………………………... 6</a:t>
            </a:r>
          </a:p>
          <a:p>
            <a:pPr marL="228600" indent="-228600">
              <a:buFont typeface="+mj-lt"/>
              <a:buAutoNum type="arabicPeriod"/>
            </a:pPr>
            <a:endParaRPr lang="it-IT" sz="800" dirty="0">
              <a:solidFill>
                <a:srgbClr val="1EA982"/>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	Analisi delle abitudini di consumo: le pastine ……………………………………………………………………................... 15</a:t>
            </a:r>
          </a:p>
          <a:p>
            <a:endParaRPr lang="it-IT" sz="800" dirty="0">
              <a:solidFill>
                <a:srgbClr val="1EA982"/>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	Concept test …………………………………………………………………………………….......................................................... 22</a:t>
            </a:r>
          </a:p>
          <a:p>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3</a:t>
            </a:r>
            <a:r>
              <a:rPr lang="it-IT" dirty="0">
                <a:solidFill>
                  <a:srgbClr val="296140"/>
                </a:solidFill>
                <a:latin typeface="Lato" panose="020F0502020204030203" pitchFamily="34" charset="0"/>
                <a:ea typeface="Lato" panose="020F0502020204030203" pitchFamily="34" charset="0"/>
                <a:cs typeface="Lato" panose="020F0502020204030203" pitchFamily="34" charset="0"/>
              </a:rPr>
              <a:t>. </a:t>
            </a:r>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Seconda fase di ricerca</a:t>
            </a:r>
            <a:r>
              <a:rPr lang="it-IT" dirty="0">
                <a:solidFill>
                  <a:srgbClr val="296140"/>
                </a:solidFill>
                <a:latin typeface="Lato" panose="020F0502020204030203" pitchFamily="34" charset="0"/>
                <a:ea typeface="Lato" panose="020F0502020204030203" pitchFamily="34" charset="0"/>
                <a:cs typeface="Lato" panose="020F0502020204030203" pitchFamily="34" charset="0"/>
              </a:rPr>
              <a:t>: </a:t>
            </a:r>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Product test …………………………………..…………………………………………………………………………… 28</a:t>
            </a:r>
          </a:p>
          <a:p>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	</a:t>
            </a:r>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Il campione ……………………………………………………………………………………………………………………………………… 30</a:t>
            </a:r>
          </a:p>
          <a:p>
            <a:endParaRPr lang="it-IT" sz="800" dirty="0">
              <a:solidFill>
                <a:srgbClr val="1EA982"/>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	Giudizi sul packaging …………………………………………………………………….….……………………………………..……… 36</a:t>
            </a:r>
          </a:p>
          <a:p>
            <a:endParaRPr lang="it-IT" sz="800" dirty="0">
              <a:solidFill>
                <a:srgbClr val="1EA982"/>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1EA982"/>
                </a:solidFill>
                <a:latin typeface="Lato" panose="020F0502020204030203" pitchFamily="34" charset="0"/>
                <a:ea typeface="Lato" panose="020F0502020204030203" pitchFamily="34" charset="0"/>
                <a:cs typeface="Lato" panose="020F0502020204030203" pitchFamily="34" charset="0"/>
              </a:rPr>
              <a:t>	Giudizi dopo l’assaggio ………………………………………………………………….….………………………………………..…… 38</a:t>
            </a:r>
          </a:p>
          <a:p>
            <a:pPr marL="342900" indent="-342900">
              <a:buFont typeface="+mj-lt"/>
              <a:buAutoNum type="arabicPeriod"/>
            </a:pPr>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4. Conclusioni …………………………………………………………………………………………………………………………….…………………………. 43</a:t>
            </a:r>
          </a:p>
          <a:p>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5. Risultati attesi vs ottenuti ………………………………………………………………………………………………………………………………….. 45</a:t>
            </a:r>
          </a:p>
          <a:p>
            <a:endParaRPr lang="it-IT" sz="800" dirty="0">
              <a:solidFill>
                <a:srgbClr val="296140"/>
              </a:solidFill>
              <a:latin typeface="Lato" panose="020F0502020204030203" pitchFamily="34" charset="0"/>
              <a:ea typeface="Lato" panose="020F0502020204030203" pitchFamily="34" charset="0"/>
              <a:cs typeface="Lato" panose="020F0502020204030203" pitchFamily="34" charset="0"/>
            </a:endParaRPr>
          </a:p>
          <a:p>
            <a:r>
              <a:rPr lang="it-IT" sz="1600" dirty="0">
                <a:solidFill>
                  <a:srgbClr val="296140"/>
                </a:solidFill>
                <a:latin typeface="Lato" panose="020F0502020204030203" pitchFamily="34" charset="0"/>
                <a:ea typeface="Lato" panose="020F0502020204030203" pitchFamily="34" charset="0"/>
                <a:cs typeface="Lato" panose="020F0502020204030203" pitchFamily="34" charset="0"/>
              </a:rPr>
              <a:t>6. Appendice …………………………………………………………………………………………………………………………………………………………. 46</a:t>
            </a:r>
          </a:p>
          <a:p>
            <a:pPr marL="342900" indent="-342900">
              <a:buFont typeface="+mj-lt"/>
              <a:buAutoNum type="arabicPeriod"/>
            </a:pPr>
            <a:endParaRPr lang="it-IT" sz="1600" dirty="0">
              <a:solidFill>
                <a:srgbClr val="29614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7578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20</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marche baby food utilizzate</a:t>
            </a:r>
            <a:endParaRPr lang="it-IT" sz="2800" b="1" dirty="0">
              <a:solidFill>
                <a:srgbClr val="21B18E"/>
              </a:solidFill>
              <a:latin typeface="Lato Black" panose="020F0502020204030203" pitchFamily="34" charset="77"/>
              <a:ea typeface="+mj-ea"/>
              <a:cs typeface="+mj-cs"/>
            </a:endParaRPr>
          </a:p>
        </p:txBody>
      </p:sp>
      <p:graphicFrame>
        <p:nvGraphicFramePr>
          <p:cNvPr id="77" name="Grafico 76">
            <a:extLst>
              <a:ext uri="{FF2B5EF4-FFF2-40B4-BE49-F238E27FC236}">
                <a16:creationId xmlns:a16="http://schemas.microsoft.com/office/drawing/2014/main" id="{A4370435-2756-66E8-10A4-90B818B03184}"/>
              </a:ext>
            </a:extLst>
          </p:cNvPr>
          <p:cNvGraphicFramePr/>
          <p:nvPr>
            <p:extLst>
              <p:ext uri="{D42A27DB-BD31-4B8C-83A1-F6EECF244321}">
                <p14:modId xmlns:p14="http://schemas.microsoft.com/office/powerpoint/2010/main" val="3157517569"/>
              </p:ext>
            </p:extLst>
          </p:nvPr>
        </p:nvGraphicFramePr>
        <p:xfrm>
          <a:off x="997079" y="1452313"/>
          <a:ext cx="6834254" cy="4904037"/>
        </p:xfrm>
        <a:graphic>
          <a:graphicData uri="http://schemas.openxmlformats.org/drawingml/2006/chart">
            <c:chart xmlns:c="http://schemas.openxmlformats.org/drawingml/2006/chart" xmlns:r="http://schemas.openxmlformats.org/officeDocument/2006/relationships" r:id="rId4"/>
          </a:graphicData>
        </a:graphic>
      </p:graphicFrame>
      <p:sp>
        <p:nvSpPr>
          <p:cNvPr id="79" name="Rettangolo 78">
            <a:extLst>
              <a:ext uri="{FF2B5EF4-FFF2-40B4-BE49-F238E27FC236}">
                <a16:creationId xmlns:a16="http://schemas.microsoft.com/office/drawing/2014/main" id="{E573695B-D617-7CF7-A426-5416019CF222}"/>
              </a:ext>
            </a:extLst>
          </p:cNvPr>
          <p:cNvSpPr/>
          <p:nvPr/>
        </p:nvSpPr>
        <p:spPr>
          <a:xfrm>
            <a:off x="8562723" y="2015315"/>
            <a:ext cx="2789550" cy="3950605"/>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CasellaDiTesto 79">
            <a:extLst>
              <a:ext uri="{FF2B5EF4-FFF2-40B4-BE49-F238E27FC236}">
                <a16:creationId xmlns:a16="http://schemas.microsoft.com/office/drawing/2014/main" id="{EBDDB074-1157-461E-76A3-1A2375C9CBF3}"/>
              </a:ext>
            </a:extLst>
          </p:cNvPr>
          <p:cNvSpPr txBox="1"/>
          <p:nvPr/>
        </p:nvSpPr>
        <p:spPr>
          <a:xfrm>
            <a:off x="8753734" y="2531538"/>
            <a:ext cx="2390913" cy="2862322"/>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Mellin è il marchio più nominato da chi acquista pastine baby food (6), seguito da Plasmon (4) e coop (2). 3 citano 2 marche fra Mellin e Plasmon e marche del supermercato. 2 non si ricordano il marchio </a:t>
            </a:r>
          </a:p>
        </p:txBody>
      </p:sp>
      <p:sp>
        <p:nvSpPr>
          <p:cNvPr id="2" name="CasellaDiTesto 1">
            <a:extLst>
              <a:ext uri="{FF2B5EF4-FFF2-40B4-BE49-F238E27FC236}">
                <a16:creationId xmlns:a16="http://schemas.microsoft.com/office/drawing/2014/main" id="{17602F11-24F6-7A0B-42B8-A162B1840D2B}"/>
              </a:ext>
            </a:extLst>
          </p:cNvPr>
          <p:cNvSpPr txBox="1"/>
          <p:nvPr/>
        </p:nvSpPr>
        <p:spPr>
          <a:xfrm>
            <a:off x="750980" y="1234095"/>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12 su 12 consumatori di prodotti baby food hanno risposto</a:t>
            </a:r>
          </a:p>
        </p:txBody>
      </p:sp>
    </p:spTree>
    <p:extLst>
      <p:ext uri="{BB962C8B-B14F-4D97-AF65-F5344CB8AC3E}">
        <p14:creationId xmlns:p14="http://schemas.microsoft.com/office/powerpoint/2010/main" val="109668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21</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Notorietà del marchio</a:t>
            </a:r>
            <a:endParaRPr lang="it-IT" sz="2800" b="1" dirty="0">
              <a:solidFill>
                <a:srgbClr val="21B18E"/>
              </a:solidFill>
              <a:latin typeface="Lato Black" panose="020F0502020204030203" pitchFamily="34" charset="77"/>
              <a:ea typeface="+mj-ea"/>
              <a:cs typeface="+mj-cs"/>
            </a:endParaRPr>
          </a:p>
        </p:txBody>
      </p:sp>
      <p:pic>
        <p:nvPicPr>
          <p:cNvPr id="3" name="Immagine 2">
            <a:extLst>
              <a:ext uri="{FF2B5EF4-FFF2-40B4-BE49-F238E27FC236}">
                <a16:creationId xmlns:a16="http://schemas.microsoft.com/office/drawing/2014/main" id="{E28403A6-6FAC-D4F1-7DCB-4AB4251AD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3" y="1326690"/>
            <a:ext cx="6812870" cy="4808637"/>
          </a:xfrm>
          <a:prstGeom prst="rect">
            <a:avLst/>
          </a:prstGeom>
        </p:spPr>
      </p:pic>
      <p:pic>
        <p:nvPicPr>
          <p:cNvPr id="7" name="Immagine 1">
            <a:extLst>
              <a:ext uri="{FF2B5EF4-FFF2-40B4-BE49-F238E27FC236}">
                <a16:creationId xmlns:a16="http://schemas.microsoft.com/office/drawing/2014/main" id="{E81328B7-CCB1-1FA8-FF79-A1E0DFD68F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8" name="Rettangolo 7">
            <a:extLst>
              <a:ext uri="{FF2B5EF4-FFF2-40B4-BE49-F238E27FC236}">
                <a16:creationId xmlns:a16="http://schemas.microsoft.com/office/drawing/2014/main" id="{66DA543E-4ADC-10A5-7DEC-5B8323573F60}"/>
              </a:ext>
            </a:extLst>
          </p:cNvPr>
          <p:cNvSpPr/>
          <p:nvPr/>
        </p:nvSpPr>
        <p:spPr>
          <a:xfrm>
            <a:off x="791850" y="1569049"/>
            <a:ext cx="6852024" cy="320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378289B-AC5F-6657-7BCB-4AD42DDB8B4C}"/>
              </a:ext>
            </a:extLst>
          </p:cNvPr>
          <p:cNvSpPr txBox="1"/>
          <p:nvPr/>
        </p:nvSpPr>
        <p:spPr>
          <a:xfrm>
            <a:off x="745312" y="1547785"/>
            <a:ext cx="6491713"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Conoscevi già il pastificio Minardo?</a:t>
            </a:r>
          </a:p>
        </p:txBody>
      </p:sp>
      <p:sp>
        <p:nvSpPr>
          <p:cNvPr id="2" name="Rettangolo 1">
            <a:extLst>
              <a:ext uri="{FF2B5EF4-FFF2-40B4-BE49-F238E27FC236}">
                <a16:creationId xmlns:a16="http://schemas.microsoft.com/office/drawing/2014/main" id="{EB0984A2-3616-D787-90AB-DAF165E1FD9B}"/>
              </a:ext>
            </a:extLst>
          </p:cNvPr>
          <p:cNvSpPr/>
          <p:nvPr/>
        </p:nvSpPr>
        <p:spPr>
          <a:xfrm>
            <a:off x="324091" y="497711"/>
            <a:ext cx="11493661" cy="5858639"/>
          </a:xfrm>
          <a:prstGeom prst="rect">
            <a:avLst/>
          </a:prstGeom>
          <a:noFill/>
          <a:ln w="19050">
            <a:solidFill>
              <a:srgbClr val="1EA9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4D9F9F0-F584-E5FB-DF72-9109DC66CA77}"/>
              </a:ext>
            </a:extLst>
          </p:cNvPr>
          <p:cNvSpPr/>
          <p:nvPr/>
        </p:nvSpPr>
        <p:spPr>
          <a:xfrm>
            <a:off x="8564250" y="2463315"/>
            <a:ext cx="2789550" cy="2998769"/>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72629C74-0523-430D-7D5E-9C215D6AB49A}"/>
              </a:ext>
            </a:extLst>
          </p:cNvPr>
          <p:cNvSpPr txBox="1"/>
          <p:nvPr/>
        </p:nvSpPr>
        <p:spPr>
          <a:xfrm>
            <a:off x="8770146" y="2628863"/>
            <a:ext cx="2142538" cy="2585323"/>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Le marche nominate sono tutti brand conosciuti e affermati sul mercato mentre la notorietà del pastificio Minardo è molto bassa</a:t>
            </a:r>
          </a:p>
        </p:txBody>
      </p:sp>
    </p:spTree>
    <p:extLst>
      <p:ext uri="{BB962C8B-B14F-4D97-AF65-F5344CB8AC3E}">
        <p14:creationId xmlns:p14="http://schemas.microsoft.com/office/powerpoint/2010/main" val="228009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bigliettodavisita&#10;&#10;Descrizione generata automaticamente">
            <a:extLst>
              <a:ext uri="{FF2B5EF4-FFF2-40B4-BE49-F238E27FC236}">
                <a16:creationId xmlns:a16="http://schemas.microsoft.com/office/drawing/2014/main" id="{7802424E-38A6-4A93-8307-053864A2010C}"/>
              </a:ext>
            </a:extLst>
          </p:cNvPr>
          <p:cNvPicPr>
            <a:picLocks noChangeAspect="1"/>
          </p:cNvPicPr>
          <p:nvPr/>
        </p:nvPicPr>
        <p:blipFill rotWithShape="1">
          <a:blip r:embed="rId2">
            <a:alphaModFix amt="7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0" y="3173289"/>
            <a:ext cx="12192000" cy="511422"/>
          </a:xfrm>
          <a:prstGeom prst="rect">
            <a:avLst/>
          </a:prstGeom>
        </p:spPr>
        <p:txBody>
          <a:bodyPr vert="horz" wrap="square" lIns="0" tIns="12700" rIns="0" bIns="0" rtlCol="0">
            <a:spAutoFit/>
          </a:bodyPr>
          <a:lstStyle/>
          <a:p>
            <a:pPr algn="ctr">
              <a:lnSpc>
                <a:spcPct val="90000"/>
              </a:lnSpc>
              <a:spcBef>
                <a:spcPct val="0"/>
              </a:spcBef>
            </a:pPr>
            <a:r>
              <a:rPr lang="it-IT" sz="3600" b="1" dirty="0">
                <a:solidFill>
                  <a:srgbClr val="296140"/>
                </a:solidFill>
                <a:latin typeface="Lato Black" panose="020F0502020204030203" pitchFamily="34" charset="77"/>
                <a:ea typeface="+mj-ea"/>
                <a:cs typeface="+mj-cs"/>
              </a:rPr>
              <a:t>Concept test</a:t>
            </a:r>
          </a:p>
        </p:txBody>
      </p:sp>
      <p:sp>
        <p:nvSpPr>
          <p:cNvPr id="10" name="Segnaposto numero diapositiva 3">
            <a:extLst>
              <a:ext uri="{FF2B5EF4-FFF2-40B4-BE49-F238E27FC236}">
                <a16:creationId xmlns:a16="http://schemas.microsoft.com/office/drawing/2014/main" id="{88EAAE42-5401-498D-98B5-BD059E6D3D20}"/>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22</a:t>
            </a:fld>
            <a:endParaRPr lang="it-IT"/>
          </a:p>
        </p:txBody>
      </p:sp>
    </p:spTree>
    <p:extLst>
      <p:ext uri="{BB962C8B-B14F-4D97-AF65-F5344CB8AC3E}">
        <p14:creationId xmlns:p14="http://schemas.microsoft.com/office/powerpoint/2010/main" val="286620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1656597-A62F-4BDF-99BD-21744FB595C9}"/>
              </a:ext>
            </a:extLst>
          </p:cNvPr>
          <p:cNvSpPr/>
          <p:nvPr/>
        </p:nvSpPr>
        <p:spPr>
          <a:xfrm>
            <a:off x="4262195" y="1666238"/>
            <a:ext cx="7137955" cy="464883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58642661-3301-44F4-946E-6B5370ABBE8C}"/>
              </a:ext>
            </a:extLst>
          </p:cNvPr>
          <p:cNvSpPr/>
          <p:nvPr/>
        </p:nvSpPr>
        <p:spPr>
          <a:xfrm>
            <a:off x="914225" y="1791666"/>
            <a:ext cx="3433059" cy="4543553"/>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27563B38-4EFC-40B4-AB94-796CAC555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Rettangolo 3">
            <a:extLst>
              <a:ext uri="{FF2B5EF4-FFF2-40B4-BE49-F238E27FC236}">
                <a16:creationId xmlns:a16="http://schemas.microsoft.com/office/drawing/2014/main" id="{55316253-F761-4BC2-8CCB-E946374EFB4E}"/>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La metodologia</a:t>
            </a:r>
          </a:p>
        </p:txBody>
      </p:sp>
      <p:sp>
        <p:nvSpPr>
          <p:cNvPr id="8" name="CasellaDiTesto 2">
            <a:extLst>
              <a:ext uri="{FF2B5EF4-FFF2-40B4-BE49-F238E27FC236}">
                <a16:creationId xmlns:a16="http://schemas.microsoft.com/office/drawing/2014/main" id="{DEA2F0BB-3B14-4223-AFDF-8832D16471A6}"/>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5" name="CasellaDiTesto 4">
            <a:extLst>
              <a:ext uri="{FF2B5EF4-FFF2-40B4-BE49-F238E27FC236}">
                <a16:creationId xmlns:a16="http://schemas.microsoft.com/office/drawing/2014/main" id="{1976C6E5-1A21-4849-B1EA-3FEAA5C630F3}"/>
              </a:ext>
            </a:extLst>
          </p:cNvPr>
          <p:cNvSpPr txBox="1"/>
          <p:nvPr/>
        </p:nvSpPr>
        <p:spPr>
          <a:xfrm>
            <a:off x="1394193" y="1827014"/>
            <a:ext cx="2540147" cy="2308324"/>
          </a:xfrm>
          <a:prstGeom prst="rect">
            <a:avLst/>
          </a:prstGeom>
          <a:noFill/>
        </p:spPr>
        <p:txBody>
          <a:bodyPr wrap="square" rtlCol="0">
            <a:spAutoFit/>
          </a:bodyPr>
          <a:lstStyle/>
          <a:p>
            <a:pPr algn="r"/>
            <a:r>
              <a:rPr lang="it-IT" b="1" dirty="0">
                <a:solidFill>
                  <a:srgbClr val="296140"/>
                </a:solidFill>
                <a:latin typeface="Lato" panose="020F0502020204030203" pitchFamily="34" charset="0"/>
                <a:ea typeface="Lato" panose="020F0502020204030203" pitchFamily="34" charset="0"/>
                <a:cs typeface="Lato" panose="020F0502020204030203" pitchFamily="34" charset="0"/>
              </a:rPr>
              <a:t>Concept Test</a:t>
            </a:r>
          </a:p>
          <a:p>
            <a:pPr algn="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Abbiamo sottoposto a</a:t>
            </a:r>
            <a:r>
              <a:rPr lang="it-IT" sz="1600" b="1" dirty="0">
                <a:solidFill>
                  <a:srgbClr val="595959"/>
                </a:solidFill>
                <a:latin typeface="Lato" panose="020F0502020204030203" pitchFamily="34" charset="0"/>
                <a:ea typeface="Lato" panose="020F0502020204030203" pitchFamily="34" charset="0"/>
                <a:cs typeface="Lato" panose="020F0502020204030203" pitchFamily="34" charset="0"/>
              </a:rPr>
              <a:t> 40 </a:t>
            </a: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consumatori una descrizione del prodotto con lo scopo di capire quanto venissero attirati, incuriositi, dall’idea e perché</a:t>
            </a:r>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a:t>
            </a:r>
          </a:p>
        </p:txBody>
      </p:sp>
      <p:graphicFrame>
        <p:nvGraphicFramePr>
          <p:cNvPr id="16" name="Tabella 15">
            <a:extLst>
              <a:ext uri="{FF2B5EF4-FFF2-40B4-BE49-F238E27FC236}">
                <a16:creationId xmlns:a16="http://schemas.microsoft.com/office/drawing/2014/main" id="{3B1D40E6-0C42-41F0-B8D0-B24CAC285CEE}"/>
              </a:ext>
            </a:extLst>
          </p:cNvPr>
          <p:cNvGraphicFramePr>
            <a:graphicFrameLocks noGrp="1"/>
          </p:cNvGraphicFramePr>
          <p:nvPr>
            <p:extLst>
              <p:ext uri="{D42A27DB-BD31-4B8C-83A1-F6EECF244321}">
                <p14:modId xmlns:p14="http://schemas.microsoft.com/office/powerpoint/2010/main" val="1153498303"/>
              </p:ext>
            </p:extLst>
          </p:nvPr>
        </p:nvGraphicFramePr>
        <p:xfrm>
          <a:off x="4682979" y="2342849"/>
          <a:ext cx="6381475" cy="3665220"/>
        </p:xfrm>
        <a:graphic>
          <a:graphicData uri="http://schemas.openxmlformats.org/drawingml/2006/table">
            <a:tbl>
              <a:tblPr>
                <a:tableStyleId>{5C22544A-7EE6-4342-B048-85BDC9FD1C3A}</a:tableStyleId>
              </a:tblPr>
              <a:tblGrid>
                <a:gridCol w="6381475">
                  <a:extLst>
                    <a:ext uri="{9D8B030D-6E8A-4147-A177-3AD203B41FA5}">
                      <a16:colId xmlns:a16="http://schemas.microsoft.com/office/drawing/2014/main" val="74759975"/>
                    </a:ext>
                  </a:extLst>
                </a:gridCol>
              </a:tblGrid>
              <a:tr h="0">
                <a:tc>
                  <a:txBody>
                    <a:bodyPr/>
                    <a:lstStyle/>
                    <a:p>
                      <a:r>
                        <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rPr>
                        <a:t>Ti presentiamo la pastina baby food Minardo, un prodotto di altissima qualità per offrire il meglio al tuo bambino. </a:t>
                      </a:r>
                    </a:p>
                    <a:p>
                      <a:endPar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rPr>
                        <a:t>La pastina Minardo è biologica, artigianale, 100% Italiana in quanto prodotta interamente in Sicilia. </a:t>
                      </a:r>
                    </a:p>
                    <a:p>
                      <a:endPar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rPr>
                        <a:t>E' realizzata con grani antichi contenenti un glutine altamente digeribile. E’ trafilata al bronzo con essiccatura lenta e, grazie ad un processo di lavorazione meno invasivo, contiene naturalmente la vitamina B1, fondamentale per la corretta crescita dei bambini. </a:t>
                      </a:r>
                    </a:p>
                    <a:p>
                      <a:r>
                        <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rPr>
                        <a:t>Per tutti questi motivi la pastina Minardo è particolarmente adatta ai più piccini. </a:t>
                      </a:r>
                    </a:p>
                    <a:p>
                      <a:endPar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endParaRPr>
                    </a:p>
                    <a:p>
                      <a:r>
                        <a:rPr lang="it-IT" sz="1600" kern="1200" dirty="0">
                          <a:solidFill>
                            <a:srgbClr val="595959"/>
                          </a:solidFill>
                          <a:latin typeface="Lato" panose="020F0502020204030203" pitchFamily="34" charset="0"/>
                          <a:ea typeface="Lato" panose="020F0502020204030203" pitchFamily="34" charset="0"/>
                          <a:cs typeface="Lato" panose="020F0502020204030203" pitchFamily="34" charset="0"/>
                        </a:rPr>
                        <a:t>Il prodotto è venduto in confezioni da 400g ed è disponibile in 4 diversi formati: Stelline, quadrucci, risini e coralli.</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0061210"/>
                  </a:ext>
                </a:extLst>
              </a:tr>
            </a:tbl>
          </a:graphicData>
        </a:graphic>
      </p:graphicFrame>
      <p:sp>
        <p:nvSpPr>
          <p:cNvPr id="17" name="CasellaDiTesto 16">
            <a:extLst>
              <a:ext uri="{FF2B5EF4-FFF2-40B4-BE49-F238E27FC236}">
                <a16:creationId xmlns:a16="http://schemas.microsoft.com/office/drawing/2014/main" id="{09203F9B-E413-4AD0-B59F-F565832E1E08}"/>
              </a:ext>
            </a:extLst>
          </p:cNvPr>
          <p:cNvSpPr txBox="1"/>
          <p:nvPr/>
        </p:nvSpPr>
        <p:spPr>
          <a:xfrm>
            <a:off x="4622621" y="1827014"/>
            <a:ext cx="3511660" cy="369332"/>
          </a:xfrm>
          <a:prstGeom prst="rect">
            <a:avLst/>
          </a:prstGeom>
          <a:noFill/>
        </p:spPr>
        <p:txBody>
          <a:bodyPr wrap="square">
            <a:spAutoFit/>
          </a:bodyPr>
          <a:lstStyle/>
          <a:p>
            <a:r>
              <a:rPr lang="it-IT" dirty="0">
                <a:solidFill>
                  <a:srgbClr val="296140"/>
                </a:solidFill>
                <a:latin typeface="Lato Black" panose="020F0502020204030203" pitchFamily="34" charset="0"/>
                <a:ea typeface="Lato Black" panose="020F0502020204030203" pitchFamily="34" charset="0"/>
                <a:cs typeface="Lato Black" panose="020F0502020204030203" pitchFamily="34" charset="0"/>
              </a:rPr>
              <a:t>La descrizione del prodotto</a:t>
            </a:r>
          </a:p>
        </p:txBody>
      </p:sp>
      <p:sp>
        <p:nvSpPr>
          <p:cNvPr id="2" name="Rettangolo 1">
            <a:extLst>
              <a:ext uri="{FF2B5EF4-FFF2-40B4-BE49-F238E27FC236}">
                <a16:creationId xmlns:a16="http://schemas.microsoft.com/office/drawing/2014/main" id="{9CA72EA1-560D-4FDF-94E5-71B841E334FC}"/>
              </a:ext>
            </a:extLst>
          </p:cNvPr>
          <p:cNvSpPr/>
          <p:nvPr/>
        </p:nvSpPr>
        <p:spPr>
          <a:xfrm>
            <a:off x="791700" y="1458061"/>
            <a:ext cx="3546731" cy="4001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31101927-EB2F-481E-8656-925F51B70F36}"/>
              </a:ext>
            </a:extLst>
          </p:cNvPr>
          <p:cNvSpPr/>
          <p:nvPr/>
        </p:nvSpPr>
        <p:spPr>
          <a:xfrm rot="5400000">
            <a:off x="-1512766" y="3770816"/>
            <a:ext cx="4730379" cy="521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Rettangolo 19">
            <a:extLst>
              <a:ext uri="{FF2B5EF4-FFF2-40B4-BE49-F238E27FC236}">
                <a16:creationId xmlns:a16="http://schemas.microsoft.com/office/drawing/2014/main" id="{29E0385E-F69F-4255-9B43-194DC44C0287}"/>
              </a:ext>
            </a:extLst>
          </p:cNvPr>
          <p:cNvSpPr/>
          <p:nvPr/>
        </p:nvSpPr>
        <p:spPr>
          <a:xfrm>
            <a:off x="715384" y="6211146"/>
            <a:ext cx="3625332" cy="323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91429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CD22CD-7C12-4B9C-A1B6-FBD2D2357C7C}"/>
              </a:ext>
            </a:extLst>
          </p:cNvPr>
          <p:cNvSpPr/>
          <p:nvPr/>
        </p:nvSpPr>
        <p:spPr>
          <a:xfrm>
            <a:off x="803275" y="2491715"/>
            <a:ext cx="10596875" cy="2773357"/>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dati più interessanti</a:t>
            </a:r>
            <a:endParaRPr lang="it-IT" sz="2800" b="1" dirty="0">
              <a:solidFill>
                <a:srgbClr val="21B18E"/>
              </a:solidFill>
              <a:latin typeface="Lato Black" panose="020F0502020204030203" pitchFamily="34" charset="77"/>
              <a:ea typeface="+mj-ea"/>
              <a:cs typeface="+mj-cs"/>
            </a:endParaRPr>
          </a:p>
        </p:txBody>
      </p:sp>
      <p:sp>
        <p:nvSpPr>
          <p:cNvPr id="3" name="CasellaDiTesto 2">
            <a:extLst>
              <a:ext uri="{FF2B5EF4-FFF2-40B4-BE49-F238E27FC236}">
                <a16:creationId xmlns:a16="http://schemas.microsoft.com/office/drawing/2014/main" id="{60129A72-FEF8-4D69-B552-8240B5DBF3F1}"/>
              </a:ext>
            </a:extLst>
          </p:cNvPr>
          <p:cNvSpPr txBox="1"/>
          <p:nvPr/>
        </p:nvSpPr>
        <p:spPr>
          <a:xfrm>
            <a:off x="1141903" y="2980267"/>
            <a:ext cx="9917321" cy="2308324"/>
          </a:xfrm>
          <a:prstGeom prst="rect">
            <a:avLst/>
          </a:prstGeom>
          <a:noFill/>
        </p:spPr>
        <p:txBody>
          <a:bodyPr wrap="square" rtlCol="0">
            <a:spAutoFit/>
          </a:bodyPr>
          <a:lstStyle/>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Il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concetto di prodotto suscita un moderato interesse</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su scala a 5 punti ottiene 4.</a:t>
            </a:r>
          </a:p>
          <a:p>
            <a:endParaRPr kumimoji="0" lang="it-IT" sz="1800" b="0" i="0" u="none" strike="noStrike" kern="1200" cap="none" spc="0" normalizeH="0" baseline="0" noProof="0" dirty="0">
              <a:ln>
                <a:noFill/>
              </a:ln>
              <a:solidFill>
                <a:srgbClr val="52575C"/>
              </a:solidFill>
              <a:effectLst/>
              <a:uLnTx/>
              <a:uFillTx/>
              <a:latin typeface="Lato" panose="020F0502020204030203" pitchFamily="34" charset="0"/>
              <a:ea typeface="Lato" panose="020F0502020204030203" pitchFamily="34" charset="0"/>
              <a:cs typeface="Lato" panose="020F0502020204030203" pitchFamily="34" charset="0"/>
            </a:endParaRPr>
          </a:p>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L’</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argomento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che sembra essere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più convincente </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di tutti è il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BIO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a:t>
            </a:r>
          </a:p>
          <a:p>
            <a:endParaRPr kumimoji="0" lang="it-IT" sz="1800" b="0" i="0" u="none" strike="noStrike" kern="1200" cap="none" spc="0" normalizeH="0" baseline="0" noProof="0" dirty="0">
              <a:ln>
                <a:noFill/>
              </a:ln>
              <a:solidFill>
                <a:srgbClr val="52575C"/>
              </a:solidFill>
              <a:effectLst/>
              <a:uLnTx/>
              <a:uFillTx/>
              <a:latin typeface="Lato" panose="020F0502020204030203" pitchFamily="34" charset="0"/>
              <a:ea typeface="Lato" panose="020F0502020204030203" pitchFamily="34" charset="0"/>
              <a:cs typeface="Lato" panose="020F0502020204030203" pitchFamily="34" charset="0"/>
            </a:endParaRPr>
          </a:p>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Altri aspetti che sembrano suscitare interesse sono: 100% Italiano, l’artigianalità e la digeribilità.</a:t>
            </a:r>
            <a:endParaRPr kumimoji="0" lang="it-IT" sz="1800" b="0" i="0" u="none" strike="noStrike" kern="1200" cap="none" spc="0" normalizeH="0" baseline="0" noProof="0" dirty="0">
              <a:ln>
                <a:noFill/>
              </a:ln>
              <a:solidFill>
                <a:srgbClr val="595959"/>
              </a:solidFill>
              <a:effectLst/>
              <a:uLnTx/>
              <a:uFillTx/>
              <a:latin typeface="Lato" panose="020F0502020204030203" pitchFamily="34" charset="0"/>
              <a:ea typeface="Lato" panose="020F0502020204030203" pitchFamily="34" charset="0"/>
              <a:cs typeface="Lato" panose="020F0502020204030203" pitchFamily="34" charset="0"/>
            </a:endParaRP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dirty="0"/>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24</a:t>
            </a:fld>
            <a:endParaRPr lang="it-IT"/>
          </a:p>
        </p:txBody>
      </p:sp>
    </p:spTree>
    <p:extLst>
      <p:ext uri="{BB962C8B-B14F-4D97-AF65-F5344CB8AC3E}">
        <p14:creationId xmlns:p14="http://schemas.microsoft.com/office/powerpoint/2010/main" val="397518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25</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Interesse a provare il prodotto</a:t>
            </a:r>
            <a:endParaRPr lang="it-IT" sz="2800" b="1" dirty="0">
              <a:solidFill>
                <a:srgbClr val="21B18E"/>
              </a:solidFill>
              <a:latin typeface="Lato Black" panose="020F0502020204030203" pitchFamily="34" charset="77"/>
              <a:ea typeface="+mj-ea"/>
              <a:cs typeface="+mj-cs"/>
            </a:endParaRPr>
          </a:p>
        </p:txBody>
      </p:sp>
      <p:pic>
        <p:nvPicPr>
          <p:cNvPr id="6" name="Immagine 5">
            <a:extLst>
              <a:ext uri="{FF2B5EF4-FFF2-40B4-BE49-F238E27FC236}">
                <a16:creationId xmlns:a16="http://schemas.microsoft.com/office/drawing/2014/main" id="{98AC415B-0ED6-B875-6ABA-DF07B14157F6}"/>
              </a:ext>
            </a:extLst>
          </p:cNvPr>
          <p:cNvPicPr>
            <a:picLocks noChangeAspect="1"/>
          </p:cNvPicPr>
          <p:nvPr/>
        </p:nvPicPr>
        <p:blipFill rotWithShape="1">
          <a:blip r:embed="rId3">
            <a:extLst>
              <a:ext uri="{28A0092B-C50C-407E-A947-70E740481C1C}">
                <a14:useLocalDpi xmlns:a14="http://schemas.microsoft.com/office/drawing/2010/main" val="0"/>
              </a:ext>
            </a:extLst>
          </a:blip>
          <a:srcRect t="69897" b="15288"/>
          <a:stretch/>
        </p:blipFill>
        <p:spPr>
          <a:xfrm>
            <a:off x="687075" y="4034119"/>
            <a:ext cx="6576630" cy="753036"/>
          </a:xfrm>
          <a:prstGeom prst="rect">
            <a:avLst/>
          </a:prstGeom>
        </p:spPr>
      </p:pic>
      <p:pic>
        <p:nvPicPr>
          <p:cNvPr id="7" name="Immagine 1">
            <a:extLst>
              <a:ext uri="{FF2B5EF4-FFF2-40B4-BE49-F238E27FC236}">
                <a16:creationId xmlns:a16="http://schemas.microsoft.com/office/drawing/2014/main" id="{5BCE07C8-1C2A-7528-A656-B5D3E68782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9" name="Rettangolo 8">
            <a:extLst>
              <a:ext uri="{FF2B5EF4-FFF2-40B4-BE49-F238E27FC236}">
                <a16:creationId xmlns:a16="http://schemas.microsoft.com/office/drawing/2014/main" id="{E631EAE2-CFD6-9EF5-D544-5FB1ADD1252E}"/>
              </a:ext>
            </a:extLst>
          </p:cNvPr>
          <p:cNvSpPr/>
          <p:nvPr/>
        </p:nvSpPr>
        <p:spPr>
          <a:xfrm>
            <a:off x="7718046" y="1828800"/>
            <a:ext cx="3702424" cy="4527550"/>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pic>
        <p:nvPicPr>
          <p:cNvPr id="13" name="Immagine 12">
            <a:extLst>
              <a:ext uri="{FF2B5EF4-FFF2-40B4-BE49-F238E27FC236}">
                <a16:creationId xmlns:a16="http://schemas.microsoft.com/office/drawing/2014/main" id="{A754DDFC-8AB0-B46F-33E1-EA0147C18AC7}"/>
              </a:ext>
            </a:extLst>
          </p:cNvPr>
          <p:cNvPicPr>
            <a:picLocks noChangeAspect="1"/>
          </p:cNvPicPr>
          <p:nvPr/>
        </p:nvPicPr>
        <p:blipFill rotWithShape="1">
          <a:blip r:embed="rId3">
            <a:extLst>
              <a:ext uri="{28A0092B-C50C-407E-A947-70E740481C1C}">
                <a14:useLocalDpi xmlns:a14="http://schemas.microsoft.com/office/drawing/2010/main" val="0"/>
              </a:ext>
            </a:extLst>
          </a:blip>
          <a:srcRect b="79662"/>
          <a:stretch/>
        </p:blipFill>
        <p:spPr>
          <a:xfrm>
            <a:off x="666755" y="1521165"/>
            <a:ext cx="6576630" cy="1033776"/>
          </a:xfrm>
          <a:prstGeom prst="rect">
            <a:avLst/>
          </a:prstGeom>
        </p:spPr>
      </p:pic>
      <p:pic>
        <p:nvPicPr>
          <p:cNvPr id="14" name="Immagine 13">
            <a:extLst>
              <a:ext uri="{FF2B5EF4-FFF2-40B4-BE49-F238E27FC236}">
                <a16:creationId xmlns:a16="http://schemas.microsoft.com/office/drawing/2014/main" id="{3CBE7ACE-762C-2628-FCA8-7F3D78CEA9BB}"/>
              </a:ext>
            </a:extLst>
          </p:cNvPr>
          <p:cNvPicPr>
            <a:picLocks noChangeAspect="1"/>
          </p:cNvPicPr>
          <p:nvPr/>
        </p:nvPicPr>
        <p:blipFill rotWithShape="1">
          <a:blip r:embed="rId3">
            <a:extLst>
              <a:ext uri="{28A0092B-C50C-407E-A947-70E740481C1C}">
                <a14:useLocalDpi xmlns:a14="http://schemas.microsoft.com/office/drawing/2010/main" val="0"/>
              </a:ext>
            </a:extLst>
          </a:blip>
          <a:srcRect l="-12" t="84496" r="12" b="689"/>
          <a:stretch/>
        </p:blipFill>
        <p:spPr>
          <a:xfrm>
            <a:off x="707395" y="5451140"/>
            <a:ext cx="6576630" cy="753037"/>
          </a:xfrm>
          <a:prstGeom prst="rect">
            <a:avLst/>
          </a:prstGeom>
        </p:spPr>
      </p:pic>
      <p:pic>
        <p:nvPicPr>
          <p:cNvPr id="15" name="Immagine 14">
            <a:extLst>
              <a:ext uri="{FF2B5EF4-FFF2-40B4-BE49-F238E27FC236}">
                <a16:creationId xmlns:a16="http://schemas.microsoft.com/office/drawing/2014/main" id="{55343076-91B8-9663-8AF2-BD3B6CB67C93}"/>
              </a:ext>
            </a:extLst>
          </p:cNvPr>
          <p:cNvPicPr>
            <a:picLocks noChangeAspect="1"/>
          </p:cNvPicPr>
          <p:nvPr/>
        </p:nvPicPr>
        <p:blipFill rotWithShape="1">
          <a:blip r:embed="rId3">
            <a:extLst>
              <a:ext uri="{28A0092B-C50C-407E-A947-70E740481C1C}">
                <a14:useLocalDpi xmlns:a14="http://schemas.microsoft.com/office/drawing/2010/main" val="0"/>
              </a:ext>
            </a:extLst>
          </a:blip>
          <a:srcRect l="-12" t="54410" r="12" b="30775"/>
          <a:stretch/>
        </p:blipFill>
        <p:spPr>
          <a:xfrm>
            <a:off x="707395" y="4675468"/>
            <a:ext cx="6576630" cy="753036"/>
          </a:xfrm>
          <a:prstGeom prst="rect">
            <a:avLst/>
          </a:prstGeom>
        </p:spPr>
      </p:pic>
      <p:pic>
        <p:nvPicPr>
          <p:cNvPr id="16" name="Immagine 15">
            <a:extLst>
              <a:ext uri="{FF2B5EF4-FFF2-40B4-BE49-F238E27FC236}">
                <a16:creationId xmlns:a16="http://schemas.microsoft.com/office/drawing/2014/main" id="{A0CCE5A6-6E9B-F016-D2B6-DF8161F654C0}"/>
              </a:ext>
            </a:extLst>
          </p:cNvPr>
          <p:cNvPicPr>
            <a:picLocks noChangeAspect="1"/>
          </p:cNvPicPr>
          <p:nvPr/>
        </p:nvPicPr>
        <p:blipFill rotWithShape="1">
          <a:blip r:embed="rId3">
            <a:extLst>
              <a:ext uri="{28A0092B-C50C-407E-A947-70E740481C1C}">
                <a14:useLocalDpi xmlns:a14="http://schemas.microsoft.com/office/drawing/2010/main" val="0"/>
              </a:ext>
            </a:extLst>
          </a:blip>
          <a:srcRect t="23425" b="45270"/>
          <a:stretch/>
        </p:blipFill>
        <p:spPr>
          <a:xfrm>
            <a:off x="666755" y="2400672"/>
            <a:ext cx="6576630" cy="1591235"/>
          </a:xfrm>
          <a:prstGeom prst="rect">
            <a:avLst/>
          </a:prstGeom>
        </p:spPr>
      </p:pic>
      <p:sp>
        <p:nvSpPr>
          <p:cNvPr id="3" name="CasellaDiTesto 2">
            <a:extLst>
              <a:ext uri="{FF2B5EF4-FFF2-40B4-BE49-F238E27FC236}">
                <a16:creationId xmlns:a16="http://schemas.microsoft.com/office/drawing/2014/main" id="{9A02BB18-11EC-DF3C-1ACB-7256E8611D96}"/>
              </a:ext>
            </a:extLst>
          </p:cNvPr>
          <p:cNvSpPr txBox="1"/>
          <p:nvPr/>
        </p:nvSpPr>
        <p:spPr>
          <a:xfrm>
            <a:off x="5376400" y="2128767"/>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Voto medio: 4*</a:t>
            </a:r>
          </a:p>
        </p:txBody>
      </p:sp>
      <p:graphicFrame>
        <p:nvGraphicFramePr>
          <p:cNvPr id="5" name="Tabella 16">
            <a:extLst>
              <a:ext uri="{FF2B5EF4-FFF2-40B4-BE49-F238E27FC236}">
                <a16:creationId xmlns:a16="http://schemas.microsoft.com/office/drawing/2014/main" id="{05F796F5-0094-2384-0374-029BACE10E67}"/>
              </a:ext>
            </a:extLst>
          </p:cNvPr>
          <p:cNvGraphicFramePr>
            <a:graphicFrameLocks noGrp="1"/>
          </p:cNvGraphicFramePr>
          <p:nvPr>
            <p:extLst>
              <p:ext uri="{D42A27DB-BD31-4B8C-83A1-F6EECF244321}">
                <p14:modId xmlns:p14="http://schemas.microsoft.com/office/powerpoint/2010/main" val="3433403227"/>
              </p:ext>
            </p:extLst>
          </p:nvPr>
        </p:nvGraphicFramePr>
        <p:xfrm>
          <a:off x="7825622" y="1862475"/>
          <a:ext cx="3487271" cy="2763520"/>
        </p:xfrm>
        <a:graphic>
          <a:graphicData uri="http://schemas.openxmlformats.org/drawingml/2006/table">
            <a:tbl>
              <a:tblPr firstRow="1" bandRow="1">
                <a:tableStyleId>{5C22544A-7EE6-4342-B048-85BDC9FD1C3A}</a:tableStyleId>
              </a:tblPr>
              <a:tblGrid>
                <a:gridCol w="1037553">
                  <a:extLst>
                    <a:ext uri="{9D8B030D-6E8A-4147-A177-3AD203B41FA5}">
                      <a16:colId xmlns:a16="http://schemas.microsoft.com/office/drawing/2014/main" val="3819880714"/>
                    </a:ext>
                  </a:extLst>
                </a:gridCol>
                <a:gridCol w="1224859">
                  <a:extLst>
                    <a:ext uri="{9D8B030D-6E8A-4147-A177-3AD203B41FA5}">
                      <a16:colId xmlns:a16="http://schemas.microsoft.com/office/drawing/2014/main" val="3968227465"/>
                    </a:ext>
                  </a:extLst>
                </a:gridCol>
                <a:gridCol w="1224859">
                  <a:extLst>
                    <a:ext uri="{9D8B030D-6E8A-4147-A177-3AD203B41FA5}">
                      <a16:colId xmlns:a16="http://schemas.microsoft.com/office/drawing/2014/main" val="3977320670"/>
                    </a:ext>
                  </a:extLst>
                </a:gridCol>
              </a:tblGrid>
              <a:tr h="370840">
                <a:tc>
                  <a:txBody>
                    <a:bodyPr/>
                    <a:lstStyle/>
                    <a:p>
                      <a:endParaRPr lang="it-IT" dirty="0">
                        <a:solidFill>
                          <a:srgbClr val="595959"/>
                        </a:solidFill>
                      </a:endParaRPr>
                    </a:p>
                  </a:txBody>
                  <a:tcPr>
                    <a:noFill/>
                  </a:tcPr>
                </a:tc>
                <a:tc>
                  <a:txBody>
                    <a:bodyPr/>
                    <a:lstStyle/>
                    <a:p>
                      <a:r>
                        <a:rPr lang="it-IT" dirty="0"/>
                        <a:t>Consuma Baby food</a:t>
                      </a:r>
                    </a:p>
                  </a:txBody>
                  <a:tcPr>
                    <a:solidFill>
                      <a:srgbClr val="296140"/>
                    </a:solidFill>
                  </a:tcPr>
                </a:tc>
                <a:tc>
                  <a:txBody>
                    <a:bodyPr/>
                    <a:lstStyle/>
                    <a:p>
                      <a:r>
                        <a:rPr lang="it-IT" dirty="0"/>
                        <a:t>Non consuma baby food</a:t>
                      </a:r>
                    </a:p>
                  </a:txBody>
                  <a:tcPr>
                    <a:solidFill>
                      <a:srgbClr val="296140"/>
                    </a:solidFill>
                  </a:tcPr>
                </a:tc>
                <a:extLst>
                  <a:ext uri="{0D108BD9-81ED-4DB2-BD59-A6C34878D82A}">
                    <a16:rowId xmlns:a16="http://schemas.microsoft.com/office/drawing/2014/main" val="1874286942"/>
                  </a:ext>
                </a:extLst>
              </a:tr>
              <a:tr h="370840">
                <a:tc>
                  <a:txBody>
                    <a:bodyPr/>
                    <a:lstStyle/>
                    <a:p>
                      <a:pPr marL="0" algn="l" defTabSz="914400" rtl="0" eaLnBrk="1" latinLnBrk="0" hangingPunct="1"/>
                      <a:r>
                        <a:rPr lang="it-IT" sz="1800" b="1" kern="1200" dirty="0">
                          <a:solidFill>
                            <a:schemeClr val="lt1"/>
                          </a:solidFill>
                          <a:latin typeface="+mn-lt"/>
                          <a:ea typeface="+mn-ea"/>
                          <a:cs typeface="+mn-cs"/>
                        </a:rPr>
                        <a:t>Molto</a:t>
                      </a:r>
                    </a:p>
                  </a:txBody>
                  <a:tcPr>
                    <a:solidFill>
                      <a:srgbClr val="296140"/>
                    </a:solidFill>
                  </a:tcPr>
                </a:tc>
                <a:tc>
                  <a:txBody>
                    <a:bodyPr/>
                    <a:lstStyle/>
                    <a:p>
                      <a:pPr algn="ctr"/>
                      <a:r>
                        <a:rPr lang="it-IT" dirty="0">
                          <a:solidFill>
                            <a:srgbClr val="595959"/>
                          </a:solidFill>
                        </a:rPr>
                        <a:t>11</a:t>
                      </a:r>
                    </a:p>
                  </a:txBody>
                  <a:tcPr>
                    <a:solidFill>
                      <a:srgbClr val="E8F6F2"/>
                    </a:solidFill>
                  </a:tcPr>
                </a:tc>
                <a:tc>
                  <a:txBody>
                    <a:bodyPr/>
                    <a:lstStyle/>
                    <a:p>
                      <a:pPr algn="ctr"/>
                      <a:r>
                        <a:rPr lang="it-IT" dirty="0">
                          <a:solidFill>
                            <a:srgbClr val="595959"/>
                          </a:solidFill>
                        </a:rPr>
                        <a:t>5</a:t>
                      </a:r>
                    </a:p>
                  </a:txBody>
                  <a:tcPr>
                    <a:solidFill>
                      <a:srgbClr val="E8F6F2"/>
                    </a:solidFill>
                  </a:tcPr>
                </a:tc>
                <a:extLst>
                  <a:ext uri="{0D108BD9-81ED-4DB2-BD59-A6C34878D82A}">
                    <a16:rowId xmlns:a16="http://schemas.microsoft.com/office/drawing/2014/main" val="3969731583"/>
                  </a:ext>
                </a:extLst>
              </a:tr>
              <a:tr h="370840">
                <a:tc>
                  <a:txBody>
                    <a:bodyPr/>
                    <a:lstStyle/>
                    <a:p>
                      <a:pPr marL="0" algn="l" defTabSz="914400" rtl="0" eaLnBrk="1" latinLnBrk="0" hangingPunct="1"/>
                      <a:r>
                        <a:rPr lang="it-IT" sz="1800" b="1" kern="1200" dirty="0">
                          <a:solidFill>
                            <a:schemeClr val="lt1"/>
                          </a:solidFill>
                          <a:latin typeface="+mn-lt"/>
                          <a:ea typeface="+mn-ea"/>
                          <a:cs typeface="+mn-cs"/>
                        </a:rPr>
                        <a:t>Abbas.</a:t>
                      </a:r>
                    </a:p>
                  </a:txBody>
                  <a:tcPr>
                    <a:solidFill>
                      <a:srgbClr val="296140"/>
                    </a:solidFill>
                  </a:tcPr>
                </a:tc>
                <a:tc>
                  <a:txBody>
                    <a:bodyPr/>
                    <a:lstStyle/>
                    <a:p>
                      <a:pPr algn="ctr"/>
                      <a:r>
                        <a:rPr lang="it-IT" dirty="0">
                          <a:solidFill>
                            <a:srgbClr val="595959"/>
                          </a:solidFill>
                        </a:rPr>
                        <a:t>4</a:t>
                      </a:r>
                    </a:p>
                  </a:txBody>
                  <a:tcPr>
                    <a:solidFill>
                      <a:srgbClr val="E8F6F2"/>
                    </a:solidFill>
                  </a:tcPr>
                </a:tc>
                <a:tc>
                  <a:txBody>
                    <a:bodyPr/>
                    <a:lstStyle/>
                    <a:p>
                      <a:pPr algn="ctr"/>
                      <a:r>
                        <a:rPr lang="it-IT" dirty="0">
                          <a:solidFill>
                            <a:srgbClr val="595959"/>
                          </a:solidFill>
                        </a:rPr>
                        <a:t>11</a:t>
                      </a:r>
                    </a:p>
                  </a:txBody>
                  <a:tcPr>
                    <a:solidFill>
                      <a:srgbClr val="E8F6F2"/>
                    </a:solidFill>
                  </a:tcPr>
                </a:tc>
                <a:extLst>
                  <a:ext uri="{0D108BD9-81ED-4DB2-BD59-A6C34878D82A}">
                    <a16:rowId xmlns:a16="http://schemas.microsoft.com/office/drawing/2014/main" val="3948456436"/>
                  </a:ext>
                </a:extLst>
              </a:tr>
              <a:tr h="370840">
                <a:tc>
                  <a:txBody>
                    <a:bodyPr/>
                    <a:lstStyle/>
                    <a:p>
                      <a:pPr marL="0" algn="l" defTabSz="914400" rtl="0" eaLnBrk="1" latinLnBrk="0" hangingPunct="1"/>
                      <a:r>
                        <a:rPr lang="it-IT" sz="1800" b="1" kern="1200" dirty="0">
                          <a:solidFill>
                            <a:schemeClr val="lt1"/>
                          </a:solidFill>
                          <a:latin typeface="+mn-lt"/>
                          <a:ea typeface="+mn-ea"/>
                          <a:cs typeface="+mn-cs"/>
                        </a:rPr>
                        <a:t>Così Così</a:t>
                      </a:r>
                    </a:p>
                  </a:txBody>
                  <a:tcPr>
                    <a:solidFill>
                      <a:srgbClr val="296140"/>
                    </a:solidFill>
                  </a:tcPr>
                </a:tc>
                <a:tc>
                  <a:txBody>
                    <a:bodyPr/>
                    <a:lstStyle/>
                    <a:p>
                      <a:pPr algn="ctr"/>
                      <a:r>
                        <a:rPr lang="it-IT" dirty="0">
                          <a:solidFill>
                            <a:srgbClr val="595959"/>
                          </a:solidFill>
                        </a:rPr>
                        <a:t>1</a:t>
                      </a:r>
                    </a:p>
                  </a:txBody>
                  <a:tcPr>
                    <a:solidFill>
                      <a:srgbClr val="E8F6F2"/>
                    </a:solidFill>
                  </a:tcPr>
                </a:tc>
                <a:tc>
                  <a:txBody>
                    <a:bodyPr/>
                    <a:lstStyle/>
                    <a:p>
                      <a:pPr algn="ctr"/>
                      <a:r>
                        <a:rPr lang="it-IT" dirty="0">
                          <a:solidFill>
                            <a:srgbClr val="595959"/>
                          </a:solidFill>
                        </a:rPr>
                        <a:t>2</a:t>
                      </a:r>
                    </a:p>
                  </a:txBody>
                  <a:tcPr>
                    <a:solidFill>
                      <a:srgbClr val="E8F6F2"/>
                    </a:solidFill>
                  </a:tcPr>
                </a:tc>
                <a:extLst>
                  <a:ext uri="{0D108BD9-81ED-4DB2-BD59-A6C34878D82A}">
                    <a16:rowId xmlns:a16="http://schemas.microsoft.com/office/drawing/2014/main" val="4252485587"/>
                  </a:ext>
                </a:extLst>
              </a:tr>
              <a:tr h="370840">
                <a:tc>
                  <a:txBody>
                    <a:bodyPr/>
                    <a:lstStyle/>
                    <a:p>
                      <a:pPr marL="0" algn="l" defTabSz="914400" rtl="0" eaLnBrk="1" latinLnBrk="0" hangingPunct="1"/>
                      <a:r>
                        <a:rPr lang="it-IT" sz="1800" b="1" kern="1200" dirty="0">
                          <a:solidFill>
                            <a:schemeClr val="lt1"/>
                          </a:solidFill>
                          <a:latin typeface="+mn-lt"/>
                          <a:ea typeface="+mn-ea"/>
                          <a:cs typeface="+mn-cs"/>
                        </a:rPr>
                        <a:t>Poco</a:t>
                      </a:r>
                    </a:p>
                  </a:txBody>
                  <a:tcPr>
                    <a:solidFill>
                      <a:srgbClr val="296140"/>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5</a:t>
                      </a:r>
                    </a:p>
                  </a:txBody>
                  <a:tcPr>
                    <a:solidFill>
                      <a:srgbClr val="E8F6F2"/>
                    </a:solidFill>
                  </a:tcPr>
                </a:tc>
                <a:extLst>
                  <a:ext uri="{0D108BD9-81ED-4DB2-BD59-A6C34878D82A}">
                    <a16:rowId xmlns:a16="http://schemas.microsoft.com/office/drawing/2014/main" val="1743804781"/>
                  </a:ext>
                </a:extLst>
              </a:tr>
              <a:tr h="352311">
                <a:tc>
                  <a:txBody>
                    <a:bodyPr/>
                    <a:lstStyle/>
                    <a:p>
                      <a:pPr marL="0" algn="l" defTabSz="914400" rtl="0" eaLnBrk="1" latinLnBrk="0" hangingPunct="1"/>
                      <a:r>
                        <a:rPr lang="it-IT" sz="1800" b="1" kern="1200" dirty="0">
                          <a:solidFill>
                            <a:schemeClr val="lt1"/>
                          </a:solidFill>
                          <a:latin typeface="+mn-lt"/>
                          <a:ea typeface="+mn-ea"/>
                          <a:cs typeface="+mn-cs"/>
                        </a:rPr>
                        <a:t>Per nulla</a:t>
                      </a:r>
                    </a:p>
                  </a:txBody>
                  <a:tcPr>
                    <a:solidFill>
                      <a:srgbClr val="296140"/>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1</a:t>
                      </a:r>
                    </a:p>
                  </a:txBody>
                  <a:tcPr>
                    <a:solidFill>
                      <a:srgbClr val="E8F6F2"/>
                    </a:solidFill>
                  </a:tcPr>
                </a:tc>
                <a:extLst>
                  <a:ext uri="{0D108BD9-81ED-4DB2-BD59-A6C34878D82A}">
                    <a16:rowId xmlns:a16="http://schemas.microsoft.com/office/drawing/2014/main" val="2806776990"/>
                  </a:ext>
                </a:extLst>
              </a:tr>
            </a:tbl>
          </a:graphicData>
        </a:graphic>
      </p:graphicFrame>
      <p:sp>
        <p:nvSpPr>
          <p:cNvPr id="17" name="CasellaDiTesto 16">
            <a:extLst>
              <a:ext uri="{FF2B5EF4-FFF2-40B4-BE49-F238E27FC236}">
                <a16:creationId xmlns:a16="http://schemas.microsoft.com/office/drawing/2014/main" id="{5D3AF374-37CF-8759-C6CB-BAE47F9D99EB}"/>
              </a:ext>
            </a:extLst>
          </p:cNvPr>
          <p:cNvSpPr txBox="1"/>
          <p:nvPr/>
        </p:nvSpPr>
        <p:spPr>
          <a:xfrm>
            <a:off x="7920318" y="4787155"/>
            <a:ext cx="3392575" cy="1677382"/>
          </a:xfrm>
          <a:prstGeom prst="rect">
            <a:avLst/>
          </a:prstGeom>
          <a:noFill/>
        </p:spPr>
        <p:txBody>
          <a:bodyPr wrap="square" rtlCol="0">
            <a:spAutoFit/>
          </a:bodyPr>
          <a:lstStyle/>
          <a:p>
            <a:r>
              <a:rPr lang="it-IT" sz="1300" dirty="0">
                <a:solidFill>
                  <a:srgbClr val="595959"/>
                </a:solidFill>
                <a:latin typeface="Lato" panose="020F0502020204030203" pitchFamily="34" charset="0"/>
                <a:ea typeface="Lato" panose="020F0502020204030203" pitchFamily="34" charset="0"/>
                <a:cs typeface="Lato" panose="020F0502020204030203" pitchFamily="34" charset="0"/>
              </a:rPr>
              <a:t>Chi non è interessato: </a:t>
            </a:r>
          </a:p>
          <a:p>
            <a:r>
              <a:rPr lang="it-IT" sz="1300" dirty="0">
                <a:solidFill>
                  <a:srgbClr val="595959"/>
                </a:solidFill>
                <a:latin typeface="Lato" panose="020F0502020204030203" pitchFamily="34" charset="0"/>
                <a:ea typeface="Lato" panose="020F0502020204030203" pitchFamily="34" charset="0"/>
                <a:cs typeface="Lato" panose="020F0502020204030203" pitchFamily="34" charset="0"/>
              </a:rPr>
              <a:t>Non vuole acquistare prodotti baby food o non vede il vantaggio (3), preferisce utilizzare pasta per adulti ed evitare di preparare piatti diversi (2), non utilizza pastine (1), Il prezzo della pasta baby food è più alto di quello della pasta per adulti (1)</a:t>
            </a:r>
          </a:p>
          <a:p>
            <a:endParaRPr lang="it-IT" sz="1200" dirty="0"/>
          </a:p>
        </p:txBody>
      </p:sp>
      <p:sp>
        <p:nvSpPr>
          <p:cNvPr id="18" name="CasellaDiTesto 17">
            <a:extLst>
              <a:ext uri="{FF2B5EF4-FFF2-40B4-BE49-F238E27FC236}">
                <a16:creationId xmlns:a16="http://schemas.microsoft.com/office/drawing/2014/main" id="{8B7B7E08-4867-0833-455D-BB1589D93946}"/>
              </a:ext>
            </a:extLst>
          </p:cNvPr>
          <p:cNvSpPr txBox="1"/>
          <p:nvPr/>
        </p:nvSpPr>
        <p:spPr>
          <a:xfrm>
            <a:off x="816354" y="6204905"/>
            <a:ext cx="4067175" cy="261610"/>
          </a:xfrm>
          <a:prstGeom prst="rect">
            <a:avLst/>
          </a:prstGeom>
          <a:noFill/>
        </p:spPr>
        <p:txBody>
          <a:bodyPr wrap="square" rtlCol="0">
            <a:spAutoFit/>
          </a:bodyPr>
          <a:lstStyle/>
          <a:p>
            <a:r>
              <a:rPr lang="it-IT" sz="11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Tree>
    <p:extLst>
      <p:ext uri="{BB962C8B-B14F-4D97-AF65-F5344CB8AC3E}">
        <p14:creationId xmlns:p14="http://schemas.microsoft.com/office/powerpoint/2010/main" val="2469136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26</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caratteristiche più interessanti</a:t>
            </a:r>
            <a:endParaRPr lang="it-IT" sz="2800" b="1" dirty="0">
              <a:solidFill>
                <a:srgbClr val="21B18E"/>
              </a:solidFill>
              <a:latin typeface="Lato Black" panose="020F0502020204030203" pitchFamily="34" charset="77"/>
              <a:ea typeface="+mj-ea"/>
              <a:cs typeface="+mj-cs"/>
            </a:endParaRPr>
          </a:p>
        </p:txBody>
      </p:sp>
      <p:sp>
        <p:nvSpPr>
          <p:cNvPr id="7" name="CasellaDiTesto 6">
            <a:extLst>
              <a:ext uri="{FF2B5EF4-FFF2-40B4-BE49-F238E27FC236}">
                <a16:creationId xmlns:a16="http://schemas.microsoft.com/office/drawing/2014/main" id="{7ACDFE03-5D7A-4042-9EC5-07F99491F1D2}"/>
              </a:ext>
            </a:extLst>
          </p:cNvPr>
          <p:cNvSpPr txBox="1"/>
          <p:nvPr/>
        </p:nvSpPr>
        <p:spPr>
          <a:xfrm>
            <a:off x="727487" y="1604547"/>
            <a:ext cx="9874772" cy="1477328"/>
          </a:xfrm>
          <a:prstGeom prst="rect">
            <a:avLst/>
          </a:prstGeom>
          <a:noFill/>
        </p:spPr>
        <p:txBody>
          <a:bodyPr wrap="square">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Dopo aver letto la descrizione abbiamo chiesto ai 40 consumatori coinvolti di dirci se avevano identificato elementi che gli piacessero/interessassero particolarmente… </a:t>
            </a:r>
          </a:p>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Qui le parole dei consumatori:</a:t>
            </a:r>
          </a:p>
          <a:p>
            <a:endParaRPr lang="it-IT" dirty="0"/>
          </a:p>
          <a:p>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8" name="Rettangolo 7">
            <a:extLst>
              <a:ext uri="{FF2B5EF4-FFF2-40B4-BE49-F238E27FC236}">
                <a16:creationId xmlns:a16="http://schemas.microsoft.com/office/drawing/2014/main" id="{58485FC0-7BAD-D69A-A837-F419E191D3CC}"/>
              </a:ext>
            </a:extLst>
          </p:cNvPr>
          <p:cNvSpPr/>
          <p:nvPr/>
        </p:nvSpPr>
        <p:spPr>
          <a:xfrm>
            <a:off x="838200" y="2894641"/>
            <a:ext cx="6761779" cy="3240686"/>
          </a:xfrm>
          <a:prstGeom prst="rect">
            <a:avLst/>
          </a:prstGeom>
          <a:solidFill>
            <a:srgbClr val="E8F6F2"/>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F57FBD9A-9AD8-C760-F982-83A04A6428BA}"/>
              </a:ext>
            </a:extLst>
          </p:cNvPr>
          <p:cNvSpPr txBox="1"/>
          <p:nvPr/>
        </p:nvSpPr>
        <p:spPr>
          <a:xfrm>
            <a:off x="1185508" y="3217029"/>
            <a:ext cx="6264162" cy="3139321"/>
          </a:xfrm>
          <a:prstGeom prst="rect">
            <a:avLst/>
          </a:prstGeom>
          <a:noFill/>
        </p:spPr>
        <p:txBody>
          <a:bodyPr wrap="square">
            <a:spAutoFit/>
          </a:bodyPr>
          <a:lstStyle/>
          <a:p>
            <a:pPr algn="l"/>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Biologica (13)</a:t>
            </a:r>
          </a:p>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G</a:t>
            </a:r>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rani antichi (11)/ </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T</a:t>
            </a:r>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ipologia di glutine (1)</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D</a:t>
            </a:r>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igeribilità (2)</a:t>
            </a:r>
          </a:p>
          <a:p>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Italiana (10)</a:t>
            </a:r>
          </a:p>
          <a:p>
            <a:pPr algn="l"/>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Artigianale (6)</a:t>
            </a:r>
          </a:p>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V</a:t>
            </a:r>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ari formati (5) Quadrucci che altre marche non fanno</a:t>
            </a:r>
          </a:p>
          <a:p>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La trafilatura al bronzo(4)</a:t>
            </a:r>
          </a:p>
          <a:p>
            <a:pPr algn="l"/>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Presenza vitamina B1 naturale  (2)</a:t>
            </a:r>
          </a:p>
          <a:p>
            <a:pPr algn="l"/>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Attenzione agl’ingredienti (2)</a:t>
            </a:r>
          </a:p>
          <a:p>
            <a:pPr algn="l"/>
            <a:r>
              <a:rPr lang="it-IT" dirty="0">
                <a:solidFill>
                  <a:srgbClr val="595959"/>
                </a:solidFill>
                <a:latin typeface="Lato" panose="020F0502020204030203" pitchFamily="34" charset="0"/>
                <a:ea typeface="Lato" panose="020F0502020204030203" pitchFamily="34" charset="0"/>
                <a:cs typeface="Lato" panose="020F0502020204030203" pitchFamily="34" charset="0"/>
              </a:rPr>
              <a:t>P</a:t>
            </a:r>
            <a:r>
              <a:rPr lang="it-IT" b="0" i="0" dirty="0">
                <a:solidFill>
                  <a:srgbClr val="595959"/>
                </a:solidFill>
                <a:effectLst/>
                <a:latin typeface="Lato" panose="020F0502020204030203" pitchFamily="34" charset="0"/>
                <a:ea typeface="Lato" panose="020F0502020204030203" pitchFamily="34" charset="0"/>
                <a:cs typeface="Lato" panose="020F0502020204030203" pitchFamily="34" charset="0"/>
              </a:rPr>
              <a:t>rodotta in Sicilia (2)</a:t>
            </a:r>
            <a:endParaRPr lang="it-IT" dirty="0"/>
          </a:p>
          <a:p>
            <a:endParaRPr lang="it-IT" dirty="0"/>
          </a:p>
          <a:p>
            <a:endParaRPr lang="it-IT" dirty="0"/>
          </a:p>
        </p:txBody>
      </p:sp>
      <p:sp>
        <p:nvSpPr>
          <p:cNvPr id="2" name="CasellaDiTesto 1">
            <a:extLst>
              <a:ext uri="{FF2B5EF4-FFF2-40B4-BE49-F238E27FC236}">
                <a16:creationId xmlns:a16="http://schemas.microsoft.com/office/drawing/2014/main" id="{70EC70E9-C191-D9EB-3D77-45091F1F4E9B}"/>
              </a:ext>
            </a:extLst>
          </p:cNvPr>
          <p:cNvSpPr txBox="1"/>
          <p:nvPr/>
        </p:nvSpPr>
        <p:spPr>
          <a:xfrm>
            <a:off x="8031018" y="4243631"/>
            <a:ext cx="2571241" cy="1815882"/>
          </a:xfrm>
          <a:prstGeom prst="rect">
            <a:avLst/>
          </a:prstGeom>
          <a:noFill/>
        </p:spPr>
        <p:txBody>
          <a:bodyPr wrap="square" rtlCol="0">
            <a:spAutoFit/>
          </a:bodyPr>
          <a:lstStyle/>
          <a:p>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Un consumatore in particolare ha apprezzato molto che nella descrizione si parlasse della tipologia di glutine e che informasse sulla presenza naturale di B1</a:t>
            </a:r>
          </a:p>
        </p:txBody>
      </p:sp>
    </p:spTree>
    <p:extLst>
      <p:ext uri="{BB962C8B-B14F-4D97-AF65-F5344CB8AC3E}">
        <p14:creationId xmlns:p14="http://schemas.microsoft.com/office/powerpoint/2010/main" val="2322374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27</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caratteristiche più importanti</a:t>
            </a:r>
            <a:endParaRPr lang="it-IT" sz="2800" b="1" dirty="0">
              <a:solidFill>
                <a:srgbClr val="21B18E"/>
              </a:solidFill>
              <a:latin typeface="Lato Black" panose="020F0502020204030203" pitchFamily="34" charset="77"/>
              <a:ea typeface="+mj-ea"/>
              <a:cs typeface="+mj-cs"/>
            </a:endParaRPr>
          </a:p>
        </p:txBody>
      </p:sp>
      <p:pic>
        <p:nvPicPr>
          <p:cNvPr id="7" name="Immagine 1">
            <a:extLst>
              <a:ext uri="{FF2B5EF4-FFF2-40B4-BE49-F238E27FC236}">
                <a16:creationId xmlns:a16="http://schemas.microsoft.com/office/drawing/2014/main" id="{FDF22E55-1B31-60DC-681A-B04258AB1C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graphicFrame>
        <p:nvGraphicFramePr>
          <p:cNvPr id="12" name="Grafico 11">
            <a:extLst>
              <a:ext uri="{FF2B5EF4-FFF2-40B4-BE49-F238E27FC236}">
                <a16:creationId xmlns:a16="http://schemas.microsoft.com/office/drawing/2014/main" id="{624E2C39-C9C2-DF3F-D2F1-E97D6AA258EA}"/>
              </a:ext>
            </a:extLst>
          </p:cNvPr>
          <p:cNvGraphicFramePr/>
          <p:nvPr>
            <p:extLst>
              <p:ext uri="{D42A27DB-BD31-4B8C-83A1-F6EECF244321}">
                <p14:modId xmlns:p14="http://schemas.microsoft.com/office/powerpoint/2010/main" val="3729504703"/>
              </p:ext>
            </p:extLst>
          </p:nvPr>
        </p:nvGraphicFramePr>
        <p:xfrm>
          <a:off x="791850" y="2179647"/>
          <a:ext cx="7818750" cy="4382518"/>
        </p:xfrm>
        <a:graphic>
          <a:graphicData uri="http://schemas.openxmlformats.org/drawingml/2006/chart">
            <c:chart xmlns:c="http://schemas.openxmlformats.org/drawingml/2006/chart" xmlns:r="http://schemas.openxmlformats.org/officeDocument/2006/relationships" r:id="rId4"/>
          </a:graphicData>
        </a:graphic>
      </p:graphicFrame>
      <p:pic>
        <p:nvPicPr>
          <p:cNvPr id="13" name="Immagine 12" descr="Immagine che contiene tavolo&#10;&#10;Descrizione generata automaticamente">
            <a:extLst>
              <a:ext uri="{FF2B5EF4-FFF2-40B4-BE49-F238E27FC236}">
                <a16:creationId xmlns:a16="http://schemas.microsoft.com/office/drawing/2014/main" id="{93459A83-A781-9CB8-C774-6B1ADF088052}"/>
              </a:ext>
            </a:extLst>
          </p:cNvPr>
          <p:cNvPicPr>
            <a:picLocks noChangeAspect="1"/>
          </p:cNvPicPr>
          <p:nvPr/>
        </p:nvPicPr>
        <p:blipFill rotWithShape="1">
          <a:blip r:embed="rId5">
            <a:extLst>
              <a:ext uri="{28A0092B-C50C-407E-A947-70E740481C1C}">
                <a14:useLocalDpi xmlns:a14="http://schemas.microsoft.com/office/drawing/2010/main" val="0"/>
              </a:ext>
            </a:extLst>
          </a:blip>
          <a:srcRect b="76979"/>
          <a:stretch/>
        </p:blipFill>
        <p:spPr>
          <a:xfrm>
            <a:off x="577569" y="1331259"/>
            <a:ext cx="6485182" cy="1048870"/>
          </a:xfrm>
          <a:prstGeom prst="rect">
            <a:avLst/>
          </a:prstGeom>
        </p:spPr>
      </p:pic>
      <p:sp>
        <p:nvSpPr>
          <p:cNvPr id="14" name="CasellaDiTesto 13">
            <a:extLst>
              <a:ext uri="{FF2B5EF4-FFF2-40B4-BE49-F238E27FC236}">
                <a16:creationId xmlns:a16="http://schemas.microsoft.com/office/drawing/2014/main" id="{2C1C61BF-7EFD-2CFD-24F6-83D77E0CE81E}"/>
              </a:ext>
            </a:extLst>
          </p:cNvPr>
          <p:cNvSpPr txBox="1"/>
          <p:nvPr/>
        </p:nvSpPr>
        <p:spPr>
          <a:xfrm>
            <a:off x="8346370" y="1911940"/>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Voto medio*</a:t>
            </a:r>
          </a:p>
        </p:txBody>
      </p:sp>
      <p:sp>
        <p:nvSpPr>
          <p:cNvPr id="15" name="CasellaDiTesto 14">
            <a:extLst>
              <a:ext uri="{FF2B5EF4-FFF2-40B4-BE49-F238E27FC236}">
                <a16:creationId xmlns:a16="http://schemas.microsoft.com/office/drawing/2014/main" id="{4AF39810-805E-65FF-E973-C1C4819CCB98}"/>
              </a:ext>
            </a:extLst>
          </p:cNvPr>
          <p:cNvSpPr txBox="1"/>
          <p:nvPr/>
        </p:nvSpPr>
        <p:spPr>
          <a:xfrm>
            <a:off x="8662369" y="2383947"/>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4,87</a:t>
            </a:r>
          </a:p>
        </p:txBody>
      </p:sp>
      <p:sp>
        <p:nvSpPr>
          <p:cNvPr id="16" name="CasellaDiTesto 15">
            <a:extLst>
              <a:ext uri="{FF2B5EF4-FFF2-40B4-BE49-F238E27FC236}">
                <a16:creationId xmlns:a16="http://schemas.microsoft.com/office/drawing/2014/main" id="{0B6A7439-A6C9-DD96-D4F7-CD47707D38BC}"/>
              </a:ext>
            </a:extLst>
          </p:cNvPr>
          <p:cNvSpPr txBox="1"/>
          <p:nvPr/>
        </p:nvSpPr>
        <p:spPr>
          <a:xfrm>
            <a:off x="8686535" y="5437455"/>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3,20</a:t>
            </a:r>
          </a:p>
        </p:txBody>
      </p:sp>
      <p:sp>
        <p:nvSpPr>
          <p:cNvPr id="17" name="CasellaDiTesto 16">
            <a:extLst>
              <a:ext uri="{FF2B5EF4-FFF2-40B4-BE49-F238E27FC236}">
                <a16:creationId xmlns:a16="http://schemas.microsoft.com/office/drawing/2014/main" id="{1FF78D4F-496C-7E2D-834C-7A15C422F2B2}"/>
              </a:ext>
            </a:extLst>
          </p:cNvPr>
          <p:cNvSpPr txBox="1"/>
          <p:nvPr/>
        </p:nvSpPr>
        <p:spPr>
          <a:xfrm>
            <a:off x="8631391" y="3619416"/>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4,55</a:t>
            </a:r>
          </a:p>
        </p:txBody>
      </p:sp>
      <p:sp>
        <p:nvSpPr>
          <p:cNvPr id="18" name="CasellaDiTesto 17">
            <a:extLst>
              <a:ext uri="{FF2B5EF4-FFF2-40B4-BE49-F238E27FC236}">
                <a16:creationId xmlns:a16="http://schemas.microsoft.com/office/drawing/2014/main" id="{8D2D381E-95BF-DD4D-FD81-31961E153228}"/>
              </a:ext>
            </a:extLst>
          </p:cNvPr>
          <p:cNvSpPr txBox="1"/>
          <p:nvPr/>
        </p:nvSpPr>
        <p:spPr>
          <a:xfrm>
            <a:off x="8631391" y="2959117"/>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4,87</a:t>
            </a:r>
          </a:p>
        </p:txBody>
      </p:sp>
      <p:sp>
        <p:nvSpPr>
          <p:cNvPr id="19" name="CasellaDiTesto 18">
            <a:extLst>
              <a:ext uri="{FF2B5EF4-FFF2-40B4-BE49-F238E27FC236}">
                <a16:creationId xmlns:a16="http://schemas.microsoft.com/office/drawing/2014/main" id="{25E7181A-2009-473E-8B39-79306566CC65}"/>
              </a:ext>
            </a:extLst>
          </p:cNvPr>
          <p:cNvSpPr txBox="1"/>
          <p:nvPr/>
        </p:nvSpPr>
        <p:spPr>
          <a:xfrm>
            <a:off x="8631391" y="4158120"/>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4,55</a:t>
            </a:r>
          </a:p>
        </p:txBody>
      </p:sp>
      <p:sp>
        <p:nvSpPr>
          <p:cNvPr id="20" name="CasellaDiTesto 19">
            <a:extLst>
              <a:ext uri="{FF2B5EF4-FFF2-40B4-BE49-F238E27FC236}">
                <a16:creationId xmlns:a16="http://schemas.microsoft.com/office/drawing/2014/main" id="{BEA9022B-C675-3E8C-FAA6-7BD290C81BF3}"/>
              </a:ext>
            </a:extLst>
          </p:cNvPr>
          <p:cNvSpPr txBox="1"/>
          <p:nvPr/>
        </p:nvSpPr>
        <p:spPr>
          <a:xfrm>
            <a:off x="8662369" y="4798693"/>
            <a:ext cx="2124636" cy="369332"/>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4,05</a:t>
            </a:r>
          </a:p>
        </p:txBody>
      </p:sp>
      <p:sp>
        <p:nvSpPr>
          <p:cNvPr id="21" name="CasellaDiTesto 20">
            <a:extLst>
              <a:ext uri="{FF2B5EF4-FFF2-40B4-BE49-F238E27FC236}">
                <a16:creationId xmlns:a16="http://schemas.microsoft.com/office/drawing/2014/main" id="{92A05BDD-2B2B-48BC-5980-B1E92D6B0C22}"/>
              </a:ext>
            </a:extLst>
          </p:cNvPr>
          <p:cNvSpPr txBox="1"/>
          <p:nvPr/>
        </p:nvSpPr>
        <p:spPr>
          <a:xfrm>
            <a:off x="10011938" y="5830578"/>
            <a:ext cx="1550134" cy="492443"/>
          </a:xfrm>
          <a:prstGeom prst="rect">
            <a:avLst/>
          </a:prstGeom>
          <a:noFill/>
        </p:spPr>
        <p:txBody>
          <a:bodyPr wrap="square" rtlCol="0">
            <a:spAutoFit/>
          </a:bodyPr>
          <a:lstStyle/>
          <a:p>
            <a:r>
              <a:rPr lang="it-IT" sz="1000" dirty="0">
                <a:solidFill>
                  <a:srgbClr val="595959"/>
                </a:solidFill>
                <a:latin typeface="Lato" panose="020F0502020204030203" pitchFamily="34" charset="0"/>
                <a:ea typeface="Lato" panose="020F0502020204030203" pitchFamily="34" charset="0"/>
                <a:cs typeface="Lato" panose="020F0502020204030203" pitchFamily="34" charset="0"/>
              </a:rPr>
              <a:t>*</a:t>
            </a:r>
            <a:r>
              <a:rPr lang="it-IT" sz="8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Tree>
    <p:extLst>
      <p:ext uri="{BB962C8B-B14F-4D97-AF65-F5344CB8AC3E}">
        <p14:creationId xmlns:p14="http://schemas.microsoft.com/office/powerpoint/2010/main" val="4063531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sp>
        <p:nvSpPr>
          <p:cNvPr id="9" name="Rettangolo 8">
            <a:extLst>
              <a:ext uri="{FF2B5EF4-FFF2-40B4-BE49-F238E27FC236}">
                <a16:creationId xmlns:a16="http://schemas.microsoft.com/office/drawing/2014/main" id="{F8B3436B-6441-4FE3-B458-A0A97DF96C6A}"/>
              </a:ext>
            </a:extLst>
          </p:cNvPr>
          <p:cNvSpPr/>
          <p:nvPr/>
        </p:nvSpPr>
        <p:spPr>
          <a:xfrm>
            <a:off x="-2467144" y="2260061"/>
            <a:ext cx="12192000" cy="6858000"/>
          </a:xfrm>
          <a:prstGeom prst="rect">
            <a:avLst/>
          </a:prstGeom>
          <a:gradFill flip="none" rotWithShape="1">
            <a:gsLst>
              <a:gs pos="0">
                <a:srgbClr val="FFFFFF"/>
              </a:gs>
              <a:gs pos="56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p>
        </p:txBody>
      </p:sp>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6" name="CasellaDiTesto 15">
            <a:extLst>
              <a:ext uri="{FF2B5EF4-FFF2-40B4-BE49-F238E27FC236}">
                <a16:creationId xmlns:a16="http://schemas.microsoft.com/office/drawing/2014/main" id="{F0D10F2F-0F47-46EC-A98D-6DA7F12F0EC0}"/>
              </a:ext>
            </a:extLst>
          </p:cNvPr>
          <p:cNvSpPr txBox="1"/>
          <p:nvPr/>
        </p:nvSpPr>
        <p:spPr>
          <a:xfrm>
            <a:off x="117231" y="2642010"/>
            <a:ext cx="12192000" cy="1754326"/>
          </a:xfrm>
          <a:prstGeom prst="rect">
            <a:avLst/>
          </a:prstGeom>
          <a:noFill/>
        </p:spPr>
        <p:txBody>
          <a:bodyPr wrap="square" rtlCol="0">
            <a:spAutoFit/>
          </a:bodyPr>
          <a:lstStyle>
            <a:defPPr>
              <a:defRPr lang="it-IT"/>
            </a:defPPr>
            <a:lvl1pPr algn="ctr">
              <a:defRPr sz="5400">
                <a:solidFill>
                  <a:srgbClr val="F5BF01"/>
                </a:solidFill>
                <a:latin typeface="Lato Black" panose="020F0502020204030203" pitchFamily="34" charset="0"/>
                <a:ea typeface="Lato Black" panose="020F0502020204030203" pitchFamily="34" charset="0"/>
                <a:cs typeface="Lato Black" panose="020F0502020204030203" pitchFamily="34" charset="0"/>
              </a:defRPr>
            </a:lvl1pPr>
          </a:lstStyle>
          <a:p>
            <a:r>
              <a:rPr lang="it-IT" dirty="0"/>
              <a:t>Seconda fase di ricerca:</a:t>
            </a:r>
          </a:p>
          <a:p>
            <a:r>
              <a:rPr lang="it-IT" dirty="0"/>
              <a:t>Product Test</a:t>
            </a:r>
          </a:p>
        </p:txBody>
      </p:sp>
      <p:sp>
        <p:nvSpPr>
          <p:cNvPr id="10" name="CasellaDiTesto 9">
            <a:extLst>
              <a:ext uri="{FF2B5EF4-FFF2-40B4-BE49-F238E27FC236}">
                <a16:creationId xmlns:a16="http://schemas.microsoft.com/office/drawing/2014/main" id="{CFDD3F1B-A500-49EB-BA60-1F9DE83F1996}"/>
              </a:ext>
            </a:extLst>
          </p:cNvPr>
          <p:cNvSpPr txBox="1"/>
          <p:nvPr/>
        </p:nvSpPr>
        <p:spPr>
          <a:xfrm>
            <a:off x="699252" y="707143"/>
            <a:ext cx="4295553" cy="307777"/>
          </a:xfrm>
          <a:prstGeom prst="rect">
            <a:avLst/>
          </a:prstGeom>
          <a:noFill/>
        </p:spPr>
        <p:txBody>
          <a:bodyPr wrap="square" rtlCol="0">
            <a:spAutoFit/>
          </a:bodyPr>
          <a:lstStyle/>
          <a:p>
            <a:endParaRPr lang="it-IT" sz="1400" dirty="0">
              <a:solidFill>
                <a:srgbClr val="296140"/>
              </a:solidFill>
              <a:latin typeface="Lato" panose="020F0502020204030203" pitchFamily="34" charset="0"/>
              <a:ea typeface="Lato" panose="020F0502020204030203" pitchFamily="34" charset="0"/>
              <a:cs typeface="Lato" panose="020F0502020204030203" pitchFamily="34" charset="0"/>
            </a:endParaRPr>
          </a:p>
        </p:txBody>
      </p:sp>
      <p:sp>
        <p:nvSpPr>
          <p:cNvPr id="13" name="Segnaposto numero diapositiva 3">
            <a:extLst>
              <a:ext uri="{FF2B5EF4-FFF2-40B4-BE49-F238E27FC236}">
                <a16:creationId xmlns:a16="http://schemas.microsoft.com/office/drawing/2014/main" id="{3757804E-9726-4C63-9D06-B8BE2C07AAFA}"/>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28</a:t>
            </a:fld>
            <a:endParaRPr lang="it-IT"/>
          </a:p>
        </p:txBody>
      </p:sp>
      <p:pic>
        <p:nvPicPr>
          <p:cNvPr id="11" name="Immagine 10">
            <a:extLst>
              <a:ext uri="{FF2B5EF4-FFF2-40B4-BE49-F238E27FC236}">
                <a16:creationId xmlns:a16="http://schemas.microsoft.com/office/drawing/2014/main" id="{5959DA72-5F4E-1665-F896-2A09BD621C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5588434"/>
            <a:ext cx="1675294" cy="665998"/>
          </a:xfrm>
          <a:prstGeom prst="rect">
            <a:avLst/>
          </a:prstGeom>
        </p:spPr>
      </p:pic>
    </p:spTree>
    <p:extLst>
      <p:ext uri="{BB962C8B-B14F-4D97-AF65-F5344CB8AC3E}">
        <p14:creationId xmlns:p14="http://schemas.microsoft.com/office/powerpoint/2010/main" val="200723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CD22CD-7C12-4B9C-A1B6-FBD2D2357C7C}"/>
              </a:ext>
            </a:extLst>
          </p:cNvPr>
          <p:cNvSpPr/>
          <p:nvPr/>
        </p:nvSpPr>
        <p:spPr>
          <a:xfrm>
            <a:off x="899427" y="2227144"/>
            <a:ext cx="5931679" cy="1492636"/>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Indagine qualitativa</a:t>
            </a:r>
            <a:endParaRPr lang="it-IT" sz="2800" b="1" dirty="0">
              <a:solidFill>
                <a:srgbClr val="21B18E"/>
              </a:solidFill>
              <a:latin typeface="Lato Black" panose="020F0502020204030203" pitchFamily="34" charset="77"/>
              <a:ea typeface="+mj-ea"/>
              <a:cs typeface="+mj-cs"/>
            </a:endParaRPr>
          </a:p>
        </p:txBody>
      </p:sp>
      <p:sp>
        <p:nvSpPr>
          <p:cNvPr id="3" name="CasellaDiTesto 2">
            <a:extLst>
              <a:ext uri="{FF2B5EF4-FFF2-40B4-BE49-F238E27FC236}">
                <a16:creationId xmlns:a16="http://schemas.microsoft.com/office/drawing/2014/main" id="{60129A72-FEF8-4D69-B552-8240B5DBF3F1}"/>
              </a:ext>
            </a:extLst>
          </p:cNvPr>
          <p:cNvSpPr txBox="1"/>
          <p:nvPr/>
        </p:nvSpPr>
        <p:spPr>
          <a:xfrm>
            <a:off x="1158660" y="2496310"/>
            <a:ext cx="10596875" cy="923330"/>
          </a:xfrm>
          <a:prstGeom prst="rect">
            <a:avLst/>
          </a:prstGeom>
          <a:noFill/>
        </p:spPr>
        <p:txBody>
          <a:bodyPr wrap="square" rtlCol="0">
            <a:spAutoFit/>
          </a:bodyPr>
          <a:lstStyle/>
          <a:p>
            <a:pPr marL="285750" indent="-285750">
              <a:buFontTx/>
              <a:buChar char="-"/>
            </a:pPr>
            <a:r>
              <a:rPr lang="it-IT" dirty="0">
                <a:solidFill>
                  <a:srgbClr val="52575C"/>
                </a:solidFill>
                <a:latin typeface="Lato" panose="020F0502020204030203" pitchFamily="34" charset="0"/>
                <a:ea typeface="Lato" panose="020F0502020204030203" pitchFamily="34" charset="0"/>
                <a:cs typeface="Lato" panose="020F0502020204030203" pitchFamily="34" charset="0"/>
              </a:rPr>
              <a:t>Capire il gradimento e l’efficacia del packaging</a:t>
            </a:r>
          </a:p>
          <a:p>
            <a:pPr marL="285750" indent="-285750">
              <a:buFontTx/>
              <a:buChar char="-"/>
            </a:pPr>
            <a:r>
              <a:rPr lang="it-IT" dirty="0">
                <a:solidFill>
                  <a:srgbClr val="52575C"/>
                </a:solidFill>
                <a:latin typeface="Lato" panose="020F0502020204030203" pitchFamily="34" charset="0"/>
                <a:ea typeface="Lato" panose="020F0502020204030203" pitchFamily="34" charset="0"/>
                <a:cs typeface="Lato" panose="020F0502020204030203" pitchFamily="34" charset="0"/>
              </a:rPr>
              <a:t>Capire la resa del prodotto</a:t>
            </a:r>
          </a:p>
          <a:p>
            <a:pPr marL="285750" indent="-285750">
              <a:buFontTx/>
              <a:buChar char="-"/>
            </a:pPr>
            <a:r>
              <a:rPr lang="it-IT" dirty="0">
                <a:solidFill>
                  <a:srgbClr val="52575C"/>
                </a:solidFill>
                <a:latin typeface="Lato" panose="020F0502020204030203" pitchFamily="34" charset="0"/>
                <a:ea typeface="Lato" panose="020F0502020204030203" pitchFamily="34" charset="0"/>
                <a:cs typeface="Lato" panose="020F0502020204030203" pitchFamily="34" charset="0"/>
              </a:rPr>
              <a:t>Capire la propensione all’acquisto dopo l’assaggio</a:t>
            </a:r>
          </a:p>
        </p:txBody>
      </p:sp>
      <p:sp>
        <p:nvSpPr>
          <p:cNvPr id="10" name="CasellaDiTesto 9">
            <a:extLst>
              <a:ext uri="{FF2B5EF4-FFF2-40B4-BE49-F238E27FC236}">
                <a16:creationId xmlns:a16="http://schemas.microsoft.com/office/drawing/2014/main" id="{2736CB0E-F78A-4883-A467-B78AAC88A64D}"/>
              </a:ext>
            </a:extLst>
          </p:cNvPr>
          <p:cNvSpPr txBox="1"/>
          <p:nvPr/>
        </p:nvSpPr>
        <p:spPr>
          <a:xfrm>
            <a:off x="899427" y="1595118"/>
            <a:ext cx="6097554" cy="369332"/>
          </a:xfrm>
          <a:prstGeom prst="rect">
            <a:avLst/>
          </a:prstGeom>
          <a:noFill/>
        </p:spPr>
        <p:txBody>
          <a:bodyPr wrap="square">
            <a:spAutoFit/>
          </a:bodyPr>
          <a:lstStyle/>
          <a:p>
            <a:r>
              <a:rPr lang="it-IT" dirty="0">
                <a:solidFill>
                  <a:srgbClr val="296140"/>
                </a:solidFill>
                <a:latin typeface="Lato Black" panose="020F0502020204030203" pitchFamily="34" charset="0"/>
                <a:ea typeface="Lato Black" panose="020F0502020204030203" pitchFamily="34" charset="0"/>
                <a:cs typeface="Lato Black" panose="020F0502020204030203" pitchFamily="34" charset="0"/>
              </a:rPr>
              <a:t>Lo Scopo</a:t>
            </a:r>
          </a:p>
        </p:txBody>
      </p:sp>
      <p:sp>
        <p:nvSpPr>
          <p:cNvPr id="11" name="CasellaDiTesto 10">
            <a:extLst>
              <a:ext uri="{FF2B5EF4-FFF2-40B4-BE49-F238E27FC236}">
                <a16:creationId xmlns:a16="http://schemas.microsoft.com/office/drawing/2014/main" id="{BC37E73B-400C-4833-9DC3-4E1EF9CFA4D0}"/>
              </a:ext>
            </a:extLst>
          </p:cNvPr>
          <p:cNvSpPr txBox="1"/>
          <p:nvPr/>
        </p:nvSpPr>
        <p:spPr>
          <a:xfrm>
            <a:off x="899427" y="4015015"/>
            <a:ext cx="6097554" cy="369332"/>
          </a:xfrm>
          <a:prstGeom prst="rect">
            <a:avLst/>
          </a:prstGeom>
          <a:noFill/>
        </p:spPr>
        <p:txBody>
          <a:bodyPr wrap="square">
            <a:spAutoFit/>
          </a:bodyPr>
          <a:lstStyle/>
          <a:p>
            <a:r>
              <a:rPr lang="it-IT" dirty="0">
                <a:solidFill>
                  <a:srgbClr val="296140"/>
                </a:solidFill>
                <a:latin typeface="Lato Black" panose="020F0502020204030203" pitchFamily="34" charset="0"/>
                <a:ea typeface="Lato Black" panose="020F0502020204030203" pitchFamily="34" charset="0"/>
                <a:cs typeface="Lato Black" panose="020F0502020204030203" pitchFamily="34" charset="0"/>
              </a:rPr>
              <a:t>La Metodologia</a:t>
            </a:r>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29</a:t>
            </a:fld>
            <a:endParaRPr lang="it-IT"/>
          </a:p>
        </p:txBody>
      </p:sp>
      <p:sp>
        <p:nvSpPr>
          <p:cNvPr id="15" name="Rettangolo 14">
            <a:extLst>
              <a:ext uri="{FF2B5EF4-FFF2-40B4-BE49-F238E27FC236}">
                <a16:creationId xmlns:a16="http://schemas.microsoft.com/office/drawing/2014/main" id="{89DF4B1F-16BC-7586-1720-1D58FE1D4944}"/>
              </a:ext>
            </a:extLst>
          </p:cNvPr>
          <p:cNvSpPr/>
          <p:nvPr/>
        </p:nvSpPr>
        <p:spPr>
          <a:xfrm>
            <a:off x="899427" y="4485677"/>
            <a:ext cx="3483221" cy="1776742"/>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asellaDiTesto 15">
            <a:extLst>
              <a:ext uri="{FF2B5EF4-FFF2-40B4-BE49-F238E27FC236}">
                <a16:creationId xmlns:a16="http://schemas.microsoft.com/office/drawing/2014/main" id="{02228BB4-AD08-D0D3-6040-D51FE03879B4}"/>
              </a:ext>
            </a:extLst>
          </p:cNvPr>
          <p:cNvSpPr txBox="1"/>
          <p:nvPr/>
        </p:nvSpPr>
        <p:spPr>
          <a:xfrm>
            <a:off x="1027580" y="4611240"/>
            <a:ext cx="3186953" cy="1569660"/>
          </a:xfrm>
          <a:prstGeom prst="rect">
            <a:avLst/>
          </a:prstGeom>
          <a:noFill/>
        </p:spPr>
        <p:txBody>
          <a:bodyPr wrap="square" rtlCol="0">
            <a:spAutoFit/>
          </a:bodyPr>
          <a:lstStyle/>
          <a:p>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Product Test</a:t>
            </a:r>
          </a:p>
          <a:p>
            <a:endParaRPr lang="it-IT" sz="800" dirty="0">
              <a:solidFill>
                <a:srgbClr val="52575C"/>
              </a:solidFill>
              <a:latin typeface="Lato" panose="020F0502020204030203" pitchFamily="34" charset="0"/>
              <a:ea typeface="Lato" panose="020F0502020204030203" pitchFamily="34" charset="0"/>
              <a:cs typeface="Lato" panose="020F0502020204030203" pitchFamily="34" charset="0"/>
            </a:endParaRPr>
          </a:p>
          <a:p>
            <a:r>
              <a:rPr lang="it-IT" sz="1400" dirty="0">
                <a:solidFill>
                  <a:srgbClr val="52575C"/>
                </a:solidFill>
                <a:latin typeface="Lato" panose="020F0502020204030203" pitchFamily="34" charset="0"/>
                <a:ea typeface="Lato" panose="020F0502020204030203" pitchFamily="34" charset="0"/>
                <a:cs typeface="Lato" panose="020F0502020204030203" pitchFamily="34" charset="0"/>
              </a:rPr>
              <a:t>Consumatori </a:t>
            </a:r>
            <a:r>
              <a:rPr lang="it-IT" sz="1400" dirty="0" err="1">
                <a:solidFill>
                  <a:srgbClr val="52575C"/>
                </a:solidFill>
                <a:latin typeface="Lato" panose="020F0502020204030203" pitchFamily="34" charset="0"/>
                <a:ea typeface="Lato" panose="020F0502020204030203" pitchFamily="34" charset="0"/>
                <a:cs typeface="Lato" panose="020F0502020204030203" pitchFamily="34" charset="0"/>
              </a:rPr>
              <a:t>Foodu</a:t>
            </a:r>
            <a:r>
              <a:rPr lang="it-IT" sz="1400" dirty="0">
                <a:solidFill>
                  <a:srgbClr val="52575C"/>
                </a:solidFill>
                <a:latin typeface="Lato" panose="020F0502020204030203" pitchFamily="34" charset="0"/>
                <a:ea typeface="Lato" panose="020F0502020204030203" pitchFamily="34" charset="0"/>
                <a:cs typeface="Lato" panose="020F0502020204030203" pitchFamily="34" charset="0"/>
              </a:rPr>
              <a:t> selezionati hanno utilizzato il prodotto e dato la loro opinione su packaging, prodotto ed espresso la loro propensione all’acquisto</a:t>
            </a:r>
            <a:endParaRPr lang="it-IT" sz="2400" dirty="0">
              <a:solidFill>
                <a:srgbClr val="52575C"/>
              </a:solidFill>
              <a:latin typeface="Lato" panose="020F0502020204030203" pitchFamily="34" charset="0"/>
              <a:ea typeface="Lato" panose="020F0502020204030203" pitchFamily="34" charset="0"/>
              <a:cs typeface="Lato" panose="020F0502020204030203" pitchFamily="34" charset="0"/>
            </a:endParaRPr>
          </a:p>
        </p:txBody>
      </p:sp>
      <p:pic>
        <p:nvPicPr>
          <p:cNvPr id="4" name="Immagine 3">
            <a:extLst>
              <a:ext uri="{FF2B5EF4-FFF2-40B4-BE49-F238E27FC236}">
                <a16:creationId xmlns:a16="http://schemas.microsoft.com/office/drawing/2014/main" id="{B451E595-B191-997E-6ABB-6C625E49A19B}"/>
              </a:ext>
            </a:extLst>
          </p:cNvPr>
          <p:cNvPicPr>
            <a:picLocks noChangeAspect="1"/>
          </p:cNvPicPr>
          <p:nvPr/>
        </p:nvPicPr>
        <p:blipFill rotWithShape="1">
          <a:blip r:embed="rId4">
            <a:extLst>
              <a:ext uri="{28A0092B-C50C-407E-A947-70E740481C1C}">
                <a14:useLocalDpi xmlns:a14="http://schemas.microsoft.com/office/drawing/2010/main" val="0"/>
              </a:ext>
            </a:extLst>
          </a:blip>
          <a:srcRect l="13050" t="22879" r="10087" b="23259"/>
          <a:stretch/>
        </p:blipFill>
        <p:spPr>
          <a:xfrm>
            <a:off x="7472451" y="2213003"/>
            <a:ext cx="3857314" cy="3604024"/>
          </a:xfrm>
          <a:prstGeom prst="rect">
            <a:avLst/>
          </a:prstGeom>
        </p:spPr>
      </p:pic>
      <p:sp>
        <p:nvSpPr>
          <p:cNvPr id="18" name="Rettangolo 17">
            <a:extLst>
              <a:ext uri="{FF2B5EF4-FFF2-40B4-BE49-F238E27FC236}">
                <a16:creationId xmlns:a16="http://schemas.microsoft.com/office/drawing/2014/main" id="{F76A0D39-EF21-72DB-2E73-772854609315}"/>
              </a:ext>
            </a:extLst>
          </p:cNvPr>
          <p:cNvSpPr/>
          <p:nvPr/>
        </p:nvSpPr>
        <p:spPr>
          <a:xfrm>
            <a:off x="7326049" y="5532165"/>
            <a:ext cx="4150117" cy="869864"/>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a:extLst>
              <a:ext uri="{FF2B5EF4-FFF2-40B4-BE49-F238E27FC236}">
                <a16:creationId xmlns:a16="http://schemas.microsoft.com/office/drawing/2014/main" id="{64C157C7-07C6-6A2D-6045-DA0ED0E96220}"/>
              </a:ext>
            </a:extLst>
          </p:cNvPr>
          <p:cNvSpPr txBox="1"/>
          <p:nvPr/>
        </p:nvSpPr>
        <p:spPr>
          <a:xfrm>
            <a:off x="7418730" y="5688037"/>
            <a:ext cx="3964754" cy="523220"/>
          </a:xfrm>
          <a:prstGeom prst="rect">
            <a:avLst/>
          </a:prstGeom>
          <a:noFill/>
        </p:spPr>
        <p:txBody>
          <a:bodyPr wrap="square" rtlCol="0">
            <a:spAutoFit/>
          </a:bodyPr>
          <a:lstStyle/>
          <a:p>
            <a:pPr algn="ctr"/>
            <a:r>
              <a:rPr lang="it-IT" sz="1200" dirty="0">
                <a:solidFill>
                  <a:srgbClr val="52575C"/>
                </a:solidFill>
                <a:latin typeface="Lato" panose="020F0502020204030203" pitchFamily="34" charset="0"/>
                <a:ea typeface="Lato" panose="020F0502020204030203" pitchFamily="34" charset="0"/>
                <a:cs typeface="Lato" panose="020F0502020204030203" pitchFamily="34" charset="0"/>
              </a:rPr>
              <a:t>Quanti consumatori hanno scelto ogni tipo di pasta?</a:t>
            </a:r>
          </a:p>
          <a:p>
            <a:pPr algn="ct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Risini 4 / Stelline 6 / Quadrucci 10</a:t>
            </a:r>
          </a:p>
        </p:txBody>
      </p:sp>
    </p:spTree>
    <p:extLst>
      <p:ext uri="{BB962C8B-B14F-4D97-AF65-F5344CB8AC3E}">
        <p14:creationId xmlns:p14="http://schemas.microsoft.com/office/powerpoint/2010/main" val="384215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tangolo 25">
            <a:extLst>
              <a:ext uri="{FF2B5EF4-FFF2-40B4-BE49-F238E27FC236}">
                <a16:creationId xmlns:a16="http://schemas.microsoft.com/office/drawing/2014/main" id="{F6AA78D9-3566-E88A-32A0-922754C6F387}"/>
              </a:ext>
            </a:extLst>
          </p:cNvPr>
          <p:cNvSpPr/>
          <p:nvPr/>
        </p:nvSpPr>
        <p:spPr>
          <a:xfrm>
            <a:off x="7715063" y="2500309"/>
            <a:ext cx="3673662" cy="3392757"/>
          </a:xfrm>
          <a:prstGeom prst="rect">
            <a:avLst/>
          </a:prstGeom>
          <a:solidFill>
            <a:srgbClr val="F5B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5F1274D7-A29B-E1BF-ACFC-8BCF8C151D26}"/>
              </a:ext>
            </a:extLst>
          </p:cNvPr>
          <p:cNvSpPr/>
          <p:nvPr/>
        </p:nvSpPr>
        <p:spPr>
          <a:xfrm>
            <a:off x="618565" y="2500309"/>
            <a:ext cx="7057307" cy="3392757"/>
          </a:xfrm>
          <a:prstGeom prst="rect">
            <a:avLst/>
          </a:prstGeom>
          <a:solidFill>
            <a:srgbClr val="87D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9D8CA482-D7DF-49D5-B23B-D85B02972B0F}"/>
              </a:ext>
            </a:extLst>
          </p:cNvPr>
          <p:cNvSpPr/>
          <p:nvPr/>
        </p:nvSpPr>
        <p:spPr>
          <a:xfrm>
            <a:off x="4258984" y="3065581"/>
            <a:ext cx="3115582" cy="1776742"/>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Indagine qualitativa</a:t>
            </a:r>
            <a:endParaRPr lang="it-IT" sz="2800" b="1" dirty="0">
              <a:solidFill>
                <a:srgbClr val="21B18E"/>
              </a:solidFill>
              <a:latin typeface="Lato Black" panose="020F0502020204030203" pitchFamily="34" charset="77"/>
              <a:ea typeface="+mj-ea"/>
              <a:cs typeface="+mj-cs"/>
            </a:endParaRPr>
          </a:p>
        </p:txBody>
      </p:sp>
      <p:sp>
        <p:nvSpPr>
          <p:cNvPr id="11" name="CasellaDiTesto 10">
            <a:extLst>
              <a:ext uri="{FF2B5EF4-FFF2-40B4-BE49-F238E27FC236}">
                <a16:creationId xmlns:a16="http://schemas.microsoft.com/office/drawing/2014/main" id="{BC37E73B-400C-4833-9DC3-4E1EF9CFA4D0}"/>
              </a:ext>
            </a:extLst>
          </p:cNvPr>
          <p:cNvSpPr txBox="1"/>
          <p:nvPr/>
        </p:nvSpPr>
        <p:spPr>
          <a:xfrm>
            <a:off x="717141" y="2021443"/>
            <a:ext cx="6097554" cy="369332"/>
          </a:xfrm>
          <a:prstGeom prst="rect">
            <a:avLst/>
          </a:prstGeom>
          <a:noFill/>
        </p:spPr>
        <p:txBody>
          <a:bodyPr wrap="square">
            <a:spAutoFit/>
          </a:bodyPr>
          <a:lstStyle/>
          <a:p>
            <a:r>
              <a:rPr lang="it-IT" dirty="0">
                <a:solidFill>
                  <a:srgbClr val="296140"/>
                </a:solidFill>
                <a:latin typeface="Lato Black" panose="020F0502020204030203" pitchFamily="34" charset="0"/>
                <a:ea typeface="Lato Black" panose="020F0502020204030203" pitchFamily="34" charset="0"/>
                <a:cs typeface="Lato Black" panose="020F0502020204030203" pitchFamily="34" charset="0"/>
              </a:rPr>
              <a:t>La Metodologia</a:t>
            </a:r>
          </a:p>
        </p:txBody>
      </p:sp>
      <p:sp>
        <p:nvSpPr>
          <p:cNvPr id="14" name="CasellaDiTesto 13">
            <a:extLst>
              <a:ext uri="{FF2B5EF4-FFF2-40B4-BE49-F238E27FC236}">
                <a16:creationId xmlns:a16="http://schemas.microsoft.com/office/drawing/2014/main" id="{03C64E5C-35C9-4C3A-A581-9484A89C6696}"/>
              </a:ext>
            </a:extLst>
          </p:cNvPr>
          <p:cNvSpPr txBox="1"/>
          <p:nvPr/>
        </p:nvSpPr>
        <p:spPr>
          <a:xfrm>
            <a:off x="4383711" y="3653984"/>
            <a:ext cx="2809705" cy="461665"/>
          </a:xfrm>
          <a:prstGeom prst="rect">
            <a:avLst/>
          </a:prstGeom>
          <a:noFill/>
        </p:spPr>
        <p:txBody>
          <a:bodyPr wrap="square" rtlCol="0">
            <a:spAutoFit/>
          </a:bodyPr>
          <a:lstStyle/>
          <a:p>
            <a:pPr algn="ctr"/>
            <a:r>
              <a:rPr lang="it-IT" sz="2400" b="1" dirty="0">
                <a:solidFill>
                  <a:srgbClr val="52575C"/>
                </a:solidFill>
                <a:latin typeface="Lato" panose="020F0502020204030203" pitchFamily="34" charset="0"/>
                <a:ea typeface="Lato" panose="020F0502020204030203" pitchFamily="34" charset="0"/>
                <a:cs typeface="Lato" panose="020F0502020204030203" pitchFamily="34" charset="0"/>
              </a:rPr>
              <a:t>Concept Test</a:t>
            </a:r>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3</a:t>
            </a:fld>
            <a:endParaRPr lang="it-IT"/>
          </a:p>
        </p:txBody>
      </p:sp>
      <p:sp>
        <p:nvSpPr>
          <p:cNvPr id="20" name="Rettangolo 19">
            <a:extLst>
              <a:ext uri="{FF2B5EF4-FFF2-40B4-BE49-F238E27FC236}">
                <a16:creationId xmlns:a16="http://schemas.microsoft.com/office/drawing/2014/main" id="{1D00332A-ECF9-17B4-15D3-552147A69E7C}"/>
              </a:ext>
            </a:extLst>
          </p:cNvPr>
          <p:cNvSpPr/>
          <p:nvPr/>
        </p:nvSpPr>
        <p:spPr>
          <a:xfrm>
            <a:off x="897404" y="3052006"/>
            <a:ext cx="3115582" cy="1741543"/>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asellaDiTesto 20">
            <a:extLst>
              <a:ext uri="{FF2B5EF4-FFF2-40B4-BE49-F238E27FC236}">
                <a16:creationId xmlns:a16="http://schemas.microsoft.com/office/drawing/2014/main" id="{3D0B6BEF-F82A-93A1-3C69-B8B090A65ECF}"/>
              </a:ext>
            </a:extLst>
          </p:cNvPr>
          <p:cNvSpPr txBox="1"/>
          <p:nvPr/>
        </p:nvSpPr>
        <p:spPr>
          <a:xfrm>
            <a:off x="1050342" y="3394189"/>
            <a:ext cx="2809705" cy="1323439"/>
          </a:xfrm>
          <a:prstGeom prst="rect">
            <a:avLst/>
          </a:prstGeom>
          <a:noFill/>
        </p:spPr>
        <p:txBody>
          <a:bodyPr wrap="square" rtlCol="0">
            <a:spAutoFit/>
          </a:bodyPr>
          <a:lstStyle/>
          <a:p>
            <a:pPr algn="ctr"/>
            <a:r>
              <a:rPr lang="it-IT" sz="2400" b="1" dirty="0">
                <a:solidFill>
                  <a:srgbClr val="52575C"/>
                </a:solidFill>
                <a:latin typeface="Lato" panose="020F0502020204030203" pitchFamily="34" charset="0"/>
                <a:ea typeface="Lato" panose="020F0502020204030203" pitchFamily="34" charset="0"/>
                <a:cs typeface="Lato" panose="020F0502020204030203" pitchFamily="34" charset="0"/>
              </a:rPr>
              <a:t>Questionario sulle abitudini di consumo</a:t>
            </a:r>
          </a:p>
          <a:p>
            <a:pPr algn="ctr"/>
            <a:endParaRPr lang="it-IT" sz="800" dirty="0">
              <a:solidFill>
                <a:srgbClr val="52575C"/>
              </a:solidFill>
              <a:latin typeface="Lato" panose="020F0502020204030203" pitchFamily="34" charset="0"/>
              <a:ea typeface="Lato" panose="020F0502020204030203" pitchFamily="34" charset="0"/>
              <a:cs typeface="Lato" panose="020F0502020204030203" pitchFamily="34" charset="0"/>
            </a:endParaRPr>
          </a:p>
        </p:txBody>
      </p:sp>
      <p:sp>
        <p:nvSpPr>
          <p:cNvPr id="22" name="Rettangolo 21">
            <a:extLst>
              <a:ext uri="{FF2B5EF4-FFF2-40B4-BE49-F238E27FC236}">
                <a16:creationId xmlns:a16="http://schemas.microsoft.com/office/drawing/2014/main" id="{459C7B2C-BE6C-5827-086A-4EE3C9609F55}"/>
              </a:ext>
            </a:extLst>
          </p:cNvPr>
          <p:cNvSpPr/>
          <p:nvPr/>
        </p:nvSpPr>
        <p:spPr>
          <a:xfrm>
            <a:off x="7974508" y="3057900"/>
            <a:ext cx="3115582" cy="1776742"/>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ED96775F-8D04-FDBD-9068-2ACA67C91D58}"/>
              </a:ext>
            </a:extLst>
          </p:cNvPr>
          <p:cNvSpPr txBox="1"/>
          <p:nvPr/>
        </p:nvSpPr>
        <p:spPr>
          <a:xfrm>
            <a:off x="8127446" y="3530772"/>
            <a:ext cx="2809705" cy="830997"/>
          </a:xfrm>
          <a:prstGeom prst="rect">
            <a:avLst/>
          </a:prstGeom>
          <a:noFill/>
        </p:spPr>
        <p:txBody>
          <a:bodyPr wrap="square" rtlCol="0">
            <a:spAutoFit/>
          </a:bodyPr>
          <a:lstStyle/>
          <a:p>
            <a:pPr algn="ctr"/>
            <a:r>
              <a:rPr lang="it-IT" sz="2400" b="1" dirty="0">
                <a:solidFill>
                  <a:srgbClr val="52575C"/>
                </a:solidFill>
                <a:latin typeface="Lato" panose="020F0502020204030203" pitchFamily="34" charset="0"/>
                <a:ea typeface="Lato" panose="020F0502020204030203" pitchFamily="34" charset="0"/>
                <a:cs typeface="Lato" panose="020F0502020204030203" pitchFamily="34" charset="0"/>
              </a:rPr>
              <a:t>Product Test (assaggio)</a:t>
            </a:r>
          </a:p>
        </p:txBody>
      </p:sp>
      <p:sp>
        <p:nvSpPr>
          <p:cNvPr id="5" name="CasellaDiTesto 4">
            <a:extLst>
              <a:ext uri="{FF2B5EF4-FFF2-40B4-BE49-F238E27FC236}">
                <a16:creationId xmlns:a16="http://schemas.microsoft.com/office/drawing/2014/main" id="{5A87DA65-D281-D4E0-7EDC-AC1342C3D1E8}"/>
              </a:ext>
            </a:extLst>
          </p:cNvPr>
          <p:cNvSpPr txBox="1"/>
          <p:nvPr/>
        </p:nvSpPr>
        <p:spPr>
          <a:xfrm>
            <a:off x="1895074" y="2565073"/>
            <a:ext cx="4235823" cy="369332"/>
          </a:xfrm>
          <a:prstGeom prst="rect">
            <a:avLst/>
          </a:prstGeom>
          <a:noFill/>
        </p:spPr>
        <p:txBody>
          <a:bodyPr wrap="square" rtlCol="0">
            <a:spAutoFit/>
          </a:bodyPr>
          <a:lstStyle/>
          <a:p>
            <a:pPr algn="ct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Prima fase di ricerca</a:t>
            </a:r>
          </a:p>
        </p:txBody>
      </p:sp>
      <p:sp>
        <p:nvSpPr>
          <p:cNvPr id="27" name="CasellaDiTesto 26">
            <a:extLst>
              <a:ext uri="{FF2B5EF4-FFF2-40B4-BE49-F238E27FC236}">
                <a16:creationId xmlns:a16="http://schemas.microsoft.com/office/drawing/2014/main" id="{90AC3485-1478-0E33-7190-2F9D33F7F33D}"/>
              </a:ext>
            </a:extLst>
          </p:cNvPr>
          <p:cNvSpPr txBox="1"/>
          <p:nvPr/>
        </p:nvSpPr>
        <p:spPr>
          <a:xfrm>
            <a:off x="7414386" y="2594439"/>
            <a:ext cx="4235823" cy="369332"/>
          </a:xfrm>
          <a:prstGeom prst="rect">
            <a:avLst/>
          </a:prstGeom>
          <a:noFill/>
        </p:spPr>
        <p:txBody>
          <a:bodyPr wrap="square" rtlCol="0">
            <a:spAutoFit/>
          </a:bodyPr>
          <a:lstStyle/>
          <a:p>
            <a:pPr algn="ctr"/>
            <a:r>
              <a:rPr lang="it-IT" b="1" dirty="0">
                <a:solidFill>
                  <a:srgbClr val="595959"/>
                </a:solidFill>
                <a:latin typeface="Lato" panose="020F0502020204030203" pitchFamily="34" charset="0"/>
                <a:ea typeface="Lato" panose="020F0502020204030203" pitchFamily="34" charset="0"/>
                <a:cs typeface="Lato" panose="020F0502020204030203" pitchFamily="34" charset="0"/>
              </a:rPr>
              <a:t>Seconda fase di ricerca</a:t>
            </a:r>
          </a:p>
        </p:txBody>
      </p:sp>
      <p:sp>
        <p:nvSpPr>
          <p:cNvPr id="9" name="CasellaDiTesto 8">
            <a:extLst>
              <a:ext uri="{FF2B5EF4-FFF2-40B4-BE49-F238E27FC236}">
                <a16:creationId xmlns:a16="http://schemas.microsoft.com/office/drawing/2014/main" id="{A39E8F1D-9E7E-5DE1-45D1-706E55AC56B2}"/>
              </a:ext>
            </a:extLst>
          </p:cNvPr>
          <p:cNvSpPr txBox="1"/>
          <p:nvPr/>
        </p:nvSpPr>
        <p:spPr>
          <a:xfrm>
            <a:off x="840983" y="5044421"/>
            <a:ext cx="6558604" cy="523220"/>
          </a:xfrm>
          <a:prstGeom prst="rect">
            <a:avLst/>
          </a:prstGeom>
          <a:noFill/>
        </p:spPr>
        <p:txBody>
          <a:bodyPr wrap="square" rtlCol="0">
            <a:spAutoFit/>
          </a:bodyPr>
          <a:lstStyle/>
          <a:p>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Nella prima fase abbiamo coinvolto sia persone che attualmente stanno svezzando i propri bambini che persone che hanno già terminato lo svezzamento </a:t>
            </a:r>
          </a:p>
        </p:txBody>
      </p:sp>
      <p:sp>
        <p:nvSpPr>
          <p:cNvPr id="28" name="CasellaDiTesto 27">
            <a:extLst>
              <a:ext uri="{FF2B5EF4-FFF2-40B4-BE49-F238E27FC236}">
                <a16:creationId xmlns:a16="http://schemas.microsoft.com/office/drawing/2014/main" id="{49F2EBD4-DC79-60AB-3A02-AA270091212F}"/>
              </a:ext>
            </a:extLst>
          </p:cNvPr>
          <p:cNvSpPr txBox="1"/>
          <p:nvPr/>
        </p:nvSpPr>
        <p:spPr>
          <a:xfrm>
            <a:off x="7974508" y="4962888"/>
            <a:ext cx="3381190" cy="738664"/>
          </a:xfrm>
          <a:prstGeom prst="rect">
            <a:avLst/>
          </a:prstGeom>
          <a:noFill/>
        </p:spPr>
        <p:txBody>
          <a:bodyPr wrap="square" rtlCol="0">
            <a:spAutoFit/>
          </a:bodyPr>
          <a:lstStyle/>
          <a:p>
            <a:r>
              <a:rPr lang="it-IT" sz="1400" dirty="0">
                <a:solidFill>
                  <a:srgbClr val="595959"/>
                </a:solidFill>
                <a:latin typeface="Lato" panose="020F0502020204030203" pitchFamily="34" charset="0"/>
                <a:ea typeface="Lato" panose="020F0502020204030203" pitchFamily="34" charset="0"/>
                <a:cs typeface="Lato" panose="020F0502020204030203" pitchFamily="34" charset="0"/>
              </a:rPr>
              <a:t>Nella seconda fase abbiamo coinvolto solo genitori che stanno svezzando i propri figli</a:t>
            </a:r>
          </a:p>
        </p:txBody>
      </p:sp>
    </p:spTree>
    <p:extLst>
      <p:ext uri="{BB962C8B-B14F-4D97-AF65-F5344CB8AC3E}">
        <p14:creationId xmlns:p14="http://schemas.microsoft.com/office/powerpoint/2010/main" val="251190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05E0B30E-D618-4B9D-9F4F-8EE9CAC62098}"/>
              </a:ext>
            </a:extLst>
          </p:cNvPr>
          <p:cNvSpPr/>
          <p:nvPr/>
        </p:nvSpPr>
        <p:spPr>
          <a:xfrm>
            <a:off x="811406" y="1714648"/>
            <a:ext cx="2227107" cy="4357221"/>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consumatori coinvolti</a:t>
            </a:r>
            <a:endParaRPr lang="it-IT" sz="2800" b="1" dirty="0">
              <a:solidFill>
                <a:srgbClr val="21B18E"/>
              </a:solidFill>
              <a:latin typeface="Lato Black" panose="020F0502020204030203" pitchFamily="34" charset="77"/>
              <a:ea typeface="+mj-ea"/>
              <a:cs typeface="+mj-cs"/>
            </a:endParaRPr>
          </a:p>
        </p:txBody>
      </p:sp>
      <p:sp>
        <p:nvSpPr>
          <p:cNvPr id="18" name="Rettangolo 17">
            <a:extLst>
              <a:ext uri="{FF2B5EF4-FFF2-40B4-BE49-F238E27FC236}">
                <a16:creationId xmlns:a16="http://schemas.microsoft.com/office/drawing/2014/main" id="{81103151-A10A-4EDA-A3B0-10E780FE0356}"/>
              </a:ext>
            </a:extLst>
          </p:cNvPr>
          <p:cNvSpPr/>
          <p:nvPr/>
        </p:nvSpPr>
        <p:spPr>
          <a:xfrm>
            <a:off x="742948" y="1569049"/>
            <a:ext cx="2295565" cy="270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FFBA98FA-7773-426A-B3F6-63540DF78C34}"/>
              </a:ext>
            </a:extLst>
          </p:cNvPr>
          <p:cNvSpPr/>
          <p:nvPr/>
        </p:nvSpPr>
        <p:spPr>
          <a:xfrm>
            <a:off x="718458" y="5959321"/>
            <a:ext cx="2320055" cy="473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F470EFFC-42B1-48AC-9FE4-B8AF3F2F4EB9}"/>
              </a:ext>
            </a:extLst>
          </p:cNvPr>
          <p:cNvSpPr/>
          <p:nvPr/>
        </p:nvSpPr>
        <p:spPr>
          <a:xfrm rot="5400000">
            <a:off x="-1588013" y="3788200"/>
            <a:ext cx="4532734" cy="315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889102FB-DDB9-4CCE-8220-FA360C712C61}"/>
              </a:ext>
            </a:extLst>
          </p:cNvPr>
          <p:cNvSpPr txBox="1"/>
          <p:nvPr/>
        </p:nvSpPr>
        <p:spPr>
          <a:xfrm>
            <a:off x="1008375" y="2155618"/>
            <a:ext cx="1840247" cy="2862322"/>
          </a:xfrm>
          <a:prstGeom prst="rect">
            <a:avLst/>
          </a:prstGeom>
          <a:noFill/>
        </p:spPr>
        <p:txBody>
          <a:bodyPr wrap="square" rtlCol="0">
            <a:spAutoFit/>
          </a:bodyPr>
          <a:lstStyle/>
          <a:p>
            <a:r>
              <a:rPr lang="it-IT" sz="2000" b="1" dirty="0">
                <a:solidFill>
                  <a:srgbClr val="52575C"/>
                </a:solidFill>
                <a:latin typeface="Lato" panose="020F0502020204030203" pitchFamily="34" charset="0"/>
                <a:ea typeface="Lato" panose="020F0502020204030203" pitchFamily="34" charset="0"/>
                <a:cs typeface="Lato" panose="020F0502020204030203" pitchFamily="34" charset="0"/>
              </a:rPr>
              <a:t>20</a:t>
            </a:r>
            <a:r>
              <a:rPr lang="it-IT" sz="2000" dirty="0">
                <a:solidFill>
                  <a:srgbClr val="52575C"/>
                </a:solidFill>
                <a:latin typeface="Lato" panose="020F0502020204030203" pitchFamily="34" charset="0"/>
                <a:ea typeface="Lato" panose="020F0502020204030203" pitchFamily="34" charset="0"/>
                <a:cs typeface="Lato" panose="020F0502020204030203" pitchFamily="34" charset="0"/>
              </a:rPr>
              <a:t> consumatori con bambini in fase si svezzamento hanno provato la pastina e dato la loro opinione</a:t>
            </a:r>
          </a:p>
        </p:txBody>
      </p:sp>
      <p:graphicFrame>
        <p:nvGraphicFramePr>
          <p:cNvPr id="25" name="Grafico 24">
            <a:extLst>
              <a:ext uri="{FF2B5EF4-FFF2-40B4-BE49-F238E27FC236}">
                <a16:creationId xmlns:a16="http://schemas.microsoft.com/office/drawing/2014/main" id="{CC0C0FFD-A3AF-4801-BC15-68DDDDAC7189}"/>
              </a:ext>
            </a:extLst>
          </p:cNvPr>
          <p:cNvGraphicFramePr/>
          <p:nvPr>
            <p:extLst>
              <p:ext uri="{D42A27DB-BD31-4B8C-83A1-F6EECF244321}">
                <p14:modId xmlns:p14="http://schemas.microsoft.com/office/powerpoint/2010/main" val="495296839"/>
              </p:ext>
            </p:extLst>
          </p:nvPr>
        </p:nvGraphicFramePr>
        <p:xfrm>
          <a:off x="3785155" y="4170150"/>
          <a:ext cx="3437007" cy="2340095"/>
        </p:xfrm>
        <a:graphic>
          <a:graphicData uri="http://schemas.openxmlformats.org/drawingml/2006/chart">
            <c:chart xmlns:c="http://schemas.openxmlformats.org/drawingml/2006/chart" xmlns:r="http://schemas.openxmlformats.org/officeDocument/2006/relationships" r:id="rId5"/>
          </a:graphicData>
        </a:graphic>
      </p:graphicFrame>
      <p:sp>
        <p:nvSpPr>
          <p:cNvPr id="2" name="CasellaDiTesto 1">
            <a:extLst>
              <a:ext uri="{FF2B5EF4-FFF2-40B4-BE49-F238E27FC236}">
                <a16:creationId xmlns:a16="http://schemas.microsoft.com/office/drawing/2014/main" id="{21DF2610-B636-4C9A-BF17-6C09497DD8A1}"/>
              </a:ext>
            </a:extLst>
          </p:cNvPr>
          <p:cNvSpPr txBox="1"/>
          <p:nvPr/>
        </p:nvSpPr>
        <p:spPr>
          <a:xfrm>
            <a:off x="3478321" y="4045783"/>
            <a:ext cx="3605461" cy="721733"/>
          </a:xfrm>
          <a:prstGeom prst="rect">
            <a:avLst/>
          </a:prstGeom>
          <a:noFill/>
        </p:spPr>
        <p:txBody>
          <a:bodyPr wrap="square" rtlCol="0">
            <a:spAutoFit/>
          </a:bodyPr>
          <a:lstStyle/>
          <a:p>
            <a:pPr algn="ctr">
              <a:defRPr sz="2128" b="1" i="0" u="none" strike="noStrike" kern="1200" baseline="0">
                <a:solidFill>
                  <a:prstClr val="black">
                    <a:lumMod val="65000"/>
                    <a:lumOff val="35000"/>
                  </a:prstClr>
                </a:solidFill>
                <a:latin typeface="+mn-lt"/>
                <a:ea typeface="+mn-ea"/>
                <a:cs typeface="+mn-cs"/>
              </a:defRPr>
            </a:pPr>
            <a:r>
              <a:rPr lang="en-US" sz="2000" b="1" dirty="0" err="1">
                <a:solidFill>
                  <a:srgbClr val="595959"/>
                </a:solidFill>
              </a:rPr>
              <a:t>Distribuzione</a:t>
            </a:r>
            <a:r>
              <a:rPr lang="en-US" sz="2000" b="1" dirty="0">
                <a:solidFill>
                  <a:srgbClr val="595959"/>
                </a:solidFill>
              </a:rPr>
              <a:t> </a:t>
            </a:r>
            <a:r>
              <a:rPr lang="en-US" sz="2000" b="1" dirty="0" err="1">
                <a:solidFill>
                  <a:srgbClr val="595959"/>
                </a:solidFill>
              </a:rPr>
              <a:t>sul</a:t>
            </a:r>
            <a:r>
              <a:rPr lang="en-US" sz="2000" b="1" dirty="0">
                <a:solidFill>
                  <a:srgbClr val="595959"/>
                </a:solidFill>
              </a:rPr>
              <a:t> </a:t>
            </a:r>
            <a:r>
              <a:rPr lang="en-US" sz="2000" b="1" dirty="0" err="1">
                <a:solidFill>
                  <a:srgbClr val="595959"/>
                </a:solidFill>
              </a:rPr>
              <a:t>territorio</a:t>
            </a:r>
            <a:endParaRPr lang="en-US" sz="2000" b="1" dirty="0">
              <a:solidFill>
                <a:srgbClr val="595959"/>
              </a:solidFill>
            </a:endParaRPr>
          </a:p>
          <a:p>
            <a:endParaRPr lang="it-IT" sz="2000" dirty="0">
              <a:solidFill>
                <a:srgbClr val="595959"/>
              </a:solidFill>
            </a:endParaRPr>
          </a:p>
        </p:txBody>
      </p:sp>
      <p:sp>
        <p:nvSpPr>
          <p:cNvPr id="20" name="Segnaposto numero diapositiva 3">
            <a:extLst>
              <a:ext uri="{FF2B5EF4-FFF2-40B4-BE49-F238E27FC236}">
                <a16:creationId xmlns:a16="http://schemas.microsoft.com/office/drawing/2014/main" id="{552DFB7A-F224-4B33-A366-32E67C70FC89}"/>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30</a:t>
            </a:fld>
            <a:endParaRPr lang="it-IT"/>
          </a:p>
        </p:txBody>
      </p:sp>
      <p:graphicFrame>
        <p:nvGraphicFramePr>
          <p:cNvPr id="15" name="Grafico 14">
            <a:extLst>
              <a:ext uri="{FF2B5EF4-FFF2-40B4-BE49-F238E27FC236}">
                <a16:creationId xmlns:a16="http://schemas.microsoft.com/office/drawing/2014/main" id="{CE309377-5951-4180-BB01-722860D056E1}"/>
              </a:ext>
            </a:extLst>
          </p:cNvPr>
          <p:cNvGraphicFramePr/>
          <p:nvPr>
            <p:extLst>
              <p:ext uri="{D42A27DB-BD31-4B8C-83A1-F6EECF244321}">
                <p14:modId xmlns:p14="http://schemas.microsoft.com/office/powerpoint/2010/main" val="1698963030"/>
              </p:ext>
            </p:extLst>
          </p:nvPr>
        </p:nvGraphicFramePr>
        <p:xfrm>
          <a:off x="7776437" y="1366126"/>
          <a:ext cx="3707905" cy="28337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Grafico 15">
            <a:extLst>
              <a:ext uri="{FF2B5EF4-FFF2-40B4-BE49-F238E27FC236}">
                <a16:creationId xmlns:a16="http://schemas.microsoft.com/office/drawing/2014/main" id="{486DAF54-090C-702A-0483-003099D5C5C9}"/>
              </a:ext>
            </a:extLst>
          </p:cNvPr>
          <p:cNvGraphicFramePr/>
          <p:nvPr>
            <p:extLst>
              <p:ext uri="{D42A27DB-BD31-4B8C-83A1-F6EECF244321}">
                <p14:modId xmlns:p14="http://schemas.microsoft.com/office/powerpoint/2010/main" val="3051022598"/>
              </p:ext>
            </p:extLst>
          </p:nvPr>
        </p:nvGraphicFramePr>
        <p:xfrm>
          <a:off x="3489799" y="1299737"/>
          <a:ext cx="3979804" cy="274604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Grafico 20">
            <a:extLst>
              <a:ext uri="{FF2B5EF4-FFF2-40B4-BE49-F238E27FC236}">
                <a16:creationId xmlns:a16="http://schemas.microsoft.com/office/drawing/2014/main" id="{2BF8D16E-9870-866F-1DE5-B06FBD4B301A}"/>
              </a:ext>
            </a:extLst>
          </p:cNvPr>
          <p:cNvGraphicFramePr/>
          <p:nvPr>
            <p:extLst>
              <p:ext uri="{D42A27DB-BD31-4B8C-83A1-F6EECF244321}">
                <p14:modId xmlns:p14="http://schemas.microsoft.com/office/powerpoint/2010/main" val="773135809"/>
              </p:ext>
            </p:extLst>
          </p:nvPr>
        </p:nvGraphicFramePr>
        <p:xfrm>
          <a:off x="7776437" y="4041713"/>
          <a:ext cx="3707905" cy="195087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54138816"/>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31</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Confezione e formato abituale</a:t>
            </a:r>
            <a:endParaRPr lang="it-IT" sz="2800" b="1" dirty="0">
              <a:solidFill>
                <a:srgbClr val="21B18E"/>
              </a:solidFill>
              <a:latin typeface="Lato Black" panose="020F0502020204030203" pitchFamily="34" charset="77"/>
              <a:ea typeface="+mj-ea"/>
              <a:cs typeface="+mj-cs"/>
            </a:endParaRPr>
          </a:p>
        </p:txBody>
      </p:sp>
      <p:pic>
        <p:nvPicPr>
          <p:cNvPr id="7" name="Immagine 6">
            <a:extLst>
              <a:ext uri="{FF2B5EF4-FFF2-40B4-BE49-F238E27FC236}">
                <a16:creationId xmlns:a16="http://schemas.microsoft.com/office/drawing/2014/main" id="{9E3BDB8C-32C9-CE87-D3AA-A79066774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65" y="1250508"/>
            <a:ext cx="6584251" cy="5105842"/>
          </a:xfrm>
          <a:prstGeom prst="rect">
            <a:avLst/>
          </a:prstGeom>
        </p:spPr>
      </p:pic>
      <p:pic>
        <p:nvPicPr>
          <p:cNvPr id="8" name="Immagine 1">
            <a:extLst>
              <a:ext uri="{FF2B5EF4-FFF2-40B4-BE49-F238E27FC236}">
                <a16:creationId xmlns:a16="http://schemas.microsoft.com/office/drawing/2014/main" id="{40C28212-A7DD-87D2-AD71-616DDB45AF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9" name="Rettangolo 8">
            <a:extLst>
              <a:ext uri="{FF2B5EF4-FFF2-40B4-BE49-F238E27FC236}">
                <a16:creationId xmlns:a16="http://schemas.microsoft.com/office/drawing/2014/main" id="{A7BB7158-A945-7569-9AAA-80FD7A08351A}"/>
              </a:ext>
            </a:extLst>
          </p:cNvPr>
          <p:cNvSpPr/>
          <p:nvPr/>
        </p:nvSpPr>
        <p:spPr>
          <a:xfrm>
            <a:off x="8541893" y="2823337"/>
            <a:ext cx="2789550" cy="2865724"/>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C3758C55-8DC0-95C8-74E1-CEB2F5283D92}"/>
              </a:ext>
            </a:extLst>
          </p:cNvPr>
          <p:cNvSpPr txBox="1"/>
          <p:nvPr/>
        </p:nvSpPr>
        <p:spPr>
          <a:xfrm>
            <a:off x="8747789" y="2988884"/>
            <a:ext cx="2142538" cy="2585323"/>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Riso (3) e quadrucci (2) stelline (3) tubetti (2), corallini (2) spaghettini. Alcuni usano formati per adulti in versione mignon, come penne e farfalle</a:t>
            </a:r>
          </a:p>
        </p:txBody>
      </p:sp>
      <p:pic>
        <p:nvPicPr>
          <p:cNvPr id="13" name="Immagine 12">
            <a:extLst>
              <a:ext uri="{FF2B5EF4-FFF2-40B4-BE49-F238E27FC236}">
                <a16:creationId xmlns:a16="http://schemas.microsoft.com/office/drawing/2014/main" id="{7829D5D2-A4AE-173E-2F28-04F7FC42D4B3}"/>
              </a:ext>
            </a:extLst>
          </p:cNvPr>
          <p:cNvPicPr>
            <a:picLocks noChangeAspect="1"/>
          </p:cNvPicPr>
          <p:nvPr/>
        </p:nvPicPr>
        <p:blipFill rotWithShape="1">
          <a:blip r:embed="rId3">
            <a:extLst>
              <a:ext uri="{28A0092B-C50C-407E-A947-70E740481C1C}">
                <a14:useLocalDpi xmlns:a14="http://schemas.microsoft.com/office/drawing/2010/main" val="0"/>
              </a:ext>
            </a:extLst>
          </a:blip>
          <a:srcRect l="75128" b="89984"/>
          <a:stretch/>
        </p:blipFill>
        <p:spPr>
          <a:xfrm>
            <a:off x="4523232" y="1261583"/>
            <a:ext cx="1637649" cy="511422"/>
          </a:xfrm>
          <a:prstGeom prst="rect">
            <a:avLst/>
          </a:prstGeom>
        </p:spPr>
      </p:pic>
      <p:pic>
        <p:nvPicPr>
          <p:cNvPr id="14" name="Immagine 13">
            <a:extLst>
              <a:ext uri="{FF2B5EF4-FFF2-40B4-BE49-F238E27FC236}">
                <a16:creationId xmlns:a16="http://schemas.microsoft.com/office/drawing/2014/main" id="{7C8D873F-A94F-0422-6A49-9B52E27A1653}"/>
              </a:ext>
            </a:extLst>
          </p:cNvPr>
          <p:cNvPicPr>
            <a:picLocks noChangeAspect="1"/>
          </p:cNvPicPr>
          <p:nvPr/>
        </p:nvPicPr>
        <p:blipFill rotWithShape="1">
          <a:blip r:embed="rId3">
            <a:extLst>
              <a:ext uri="{28A0092B-C50C-407E-A947-70E740481C1C}">
                <a14:useLocalDpi xmlns:a14="http://schemas.microsoft.com/office/drawing/2010/main" val="0"/>
              </a:ext>
            </a:extLst>
          </a:blip>
          <a:srcRect l="3246" t="9702" r="48234" b="85311"/>
          <a:stretch/>
        </p:blipFill>
        <p:spPr>
          <a:xfrm>
            <a:off x="5715000" y="1448468"/>
            <a:ext cx="3194625" cy="254643"/>
          </a:xfrm>
          <a:prstGeom prst="rect">
            <a:avLst/>
          </a:prstGeom>
        </p:spPr>
      </p:pic>
      <p:sp>
        <p:nvSpPr>
          <p:cNvPr id="2" name="Rettangolo 1">
            <a:extLst>
              <a:ext uri="{FF2B5EF4-FFF2-40B4-BE49-F238E27FC236}">
                <a16:creationId xmlns:a16="http://schemas.microsoft.com/office/drawing/2014/main" id="{6971A0E2-5A02-9A8C-A155-D4564FF0B9EC}"/>
              </a:ext>
            </a:extLst>
          </p:cNvPr>
          <p:cNvSpPr/>
          <p:nvPr/>
        </p:nvSpPr>
        <p:spPr>
          <a:xfrm>
            <a:off x="791850" y="1703111"/>
            <a:ext cx="1341750" cy="298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76570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32</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Frequenza di consumo</a:t>
            </a:r>
            <a:endParaRPr lang="it-IT" sz="2800" b="1" dirty="0">
              <a:solidFill>
                <a:srgbClr val="21B18E"/>
              </a:solidFill>
              <a:latin typeface="Lato Black" panose="020F0502020204030203" pitchFamily="34" charset="77"/>
              <a:ea typeface="+mj-ea"/>
              <a:cs typeface="+mj-cs"/>
            </a:endParaRPr>
          </a:p>
        </p:txBody>
      </p:sp>
      <p:pic>
        <p:nvPicPr>
          <p:cNvPr id="7" name="Immagine 1">
            <a:extLst>
              <a:ext uri="{FF2B5EF4-FFF2-40B4-BE49-F238E27FC236}">
                <a16:creationId xmlns:a16="http://schemas.microsoft.com/office/drawing/2014/main" id="{E48DD341-3A72-E326-BD40-7196CBE033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pic>
        <p:nvPicPr>
          <p:cNvPr id="8" name="Immagine 7">
            <a:extLst>
              <a:ext uri="{FF2B5EF4-FFF2-40B4-BE49-F238E27FC236}">
                <a16:creationId xmlns:a16="http://schemas.microsoft.com/office/drawing/2014/main" id="{980B784E-D184-2F8D-59CC-23EBFC60BE3C}"/>
              </a:ext>
            </a:extLst>
          </p:cNvPr>
          <p:cNvPicPr>
            <a:picLocks noChangeAspect="1"/>
          </p:cNvPicPr>
          <p:nvPr/>
        </p:nvPicPr>
        <p:blipFill rotWithShape="1">
          <a:blip r:embed="rId4">
            <a:extLst>
              <a:ext uri="{28A0092B-C50C-407E-A947-70E740481C1C}">
                <a14:useLocalDpi xmlns:a14="http://schemas.microsoft.com/office/drawing/2010/main" val="0"/>
              </a:ext>
            </a:extLst>
          </a:blip>
          <a:srcRect b="34498"/>
          <a:stretch/>
        </p:blipFill>
        <p:spPr>
          <a:xfrm>
            <a:off x="632145" y="1368994"/>
            <a:ext cx="6652837" cy="3274540"/>
          </a:xfrm>
          <a:prstGeom prst="rect">
            <a:avLst/>
          </a:prstGeom>
        </p:spPr>
      </p:pic>
      <p:pic>
        <p:nvPicPr>
          <p:cNvPr id="12" name="Immagine 11">
            <a:extLst>
              <a:ext uri="{FF2B5EF4-FFF2-40B4-BE49-F238E27FC236}">
                <a16:creationId xmlns:a16="http://schemas.microsoft.com/office/drawing/2014/main" id="{3E6939BE-017F-E873-E8F0-FC87C0D1D092}"/>
              </a:ext>
            </a:extLst>
          </p:cNvPr>
          <p:cNvPicPr>
            <a:picLocks noChangeAspect="1"/>
          </p:cNvPicPr>
          <p:nvPr/>
        </p:nvPicPr>
        <p:blipFill rotWithShape="1">
          <a:blip r:embed="rId4">
            <a:extLst>
              <a:ext uri="{28A0092B-C50C-407E-A947-70E740481C1C}">
                <a14:useLocalDpi xmlns:a14="http://schemas.microsoft.com/office/drawing/2010/main" val="0"/>
              </a:ext>
            </a:extLst>
          </a:blip>
          <a:srcRect t="79366"/>
          <a:stretch/>
        </p:blipFill>
        <p:spPr>
          <a:xfrm>
            <a:off x="641476" y="4628111"/>
            <a:ext cx="6652837" cy="1031541"/>
          </a:xfrm>
          <a:prstGeom prst="rect">
            <a:avLst/>
          </a:prstGeom>
        </p:spPr>
      </p:pic>
      <p:pic>
        <p:nvPicPr>
          <p:cNvPr id="9" name="Immagine 8">
            <a:extLst>
              <a:ext uri="{FF2B5EF4-FFF2-40B4-BE49-F238E27FC236}">
                <a16:creationId xmlns:a16="http://schemas.microsoft.com/office/drawing/2014/main" id="{E5E4F9EE-46CD-6ECF-0291-F159A0559C6F}"/>
              </a:ext>
            </a:extLst>
          </p:cNvPr>
          <p:cNvPicPr>
            <a:picLocks noChangeAspect="1"/>
          </p:cNvPicPr>
          <p:nvPr/>
        </p:nvPicPr>
        <p:blipFill rotWithShape="1">
          <a:blip r:embed="rId4">
            <a:extLst>
              <a:ext uri="{28A0092B-C50C-407E-A947-70E740481C1C}">
                <a14:useLocalDpi xmlns:a14="http://schemas.microsoft.com/office/drawing/2010/main" val="0"/>
              </a:ext>
            </a:extLst>
          </a:blip>
          <a:srcRect t="65501" b="19878"/>
          <a:stretch/>
        </p:blipFill>
        <p:spPr>
          <a:xfrm>
            <a:off x="632145" y="5404428"/>
            <a:ext cx="6652837" cy="730899"/>
          </a:xfrm>
          <a:prstGeom prst="rect">
            <a:avLst/>
          </a:prstGeom>
        </p:spPr>
      </p:pic>
    </p:spTree>
    <p:extLst>
      <p:ext uri="{BB962C8B-B14F-4D97-AF65-F5344CB8AC3E}">
        <p14:creationId xmlns:p14="http://schemas.microsoft.com/office/powerpoint/2010/main" val="452923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33</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Consumo di pastine baby food</a:t>
            </a:r>
            <a:endParaRPr lang="it-IT" sz="2800" b="1" dirty="0">
              <a:solidFill>
                <a:srgbClr val="21B18E"/>
              </a:solidFill>
              <a:latin typeface="Lato Black" panose="020F0502020204030203" pitchFamily="34" charset="77"/>
              <a:ea typeface="+mj-ea"/>
              <a:cs typeface="+mj-cs"/>
            </a:endParaRPr>
          </a:p>
        </p:txBody>
      </p:sp>
      <p:pic>
        <p:nvPicPr>
          <p:cNvPr id="8" name="Immagine 1">
            <a:extLst>
              <a:ext uri="{FF2B5EF4-FFF2-40B4-BE49-F238E27FC236}">
                <a16:creationId xmlns:a16="http://schemas.microsoft.com/office/drawing/2014/main" id="{48A16D78-AF6D-731D-391F-BBB7516C1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pic>
        <p:nvPicPr>
          <p:cNvPr id="14" name="Immagine 13">
            <a:extLst>
              <a:ext uri="{FF2B5EF4-FFF2-40B4-BE49-F238E27FC236}">
                <a16:creationId xmlns:a16="http://schemas.microsoft.com/office/drawing/2014/main" id="{05C691B1-7DCE-FE6D-58B6-57B6DD3A4F5B}"/>
              </a:ext>
            </a:extLst>
          </p:cNvPr>
          <p:cNvPicPr>
            <a:picLocks noChangeAspect="1"/>
          </p:cNvPicPr>
          <p:nvPr/>
        </p:nvPicPr>
        <p:blipFill rotWithShape="1">
          <a:blip r:embed="rId4">
            <a:extLst>
              <a:ext uri="{28A0092B-C50C-407E-A947-70E740481C1C}">
                <a14:useLocalDpi xmlns:a14="http://schemas.microsoft.com/office/drawing/2010/main" val="0"/>
              </a:ext>
            </a:extLst>
          </a:blip>
          <a:srcRect t="20252" b="51789"/>
          <a:stretch/>
        </p:blipFill>
        <p:spPr>
          <a:xfrm>
            <a:off x="791850" y="3008100"/>
            <a:ext cx="7822047" cy="1879584"/>
          </a:xfrm>
          <a:prstGeom prst="rect">
            <a:avLst/>
          </a:prstGeom>
        </p:spPr>
      </p:pic>
      <p:sp>
        <p:nvSpPr>
          <p:cNvPr id="17" name="Rettangolo 16">
            <a:extLst>
              <a:ext uri="{FF2B5EF4-FFF2-40B4-BE49-F238E27FC236}">
                <a16:creationId xmlns:a16="http://schemas.microsoft.com/office/drawing/2014/main" id="{F6DCE7D1-F3EF-DCF6-1110-8078E3F9C72A}"/>
              </a:ext>
            </a:extLst>
          </p:cNvPr>
          <p:cNvSpPr/>
          <p:nvPr/>
        </p:nvSpPr>
        <p:spPr>
          <a:xfrm>
            <a:off x="4000995" y="4471140"/>
            <a:ext cx="2648642" cy="230050"/>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1391EF43-CE76-7600-9B87-63CC52A50656}"/>
              </a:ext>
            </a:extLst>
          </p:cNvPr>
          <p:cNvSpPr txBox="1"/>
          <p:nvPr/>
        </p:nvSpPr>
        <p:spPr>
          <a:xfrm>
            <a:off x="906644" y="3221054"/>
            <a:ext cx="2118990" cy="276999"/>
          </a:xfrm>
          <a:prstGeom prst="rect">
            <a:avLst/>
          </a:prstGeom>
          <a:solidFill>
            <a:schemeClr val="bg1"/>
          </a:solidFill>
        </p:spPr>
        <p:txBody>
          <a:bodyPr wrap="square" rtlCol="0">
            <a:spAutoFit/>
          </a:bodyPr>
          <a:lstStyle/>
          <a:p>
            <a:r>
              <a:rPr lang="it-IT" sz="1200" dirty="0">
                <a:solidFill>
                  <a:srgbClr val="47775B"/>
                </a:solidFill>
                <a:latin typeface="Lato" panose="020F0502020204030203" pitchFamily="34" charset="0"/>
                <a:ea typeface="Lato" panose="020F0502020204030203" pitchFamily="34" charset="0"/>
                <a:cs typeface="Lato" panose="020F0502020204030203" pitchFamily="34" charset="0"/>
              </a:rPr>
              <a:t>Si</a:t>
            </a:r>
          </a:p>
        </p:txBody>
      </p:sp>
      <p:sp>
        <p:nvSpPr>
          <p:cNvPr id="20" name="CasellaDiTesto 19">
            <a:extLst>
              <a:ext uri="{FF2B5EF4-FFF2-40B4-BE49-F238E27FC236}">
                <a16:creationId xmlns:a16="http://schemas.microsoft.com/office/drawing/2014/main" id="{DAA3B483-70FC-02FE-A14E-CC6A5023C80B}"/>
              </a:ext>
            </a:extLst>
          </p:cNvPr>
          <p:cNvSpPr txBox="1"/>
          <p:nvPr/>
        </p:nvSpPr>
        <p:spPr>
          <a:xfrm>
            <a:off x="906644" y="4114850"/>
            <a:ext cx="1707510" cy="276999"/>
          </a:xfrm>
          <a:prstGeom prst="rect">
            <a:avLst/>
          </a:prstGeom>
          <a:solidFill>
            <a:schemeClr val="bg1"/>
          </a:solidFill>
        </p:spPr>
        <p:txBody>
          <a:bodyPr wrap="square" rtlCol="0">
            <a:spAutoFit/>
          </a:bodyPr>
          <a:lstStyle/>
          <a:p>
            <a:r>
              <a:rPr lang="it-IT" sz="1200" dirty="0">
                <a:solidFill>
                  <a:srgbClr val="47775B"/>
                </a:solidFill>
                <a:latin typeface="Lato" panose="020F0502020204030203" pitchFamily="34" charset="0"/>
                <a:ea typeface="Lato" panose="020F0502020204030203" pitchFamily="34" charset="0"/>
                <a:cs typeface="Lato" panose="020F0502020204030203" pitchFamily="34" charset="0"/>
              </a:rPr>
              <a:t>No</a:t>
            </a:r>
          </a:p>
        </p:txBody>
      </p:sp>
      <p:sp>
        <p:nvSpPr>
          <p:cNvPr id="21" name="Rettangolo 20">
            <a:extLst>
              <a:ext uri="{FF2B5EF4-FFF2-40B4-BE49-F238E27FC236}">
                <a16:creationId xmlns:a16="http://schemas.microsoft.com/office/drawing/2014/main" id="{DB796830-D30A-B605-7BD8-694A465B4A3B}"/>
              </a:ext>
            </a:extLst>
          </p:cNvPr>
          <p:cNvSpPr/>
          <p:nvPr/>
        </p:nvSpPr>
        <p:spPr>
          <a:xfrm>
            <a:off x="5820268" y="3597965"/>
            <a:ext cx="841257" cy="257300"/>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9EEAE49C-88AC-26B4-1E42-BBE8DD5C60A9}"/>
              </a:ext>
            </a:extLst>
          </p:cNvPr>
          <p:cNvSpPr txBox="1"/>
          <p:nvPr/>
        </p:nvSpPr>
        <p:spPr>
          <a:xfrm>
            <a:off x="6870569" y="3174854"/>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13</a:t>
            </a:r>
          </a:p>
        </p:txBody>
      </p:sp>
      <p:sp>
        <p:nvSpPr>
          <p:cNvPr id="24" name="CasellaDiTesto 23">
            <a:extLst>
              <a:ext uri="{FF2B5EF4-FFF2-40B4-BE49-F238E27FC236}">
                <a16:creationId xmlns:a16="http://schemas.microsoft.com/office/drawing/2014/main" id="{2CEA259A-EB83-99AF-E53F-46BAE42A9D0E}"/>
              </a:ext>
            </a:extLst>
          </p:cNvPr>
          <p:cNvSpPr txBox="1"/>
          <p:nvPr/>
        </p:nvSpPr>
        <p:spPr>
          <a:xfrm>
            <a:off x="7520846" y="3174854"/>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65%</a:t>
            </a:r>
          </a:p>
        </p:txBody>
      </p:sp>
      <p:sp>
        <p:nvSpPr>
          <p:cNvPr id="25" name="CasellaDiTesto 24">
            <a:extLst>
              <a:ext uri="{FF2B5EF4-FFF2-40B4-BE49-F238E27FC236}">
                <a16:creationId xmlns:a16="http://schemas.microsoft.com/office/drawing/2014/main" id="{F67B4B66-48F2-3FBB-47BB-B70227071CBD}"/>
              </a:ext>
            </a:extLst>
          </p:cNvPr>
          <p:cNvSpPr txBox="1"/>
          <p:nvPr/>
        </p:nvSpPr>
        <p:spPr>
          <a:xfrm>
            <a:off x="6870569" y="4114850"/>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7</a:t>
            </a:r>
          </a:p>
        </p:txBody>
      </p:sp>
      <p:sp>
        <p:nvSpPr>
          <p:cNvPr id="26" name="CasellaDiTesto 25">
            <a:extLst>
              <a:ext uri="{FF2B5EF4-FFF2-40B4-BE49-F238E27FC236}">
                <a16:creationId xmlns:a16="http://schemas.microsoft.com/office/drawing/2014/main" id="{8D90DC8B-EF45-1B04-3418-3F0D498D7BCD}"/>
              </a:ext>
            </a:extLst>
          </p:cNvPr>
          <p:cNvSpPr txBox="1"/>
          <p:nvPr/>
        </p:nvSpPr>
        <p:spPr>
          <a:xfrm>
            <a:off x="7520846" y="4114850"/>
            <a:ext cx="663512" cy="276999"/>
          </a:xfrm>
          <a:prstGeom prst="rect">
            <a:avLst/>
          </a:prstGeom>
          <a:solidFill>
            <a:schemeClr val="bg1"/>
          </a:solidFill>
        </p:spPr>
        <p:txBody>
          <a:bodyPr wrap="square" rtlCol="0">
            <a:spAutoFit/>
          </a:bodyPr>
          <a:lstStyle/>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35%</a:t>
            </a:r>
          </a:p>
        </p:txBody>
      </p:sp>
      <p:sp>
        <p:nvSpPr>
          <p:cNvPr id="2" name="Rettangolo 1">
            <a:extLst>
              <a:ext uri="{FF2B5EF4-FFF2-40B4-BE49-F238E27FC236}">
                <a16:creationId xmlns:a16="http://schemas.microsoft.com/office/drawing/2014/main" id="{880601AF-93D8-2539-3111-356F066E186B}"/>
              </a:ext>
            </a:extLst>
          </p:cNvPr>
          <p:cNvSpPr/>
          <p:nvPr/>
        </p:nvSpPr>
        <p:spPr>
          <a:xfrm>
            <a:off x="5412935" y="3855265"/>
            <a:ext cx="1344706" cy="121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83DF165B-74E8-808A-1EF7-73054C664D83}"/>
              </a:ext>
            </a:extLst>
          </p:cNvPr>
          <p:cNvSpPr/>
          <p:nvPr/>
        </p:nvSpPr>
        <p:spPr>
          <a:xfrm>
            <a:off x="965389" y="2700006"/>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a:p>
        </p:txBody>
      </p:sp>
      <p:sp>
        <p:nvSpPr>
          <p:cNvPr id="27" name="CasellaDiTesto 26">
            <a:extLst>
              <a:ext uri="{FF2B5EF4-FFF2-40B4-BE49-F238E27FC236}">
                <a16:creationId xmlns:a16="http://schemas.microsoft.com/office/drawing/2014/main" id="{5646F9A7-3BB5-8C2D-8637-AE7AADA8E87A}"/>
              </a:ext>
            </a:extLst>
          </p:cNvPr>
          <p:cNvSpPr txBox="1"/>
          <p:nvPr/>
        </p:nvSpPr>
        <p:spPr>
          <a:xfrm>
            <a:off x="819314" y="2693459"/>
            <a:ext cx="2276807" cy="276999"/>
          </a:xfrm>
          <a:prstGeom prst="rect">
            <a:avLst/>
          </a:prstGeom>
          <a:no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20 su 20 hanno risposto</a:t>
            </a:r>
          </a:p>
        </p:txBody>
      </p:sp>
      <p:sp>
        <p:nvSpPr>
          <p:cNvPr id="28" name="CasellaDiTesto 27">
            <a:extLst>
              <a:ext uri="{FF2B5EF4-FFF2-40B4-BE49-F238E27FC236}">
                <a16:creationId xmlns:a16="http://schemas.microsoft.com/office/drawing/2014/main" id="{9A16D468-70FB-7BBC-9910-4688982C0411}"/>
              </a:ext>
            </a:extLst>
          </p:cNvPr>
          <p:cNvSpPr txBox="1"/>
          <p:nvPr/>
        </p:nvSpPr>
        <p:spPr>
          <a:xfrm>
            <a:off x="841109" y="2009486"/>
            <a:ext cx="6491713" cy="646331"/>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Per preparare le sue pappe e/o minestrine utilizzi prodotti specifici baby food?</a:t>
            </a:r>
          </a:p>
        </p:txBody>
      </p:sp>
      <p:sp>
        <p:nvSpPr>
          <p:cNvPr id="29" name="Rettangolo 28">
            <a:extLst>
              <a:ext uri="{FF2B5EF4-FFF2-40B4-BE49-F238E27FC236}">
                <a16:creationId xmlns:a16="http://schemas.microsoft.com/office/drawing/2014/main" id="{4FDF63F1-605B-A973-611A-0792FC971342}"/>
              </a:ext>
            </a:extLst>
          </p:cNvPr>
          <p:cNvSpPr/>
          <p:nvPr/>
        </p:nvSpPr>
        <p:spPr>
          <a:xfrm>
            <a:off x="3543795" y="4471140"/>
            <a:ext cx="1298458" cy="230050"/>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26993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34</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marche utilizzate</a:t>
            </a:r>
            <a:endParaRPr lang="it-IT" sz="2800" b="1" dirty="0">
              <a:solidFill>
                <a:srgbClr val="21B18E"/>
              </a:solidFill>
              <a:latin typeface="Lato Black" panose="020F0502020204030203" pitchFamily="34" charset="77"/>
              <a:ea typeface="+mj-ea"/>
              <a:cs typeface="+mj-cs"/>
            </a:endParaRPr>
          </a:p>
        </p:txBody>
      </p:sp>
      <p:graphicFrame>
        <p:nvGraphicFramePr>
          <p:cNvPr id="77" name="Grafico 76">
            <a:extLst>
              <a:ext uri="{FF2B5EF4-FFF2-40B4-BE49-F238E27FC236}">
                <a16:creationId xmlns:a16="http://schemas.microsoft.com/office/drawing/2014/main" id="{A4370435-2756-66E8-10A4-90B818B03184}"/>
              </a:ext>
            </a:extLst>
          </p:cNvPr>
          <p:cNvGraphicFramePr/>
          <p:nvPr>
            <p:extLst>
              <p:ext uri="{D42A27DB-BD31-4B8C-83A1-F6EECF244321}">
                <p14:modId xmlns:p14="http://schemas.microsoft.com/office/powerpoint/2010/main" val="3874942922"/>
              </p:ext>
            </p:extLst>
          </p:nvPr>
        </p:nvGraphicFramePr>
        <p:xfrm>
          <a:off x="1571652" y="1120245"/>
          <a:ext cx="6834254"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79" name="Rettangolo 78">
            <a:extLst>
              <a:ext uri="{FF2B5EF4-FFF2-40B4-BE49-F238E27FC236}">
                <a16:creationId xmlns:a16="http://schemas.microsoft.com/office/drawing/2014/main" id="{E573695B-D617-7CF7-A426-5416019CF222}"/>
              </a:ext>
            </a:extLst>
          </p:cNvPr>
          <p:cNvSpPr/>
          <p:nvPr/>
        </p:nvSpPr>
        <p:spPr>
          <a:xfrm>
            <a:off x="8610600" y="1814807"/>
            <a:ext cx="2789550" cy="2407690"/>
          </a:xfrm>
          <a:prstGeom prst="rect">
            <a:avLst/>
          </a:prstGeom>
          <a:solidFill>
            <a:schemeClr val="bg2"/>
          </a:solidFill>
          <a:ln>
            <a:solidFill>
              <a:srgbClr val="296140"/>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CasellaDiTesto 79">
            <a:extLst>
              <a:ext uri="{FF2B5EF4-FFF2-40B4-BE49-F238E27FC236}">
                <a16:creationId xmlns:a16="http://schemas.microsoft.com/office/drawing/2014/main" id="{EBDDB074-1157-461E-76A3-1A2375C9CBF3}"/>
              </a:ext>
            </a:extLst>
          </p:cNvPr>
          <p:cNvSpPr txBox="1"/>
          <p:nvPr/>
        </p:nvSpPr>
        <p:spPr>
          <a:xfrm>
            <a:off x="8816496" y="1980354"/>
            <a:ext cx="2142538" cy="2031325"/>
          </a:xfrm>
          <a:prstGeom prst="rect">
            <a:avLst/>
          </a:prstGeom>
          <a:noFill/>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Le mamme che non utilizzano prodotti specifici baby food usano pastine De Cecco, Armando, </a:t>
            </a:r>
            <a:r>
              <a:rPr lang="it-IT" dirty="0" err="1">
                <a:solidFill>
                  <a:srgbClr val="595959"/>
                </a:solidFill>
                <a:latin typeface="Lato" panose="020F0502020204030203" pitchFamily="34" charset="0"/>
                <a:ea typeface="Lato" panose="020F0502020204030203" pitchFamily="34" charset="0"/>
                <a:cs typeface="Lato" panose="020F0502020204030203" pitchFamily="34" charset="0"/>
              </a:rPr>
              <a:t>Probios</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a:t>
            </a:r>
            <a:r>
              <a:rPr lang="it-IT" dirty="0" err="1">
                <a:solidFill>
                  <a:srgbClr val="595959"/>
                </a:solidFill>
                <a:latin typeface="Lato" panose="020F0502020204030203" pitchFamily="34" charset="0"/>
                <a:ea typeface="Lato" panose="020F0502020204030203" pitchFamily="34" charset="0"/>
                <a:cs typeface="Lato" panose="020F0502020204030203" pitchFamily="34" charset="0"/>
              </a:rPr>
              <a:t>Vallolmo</a:t>
            </a:r>
            <a:r>
              <a:rPr lang="it-IT" dirty="0">
                <a:solidFill>
                  <a:srgbClr val="595959"/>
                </a:solidFill>
                <a:latin typeface="Lato" panose="020F0502020204030203" pitchFamily="34" charset="0"/>
                <a:ea typeface="Lato" panose="020F0502020204030203" pitchFamily="34" charset="0"/>
                <a:cs typeface="Lato" panose="020F0502020204030203" pitchFamily="34" charset="0"/>
              </a:rPr>
              <a:t> e Mulino drago</a:t>
            </a:r>
          </a:p>
        </p:txBody>
      </p:sp>
      <p:cxnSp>
        <p:nvCxnSpPr>
          <p:cNvPr id="3" name="Connettore 2 2">
            <a:extLst>
              <a:ext uri="{FF2B5EF4-FFF2-40B4-BE49-F238E27FC236}">
                <a16:creationId xmlns:a16="http://schemas.microsoft.com/office/drawing/2014/main" id="{FB99CDF7-DD66-D4F2-F32D-00465D37512D}"/>
              </a:ext>
            </a:extLst>
          </p:cNvPr>
          <p:cNvCxnSpPr/>
          <p:nvPr/>
        </p:nvCxnSpPr>
        <p:spPr>
          <a:xfrm>
            <a:off x="7368988" y="2084294"/>
            <a:ext cx="1241612" cy="470647"/>
          </a:xfrm>
          <a:prstGeom prst="straightConnector1">
            <a:avLst/>
          </a:prstGeom>
          <a:ln>
            <a:solidFill>
              <a:srgbClr val="296140"/>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a:extLst>
              <a:ext uri="{FF2B5EF4-FFF2-40B4-BE49-F238E27FC236}">
                <a16:creationId xmlns:a16="http://schemas.microsoft.com/office/drawing/2014/main" id="{7F85E1FE-E604-51A2-DA86-5313A19926D5}"/>
              </a:ext>
            </a:extLst>
          </p:cNvPr>
          <p:cNvSpPr/>
          <p:nvPr/>
        </p:nvSpPr>
        <p:spPr>
          <a:xfrm>
            <a:off x="8610600" y="4555682"/>
            <a:ext cx="2789550" cy="1503831"/>
          </a:xfrm>
          <a:prstGeom prst="rect">
            <a:avLst/>
          </a:prstGeom>
          <a:solidFill>
            <a:schemeClr val="bg1"/>
          </a:solidFill>
          <a:ln>
            <a:solidFill>
              <a:schemeClr val="bg1"/>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88FC3646-9A0F-6B51-11F9-72B3814C0891}"/>
              </a:ext>
            </a:extLst>
          </p:cNvPr>
          <p:cNvSpPr txBox="1"/>
          <p:nvPr/>
        </p:nvSpPr>
        <p:spPr>
          <a:xfrm>
            <a:off x="8910931" y="4803209"/>
            <a:ext cx="2142538" cy="923330"/>
          </a:xfrm>
          <a:prstGeom prst="rect">
            <a:avLst/>
          </a:prstGeom>
          <a:solidFill>
            <a:schemeClr val="bg1"/>
          </a:solidFill>
          <a:ln>
            <a:solidFill>
              <a:schemeClr val="bg1"/>
            </a:solidFill>
          </a:ln>
        </p:spPr>
        <p:txBody>
          <a:bodyPr wrap="square" rtlCol="0">
            <a:spAutoFit/>
          </a:bodyPr>
          <a:lstStyle/>
          <a:p>
            <a:r>
              <a:rPr lang="it-IT" dirty="0">
                <a:solidFill>
                  <a:srgbClr val="595959"/>
                </a:solidFill>
                <a:latin typeface="Lato" panose="020F0502020204030203" pitchFamily="34" charset="0"/>
                <a:ea typeface="Lato" panose="020F0502020204030203" pitchFamily="34" charset="0"/>
                <a:cs typeface="Lato" panose="020F0502020204030203" pitchFamily="34" charset="0"/>
              </a:rPr>
              <a:t>7 genitori su 20 nominano più di un marchio </a:t>
            </a:r>
          </a:p>
        </p:txBody>
      </p:sp>
      <p:sp>
        <p:nvSpPr>
          <p:cNvPr id="14" name="CasellaDiTesto 13">
            <a:extLst>
              <a:ext uri="{FF2B5EF4-FFF2-40B4-BE49-F238E27FC236}">
                <a16:creationId xmlns:a16="http://schemas.microsoft.com/office/drawing/2014/main" id="{D76A42DB-876B-3023-D671-8F9CE56AA5FD}"/>
              </a:ext>
            </a:extLst>
          </p:cNvPr>
          <p:cNvSpPr txBox="1"/>
          <p:nvPr/>
        </p:nvSpPr>
        <p:spPr>
          <a:xfrm>
            <a:off x="694749" y="1322828"/>
            <a:ext cx="2129133" cy="276999"/>
          </a:xfrm>
          <a:prstGeom prst="rect">
            <a:avLst/>
          </a:prstGeom>
          <a:no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20 su 20 hanno risposto</a:t>
            </a:r>
          </a:p>
        </p:txBody>
      </p:sp>
    </p:spTree>
    <p:extLst>
      <p:ext uri="{BB962C8B-B14F-4D97-AF65-F5344CB8AC3E}">
        <p14:creationId xmlns:p14="http://schemas.microsoft.com/office/powerpoint/2010/main" val="433116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CD22CD-7C12-4B9C-A1B6-FBD2D2357C7C}"/>
              </a:ext>
            </a:extLst>
          </p:cNvPr>
          <p:cNvSpPr/>
          <p:nvPr/>
        </p:nvSpPr>
        <p:spPr>
          <a:xfrm>
            <a:off x="803275" y="1553879"/>
            <a:ext cx="10632673" cy="5028694"/>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dati più interessanti</a:t>
            </a:r>
            <a:endParaRPr lang="it-IT" sz="2800" b="1" dirty="0">
              <a:solidFill>
                <a:srgbClr val="21B18E"/>
              </a:solidFill>
              <a:latin typeface="Lato Black" panose="020F0502020204030203" pitchFamily="34" charset="77"/>
              <a:ea typeface="+mj-ea"/>
              <a:cs typeface="+mj-cs"/>
            </a:endParaRPr>
          </a:p>
        </p:txBody>
      </p:sp>
      <p:sp>
        <p:nvSpPr>
          <p:cNvPr id="3" name="CasellaDiTesto 2">
            <a:extLst>
              <a:ext uri="{FF2B5EF4-FFF2-40B4-BE49-F238E27FC236}">
                <a16:creationId xmlns:a16="http://schemas.microsoft.com/office/drawing/2014/main" id="{60129A72-FEF8-4D69-B552-8240B5DBF3F1}"/>
              </a:ext>
            </a:extLst>
          </p:cNvPr>
          <p:cNvSpPr txBox="1"/>
          <p:nvPr/>
        </p:nvSpPr>
        <p:spPr>
          <a:xfrm>
            <a:off x="1120588" y="2142739"/>
            <a:ext cx="9950823" cy="3970318"/>
          </a:xfrm>
          <a:prstGeom prst="rect">
            <a:avLst/>
          </a:prstGeom>
          <a:noFill/>
        </p:spPr>
        <p:txBody>
          <a:bodyPr wrap="square" rtlCol="0">
            <a:spAutoFit/>
          </a:bodyPr>
          <a:lstStyle/>
          <a:p>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Il packaging </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della pastina Minardo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è comunicativo e viene apprezzato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Tuttavia sarebbe forse opportuno esprimere in maniera </a:t>
            </a:r>
            <a:r>
              <a:rPr lang="it-IT" u="sng" dirty="0">
                <a:solidFill>
                  <a:srgbClr val="52575C"/>
                </a:solidFill>
                <a:latin typeface="Lato" panose="020F0502020204030203" pitchFamily="34" charset="0"/>
                <a:ea typeface="Lato" panose="020F0502020204030203" pitchFamily="34" charset="0"/>
                <a:cs typeface="Lato" panose="020F0502020204030203" pitchFamily="34" charset="0"/>
              </a:rPr>
              <a:t>più chiara e  diretta: la lenta essicazione e l’uso dei grani antichi che influenzano la digeribilità e la quantità di glutine contenuto nella pasta una volta cotta</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a:t>
            </a:r>
          </a:p>
          <a:p>
            <a:endParaRPr lang="it-IT" dirty="0">
              <a:solidFill>
                <a:srgbClr val="52575C"/>
              </a:solidFill>
              <a:latin typeface="Lato" panose="020F0502020204030203" pitchFamily="34" charset="0"/>
              <a:ea typeface="Lato" panose="020F0502020204030203" pitchFamily="34" charset="0"/>
              <a:cs typeface="Lato" panose="020F0502020204030203" pitchFamily="34" charset="0"/>
            </a:endParaRPr>
          </a:p>
          <a:p>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Il gradimento della pasta risulta buono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anche se alcuni (6 su 20) sottolineano che i </a:t>
            </a:r>
            <a:r>
              <a:rPr lang="it-IT" u="sng" dirty="0">
                <a:solidFill>
                  <a:srgbClr val="52575C"/>
                </a:solidFill>
                <a:latin typeface="Lato" panose="020F0502020204030203" pitchFamily="34" charset="0"/>
                <a:ea typeface="Lato" panose="020F0502020204030203" pitchFamily="34" charset="0"/>
                <a:cs typeface="Lato" panose="020F0502020204030203" pitchFamily="34" charset="0"/>
              </a:rPr>
              <a:t>tempi di cottura indicati in confezione andrebbero aumentati</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Il prodotto piace, raggiungendo un punteggio medio su scala a 5 punti di 4.6 e il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45% degli intervistati pensa che sia migliore rispetto alla pastina consumata abitualmente</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a:t>
            </a:r>
          </a:p>
          <a:p>
            <a:endParaRPr lang="it-IT" dirty="0">
              <a:solidFill>
                <a:srgbClr val="52575C"/>
              </a:solidFill>
              <a:latin typeface="Lato" panose="020F0502020204030203" pitchFamily="34" charset="0"/>
              <a:ea typeface="Lato" panose="020F0502020204030203" pitchFamily="34" charset="0"/>
              <a:cs typeface="Lato" panose="020F0502020204030203" pitchFamily="34" charset="0"/>
            </a:endParaRPr>
          </a:p>
          <a:p>
            <a:r>
              <a:rPr lang="it-IT" dirty="0">
                <a:solidFill>
                  <a:srgbClr val="52575C"/>
                </a:solidFill>
                <a:latin typeface="Lato" panose="020F0502020204030203" pitchFamily="34" charset="0"/>
                <a:ea typeface="Lato" panose="020F0502020204030203" pitchFamily="34" charset="0"/>
                <a:cs typeface="Lato" panose="020F0502020204030203" pitchFamily="34" charset="0"/>
              </a:rPr>
              <a:t>Quando però si arriva a parlare di prezzo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11 persone su 20 non sono interessate ad acquistare il prodotto perché eccessivamente caro</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 Resta però un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segnale molto positivo </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(anche se non del tutto chiaro) da parte di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7 intervistati su 20 </a:t>
            </a:r>
            <a:r>
              <a:rPr lang="it-IT" dirty="0">
                <a:solidFill>
                  <a:srgbClr val="52575C"/>
                </a:solidFill>
                <a:latin typeface="Lato" panose="020F0502020204030203" pitchFamily="34" charset="0"/>
                <a:ea typeface="Lato" panose="020F0502020204030203" pitchFamily="34" charset="0"/>
                <a:cs typeface="Lato" panose="020F0502020204030203" pitchFamily="34" charset="0"/>
              </a:rPr>
              <a:t>(pari al 35%) che si dichiarano </a:t>
            </a:r>
            <a:r>
              <a:rPr lang="it-IT" b="1" dirty="0">
                <a:solidFill>
                  <a:srgbClr val="52575C"/>
                </a:solidFill>
                <a:latin typeface="Lato" panose="020F0502020204030203" pitchFamily="34" charset="0"/>
                <a:ea typeface="Lato" panose="020F0502020204030203" pitchFamily="34" charset="0"/>
                <a:cs typeface="Lato" panose="020F0502020204030203" pitchFamily="34" charset="0"/>
              </a:rPr>
              <a:t>certamente interessati a comprare il prodotto.</a:t>
            </a:r>
          </a:p>
          <a:p>
            <a:pPr marL="285750" indent="-285750">
              <a:buFontTx/>
              <a:buChar char="-"/>
            </a:pPr>
            <a:endParaRPr lang="it-IT"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35</a:t>
            </a:fld>
            <a:endParaRPr lang="it-IT"/>
          </a:p>
        </p:txBody>
      </p:sp>
    </p:spTree>
    <p:extLst>
      <p:ext uri="{BB962C8B-B14F-4D97-AF65-F5344CB8AC3E}">
        <p14:creationId xmlns:p14="http://schemas.microsoft.com/office/powerpoint/2010/main" val="239053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bigliettodavisita&#10;&#10;Descrizione generata automaticamente">
            <a:extLst>
              <a:ext uri="{FF2B5EF4-FFF2-40B4-BE49-F238E27FC236}">
                <a16:creationId xmlns:a16="http://schemas.microsoft.com/office/drawing/2014/main" id="{7802424E-38A6-4A93-8307-053864A2010C}"/>
              </a:ext>
            </a:extLst>
          </p:cNvPr>
          <p:cNvPicPr>
            <a:picLocks noChangeAspect="1"/>
          </p:cNvPicPr>
          <p:nvPr/>
        </p:nvPicPr>
        <p:blipFill rotWithShape="1">
          <a:blip r:embed="rId2">
            <a:alphaModFix amt="7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0" y="3173289"/>
            <a:ext cx="12192000" cy="511422"/>
          </a:xfrm>
          <a:prstGeom prst="rect">
            <a:avLst/>
          </a:prstGeom>
        </p:spPr>
        <p:txBody>
          <a:bodyPr vert="horz" wrap="square" lIns="0" tIns="12700" rIns="0" bIns="0" rtlCol="0">
            <a:spAutoFit/>
          </a:bodyPr>
          <a:lstStyle/>
          <a:p>
            <a:pPr algn="ctr">
              <a:lnSpc>
                <a:spcPct val="90000"/>
              </a:lnSpc>
              <a:spcBef>
                <a:spcPct val="0"/>
              </a:spcBef>
            </a:pPr>
            <a:r>
              <a:rPr lang="it-IT" sz="3600" b="1" dirty="0">
                <a:solidFill>
                  <a:srgbClr val="296140"/>
                </a:solidFill>
                <a:latin typeface="Lato Black" panose="020F0502020204030203" pitchFamily="34" charset="77"/>
                <a:ea typeface="+mj-ea"/>
                <a:cs typeface="+mj-cs"/>
              </a:rPr>
              <a:t>Giudizi sul packaging</a:t>
            </a:r>
          </a:p>
        </p:txBody>
      </p:sp>
      <p:sp>
        <p:nvSpPr>
          <p:cNvPr id="10" name="Segnaposto numero diapositiva 3">
            <a:extLst>
              <a:ext uri="{FF2B5EF4-FFF2-40B4-BE49-F238E27FC236}">
                <a16:creationId xmlns:a16="http://schemas.microsoft.com/office/drawing/2014/main" id="{88EAAE42-5401-498D-98B5-BD059E6D3D20}"/>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36</a:t>
            </a:fld>
            <a:endParaRPr lang="it-IT"/>
          </a:p>
        </p:txBody>
      </p:sp>
    </p:spTree>
    <p:extLst>
      <p:ext uri="{BB962C8B-B14F-4D97-AF65-F5344CB8AC3E}">
        <p14:creationId xmlns:p14="http://schemas.microsoft.com/office/powerpoint/2010/main" val="3200480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37</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Giudizi sul packaging</a:t>
            </a:r>
            <a:endParaRPr lang="it-IT" sz="2800" b="1" dirty="0">
              <a:solidFill>
                <a:srgbClr val="21B18E"/>
              </a:solidFill>
              <a:latin typeface="Lato Black" panose="020F0502020204030203" pitchFamily="34" charset="77"/>
              <a:ea typeface="+mj-ea"/>
              <a:cs typeface="+mj-cs"/>
            </a:endParaRPr>
          </a:p>
        </p:txBody>
      </p:sp>
      <p:pic>
        <p:nvPicPr>
          <p:cNvPr id="6" name="Immagine 1">
            <a:extLst>
              <a:ext uri="{FF2B5EF4-FFF2-40B4-BE49-F238E27FC236}">
                <a16:creationId xmlns:a16="http://schemas.microsoft.com/office/drawing/2014/main" id="{43DA5B1F-9674-71AB-AC3E-7A3342C080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graphicFrame>
        <p:nvGraphicFramePr>
          <p:cNvPr id="5" name="Grafico 4">
            <a:extLst>
              <a:ext uri="{FF2B5EF4-FFF2-40B4-BE49-F238E27FC236}">
                <a16:creationId xmlns:a16="http://schemas.microsoft.com/office/drawing/2014/main" id="{EF66EBE3-BF97-78C0-C852-E1939578CDFC}"/>
              </a:ext>
            </a:extLst>
          </p:cNvPr>
          <p:cNvGraphicFramePr/>
          <p:nvPr>
            <p:extLst>
              <p:ext uri="{D42A27DB-BD31-4B8C-83A1-F6EECF244321}">
                <p14:modId xmlns:p14="http://schemas.microsoft.com/office/powerpoint/2010/main" val="361706614"/>
              </p:ext>
            </p:extLst>
          </p:nvPr>
        </p:nvGraphicFramePr>
        <p:xfrm>
          <a:off x="575624" y="3419812"/>
          <a:ext cx="4752975" cy="2715515"/>
        </p:xfrm>
        <a:graphic>
          <a:graphicData uri="http://schemas.openxmlformats.org/drawingml/2006/chart">
            <c:chart xmlns:c="http://schemas.openxmlformats.org/drawingml/2006/chart" xmlns:r="http://schemas.openxmlformats.org/officeDocument/2006/relationships" r:id="rId4"/>
          </a:graphicData>
        </a:graphic>
      </p:graphicFrame>
      <p:sp>
        <p:nvSpPr>
          <p:cNvPr id="12" name="CasellaDiTesto 11">
            <a:extLst>
              <a:ext uri="{FF2B5EF4-FFF2-40B4-BE49-F238E27FC236}">
                <a16:creationId xmlns:a16="http://schemas.microsoft.com/office/drawing/2014/main" id="{B354BEB2-CCB9-DE33-F440-D57B01C036D0}"/>
              </a:ext>
            </a:extLst>
          </p:cNvPr>
          <p:cNvSpPr txBox="1"/>
          <p:nvPr/>
        </p:nvSpPr>
        <p:spPr>
          <a:xfrm>
            <a:off x="791850" y="1261272"/>
            <a:ext cx="5970495" cy="307777"/>
          </a:xfrm>
          <a:prstGeom prst="rect">
            <a:avLst/>
          </a:prstGeom>
          <a:noFill/>
        </p:spPr>
        <p:txBody>
          <a:bodyPr wrap="square" rtlCol="0">
            <a:spAutoFit/>
          </a:bodyPr>
          <a:lstStyle/>
          <a:p>
            <a:r>
              <a:rPr lang="it-IT" sz="1400" dirty="0">
                <a:solidFill>
                  <a:srgbClr val="1EA982"/>
                </a:solidFill>
                <a:latin typeface="Lato" panose="020F0502020204030203" pitchFamily="34" charset="0"/>
                <a:ea typeface="Lato" panose="020F0502020204030203" pitchFamily="34" charset="0"/>
                <a:cs typeface="Lato" panose="020F0502020204030203" pitchFamily="34" charset="0"/>
              </a:rPr>
              <a:t>20 su 20 hanno risposto </a:t>
            </a:r>
          </a:p>
        </p:txBody>
      </p:sp>
      <p:graphicFrame>
        <p:nvGraphicFramePr>
          <p:cNvPr id="9" name="Tabella 15">
            <a:extLst>
              <a:ext uri="{FF2B5EF4-FFF2-40B4-BE49-F238E27FC236}">
                <a16:creationId xmlns:a16="http://schemas.microsoft.com/office/drawing/2014/main" id="{A21F38CB-A3B0-5196-9733-31B485BEFF98}"/>
              </a:ext>
            </a:extLst>
          </p:cNvPr>
          <p:cNvGraphicFramePr>
            <a:graphicFrameLocks noGrp="1"/>
          </p:cNvGraphicFramePr>
          <p:nvPr>
            <p:extLst>
              <p:ext uri="{D42A27DB-BD31-4B8C-83A1-F6EECF244321}">
                <p14:modId xmlns:p14="http://schemas.microsoft.com/office/powerpoint/2010/main" val="1730141122"/>
              </p:ext>
            </p:extLst>
          </p:nvPr>
        </p:nvGraphicFramePr>
        <p:xfrm>
          <a:off x="6492145" y="2187521"/>
          <a:ext cx="4861655" cy="1184211"/>
        </p:xfrm>
        <a:graphic>
          <a:graphicData uri="http://schemas.openxmlformats.org/drawingml/2006/table">
            <a:tbl>
              <a:tblPr firstRow="1" bandRow="1">
                <a:tableStyleId>{5C22544A-7EE6-4342-B048-85BDC9FD1C3A}</a:tableStyleId>
              </a:tblPr>
              <a:tblGrid>
                <a:gridCol w="972331">
                  <a:extLst>
                    <a:ext uri="{9D8B030D-6E8A-4147-A177-3AD203B41FA5}">
                      <a16:colId xmlns:a16="http://schemas.microsoft.com/office/drawing/2014/main" val="1634037681"/>
                    </a:ext>
                  </a:extLst>
                </a:gridCol>
                <a:gridCol w="972331">
                  <a:extLst>
                    <a:ext uri="{9D8B030D-6E8A-4147-A177-3AD203B41FA5}">
                      <a16:colId xmlns:a16="http://schemas.microsoft.com/office/drawing/2014/main" val="1854683345"/>
                    </a:ext>
                  </a:extLst>
                </a:gridCol>
                <a:gridCol w="972331">
                  <a:extLst>
                    <a:ext uri="{9D8B030D-6E8A-4147-A177-3AD203B41FA5}">
                      <a16:colId xmlns:a16="http://schemas.microsoft.com/office/drawing/2014/main" val="2969327669"/>
                    </a:ext>
                  </a:extLst>
                </a:gridCol>
                <a:gridCol w="972331">
                  <a:extLst>
                    <a:ext uri="{9D8B030D-6E8A-4147-A177-3AD203B41FA5}">
                      <a16:colId xmlns:a16="http://schemas.microsoft.com/office/drawing/2014/main" val="2805513439"/>
                    </a:ext>
                  </a:extLst>
                </a:gridCol>
                <a:gridCol w="972331">
                  <a:extLst>
                    <a:ext uri="{9D8B030D-6E8A-4147-A177-3AD203B41FA5}">
                      <a16:colId xmlns:a16="http://schemas.microsoft.com/office/drawing/2014/main" val="2542960517"/>
                    </a:ext>
                  </a:extLst>
                </a:gridCol>
              </a:tblGrid>
              <a:tr h="394737">
                <a:tc>
                  <a:txBody>
                    <a:bodyPr/>
                    <a:lstStyle/>
                    <a:p>
                      <a:pPr algn="ctr"/>
                      <a:r>
                        <a:rPr lang="it-IT" dirty="0"/>
                        <a:t>1</a:t>
                      </a:r>
                    </a:p>
                  </a:txBody>
                  <a:tcPr>
                    <a:solidFill>
                      <a:srgbClr val="296140"/>
                    </a:solidFill>
                  </a:tcPr>
                </a:tc>
                <a:tc>
                  <a:txBody>
                    <a:bodyPr/>
                    <a:lstStyle/>
                    <a:p>
                      <a:pPr algn="ctr"/>
                      <a:r>
                        <a:rPr lang="it-IT" dirty="0"/>
                        <a:t>2</a:t>
                      </a:r>
                    </a:p>
                  </a:txBody>
                  <a:tcPr>
                    <a:solidFill>
                      <a:srgbClr val="296140"/>
                    </a:solidFill>
                  </a:tcPr>
                </a:tc>
                <a:tc>
                  <a:txBody>
                    <a:bodyPr/>
                    <a:lstStyle/>
                    <a:p>
                      <a:pPr algn="ctr"/>
                      <a:r>
                        <a:rPr lang="it-IT" dirty="0"/>
                        <a:t>3</a:t>
                      </a:r>
                    </a:p>
                  </a:txBody>
                  <a:tcPr>
                    <a:solidFill>
                      <a:srgbClr val="296140"/>
                    </a:solidFill>
                  </a:tcPr>
                </a:tc>
                <a:tc>
                  <a:txBody>
                    <a:bodyPr/>
                    <a:lstStyle/>
                    <a:p>
                      <a:pPr algn="ctr"/>
                      <a:r>
                        <a:rPr lang="it-IT" dirty="0"/>
                        <a:t>4</a:t>
                      </a:r>
                    </a:p>
                  </a:txBody>
                  <a:tcPr>
                    <a:solidFill>
                      <a:srgbClr val="296140"/>
                    </a:solidFill>
                  </a:tcPr>
                </a:tc>
                <a:tc>
                  <a:txBody>
                    <a:bodyPr/>
                    <a:lstStyle/>
                    <a:p>
                      <a:pPr algn="ctr"/>
                      <a:r>
                        <a:rPr lang="it-IT" dirty="0"/>
                        <a:t>5</a:t>
                      </a:r>
                    </a:p>
                  </a:txBody>
                  <a:tcPr>
                    <a:solidFill>
                      <a:srgbClr val="296140"/>
                    </a:solidFill>
                  </a:tcPr>
                </a:tc>
                <a:extLst>
                  <a:ext uri="{0D108BD9-81ED-4DB2-BD59-A6C34878D82A}">
                    <a16:rowId xmlns:a16="http://schemas.microsoft.com/office/drawing/2014/main" val="2677522339"/>
                  </a:ext>
                </a:extLst>
              </a:tr>
              <a:tr h="394737">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8</a:t>
                      </a:r>
                    </a:p>
                  </a:txBody>
                  <a:tcPr>
                    <a:solidFill>
                      <a:srgbClr val="E8F6F2"/>
                    </a:solidFill>
                  </a:tcPr>
                </a:tc>
                <a:tc>
                  <a:txBody>
                    <a:bodyPr/>
                    <a:lstStyle/>
                    <a:p>
                      <a:pPr algn="ctr"/>
                      <a:r>
                        <a:rPr lang="it-IT" dirty="0">
                          <a:solidFill>
                            <a:srgbClr val="595959"/>
                          </a:solidFill>
                        </a:rPr>
                        <a:t>12</a:t>
                      </a:r>
                    </a:p>
                  </a:txBody>
                  <a:tcPr>
                    <a:solidFill>
                      <a:srgbClr val="E8F6F2"/>
                    </a:solidFill>
                  </a:tcPr>
                </a:tc>
                <a:extLst>
                  <a:ext uri="{0D108BD9-81ED-4DB2-BD59-A6C34878D82A}">
                    <a16:rowId xmlns:a16="http://schemas.microsoft.com/office/drawing/2014/main" val="3187913809"/>
                  </a:ext>
                </a:extLst>
              </a:tr>
              <a:tr h="394737">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0</a:t>
                      </a:r>
                    </a:p>
                  </a:txBody>
                  <a:tcPr>
                    <a:solidFill>
                      <a:srgbClr val="E8F6F2"/>
                    </a:solidFill>
                  </a:tcPr>
                </a:tc>
                <a:tc>
                  <a:txBody>
                    <a:bodyPr/>
                    <a:lstStyle/>
                    <a:p>
                      <a:pPr algn="ctr"/>
                      <a:r>
                        <a:rPr lang="it-IT" dirty="0">
                          <a:solidFill>
                            <a:srgbClr val="595959"/>
                          </a:solidFill>
                        </a:rPr>
                        <a:t>10</a:t>
                      </a:r>
                    </a:p>
                  </a:txBody>
                  <a:tcPr>
                    <a:solidFill>
                      <a:srgbClr val="E8F6F2"/>
                    </a:solidFill>
                  </a:tcPr>
                </a:tc>
                <a:tc>
                  <a:txBody>
                    <a:bodyPr/>
                    <a:lstStyle/>
                    <a:p>
                      <a:pPr algn="ctr"/>
                      <a:r>
                        <a:rPr lang="it-IT" dirty="0">
                          <a:solidFill>
                            <a:srgbClr val="595959"/>
                          </a:solidFill>
                        </a:rPr>
                        <a:t>10</a:t>
                      </a:r>
                    </a:p>
                  </a:txBody>
                  <a:tcPr>
                    <a:solidFill>
                      <a:srgbClr val="E8F6F2"/>
                    </a:solidFill>
                  </a:tcPr>
                </a:tc>
                <a:extLst>
                  <a:ext uri="{0D108BD9-81ED-4DB2-BD59-A6C34878D82A}">
                    <a16:rowId xmlns:a16="http://schemas.microsoft.com/office/drawing/2014/main" val="746742099"/>
                  </a:ext>
                </a:extLst>
              </a:tr>
            </a:tbl>
          </a:graphicData>
        </a:graphic>
      </p:graphicFrame>
      <p:graphicFrame>
        <p:nvGraphicFramePr>
          <p:cNvPr id="16" name="Grafico 15">
            <a:extLst>
              <a:ext uri="{FF2B5EF4-FFF2-40B4-BE49-F238E27FC236}">
                <a16:creationId xmlns:a16="http://schemas.microsoft.com/office/drawing/2014/main" id="{CF10509F-678D-4B8B-7986-2AC5E820A35E}"/>
              </a:ext>
            </a:extLst>
          </p:cNvPr>
          <p:cNvGraphicFramePr/>
          <p:nvPr>
            <p:extLst>
              <p:ext uri="{D42A27DB-BD31-4B8C-83A1-F6EECF244321}">
                <p14:modId xmlns:p14="http://schemas.microsoft.com/office/powerpoint/2010/main" val="2100767481"/>
              </p:ext>
            </p:extLst>
          </p:nvPr>
        </p:nvGraphicFramePr>
        <p:xfrm>
          <a:off x="647700" y="1368994"/>
          <a:ext cx="4608825" cy="2404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Tabella 15">
            <a:extLst>
              <a:ext uri="{FF2B5EF4-FFF2-40B4-BE49-F238E27FC236}">
                <a16:creationId xmlns:a16="http://schemas.microsoft.com/office/drawing/2014/main" id="{B5B1D568-26E2-FB60-15FE-582FDC143F42}"/>
              </a:ext>
            </a:extLst>
          </p:cNvPr>
          <p:cNvGraphicFramePr>
            <a:graphicFrameLocks noGrp="1"/>
          </p:cNvGraphicFramePr>
          <p:nvPr>
            <p:extLst>
              <p:ext uri="{D42A27DB-BD31-4B8C-83A1-F6EECF244321}">
                <p14:modId xmlns:p14="http://schemas.microsoft.com/office/powerpoint/2010/main" val="3876056906"/>
              </p:ext>
            </p:extLst>
          </p:nvPr>
        </p:nvGraphicFramePr>
        <p:xfrm>
          <a:off x="6492144" y="4434202"/>
          <a:ext cx="4861655" cy="1184211"/>
        </p:xfrm>
        <a:graphic>
          <a:graphicData uri="http://schemas.openxmlformats.org/drawingml/2006/table">
            <a:tbl>
              <a:tblPr firstRow="1" bandRow="1">
                <a:tableStyleId>{5C22544A-7EE6-4342-B048-85BDC9FD1C3A}</a:tableStyleId>
              </a:tblPr>
              <a:tblGrid>
                <a:gridCol w="972331">
                  <a:extLst>
                    <a:ext uri="{9D8B030D-6E8A-4147-A177-3AD203B41FA5}">
                      <a16:colId xmlns:a16="http://schemas.microsoft.com/office/drawing/2014/main" val="1634037681"/>
                    </a:ext>
                  </a:extLst>
                </a:gridCol>
                <a:gridCol w="972331">
                  <a:extLst>
                    <a:ext uri="{9D8B030D-6E8A-4147-A177-3AD203B41FA5}">
                      <a16:colId xmlns:a16="http://schemas.microsoft.com/office/drawing/2014/main" val="1854683345"/>
                    </a:ext>
                  </a:extLst>
                </a:gridCol>
                <a:gridCol w="972331">
                  <a:extLst>
                    <a:ext uri="{9D8B030D-6E8A-4147-A177-3AD203B41FA5}">
                      <a16:colId xmlns:a16="http://schemas.microsoft.com/office/drawing/2014/main" val="2969327669"/>
                    </a:ext>
                  </a:extLst>
                </a:gridCol>
                <a:gridCol w="972331">
                  <a:extLst>
                    <a:ext uri="{9D8B030D-6E8A-4147-A177-3AD203B41FA5}">
                      <a16:colId xmlns:a16="http://schemas.microsoft.com/office/drawing/2014/main" val="2805513439"/>
                    </a:ext>
                  </a:extLst>
                </a:gridCol>
                <a:gridCol w="972331">
                  <a:extLst>
                    <a:ext uri="{9D8B030D-6E8A-4147-A177-3AD203B41FA5}">
                      <a16:colId xmlns:a16="http://schemas.microsoft.com/office/drawing/2014/main" val="2542960517"/>
                    </a:ext>
                  </a:extLst>
                </a:gridCol>
              </a:tblGrid>
              <a:tr h="394737">
                <a:tc>
                  <a:txBody>
                    <a:bodyPr/>
                    <a:lstStyle/>
                    <a:p>
                      <a:pPr algn="ctr"/>
                      <a:r>
                        <a:rPr lang="it-IT" dirty="0"/>
                        <a:t>1</a:t>
                      </a:r>
                    </a:p>
                  </a:txBody>
                  <a:tcPr>
                    <a:solidFill>
                      <a:srgbClr val="296140"/>
                    </a:solidFill>
                  </a:tcPr>
                </a:tc>
                <a:tc>
                  <a:txBody>
                    <a:bodyPr/>
                    <a:lstStyle/>
                    <a:p>
                      <a:pPr algn="ctr"/>
                      <a:r>
                        <a:rPr lang="it-IT" dirty="0"/>
                        <a:t>2</a:t>
                      </a:r>
                    </a:p>
                  </a:txBody>
                  <a:tcPr>
                    <a:solidFill>
                      <a:srgbClr val="296140"/>
                    </a:solidFill>
                  </a:tcPr>
                </a:tc>
                <a:tc>
                  <a:txBody>
                    <a:bodyPr/>
                    <a:lstStyle/>
                    <a:p>
                      <a:pPr algn="ctr"/>
                      <a:r>
                        <a:rPr lang="it-IT" dirty="0"/>
                        <a:t>3</a:t>
                      </a:r>
                    </a:p>
                  </a:txBody>
                  <a:tcPr>
                    <a:solidFill>
                      <a:srgbClr val="296140"/>
                    </a:solidFill>
                  </a:tcPr>
                </a:tc>
                <a:tc>
                  <a:txBody>
                    <a:bodyPr/>
                    <a:lstStyle/>
                    <a:p>
                      <a:pPr algn="ctr"/>
                      <a:r>
                        <a:rPr lang="it-IT" dirty="0"/>
                        <a:t>4</a:t>
                      </a:r>
                    </a:p>
                  </a:txBody>
                  <a:tcPr>
                    <a:solidFill>
                      <a:srgbClr val="296140"/>
                    </a:solidFill>
                  </a:tcPr>
                </a:tc>
                <a:tc>
                  <a:txBody>
                    <a:bodyPr/>
                    <a:lstStyle/>
                    <a:p>
                      <a:pPr algn="ctr"/>
                      <a:r>
                        <a:rPr lang="it-IT" dirty="0"/>
                        <a:t>5</a:t>
                      </a:r>
                    </a:p>
                  </a:txBody>
                  <a:tcPr>
                    <a:solidFill>
                      <a:srgbClr val="296140"/>
                    </a:solidFill>
                  </a:tcPr>
                </a:tc>
                <a:extLst>
                  <a:ext uri="{0D108BD9-81ED-4DB2-BD59-A6C34878D82A}">
                    <a16:rowId xmlns:a16="http://schemas.microsoft.com/office/drawing/2014/main" val="2677522339"/>
                  </a:ext>
                </a:extLst>
              </a:tr>
              <a:tr h="394737">
                <a:tc>
                  <a:txBody>
                    <a:bodyPr/>
                    <a:lstStyle/>
                    <a:p>
                      <a:pPr algn="ctr"/>
                      <a:r>
                        <a:rPr lang="it-IT" dirty="0">
                          <a:solidFill>
                            <a:srgbClr val="595959"/>
                          </a:solidFill>
                        </a:rPr>
                        <a:t>0</a:t>
                      </a:r>
                    </a:p>
                  </a:txBody>
                  <a:tcPr>
                    <a:solidFill>
                      <a:schemeClr val="accent4">
                        <a:lumMod val="20000"/>
                        <a:lumOff val="80000"/>
                      </a:schemeClr>
                    </a:solidFill>
                  </a:tcPr>
                </a:tc>
                <a:tc>
                  <a:txBody>
                    <a:bodyPr/>
                    <a:lstStyle/>
                    <a:p>
                      <a:pPr algn="ctr"/>
                      <a:r>
                        <a:rPr lang="it-IT" dirty="0">
                          <a:solidFill>
                            <a:srgbClr val="595959"/>
                          </a:solidFill>
                        </a:rPr>
                        <a:t>0</a:t>
                      </a:r>
                    </a:p>
                  </a:txBody>
                  <a:tcPr>
                    <a:solidFill>
                      <a:schemeClr val="accent4">
                        <a:lumMod val="20000"/>
                        <a:lumOff val="80000"/>
                      </a:schemeClr>
                    </a:solidFill>
                  </a:tcPr>
                </a:tc>
                <a:tc>
                  <a:txBody>
                    <a:bodyPr/>
                    <a:lstStyle/>
                    <a:p>
                      <a:pPr algn="ctr"/>
                      <a:r>
                        <a:rPr lang="it-IT" dirty="0">
                          <a:solidFill>
                            <a:srgbClr val="595959"/>
                          </a:solidFill>
                        </a:rPr>
                        <a:t>1</a:t>
                      </a:r>
                    </a:p>
                  </a:txBody>
                  <a:tcPr>
                    <a:solidFill>
                      <a:schemeClr val="accent4">
                        <a:lumMod val="20000"/>
                        <a:lumOff val="80000"/>
                      </a:schemeClr>
                    </a:solidFill>
                  </a:tcPr>
                </a:tc>
                <a:tc>
                  <a:txBody>
                    <a:bodyPr/>
                    <a:lstStyle/>
                    <a:p>
                      <a:pPr algn="ctr"/>
                      <a:r>
                        <a:rPr lang="it-IT" dirty="0">
                          <a:solidFill>
                            <a:srgbClr val="595959"/>
                          </a:solidFill>
                        </a:rPr>
                        <a:t>7</a:t>
                      </a:r>
                    </a:p>
                  </a:txBody>
                  <a:tcPr>
                    <a:solidFill>
                      <a:schemeClr val="accent4">
                        <a:lumMod val="20000"/>
                        <a:lumOff val="80000"/>
                      </a:schemeClr>
                    </a:solidFill>
                  </a:tcPr>
                </a:tc>
                <a:tc>
                  <a:txBody>
                    <a:bodyPr/>
                    <a:lstStyle/>
                    <a:p>
                      <a:pPr algn="ctr"/>
                      <a:r>
                        <a:rPr lang="it-IT" dirty="0">
                          <a:solidFill>
                            <a:srgbClr val="595959"/>
                          </a:solidFill>
                        </a:rPr>
                        <a:t>12</a:t>
                      </a:r>
                    </a:p>
                  </a:txBody>
                  <a:tcPr>
                    <a:solidFill>
                      <a:schemeClr val="accent4">
                        <a:lumMod val="20000"/>
                        <a:lumOff val="80000"/>
                      </a:schemeClr>
                    </a:solidFill>
                  </a:tcPr>
                </a:tc>
                <a:extLst>
                  <a:ext uri="{0D108BD9-81ED-4DB2-BD59-A6C34878D82A}">
                    <a16:rowId xmlns:a16="http://schemas.microsoft.com/office/drawing/2014/main" val="3187913809"/>
                  </a:ext>
                </a:extLst>
              </a:tr>
              <a:tr h="394737">
                <a:tc>
                  <a:txBody>
                    <a:bodyPr/>
                    <a:lstStyle/>
                    <a:p>
                      <a:pPr algn="ctr"/>
                      <a:r>
                        <a:rPr lang="it-IT" dirty="0">
                          <a:solidFill>
                            <a:srgbClr val="595959"/>
                          </a:solidFill>
                        </a:rPr>
                        <a:t>0</a:t>
                      </a:r>
                    </a:p>
                  </a:txBody>
                  <a:tcPr>
                    <a:solidFill>
                      <a:schemeClr val="accent4">
                        <a:lumMod val="20000"/>
                        <a:lumOff val="80000"/>
                      </a:schemeClr>
                    </a:solidFill>
                  </a:tcPr>
                </a:tc>
                <a:tc>
                  <a:txBody>
                    <a:bodyPr/>
                    <a:lstStyle/>
                    <a:p>
                      <a:pPr algn="ctr"/>
                      <a:r>
                        <a:rPr lang="it-IT" dirty="0">
                          <a:solidFill>
                            <a:srgbClr val="595959"/>
                          </a:solidFill>
                        </a:rPr>
                        <a:t>0</a:t>
                      </a:r>
                    </a:p>
                  </a:txBody>
                  <a:tcPr>
                    <a:solidFill>
                      <a:schemeClr val="accent4">
                        <a:lumMod val="20000"/>
                        <a:lumOff val="80000"/>
                      </a:schemeClr>
                    </a:solidFill>
                  </a:tcPr>
                </a:tc>
                <a:tc>
                  <a:txBody>
                    <a:bodyPr/>
                    <a:lstStyle/>
                    <a:p>
                      <a:pPr algn="ctr"/>
                      <a:r>
                        <a:rPr lang="it-IT" dirty="0">
                          <a:solidFill>
                            <a:srgbClr val="595959"/>
                          </a:solidFill>
                        </a:rPr>
                        <a:t>2</a:t>
                      </a:r>
                    </a:p>
                  </a:txBody>
                  <a:tcPr>
                    <a:solidFill>
                      <a:schemeClr val="accent4">
                        <a:lumMod val="20000"/>
                        <a:lumOff val="80000"/>
                      </a:schemeClr>
                    </a:solidFill>
                  </a:tcPr>
                </a:tc>
                <a:tc>
                  <a:txBody>
                    <a:bodyPr/>
                    <a:lstStyle/>
                    <a:p>
                      <a:pPr algn="ctr"/>
                      <a:r>
                        <a:rPr lang="it-IT" dirty="0">
                          <a:solidFill>
                            <a:srgbClr val="595959"/>
                          </a:solidFill>
                        </a:rPr>
                        <a:t>8</a:t>
                      </a:r>
                    </a:p>
                  </a:txBody>
                  <a:tcPr>
                    <a:solidFill>
                      <a:schemeClr val="accent4">
                        <a:lumMod val="20000"/>
                        <a:lumOff val="80000"/>
                      </a:schemeClr>
                    </a:solidFill>
                  </a:tcPr>
                </a:tc>
                <a:tc>
                  <a:txBody>
                    <a:bodyPr/>
                    <a:lstStyle/>
                    <a:p>
                      <a:pPr algn="ctr"/>
                      <a:r>
                        <a:rPr lang="it-IT" dirty="0">
                          <a:solidFill>
                            <a:srgbClr val="595959"/>
                          </a:solidFill>
                        </a:rPr>
                        <a:t>10</a:t>
                      </a:r>
                    </a:p>
                  </a:txBody>
                  <a:tcPr>
                    <a:solidFill>
                      <a:schemeClr val="accent4">
                        <a:lumMod val="20000"/>
                        <a:lumOff val="80000"/>
                      </a:schemeClr>
                    </a:solidFill>
                  </a:tcPr>
                </a:tc>
                <a:extLst>
                  <a:ext uri="{0D108BD9-81ED-4DB2-BD59-A6C34878D82A}">
                    <a16:rowId xmlns:a16="http://schemas.microsoft.com/office/drawing/2014/main" val="746742099"/>
                  </a:ext>
                </a:extLst>
              </a:tr>
            </a:tbl>
          </a:graphicData>
        </a:graphic>
      </p:graphicFrame>
      <p:sp>
        <p:nvSpPr>
          <p:cNvPr id="20" name="CasellaDiTesto 19">
            <a:extLst>
              <a:ext uri="{FF2B5EF4-FFF2-40B4-BE49-F238E27FC236}">
                <a16:creationId xmlns:a16="http://schemas.microsoft.com/office/drawing/2014/main" id="{F2B8E108-212F-CB8C-72E3-532022C8049D}"/>
              </a:ext>
            </a:extLst>
          </p:cNvPr>
          <p:cNvSpPr txBox="1"/>
          <p:nvPr/>
        </p:nvSpPr>
        <p:spPr>
          <a:xfrm>
            <a:off x="6434994" y="1721449"/>
            <a:ext cx="2731710" cy="369332"/>
          </a:xfrm>
          <a:prstGeom prst="rect">
            <a:avLst/>
          </a:prstGeom>
          <a:noFill/>
        </p:spPr>
        <p:txBody>
          <a:bodyPr wrap="square" rtlCol="0">
            <a:spAutoFit/>
          </a:bodyPr>
          <a:lstStyle/>
          <a:p>
            <a:r>
              <a:rPr lang="it-IT" dirty="0">
                <a:solidFill>
                  <a:srgbClr val="595959"/>
                </a:solidFill>
              </a:rPr>
              <a:t>Distribuzione dei voti</a:t>
            </a:r>
          </a:p>
        </p:txBody>
      </p:sp>
      <p:sp>
        <p:nvSpPr>
          <p:cNvPr id="21" name="CasellaDiTesto 20">
            <a:extLst>
              <a:ext uri="{FF2B5EF4-FFF2-40B4-BE49-F238E27FC236}">
                <a16:creationId xmlns:a16="http://schemas.microsoft.com/office/drawing/2014/main" id="{21CD70FE-53D2-3CF6-6F68-124FA47D2563}"/>
              </a:ext>
            </a:extLst>
          </p:cNvPr>
          <p:cNvSpPr txBox="1"/>
          <p:nvPr/>
        </p:nvSpPr>
        <p:spPr>
          <a:xfrm>
            <a:off x="6434994" y="4064870"/>
            <a:ext cx="2731710" cy="369332"/>
          </a:xfrm>
          <a:prstGeom prst="rect">
            <a:avLst/>
          </a:prstGeom>
          <a:noFill/>
        </p:spPr>
        <p:txBody>
          <a:bodyPr wrap="square" rtlCol="0">
            <a:spAutoFit/>
          </a:bodyPr>
          <a:lstStyle/>
          <a:p>
            <a:r>
              <a:rPr lang="it-IT" dirty="0">
                <a:solidFill>
                  <a:srgbClr val="595959"/>
                </a:solidFill>
              </a:rPr>
              <a:t>Distribuzione dei voti</a:t>
            </a:r>
          </a:p>
        </p:txBody>
      </p:sp>
      <p:sp>
        <p:nvSpPr>
          <p:cNvPr id="13" name="CasellaDiTesto 12">
            <a:extLst>
              <a:ext uri="{FF2B5EF4-FFF2-40B4-BE49-F238E27FC236}">
                <a16:creationId xmlns:a16="http://schemas.microsoft.com/office/drawing/2014/main" id="{327455F0-0F8C-F7D4-71EA-5141E0F5EB0A}"/>
              </a:ext>
            </a:extLst>
          </p:cNvPr>
          <p:cNvSpPr txBox="1"/>
          <p:nvPr/>
        </p:nvSpPr>
        <p:spPr>
          <a:xfrm>
            <a:off x="748813" y="6292691"/>
            <a:ext cx="5665176" cy="246221"/>
          </a:xfrm>
          <a:prstGeom prst="rect">
            <a:avLst/>
          </a:prstGeom>
          <a:noFill/>
        </p:spPr>
        <p:txBody>
          <a:bodyPr wrap="square" rtlCol="0">
            <a:spAutoFit/>
          </a:bodyPr>
          <a:lstStyle/>
          <a:p>
            <a:r>
              <a:rPr lang="it-IT" sz="10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Tree>
    <p:extLst>
      <p:ext uri="{BB962C8B-B14F-4D97-AF65-F5344CB8AC3E}">
        <p14:creationId xmlns:p14="http://schemas.microsoft.com/office/powerpoint/2010/main" val="3875207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bigliettodavisita&#10;&#10;Descrizione generata automaticamente">
            <a:extLst>
              <a:ext uri="{FF2B5EF4-FFF2-40B4-BE49-F238E27FC236}">
                <a16:creationId xmlns:a16="http://schemas.microsoft.com/office/drawing/2014/main" id="{7802424E-38A6-4A93-8307-053864A2010C}"/>
              </a:ext>
            </a:extLst>
          </p:cNvPr>
          <p:cNvPicPr>
            <a:picLocks noChangeAspect="1"/>
          </p:cNvPicPr>
          <p:nvPr/>
        </p:nvPicPr>
        <p:blipFill rotWithShape="1">
          <a:blip r:embed="rId2">
            <a:alphaModFix amt="7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0" y="3173289"/>
            <a:ext cx="12192000" cy="511422"/>
          </a:xfrm>
          <a:prstGeom prst="rect">
            <a:avLst/>
          </a:prstGeom>
        </p:spPr>
        <p:txBody>
          <a:bodyPr vert="horz" wrap="square" lIns="0" tIns="12700" rIns="0" bIns="0" rtlCol="0">
            <a:spAutoFit/>
          </a:bodyPr>
          <a:lstStyle/>
          <a:p>
            <a:pPr algn="ctr">
              <a:lnSpc>
                <a:spcPct val="90000"/>
              </a:lnSpc>
              <a:spcBef>
                <a:spcPct val="0"/>
              </a:spcBef>
            </a:pPr>
            <a:r>
              <a:rPr lang="it-IT" sz="3600" b="1" dirty="0">
                <a:solidFill>
                  <a:srgbClr val="296140"/>
                </a:solidFill>
                <a:latin typeface="Lato Black" panose="020F0502020204030203" pitchFamily="34" charset="77"/>
                <a:ea typeface="+mj-ea"/>
                <a:cs typeface="+mj-cs"/>
              </a:rPr>
              <a:t>Giudizi dopo l’assaggio</a:t>
            </a:r>
          </a:p>
        </p:txBody>
      </p:sp>
      <p:sp>
        <p:nvSpPr>
          <p:cNvPr id="10" name="Segnaposto numero diapositiva 3">
            <a:extLst>
              <a:ext uri="{FF2B5EF4-FFF2-40B4-BE49-F238E27FC236}">
                <a16:creationId xmlns:a16="http://schemas.microsoft.com/office/drawing/2014/main" id="{88EAAE42-5401-498D-98B5-BD059E6D3D20}"/>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38</a:t>
            </a:fld>
            <a:endParaRPr lang="it-IT"/>
          </a:p>
        </p:txBody>
      </p:sp>
    </p:spTree>
    <p:extLst>
      <p:ext uri="{BB962C8B-B14F-4D97-AF65-F5344CB8AC3E}">
        <p14:creationId xmlns:p14="http://schemas.microsoft.com/office/powerpoint/2010/main" val="485285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39</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Il gradimento</a:t>
            </a:r>
            <a:endParaRPr lang="it-IT" sz="2800" b="1" dirty="0">
              <a:solidFill>
                <a:srgbClr val="21B18E"/>
              </a:solidFill>
              <a:latin typeface="Lato Black" panose="020F0502020204030203" pitchFamily="34" charset="77"/>
              <a:ea typeface="+mj-ea"/>
              <a:cs typeface="+mj-cs"/>
            </a:endParaRPr>
          </a:p>
        </p:txBody>
      </p:sp>
      <p:pic>
        <p:nvPicPr>
          <p:cNvPr id="5" name="Immagine 4">
            <a:extLst>
              <a:ext uri="{FF2B5EF4-FFF2-40B4-BE49-F238E27FC236}">
                <a16:creationId xmlns:a16="http://schemas.microsoft.com/office/drawing/2014/main" id="{A927C3C1-8825-8BA5-D8D9-A61219149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66" y="1475457"/>
            <a:ext cx="6238757" cy="4418508"/>
          </a:xfrm>
          <a:prstGeom prst="rect">
            <a:avLst/>
          </a:prstGeom>
        </p:spPr>
      </p:pic>
      <p:sp>
        <p:nvSpPr>
          <p:cNvPr id="7" name="Rettangolo 6">
            <a:extLst>
              <a:ext uri="{FF2B5EF4-FFF2-40B4-BE49-F238E27FC236}">
                <a16:creationId xmlns:a16="http://schemas.microsoft.com/office/drawing/2014/main" id="{3DCB25FF-56F8-6596-49E3-C2DDCE316E67}"/>
              </a:ext>
            </a:extLst>
          </p:cNvPr>
          <p:cNvSpPr/>
          <p:nvPr/>
        </p:nvSpPr>
        <p:spPr>
          <a:xfrm>
            <a:off x="7079984" y="1688221"/>
            <a:ext cx="4466850" cy="4276271"/>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9B7E3768-17E2-1F66-06BC-A514DEAB251C}"/>
              </a:ext>
            </a:extLst>
          </p:cNvPr>
          <p:cNvSpPr txBox="1"/>
          <p:nvPr/>
        </p:nvSpPr>
        <p:spPr>
          <a:xfrm>
            <a:off x="7315200" y="4257900"/>
            <a:ext cx="3962400" cy="1323439"/>
          </a:xfrm>
          <a:prstGeom prst="rect">
            <a:avLst/>
          </a:prstGeom>
          <a:noFill/>
        </p:spPr>
        <p:txBody>
          <a:bodyPr wrap="square" rtlCol="0">
            <a:spAutoFit/>
          </a:bodyPr>
          <a:lstStyle/>
          <a:p>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Una mamma specifica che la pastina rimane troppo dura seguendo i tempi di cottura indicati in confezione e che ci vogliono almeno 7 minuti per avere la cottura corretta</a:t>
            </a:r>
          </a:p>
        </p:txBody>
      </p:sp>
      <p:pic>
        <p:nvPicPr>
          <p:cNvPr id="9" name="Immagine 1">
            <a:extLst>
              <a:ext uri="{FF2B5EF4-FFF2-40B4-BE49-F238E27FC236}">
                <a16:creationId xmlns:a16="http://schemas.microsoft.com/office/drawing/2014/main" id="{66ED1033-C6A3-714A-15C3-6074404B94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pic>
        <p:nvPicPr>
          <p:cNvPr id="12" name="Immagine 11">
            <a:extLst>
              <a:ext uri="{FF2B5EF4-FFF2-40B4-BE49-F238E27FC236}">
                <a16:creationId xmlns:a16="http://schemas.microsoft.com/office/drawing/2014/main" id="{A29F3DB6-F289-1767-7176-56B5DD1A82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3883" y="1786459"/>
            <a:ext cx="4256267" cy="2328341"/>
          </a:xfrm>
          <a:prstGeom prst="rect">
            <a:avLst/>
          </a:prstGeom>
        </p:spPr>
      </p:pic>
      <p:sp>
        <p:nvSpPr>
          <p:cNvPr id="13" name="CasellaDiTesto 12">
            <a:extLst>
              <a:ext uri="{FF2B5EF4-FFF2-40B4-BE49-F238E27FC236}">
                <a16:creationId xmlns:a16="http://schemas.microsoft.com/office/drawing/2014/main" id="{07D99CD9-E055-C0B3-F5A9-9EE1FF85EFF7}"/>
              </a:ext>
            </a:extLst>
          </p:cNvPr>
          <p:cNvSpPr txBox="1"/>
          <p:nvPr/>
        </p:nvSpPr>
        <p:spPr>
          <a:xfrm>
            <a:off x="748813" y="6292691"/>
            <a:ext cx="5665176" cy="246221"/>
          </a:xfrm>
          <a:prstGeom prst="rect">
            <a:avLst/>
          </a:prstGeom>
          <a:noFill/>
        </p:spPr>
        <p:txBody>
          <a:bodyPr wrap="square" rtlCol="0">
            <a:spAutoFit/>
          </a:bodyPr>
          <a:lstStyle/>
          <a:p>
            <a:r>
              <a:rPr lang="it-IT" sz="10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
        <p:nvSpPr>
          <p:cNvPr id="14" name="CasellaDiTesto 13">
            <a:extLst>
              <a:ext uri="{FF2B5EF4-FFF2-40B4-BE49-F238E27FC236}">
                <a16:creationId xmlns:a16="http://schemas.microsoft.com/office/drawing/2014/main" id="{696F4C7F-33DB-4CE3-ADCA-31216F7C105A}"/>
              </a:ext>
            </a:extLst>
          </p:cNvPr>
          <p:cNvSpPr txBox="1"/>
          <p:nvPr/>
        </p:nvSpPr>
        <p:spPr>
          <a:xfrm>
            <a:off x="1922015" y="2530369"/>
            <a:ext cx="204187" cy="338554"/>
          </a:xfrm>
          <a:prstGeom prst="rect">
            <a:avLst/>
          </a:prstGeom>
          <a:noFill/>
        </p:spPr>
        <p:txBody>
          <a:bodyPr wrap="square" rtlCol="0">
            <a:spAutoFit/>
          </a:bodyPr>
          <a:lstStyle/>
          <a:p>
            <a:r>
              <a:rPr lang="it-IT" sz="1600" dirty="0">
                <a:solidFill>
                  <a:srgbClr val="595959"/>
                </a:solidFill>
              </a:rPr>
              <a:t>*</a:t>
            </a:r>
          </a:p>
        </p:txBody>
      </p:sp>
    </p:spTree>
    <p:extLst>
      <p:ext uri="{BB962C8B-B14F-4D97-AF65-F5344CB8AC3E}">
        <p14:creationId xmlns:p14="http://schemas.microsoft.com/office/powerpoint/2010/main" val="30035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sp>
        <p:nvSpPr>
          <p:cNvPr id="9" name="Rettangolo 8">
            <a:extLst>
              <a:ext uri="{FF2B5EF4-FFF2-40B4-BE49-F238E27FC236}">
                <a16:creationId xmlns:a16="http://schemas.microsoft.com/office/drawing/2014/main" id="{F8B3436B-6441-4FE3-B458-A0A97DF96C6A}"/>
              </a:ext>
            </a:extLst>
          </p:cNvPr>
          <p:cNvSpPr/>
          <p:nvPr/>
        </p:nvSpPr>
        <p:spPr>
          <a:xfrm>
            <a:off x="-2467144" y="2260061"/>
            <a:ext cx="12192000" cy="6858000"/>
          </a:xfrm>
          <a:prstGeom prst="rect">
            <a:avLst/>
          </a:prstGeom>
          <a:gradFill flip="none" rotWithShape="1">
            <a:gsLst>
              <a:gs pos="0">
                <a:srgbClr val="FFFFFF"/>
              </a:gs>
              <a:gs pos="56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p>
        </p:txBody>
      </p:sp>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6" name="CasellaDiTesto 15">
            <a:extLst>
              <a:ext uri="{FF2B5EF4-FFF2-40B4-BE49-F238E27FC236}">
                <a16:creationId xmlns:a16="http://schemas.microsoft.com/office/drawing/2014/main" id="{F0D10F2F-0F47-46EC-A98D-6DA7F12F0EC0}"/>
              </a:ext>
            </a:extLst>
          </p:cNvPr>
          <p:cNvSpPr txBox="1"/>
          <p:nvPr/>
        </p:nvSpPr>
        <p:spPr>
          <a:xfrm>
            <a:off x="0" y="2044362"/>
            <a:ext cx="12192000" cy="2585323"/>
          </a:xfrm>
          <a:prstGeom prst="rect">
            <a:avLst/>
          </a:prstGeom>
          <a:noFill/>
        </p:spPr>
        <p:txBody>
          <a:bodyPr wrap="square" rtlCol="0">
            <a:spAutoFit/>
          </a:bodyPr>
          <a:lstStyle>
            <a:defPPr>
              <a:defRPr lang="it-IT"/>
            </a:defPPr>
            <a:lvl1pPr algn="ctr">
              <a:defRPr sz="5400">
                <a:solidFill>
                  <a:srgbClr val="F5BF01"/>
                </a:solidFill>
                <a:latin typeface="Lato Black" panose="020F0502020204030203" pitchFamily="34" charset="0"/>
                <a:ea typeface="Lato Black" panose="020F0502020204030203" pitchFamily="34" charset="0"/>
                <a:cs typeface="Lato Black" panose="020F0502020204030203" pitchFamily="34" charset="0"/>
              </a:defRPr>
            </a:lvl1pPr>
          </a:lstStyle>
          <a:p>
            <a:r>
              <a:rPr lang="it-IT" dirty="0"/>
              <a:t>Prima fase:</a:t>
            </a:r>
          </a:p>
          <a:p>
            <a:r>
              <a:rPr lang="it-IT" dirty="0"/>
              <a:t>Abitudini di consumo </a:t>
            </a:r>
          </a:p>
          <a:p>
            <a:r>
              <a:rPr lang="it-IT" dirty="0"/>
              <a:t>e Concept test</a:t>
            </a:r>
          </a:p>
        </p:txBody>
      </p:sp>
      <p:sp>
        <p:nvSpPr>
          <p:cNvPr id="10" name="CasellaDiTesto 9">
            <a:extLst>
              <a:ext uri="{FF2B5EF4-FFF2-40B4-BE49-F238E27FC236}">
                <a16:creationId xmlns:a16="http://schemas.microsoft.com/office/drawing/2014/main" id="{CFDD3F1B-A500-49EB-BA60-1F9DE83F1996}"/>
              </a:ext>
            </a:extLst>
          </p:cNvPr>
          <p:cNvSpPr txBox="1"/>
          <p:nvPr/>
        </p:nvSpPr>
        <p:spPr>
          <a:xfrm>
            <a:off x="699252" y="707143"/>
            <a:ext cx="4295553" cy="307777"/>
          </a:xfrm>
          <a:prstGeom prst="rect">
            <a:avLst/>
          </a:prstGeom>
          <a:noFill/>
        </p:spPr>
        <p:txBody>
          <a:bodyPr wrap="square" rtlCol="0">
            <a:spAutoFit/>
          </a:bodyPr>
          <a:lstStyle/>
          <a:p>
            <a:endParaRPr lang="it-IT" sz="1400" dirty="0">
              <a:solidFill>
                <a:srgbClr val="296140"/>
              </a:solidFill>
              <a:latin typeface="Lato" panose="020F0502020204030203" pitchFamily="34" charset="0"/>
              <a:ea typeface="Lato" panose="020F0502020204030203" pitchFamily="34" charset="0"/>
              <a:cs typeface="Lato" panose="020F0502020204030203" pitchFamily="34" charset="0"/>
            </a:endParaRPr>
          </a:p>
        </p:txBody>
      </p:sp>
      <p:sp>
        <p:nvSpPr>
          <p:cNvPr id="13" name="Segnaposto numero diapositiva 3">
            <a:extLst>
              <a:ext uri="{FF2B5EF4-FFF2-40B4-BE49-F238E27FC236}">
                <a16:creationId xmlns:a16="http://schemas.microsoft.com/office/drawing/2014/main" id="{3757804E-9726-4C63-9D06-B8BE2C07AAFA}"/>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4</a:t>
            </a:fld>
            <a:endParaRPr lang="it-IT"/>
          </a:p>
        </p:txBody>
      </p:sp>
      <p:pic>
        <p:nvPicPr>
          <p:cNvPr id="11" name="Immagine 10">
            <a:extLst>
              <a:ext uri="{FF2B5EF4-FFF2-40B4-BE49-F238E27FC236}">
                <a16:creationId xmlns:a16="http://schemas.microsoft.com/office/drawing/2014/main" id="{5959DA72-5F4E-1665-F896-2A09BD621C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5588434"/>
            <a:ext cx="1675294" cy="665998"/>
          </a:xfrm>
          <a:prstGeom prst="rect">
            <a:avLst/>
          </a:prstGeom>
        </p:spPr>
      </p:pic>
    </p:spTree>
    <p:extLst>
      <p:ext uri="{BB962C8B-B14F-4D97-AF65-F5344CB8AC3E}">
        <p14:creationId xmlns:p14="http://schemas.microsoft.com/office/powerpoint/2010/main" val="134954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40</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Minardo vs pastina abituale</a:t>
            </a:r>
            <a:endParaRPr lang="it-IT" sz="2800" b="1" dirty="0">
              <a:solidFill>
                <a:srgbClr val="21B18E"/>
              </a:solidFill>
              <a:latin typeface="Lato Black" panose="020F0502020204030203" pitchFamily="34" charset="77"/>
              <a:ea typeface="+mj-ea"/>
              <a:cs typeface="+mj-cs"/>
            </a:endParaRPr>
          </a:p>
        </p:txBody>
      </p:sp>
      <p:pic>
        <p:nvPicPr>
          <p:cNvPr id="3" name="Immagine 2">
            <a:extLst>
              <a:ext uri="{FF2B5EF4-FFF2-40B4-BE49-F238E27FC236}">
                <a16:creationId xmlns:a16="http://schemas.microsoft.com/office/drawing/2014/main" id="{84A3EC27-52AD-4459-77A1-7170294D5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4" y="1368994"/>
            <a:ext cx="6736664" cy="4640982"/>
          </a:xfrm>
          <a:prstGeom prst="rect">
            <a:avLst/>
          </a:prstGeom>
        </p:spPr>
      </p:pic>
      <p:pic>
        <p:nvPicPr>
          <p:cNvPr id="7" name="Immagine 1">
            <a:extLst>
              <a:ext uri="{FF2B5EF4-FFF2-40B4-BE49-F238E27FC236}">
                <a16:creationId xmlns:a16="http://schemas.microsoft.com/office/drawing/2014/main" id="{47722310-D5D6-6A0D-B994-8D0944840B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Tree>
    <p:extLst>
      <p:ext uri="{BB962C8B-B14F-4D97-AF65-F5344CB8AC3E}">
        <p14:creationId xmlns:p14="http://schemas.microsoft.com/office/powerpoint/2010/main" val="299423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41</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Minardo vs pastina abituale</a:t>
            </a:r>
            <a:endParaRPr lang="it-IT" sz="2800" b="1" dirty="0">
              <a:solidFill>
                <a:srgbClr val="21B18E"/>
              </a:solidFill>
              <a:latin typeface="Lato Black" panose="020F0502020204030203" pitchFamily="34" charset="77"/>
              <a:ea typeface="+mj-ea"/>
              <a:cs typeface="+mj-cs"/>
            </a:endParaRPr>
          </a:p>
        </p:txBody>
      </p:sp>
      <p:pic>
        <p:nvPicPr>
          <p:cNvPr id="5" name="Immagine 4">
            <a:extLst>
              <a:ext uri="{FF2B5EF4-FFF2-40B4-BE49-F238E27FC236}">
                <a16:creationId xmlns:a16="http://schemas.microsoft.com/office/drawing/2014/main" id="{90182631-08F3-9B08-8E91-0B8A947AF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22" y="1292558"/>
            <a:ext cx="6736664" cy="5235394"/>
          </a:xfrm>
          <a:prstGeom prst="rect">
            <a:avLst/>
          </a:prstGeom>
        </p:spPr>
      </p:pic>
      <p:pic>
        <p:nvPicPr>
          <p:cNvPr id="8" name="Immagine 1">
            <a:extLst>
              <a:ext uri="{FF2B5EF4-FFF2-40B4-BE49-F238E27FC236}">
                <a16:creationId xmlns:a16="http://schemas.microsoft.com/office/drawing/2014/main" id="{BBC62178-7C89-33D8-2524-655B9E09D3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2" name="Rettangolo 1">
            <a:extLst>
              <a:ext uri="{FF2B5EF4-FFF2-40B4-BE49-F238E27FC236}">
                <a16:creationId xmlns:a16="http://schemas.microsoft.com/office/drawing/2014/main" id="{5D40EDA2-C7D7-232A-91E3-78A2D0991A42}"/>
              </a:ext>
            </a:extLst>
          </p:cNvPr>
          <p:cNvSpPr/>
          <p:nvPr/>
        </p:nvSpPr>
        <p:spPr>
          <a:xfrm>
            <a:off x="633722" y="6145306"/>
            <a:ext cx="1154737" cy="211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22C9C964-39C2-6C0C-A15A-D8D3ED7ECB8E}"/>
              </a:ext>
            </a:extLst>
          </p:cNvPr>
          <p:cNvSpPr/>
          <p:nvPr/>
        </p:nvSpPr>
        <p:spPr>
          <a:xfrm>
            <a:off x="5869110" y="6192184"/>
            <a:ext cx="1154737" cy="211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CD87A82-2C62-83AE-0290-156168D66B34}"/>
              </a:ext>
            </a:extLst>
          </p:cNvPr>
          <p:cNvSpPr txBox="1"/>
          <p:nvPr/>
        </p:nvSpPr>
        <p:spPr>
          <a:xfrm>
            <a:off x="679076" y="6053684"/>
            <a:ext cx="2218765" cy="276999"/>
          </a:xfrm>
          <a:prstGeom prst="rect">
            <a:avLst/>
          </a:prstGeom>
          <a:no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Decisamente peggiore</a:t>
            </a:r>
          </a:p>
        </p:txBody>
      </p:sp>
      <p:sp>
        <p:nvSpPr>
          <p:cNvPr id="13" name="CasellaDiTesto 12">
            <a:extLst>
              <a:ext uri="{FF2B5EF4-FFF2-40B4-BE49-F238E27FC236}">
                <a16:creationId xmlns:a16="http://schemas.microsoft.com/office/drawing/2014/main" id="{A92AC270-58A8-8CC5-964E-AD3F7527EBCD}"/>
              </a:ext>
            </a:extLst>
          </p:cNvPr>
          <p:cNvSpPr txBox="1"/>
          <p:nvPr/>
        </p:nvSpPr>
        <p:spPr>
          <a:xfrm>
            <a:off x="5337095" y="6018225"/>
            <a:ext cx="2218765" cy="276999"/>
          </a:xfrm>
          <a:prstGeom prst="rect">
            <a:avLst/>
          </a:prstGeom>
          <a:no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Decisamente migliore</a:t>
            </a:r>
          </a:p>
        </p:txBody>
      </p:sp>
      <p:sp>
        <p:nvSpPr>
          <p:cNvPr id="14" name="Rettangolo 13">
            <a:extLst>
              <a:ext uri="{FF2B5EF4-FFF2-40B4-BE49-F238E27FC236}">
                <a16:creationId xmlns:a16="http://schemas.microsoft.com/office/drawing/2014/main" id="{A33A4D0F-0378-7953-655A-A620750238B8}"/>
              </a:ext>
            </a:extLst>
          </p:cNvPr>
          <p:cNvSpPr/>
          <p:nvPr/>
        </p:nvSpPr>
        <p:spPr>
          <a:xfrm>
            <a:off x="7792720" y="2292129"/>
            <a:ext cx="3720204" cy="3596640"/>
          </a:xfrm>
          <a:prstGeom prst="rect">
            <a:avLst/>
          </a:prstGeom>
          <a:solidFill>
            <a:schemeClr val="accent6">
              <a:lumMod val="20000"/>
              <a:lumOff val="80000"/>
            </a:schemeClr>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it-IT" b="0" i="0" dirty="0">
              <a:solidFill>
                <a:srgbClr val="737373"/>
              </a:solidFill>
              <a:effectLst/>
              <a:latin typeface="inherit"/>
            </a:endParaRPr>
          </a:p>
        </p:txBody>
      </p:sp>
      <p:sp>
        <p:nvSpPr>
          <p:cNvPr id="15" name="CasellaDiTesto 14">
            <a:extLst>
              <a:ext uri="{FF2B5EF4-FFF2-40B4-BE49-F238E27FC236}">
                <a16:creationId xmlns:a16="http://schemas.microsoft.com/office/drawing/2014/main" id="{8D734602-DF97-2D23-FEA8-CD038FF60D11}"/>
              </a:ext>
            </a:extLst>
          </p:cNvPr>
          <p:cNvSpPr txBox="1"/>
          <p:nvPr/>
        </p:nvSpPr>
        <p:spPr>
          <a:xfrm>
            <a:off x="7961615" y="3366073"/>
            <a:ext cx="3393128" cy="3231654"/>
          </a:xfrm>
          <a:prstGeom prst="rect">
            <a:avLst/>
          </a:prstGeom>
          <a:noFill/>
        </p:spPr>
        <p:txBody>
          <a:bodyPr wrap="square" numCol="2" rtlCol="0">
            <a:spAutoFit/>
          </a:bodyPr>
          <a:lstStyle/>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La consistenza è migliore/tenuta di cottura (6)</a:t>
            </a: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Essiccata lentamente (3)</a:t>
            </a: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Grano siciliano (3)</a:t>
            </a: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Gusto migliore (3)</a:t>
            </a: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Biologica (2)</a:t>
            </a:r>
          </a:p>
          <a:p>
            <a:pPr marL="285750" indent="-285750" algn="l">
              <a:buFontTx/>
              <a:buChar char="-"/>
            </a:pPr>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lgn="l">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Qualità degli ingredienti (2)</a:t>
            </a: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Varietà di grano(2)</a:t>
            </a:r>
          </a:p>
          <a:p>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Profumo di grano genuino</a:t>
            </a:r>
          </a:p>
          <a:p>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Trafilata al bronzo</a:t>
            </a:r>
          </a:p>
          <a:p>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200" dirty="0">
                <a:solidFill>
                  <a:srgbClr val="595959"/>
                </a:solidFill>
                <a:latin typeface="Lato" panose="020F0502020204030203" pitchFamily="34" charset="0"/>
                <a:ea typeface="Lato" panose="020F0502020204030203" pitchFamily="34" charset="0"/>
                <a:cs typeface="Lato" panose="020F0502020204030203" pitchFamily="34" charset="0"/>
              </a:rPr>
              <a:t>Grani antichi</a:t>
            </a:r>
          </a:p>
          <a:p>
            <a:pPr marL="285750" indent="-285750">
              <a:buFontTx/>
              <a:buChar char="-"/>
            </a:pPr>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a:p>
            <a:pPr algn="l"/>
            <a:endParaRPr lang="it-IT" sz="12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16" name="CasellaDiTesto 15">
            <a:extLst>
              <a:ext uri="{FF2B5EF4-FFF2-40B4-BE49-F238E27FC236}">
                <a16:creationId xmlns:a16="http://schemas.microsoft.com/office/drawing/2014/main" id="{737436A6-A678-8FF9-59E4-303CD42D26AA}"/>
              </a:ext>
            </a:extLst>
          </p:cNvPr>
          <p:cNvSpPr txBox="1"/>
          <p:nvPr/>
        </p:nvSpPr>
        <p:spPr>
          <a:xfrm>
            <a:off x="7959636" y="2514750"/>
            <a:ext cx="3440514" cy="738664"/>
          </a:xfrm>
          <a:prstGeom prst="rect">
            <a:avLst/>
          </a:prstGeom>
          <a:noFill/>
        </p:spPr>
        <p:txBody>
          <a:bodyPr wrap="square" rtlCol="0">
            <a:spAutoFit/>
          </a:bodyPr>
          <a:lstStyle/>
          <a:p>
            <a:r>
              <a:rPr lang="it-IT" sz="1400" b="1" u="sng" dirty="0">
                <a:solidFill>
                  <a:srgbClr val="595959"/>
                </a:solidFill>
              </a:rPr>
              <a:t>17 persone su 20 </a:t>
            </a:r>
            <a:r>
              <a:rPr lang="it-IT" sz="1400" dirty="0">
                <a:solidFill>
                  <a:srgbClr val="595959"/>
                </a:solidFill>
              </a:rPr>
              <a:t>pensano che il prodotto sia qualitativamente migliore rispetto a quello che acquistano abitualmente</a:t>
            </a:r>
          </a:p>
        </p:txBody>
      </p:sp>
      <p:sp>
        <p:nvSpPr>
          <p:cNvPr id="17" name="CasellaDiTesto 16">
            <a:extLst>
              <a:ext uri="{FF2B5EF4-FFF2-40B4-BE49-F238E27FC236}">
                <a16:creationId xmlns:a16="http://schemas.microsoft.com/office/drawing/2014/main" id="{16D5F910-5122-9898-9D4E-3FF053841695}"/>
              </a:ext>
            </a:extLst>
          </p:cNvPr>
          <p:cNvSpPr txBox="1"/>
          <p:nvPr/>
        </p:nvSpPr>
        <p:spPr>
          <a:xfrm>
            <a:off x="7792721" y="5980584"/>
            <a:ext cx="3607430" cy="430887"/>
          </a:xfrm>
          <a:prstGeom prst="rect">
            <a:avLst/>
          </a:prstGeom>
          <a:noFill/>
        </p:spPr>
        <p:txBody>
          <a:bodyPr wrap="square" rtlCol="0">
            <a:spAutoFit/>
          </a:bodyPr>
          <a:lstStyle/>
          <a:p>
            <a:r>
              <a:rPr lang="it-IT" sz="11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
        <p:nvSpPr>
          <p:cNvPr id="18" name="CasellaDiTesto 17">
            <a:extLst>
              <a:ext uri="{FF2B5EF4-FFF2-40B4-BE49-F238E27FC236}">
                <a16:creationId xmlns:a16="http://schemas.microsoft.com/office/drawing/2014/main" id="{F7DC17B4-1349-18AD-80AD-A696FEF03ABE}"/>
              </a:ext>
            </a:extLst>
          </p:cNvPr>
          <p:cNvSpPr txBox="1"/>
          <p:nvPr/>
        </p:nvSpPr>
        <p:spPr>
          <a:xfrm>
            <a:off x="1984158" y="3027519"/>
            <a:ext cx="204187" cy="338554"/>
          </a:xfrm>
          <a:prstGeom prst="rect">
            <a:avLst/>
          </a:prstGeom>
          <a:noFill/>
        </p:spPr>
        <p:txBody>
          <a:bodyPr wrap="square" rtlCol="0">
            <a:spAutoFit/>
          </a:bodyPr>
          <a:lstStyle/>
          <a:p>
            <a:r>
              <a:rPr lang="it-IT" sz="1600" dirty="0">
                <a:solidFill>
                  <a:srgbClr val="595959"/>
                </a:solidFill>
              </a:rPr>
              <a:t>*</a:t>
            </a:r>
          </a:p>
        </p:txBody>
      </p:sp>
    </p:spTree>
    <p:extLst>
      <p:ext uri="{BB962C8B-B14F-4D97-AF65-F5344CB8AC3E}">
        <p14:creationId xmlns:p14="http://schemas.microsoft.com/office/powerpoint/2010/main" val="1182165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42</a:t>
            </a:fld>
            <a:endParaRPr lang="it-IT"/>
          </a:p>
        </p:txBody>
      </p:sp>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Predisposizione all’acquisto</a:t>
            </a:r>
            <a:endParaRPr lang="it-IT" sz="2800" b="1" dirty="0">
              <a:solidFill>
                <a:srgbClr val="21B18E"/>
              </a:solidFill>
              <a:latin typeface="Lato Black" panose="020F0502020204030203" pitchFamily="34" charset="77"/>
              <a:ea typeface="+mj-ea"/>
              <a:cs typeface="+mj-cs"/>
            </a:endParaRPr>
          </a:p>
        </p:txBody>
      </p:sp>
      <p:pic>
        <p:nvPicPr>
          <p:cNvPr id="3" name="Immagine 2">
            <a:extLst>
              <a:ext uri="{FF2B5EF4-FFF2-40B4-BE49-F238E27FC236}">
                <a16:creationId xmlns:a16="http://schemas.microsoft.com/office/drawing/2014/main" id="{1597904F-C7FE-445D-48F5-7C9993A8D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75" y="1234095"/>
            <a:ext cx="6774767" cy="5486875"/>
          </a:xfrm>
          <a:prstGeom prst="rect">
            <a:avLst/>
          </a:prstGeom>
        </p:spPr>
      </p:pic>
      <p:sp>
        <p:nvSpPr>
          <p:cNvPr id="7" name="Rettangolo 6">
            <a:extLst>
              <a:ext uri="{FF2B5EF4-FFF2-40B4-BE49-F238E27FC236}">
                <a16:creationId xmlns:a16="http://schemas.microsoft.com/office/drawing/2014/main" id="{8489BF08-A09A-3F8C-F6D6-8A366511DC63}"/>
              </a:ext>
            </a:extLst>
          </p:cNvPr>
          <p:cNvSpPr/>
          <p:nvPr/>
        </p:nvSpPr>
        <p:spPr>
          <a:xfrm>
            <a:off x="8209950" y="2267585"/>
            <a:ext cx="3313925" cy="3431878"/>
          </a:xfrm>
          <a:prstGeom prst="rect">
            <a:avLst/>
          </a:prstGeom>
          <a:solidFill>
            <a:schemeClr val="accent4">
              <a:lumMod val="20000"/>
              <a:lumOff val="80000"/>
            </a:schemeClr>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it-IT" b="0" i="0" dirty="0">
              <a:solidFill>
                <a:srgbClr val="737373"/>
              </a:solidFill>
              <a:effectLst/>
              <a:latin typeface="inherit"/>
            </a:endParaRPr>
          </a:p>
        </p:txBody>
      </p:sp>
      <p:sp>
        <p:nvSpPr>
          <p:cNvPr id="8" name="CasellaDiTesto 7">
            <a:extLst>
              <a:ext uri="{FF2B5EF4-FFF2-40B4-BE49-F238E27FC236}">
                <a16:creationId xmlns:a16="http://schemas.microsoft.com/office/drawing/2014/main" id="{8896F8AA-8019-7695-1BCF-E3739E764E59}"/>
              </a:ext>
            </a:extLst>
          </p:cNvPr>
          <p:cNvSpPr txBox="1"/>
          <p:nvPr/>
        </p:nvSpPr>
        <p:spPr>
          <a:xfrm>
            <a:off x="8420361" y="3269017"/>
            <a:ext cx="2913789" cy="2323713"/>
          </a:xfrm>
          <a:prstGeom prst="rect">
            <a:avLst/>
          </a:prstGeom>
          <a:noFill/>
        </p:spPr>
        <p:txBody>
          <a:bodyPr wrap="square" rtlCol="0">
            <a:spAutoFit/>
          </a:bodyPr>
          <a:lstStyle/>
          <a:p>
            <a:pPr algn="l"/>
            <a:r>
              <a:rPr lang="it-IT" sz="1400" dirty="0">
                <a:solidFill>
                  <a:srgbClr val="737373"/>
                </a:solidFill>
                <a:latin typeface="inherit"/>
              </a:rPr>
              <a:t>Troppo cara/troppo cara per il formato (10)*</a:t>
            </a:r>
          </a:p>
          <a:p>
            <a:pPr algn="l"/>
            <a:endParaRPr lang="it-IT" sz="1100" dirty="0">
              <a:solidFill>
                <a:srgbClr val="737373"/>
              </a:solidFill>
              <a:latin typeface="inherit"/>
            </a:endParaRPr>
          </a:p>
          <a:p>
            <a:pPr algn="l"/>
            <a:r>
              <a:rPr lang="it-IT" sz="1400" dirty="0">
                <a:solidFill>
                  <a:srgbClr val="595959"/>
                </a:solidFill>
              </a:rPr>
              <a:t>«La comprerei se costasse 2,50€»</a:t>
            </a:r>
          </a:p>
          <a:p>
            <a:pPr algn="l"/>
            <a:r>
              <a:rPr lang="it-IT" sz="1400" dirty="0">
                <a:solidFill>
                  <a:srgbClr val="595959"/>
                </a:solidFill>
              </a:rPr>
              <a:t>«</a:t>
            </a:r>
            <a:r>
              <a:rPr lang="it-IT" sz="1400" b="0" i="0" dirty="0">
                <a:solidFill>
                  <a:srgbClr val="595959"/>
                </a:solidFill>
                <a:effectLst/>
                <a:latin typeface="-apple-system"/>
              </a:rPr>
              <a:t>Costa quasi tre volte più della pastina che compro abitualmente</a:t>
            </a:r>
            <a:r>
              <a:rPr lang="it-IT" sz="1400" dirty="0">
                <a:solidFill>
                  <a:srgbClr val="595959"/>
                </a:solidFill>
              </a:rPr>
              <a:t>»</a:t>
            </a:r>
          </a:p>
          <a:p>
            <a:pPr algn="l"/>
            <a:endParaRPr lang="it-IT" sz="1400" dirty="0">
              <a:solidFill>
                <a:srgbClr val="595959"/>
              </a:solidFill>
            </a:endParaRPr>
          </a:p>
          <a:p>
            <a:pPr algn="l"/>
            <a:endParaRPr lang="it-IT" sz="1400" dirty="0">
              <a:solidFill>
                <a:srgbClr val="595959"/>
              </a:solidFill>
            </a:endParaRPr>
          </a:p>
          <a:p>
            <a:r>
              <a:rPr lang="it-IT" sz="1100" dirty="0">
                <a:solidFill>
                  <a:srgbClr val="737373"/>
                </a:solidFill>
                <a:latin typeface="inherit"/>
              </a:rPr>
              <a:t>*il 50% di chi la considera troppo cara non è un consumatore abituale di pastine baby food</a:t>
            </a:r>
          </a:p>
          <a:p>
            <a:pPr algn="l"/>
            <a:endParaRPr lang="it-IT" sz="1400" dirty="0">
              <a:solidFill>
                <a:srgbClr val="595959"/>
              </a:solidFill>
            </a:endParaRPr>
          </a:p>
        </p:txBody>
      </p:sp>
      <p:sp>
        <p:nvSpPr>
          <p:cNvPr id="9" name="CasellaDiTesto 8">
            <a:extLst>
              <a:ext uri="{FF2B5EF4-FFF2-40B4-BE49-F238E27FC236}">
                <a16:creationId xmlns:a16="http://schemas.microsoft.com/office/drawing/2014/main" id="{E98E17C4-AA87-BD16-CA08-BCAFB4FD1E41}"/>
              </a:ext>
            </a:extLst>
          </p:cNvPr>
          <p:cNvSpPr txBox="1"/>
          <p:nvPr/>
        </p:nvSpPr>
        <p:spPr>
          <a:xfrm>
            <a:off x="8420361" y="2644585"/>
            <a:ext cx="2608989" cy="523220"/>
          </a:xfrm>
          <a:prstGeom prst="rect">
            <a:avLst/>
          </a:prstGeom>
          <a:noFill/>
        </p:spPr>
        <p:txBody>
          <a:bodyPr wrap="square" rtlCol="0">
            <a:spAutoFit/>
          </a:bodyPr>
          <a:lstStyle/>
          <a:p>
            <a:r>
              <a:rPr lang="it-IT" sz="1400" b="1" u="sng" dirty="0">
                <a:solidFill>
                  <a:srgbClr val="595959"/>
                </a:solidFill>
              </a:rPr>
              <a:t>11 persone su 20 probabilmente non acquisterebbero la pasta</a:t>
            </a:r>
            <a:endParaRPr lang="it-IT" sz="1400" dirty="0">
              <a:solidFill>
                <a:srgbClr val="595959"/>
              </a:solidFill>
            </a:endParaRPr>
          </a:p>
        </p:txBody>
      </p:sp>
      <p:pic>
        <p:nvPicPr>
          <p:cNvPr id="12" name="Immagine 1">
            <a:extLst>
              <a:ext uri="{FF2B5EF4-FFF2-40B4-BE49-F238E27FC236}">
                <a16:creationId xmlns:a16="http://schemas.microsoft.com/office/drawing/2014/main" id="{4D658EF3-8065-FEEA-2E37-E2A6CCB16B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3" name="CasellaDiTesto 12">
            <a:extLst>
              <a:ext uri="{FF2B5EF4-FFF2-40B4-BE49-F238E27FC236}">
                <a16:creationId xmlns:a16="http://schemas.microsoft.com/office/drawing/2014/main" id="{88BB33DF-8F88-30E5-D3A9-FD288181F89A}"/>
              </a:ext>
            </a:extLst>
          </p:cNvPr>
          <p:cNvSpPr txBox="1"/>
          <p:nvPr/>
        </p:nvSpPr>
        <p:spPr>
          <a:xfrm>
            <a:off x="8209950" y="6034173"/>
            <a:ext cx="3190200" cy="430887"/>
          </a:xfrm>
          <a:prstGeom prst="rect">
            <a:avLst/>
          </a:prstGeom>
          <a:noFill/>
        </p:spPr>
        <p:txBody>
          <a:bodyPr wrap="square" rtlCol="0">
            <a:spAutoFit/>
          </a:bodyPr>
          <a:lstStyle/>
          <a:p>
            <a:r>
              <a:rPr lang="it-IT" sz="11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
        <p:nvSpPr>
          <p:cNvPr id="2" name="CasellaDiTesto 1">
            <a:extLst>
              <a:ext uri="{FF2B5EF4-FFF2-40B4-BE49-F238E27FC236}">
                <a16:creationId xmlns:a16="http://schemas.microsoft.com/office/drawing/2014/main" id="{35E53E63-A254-9A8B-F672-FB2D7B74A417}"/>
              </a:ext>
            </a:extLst>
          </p:cNvPr>
          <p:cNvSpPr txBox="1"/>
          <p:nvPr/>
        </p:nvSpPr>
        <p:spPr>
          <a:xfrm>
            <a:off x="2019669" y="3167805"/>
            <a:ext cx="204187" cy="338554"/>
          </a:xfrm>
          <a:prstGeom prst="rect">
            <a:avLst/>
          </a:prstGeom>
          <a:noFill/>
        </p:spPr>
        <p:txBody>
          <a:bodyPr wrap="square" rtlCol="0">
            <a:spAutoFit/>
          </a:bodyPr>
          <a:lstStyle/>
          <a:p>
            <a:r>
              <a:rPr lang="it-IT" sz="1600" dirty="0">
                <a:solidFill>
                  <a:srgbClr val="595959"/>
                </a:solidFill>
              </a:rPr>
              <a:t>*</a:t>
            </a:r>
          </a:p>
        </p:txBody>
      </p:sp>
      <p:sp>
        <p:nvSpPr>
          <p:cNvPr id="14" name="CasellaDiTesto 13">
            <a:extLst>
              <a:ext uri="{FF2B5EF4-FFF2-40B4-BE49-F238E27FC236}">
                <a16:creationId xmlns:a16="http://schemas.microsoft.com/office/drawing/2014/main" id="{32CD0424-67BE-AD1B-7D1F-F254B8C41B25}"/>
              </a:ext>
            </a:extLst>
          </p:cNvPr>
          <p:cNvSpPr txBox="1"/>
          <p:nvPr/>
        </p:nvSpPr>
        <p:spPr>
          <a:xfrm>
            <a:off x="648475" y="6311698"/>
            <a:ext cx="2218765" cy="276999"/>
          </a:xfrm>
          <a:prstGeom prst="rect">
            <a:avLst/>
          </a:prstGeom>
          <a:solidFill>
            <a:schemeClr val="bg1"/>
          </a:solid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Certamente no</a:t>
            </a:r>
          </a:p>
        </p:txBody>
      </p:sp>
      <p:sp>
        <p:nvSpPr>
          <p:cNvPr id="15" name="CasellaDiTesto 14">
            <a:extLst>
              <a:ext uri="{FF2B5EF4-FFF2-40B4-BE49-F238E27FC236}">
                <a16:creationId xmlns:a16="http://schemas.microsoft.com/office/drawing/2014/main" id="{87307817-AA3A-A6BE-60E2-22EDEC10CBA9}"/>
              </a:ext>
            </a:extLst>
          </p:cNvPr>
          <p:cNvSpPr txBox="1"/>
          <p:nvPr/>
        </p:nvSpPr>
        <p:spPr>
          <a:xfrm>
            <a:off x="5790860" y="6249616"/>
            <a:ext cx="2218765" cy="276999"/>
          </a:xfrm>
          <a:prstGeom prst="rect">
            <a:avLst/>
          </a:prstGeom>
          <a:solidFill>
            <a:schemeClr val="bg1"/>
          </a:solidFill>
        </p:spPr>
        <p:txBody>
          <a:bodyPr wrap="square" rtlCol="0">
            <a:spAutoFit/>
          </a:bodyPr>
          <a:lstStyle/>
          <a:p>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Certamente si</a:t>
            </a:r>
          </a:p>
        </p:txBody>
      </p:sp>
    </p:spTree>
    <p:extLst>
      <p:ext uri="{BB962C8B-B14F-4D97-AF65-F5344CB8AC3E}">
        <p14:creationId xmlns:p14="http://schemas.microsoft.com/office/powerpoint/2010/main" val="363261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sp>
        <p:nvSpPr>
          <p:cNvPr id="9" name="Rettangolo 8">
            <a:extLst>
              <a:ext uri="{FF2B5EF4-FFF2-40B4-BE49-F238E27FC236}">
                <a16:creationId xmlns:a16="http://schemas.microsoft.com/office/drawing/2014/main" id="{F8B3436B-6441-4FE3-B458-A0A97DF96C6A}"/>
              </a:ext>
            </a:extLst>
          </p:cNvPr>
          <p:cNvSpPr/>
          <p:nvPr/>
        </p:nvSpPr>
        <p:spPr>
          <a:xfrm>
            <a:off x="-2467144" y="2260061"/>
            <a:ext cx="12192000" cy="6858000"/>
          </a:xfrm>
          <a:prstGeom prst="rect">
            <a:avLst/>
          </a:prstGeom>
          <a:gradFill flip="none" rotWithShape="1">
            <a:gsLst>
              <a:gs pos="0">
                <a:srgbClr val="FFFFFF"/>
              </a:gs>
              <a:gs pos="56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p>
        </p:txBody>
      </p:sp>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0" name="CasellaDiTesto 9">
            <a:extLst>
              <a:ext uri="{FF2B5EF4-FFF2-40B4-BE49-F238E27FC236}">
                <a16:creationId xmlns:a16="http://schemas.microsoft.com/office/drawing/2014/main" id="{CFDD3F1B-A500-49EB-BA60-1F9DE83F1996}"/>
              </a:ext>
            </a:extLst>
          </p:cNvPr>
          <p:cNvSpPr txBox="1"/>
          <p:nvPr/>
        </p:nvSpPr>
        <p:spPr>
          <a:xfrm>
            <a:off x="699252" y="707143"/>
            <a:ext cx="4295553" cy="307777"/>
          </a:xfrm>
          <a:prstGeom prst="rect">
            <a:avLst/>
          </a:prstGeom>
          <a:noFill/>
        </p:spPr>
        <p:txBody>
          <a:bodyPr wrap="square" rtlCol="0">
            <a:spAutoFit/>
          </a:bodyPr>
          <a:lstStyle/>
          <a:p>
            <a:endParaRPr lang="it-IT" sz="1400" dirty="0">
              <a:solidFill>
                <a:srgbClr val="296140"/>
              </a:solidFill>
              <a:latin typeface="Lato" panose="020F0502020204030203" pitchFamily="34" charset="0"/>
              <a:ea typeface="Lato" panose="020F0502020204030203" pitchFamily="34" charset="0"/>
              <a:cs typeface="Lato" panose="020F0502020204030203" pitchFamily="34" charset="0"/>
            </a:endParaRPr>
          </a:p>
        </p:txBody>
      </p:sp>
      <p:sp>
        <p:nvSpPr>
          <p:cNvPr id="11" name="CasellaDiTesto 10">
            <a:extLst>
              <a:ext uri="{FF2B5EF4-FFF2-40B4-BE49-F238E27FC236}">
                <a16:creationId xmlns:a16="http://schemas.microsoft.com/office/drawing/2014/main" id="{F4DF237B-3B0D-416D-9E06-A7E1516BB106}"/>
              </a:ext>
            </a:extLst>
          </p:cNvPr>
          <p:cNvSpPr txBox="1"/>
          <p:nvPr/>
        </p:nvSpPr>
        <p:spPr>
          <a:xfrm>
            <a:off x="0" y="2745563"/>
            <a:ext cx="12192000" cy="923330"/>
          </a:xfrm>
          <a:prstGeom prst="rect">
            <a:avLst/>
          </a:prstGeom>
          <a:noFill/>
        </p:spPr>
        <p:txBody>
          <a:bodyPr wrap="square" rtlCol="0">
            <a:spAutoFit/>
          </a:bodyPr>
          <a:lstStyle/>
          <a:p>
            <a:pPr algn="ctr"/>
            <a:r>
              <a:rPr lang="it-IT" sz="54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Conclusioni</a:t>
            </a:r>
            <a:endParaRPr lang="it-IT" sz="3600" dirty="0">
              <a:solidFill>
                <a:srgbClr val="386C4E"/>
              </a:solidFill>
              <a:latin typeface="Lato" panose="020F0502020204030203" pitchFamily="34" charset="0"/>
              <a:ea typeface="Lato" panose="020F0502020204030203" pitchFamily="34" charset="0"/>
              <a:cs typeface="Lato" panose="020F0502020204030203" pitchFamily="34" charset="0"/>
            </a:endParaRPr>
          </a:p>
        </p:txBody>
      </p:sp>
      <p:sp>
        <p:nvSpPr>
          <p:cNvPr id="16" name="Segnaposto numero diapositiva 3">
            <a:extLst>
              <a:ext uri="{FF2B5EF4-FFF2-40B4-BE49-F238E27FC236}">
                <a16:creationId xmlns:a16="http://schemas.microsoft.com/office/drawing/2014/main" id="{C6BEE37F-7EBF-41C3-B57C-BD65D08E4A8C}"/>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43</a:t>
            </a:fld>
            <a:endParaRPr lang="it-IT"/>
          </a:p>
        </p:txBody>
      </p:sp>
      <p:pic>
        <p:nvPicPr>
          <p:cNvPr id="13" name="Immagine 12">
            <a:extLst>
              <a:ext uri="{FF2B5EF4-FFF2-40B4-BE49-F238E27FC236}">
                <a16:creationId xmlns:a16="http://schemas.microsoft.com/office/drawing/2014/main" id="{3F8AD7EF-7628-C12B-631F-6B2E2126A6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5588434"/>
            <a:ext cx="1675294" cy="665998"/>
          </a:xfrm>
          <a:prstGeom prst="rect">
            <a:avLst/>
          </a:prstGeom>
        </p:spPr>
      </p:pic>
    </p:spTree>
    <p:extLst>
      <p:ext uri="{BB962C8B-B14F-4D97-AF65-F5344CB8AC3E}">
        <p14:creationId xmlns:p14="http://schemas.microsoft.com/office/powerpoint/2010/main" val="296873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CF9B3B77-D6AF-06C7-9330-46AB7FF2EF4D}"/>
              </a:ext>
            </a:extLst>
          </p:cNvPr>
          <p:cNvSpPr/>
          <p:nvPr/>
        </p:nvSpPr>
        <p:spPr>
          <a:xfrm>
            <a:off x="803276" y="1688874"/>
            <a:ext cx="10596874" cy="4547651"/>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0" i="0" dirty="0">
              <a:solidFill>
                <a:srgbClr val="737373"/>
              </a:solidFill>
              <a:effectLst/>
              <a:latin typeface="inherit"/>
            </a:endParaRPr>
          </a:p>
        </p:txBody>
      </p:sp>
      <p:sp>
        <p:nvSpPr>
          <p:cNvPr id="4" name="Segnaposto numero diapositiva 3">
            <a:extLst>
              <a:ext uri="{FF2B5EF4-FFF2-40B4-BE49-F238E27FC236}">
                <a16:creationId xmlns:a16="http://schemas.microsoft.com/office/drawing/2014/main" id="{941B4A61-644A-E9C2-0D7E-3D2BBA8E79DC}"/>
              </a:ext>
            </a:extLst>
          </p:cNvPr>
          <p:cNvSpPr>
            <a:spLocks noGrp="1"/>
          </p:cNvSpPr>
          <p:nvPr>
            <p:ph type="sldNum" sz="quarter" idx="12"/>
          </p:nvPr>
        </p:nvSpPr>
        <p:spPr/>
        <p:txBody>
          <a:bodyPr/>
          <a:lstStyle/>
          <a:p>
            <a:fld id="{B8A1749A-B952-4BAF-9CAF-EE142D878A99}" type="slidenum">
              <a:rPr lang="it-IT" smtClean="0"/>
              <a:t>44</a:t>
            </a:fld>
            <a:endParaRPr lang="it-IT"/>
          </a:p>
        </p:txBody>
      </p:sp>
      <p:pic>
        <p:nvPicPr>
          <p:cNvPr id="5" name="Immagine 1">
            <a:extLst>
              <a:ext uri="{FF2B5EF4-FFF2-40B4-BE49-F238E27FC236}">
                <a16:creationId xmlns:a16="http://schemas.microsoft.com/office/drawing/2014/main" id="{DB477219-9BD6-B9AB-C6E7-163C788D77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6" name="CasellaDiTesto 2">
            <a:extLst>
              <a:ext uri="{FF2B5EF4-FFF2-40B4-BE49-F238E27FC236}">
                <a16:creationId xmlns:a16="http://schemas.microsoft.com/office/drawing/2014/main" id="{5CA99376-BBE4-FFE3-97E7-63FB7CE4DBC1}"/>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7" name="Rettangolo 3">
            <a:extLst>
              <a:ext uri="{FF2B5EF4-FFF2-40B4-BE49-F238E27FC236}">
                <a16:creationId xmlns:a16="http://schemas.microsoft.com/office/drawing/2014/main" id="{E120ABA0-EB8A-A355-7DA1-9BDBD377EB0C}"/>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Conclusioni</a:t>
            </a:r>
          </a:p>
        </p:txBody>
      </p:sp>
      <p:sp>
        <p:nvSpPr>
          <p:cNvPr id="8" name="CasellaDiTesto 2">
            <a:extLst>
              <a:ext uri="{FF2B5EF4-FFF2-40B4-BE49-F238E27FC236}">
                <a16:creationId xmlns:a16="http://schemas.microsoft.com/office/drawing/2014/main" id="{823CDEAB-B28D-2881-0451-2783EACE7E45}"/>
              </a:ext>
            </a:extLst>
          </p:cNvPr>
          <p:cNvSpPr txBox="1"/>
          <p:nvPr/>
        </p:nvSpPr>
        <p:spPr>
          <a:xfrm>
            <a:off x="1270000" y="2005201"/>
            <a:ext cx="9652000" cy="4478149"/>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La pastina Minardo è un prodotto che piace </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e viene percepito come all’incirca uguale o migliore rispetto alle pastine utilizzate attualmente (che spesso non sono di brand specifici per bambini).</a:t>
            </a: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0" indent="0">
              <a:buNone/>
            </a:pP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La pastina baby food viene acquistata soprattutto nei negozi fisici della GDO. Dal nostro campione emerge che </a:t>
            </a: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gli acquisti in farmacia sono molto sporadici</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a:t>
            </a: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0" indent="0">
              <a:buNone/>
            </a:pP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Nel mercato ci sono diversi </a:t>
            </a: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brand baby food molto noti </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e con un’immagine forte, ai quali si sono aggiunti anche marchi specifici di alcune importanti catene. Per Minardo, la cui notorietà è ancora limitata, </a:t>
            </a: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conquistare una fetta del mercato utilizzando soltanto il canale farmacie e l’e-commerce sarà piuttosto difficile</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 </a:t>
            </a: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0" indent="0">
              <a:buNone/>
            </a:pP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Il livello di prezzo </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del prodotto, nettamente superiore a quello che le persone spendono attualmente </a:t>
            </a: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costituisce un ulteriore forte ostacolo all’accettazione del prodotto </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da parte dei consumatori.</a:t>
            </a: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0" indent="0">
              <a:buNone/>
            </a:pP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Tenendo conto che il segmento prima infanzia è piccolo e sovraffollato di brand, potrebbe essere opportuno rianalizzare il progetto per </a:t>
            </a:r>
            <a:r>
              <a:rPr lang="it-IT" sz="1500" b="1" dirty="0">
                <a:solidFill>
                  <a:srgbClr val="595959"/>
                </a:solidFill>
                <a:latin typeface="Lato" panose="020F0502020204030203" pitchFamily="34" charset="0"/>
                <a:ea typeface="Lato" panose="020F0502020204030203" pitchFamily="34" charset="0"/>
                <a:cs typeface="Lato" panose="020F0502020204030203" pitchFamily="34" charset="0"/>
              </a:rPr>
              <a:t>cercare di individuare uno spazio, un posizionamento diverso che consenta di valorizzare in maniera più incisiva i plus del prodotto</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a:t>
            </a:r>
          </a:p>
          <a:p>
            <a:pPr marL="0" indent="0">
              <a:buNone/>
            </a:pPr>
            <a:r>
              <a:rPr lang="it-IT" sz="1500" dirty="0" err="1">
                <a:solidFill>
                  <a:srgbClr val="595959"/>
                </a:solidFill>
                <a:latin typeface="Lato" panose="020F0502020204030203" pitchFamily="34" charset="0"/>
                <a:ea typeface="Lato" panose="020F0502020204030203" pitchFamily="34" charset="0"/>
                <a:cs typeface="Lato" panose="020F0502020204030203" pitchFamily="34" charset="0"/>
              </a:rPr>
              <a:t>Foodu</a:t>
            </a:r>
            <a:r>
              <a:rPr lang="it-IT" sz="1500" dirty="0">
                <a:solidFill>
                  <a:srgbClr val="595959"/>
                </a:solidFill>
                <a:latin typeface="Lato" panose="020F0502020204030203" pitchFamily="34" charset="0"/>
                <a:ea typeface="Lato" panose="020F0502020204030203" pitchFamily="34" charset="0"/>
                <a:cs typeface="Lato" panose="020F0502020204030203" pitchFamily="34" charset="0"/>
              </a:rPr>
              <a:t> può aiutarvi ad individuarlo.</a:t>
            </a: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0" indent="0">
              <a:buNone/>
            </a:pPr>
            <a:endParaRPr lang="it-IT" sz="15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9878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sp>
        <p:nvSpPr>
          <p:cNvPr id="9" name="Rettangolo 8">
            <a:extLst>
              <a:ext uri="{FF2B5EF4-FFF2-40B4-BE49-F238E27FC236}">
                <a16:creationId xmlns:a16="http://schemas.microsoft.com/office/drawing/2014/main" id="{F8B3436B-6441-4FE3-B458-A0A97DF96C6A}"/>
              </a:ext>
            </a:extLst>
          </p:cNvPr>
          <p:cNvSpPr/>
          <p:nvPr/>
        </p:nvSpPr>
        <p:spPr>
          <a:xfrm>
            <a:off x="-2467144" y="2260061"/>
            <a:ext cx="12192000" cy="6858000"/>
          </a:xfrm>
          <a:prstGeom prst="rect">
            <a:avLst/>
          </a:prstGeom>
          <a:gradFill flip="none" rotWithShape="1">
            <a:gsLst>
              <a:gs pos="0">
                <a:srgbClr val="FFFFFF"/>
              </a:gs>
              <a:gs pos="56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p>
        </p:txBody>
      </p:sp>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0" name="CasellaDiTesto 9">
            <a:extLst>
              <a:ext uri="{FF2B5EF4-FFF2-40B4-BE49-F238E27FC236}">
                <a16:creationId xmlns:a16="http://schemas.microsoft.com/office/drawing/2014/main" id="{CFDD3F1B-A500-49EB-BA60-1F9DE83F1996}"/>
              </a:ext>
            </a:extLst>
          </p:cNvPr>
          <p:cNvSpPr txBox="1"/>
          <p:nvPr/>
        </p:nvSpPr>
        <p:spPr>
          <a:xfrm>
            <a:off x="699252" y="707143"/>
            <a:ext cx="4295553" cy="307777"/>
          </a:xfrm>
          <a:prstGeom prst="rect">
            <a:avLst/>
          </a:prstGeom>
          <a:noFill/>
        </p:spPr>
        <p:txBody>
          <a:bodyPr wrap="square" rtlCol="0">
            <a:spAutoFit/>
          </a:bodyPr>
          <a:lstStyle/>
          <a:p>
            <a:endParaRPr lang="it-IT" sz="1400" dirty="0">
              <a:solidFill>
                <a:srgbClr val="296140"/>
              </a:solidFill>
              <a:latin typeface="Lato" panose="020F0502020204030203" pitchFamily="34" charset="0"/>
              <a:ea typeface="Lato" panose="020F0502020204030203" pitchFamily="34" charset="0"/>
              <a:cs typeface="Lato" panose="020F0502020204030203" pitchFamily="34" charset="0"/>
            </a:endParaRPr>
          </a:p>
        </p:txBody>
      </p:sp>
      <p:sp>
        <p:nvSpPr>
          <p:cNvPr id="11" name="CasellaDiTesto 10">
            <a:extLst>
              <a:ext uri="{FF2B5EF4-FFF2-40B4-BE49-F238E27FC236}">
                <a16:creationId xmlns:a16="http://schemas.microsoft.com/office/drawing/2014/main" id="{F4DF237B-3B0D-416D-9E06-A7E1516BB106}"/>
              </a:ext>
            </a:extLst>
          </p:cNvPr>
          <p:cNvSpPr txBox="1"/>
          <p:nvPr/>
        </p:nvSpPr>
        <p:spPr>
          <a:xfrm>
            <a:off x="0" y="2136338"/>
            <a:ext cx="12192000" cy="2585323"/>
          </a:xfrm>
          <a:prstGeom prst="rect">
            <a:avLst/>
          </a:prstGeom>
          <a:noFill/>
        </p:spPr>
        <p:txBody>
          <a:bodyPr wrap="square" rtlCol="0">
            <a:spAutoFit/>
          </a:bodyPr>
          <a:lstStyle/>
          <a:p>
            <a:pPr algn="ctr"/>
            <a:r>
              <a:rPr lang="it-IT" sz="54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Risultati Attesi </a:t>
            </a:r>
          </a:p>
          <a:p>
            <a:pPr algn="ctr"/>
            <a:r>
              <a:rPr lang="it-IT" sz="54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vs</a:t>
            </a:r>
          </a:p>
          <a:p>
            <a:pPr algn="ctr"/>
            <a:r>
              <a:rPr lang="it-IT" sz="54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Ottenuti</a:t>
            </a:r>
            <a:endParaRPr lang="it-IT" sz="3600" dirty="0">
              <a:solidFill>
                <a:srgbClr val="386C4E"/>
              </a:solidFill>
              <a:latin typeface="Lato" panose="020F0502020204030203" pitchFamily="34" charset="0"/>
              <a:ea typeface="Lato" panose="020F0502020204030203" pitchFamily="34" charset="0"/>
              <a:cs typeface="Lato" panose="020F0502020204030203" pitchFamily="34" charset="0"/>
            </a:endParaRPr>
          </a:p>
        </p:txBody>
      </p:sp>
      <p:sp>
        <p:nvSpPr>
          <p:cNvPr id="16" name="Segnaposto numero diapositiva 3">
            <a:extLst>
              <a:ext uri="{FF2B5EF4-FFF2-40B4-BE49-F238E27FC236}">
                <a16:creationId xmlns:a16="http://schemas.microsoft.com/office/drawing/2014/main" id="{383B4596-13DD-4A2C-BA18-3A9818B830F9}"/>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45</a:t>
            </a:fld>
            <a:endParaRPr lang="it-IT"/>
          </a:p>
        </p:txBody>
      </p:sp>
      <p:pic>
        <p:nvPicPr>
          <p:cNvPr id="15" name="Immagine 14">
            <a:extLst>
              <a:ext uri="{FF2B5EF4-FFF2-40B4-BE49-F238E27FC236}">
                <a16:creationId xmlns:a16="http://schemas.microsoft.com/office/drawing/2014/main" id="{D98A08D7-EB74-C2A6-07BC-A035D4D033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5588434"/>
            <a:ext cx="1675294" cy="665998"/>
          </a:xfrm>
          <a:prstGeom prst="rect">
            <a:avLst/>
          </a:prstGeom>
        </p:spPr>
      </p:pic>
    </p:spTree>
    <p:extLst>
      <p:ext uri="{BB962C8B-B14F-4D97-AF65-F5344CB8AC3E}">
        <p14:creationId xmlns:p14="http://schemas.microsoft.com/office/powerpoint/2010/main" val="4113144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EDEB7A02-822F-CE51-776E-2B51FB53D42B}"/>
              </a:ext>
            </a:extLst>
          </p:cNvPr>
          <p:cNvSpPr/>
          <p:nvPr/>
        </p:nvSpPr>
        <p:spPr>
          <a:xfrm>
            <a:off x="5558117" y="1757307"/>
            <a:ext cx="5842033" cy="4724175"/>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0C58A09C-BB08-712B-4A33-C8D48965E4F5}"/>
              </a:ext>
            </a:extLst>
          </p:cNvPr>
          <p:cNvSpPr/>
          <p:nvPr/>
        </p:nvSpPr>
        <p:spPr>
          <a:xfrm>
            <a:off x="791850" y="1757307"/>
            <a:ext cx="4546632" cy="4724175"/>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Concept Test</a:t>
            </a:r>
            <a:endParaRPr lang="it-IT" sz="2800" b="1" dirty="0">
              <a:solidFill>
                <a:srgbClr val="21B18E"/>
              </a:solidFill>
              <a:latin typeface="Lato Black" panose="020F0502020204030203" pitchFamily="34" charset="77"/>
              <a:ea typeface="+mj-ea"/>
              <a:cs typeface="+mj-cs"/>
            </a:endParaRPr>
          </a:p>
        </p:txBody>
      </p:sp>
      <p:graphicFrame>
        <p:nvGraphicFramePr>
          <p:cNvPr id="4" name="Grafico 3">
            <a:extLst>
              <a:ext uri="{FF2B5EF4-FFF2-40B4-BE49-F238E27FC236}">
                <a16:creationId xmlns:a16="http://schemas.microsoft.com/office/drawing/2014/main" id="{8215EE5F-1DCB-4C4D-94A9-E800871CE778}"/>
              </a:ext>
            </a:extLst>
          </p:cNvPr>
          <p:cNvGraphicFramePr/>
          <p:nvPr>
            <p:extLst>
              <p:ext uri="{D42A27DB-BD31-4B8C-83A1-F6EECF244321}">
                <p14:modId xmlns:p14="http://schemas.microsoft.com/office/powerpoint/2010/main" val="1705161832"/>
              </p:ext>
            </p:extLst>
          </p:nvPr>
        </p:nvGraphicFramePr>
        <p:xfrm>
          <a:off x="791850" y="2068929"/>
          <a:ext cx="4211484" cy="34578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afico 17">
            <a:extLst>
              <a:ext uri="{FF2B5EF4-FFF2-40B4-BE49-F238E27FC236}">
                <a16:creationId xmlns:a16="http://schemas.microsoft.com/office/drawing/2014/main" id="{F173B5AF-BD8B-07BF-CF7C-429B01523140}"/>
              </a:ext>
            </a:extLst>
          </p:cNvPr>
          <p:cNvGraphicFramePr/>
          <p:nvPr>
            <p:extLst>
              <p:ext uri="{D42A27DB-BD31-4B8C-83A1-F6EECF244321}">
                <p14:modId xmlns:p14="http://schemas.microsoft.com/office/powerpoint/2010/main" val="3228893413"/>
              </p:ext>
            </p:extLst>
          </p:nvPr>
        </p:nvGraphicFramePr>
        <p:xfrm>
          <a:off x="5558117" y="1954309"/>
          <a:ext cx="5939118" cy="4305819"/>
        </p:xfrm>
        <a:graphic>
          <a:graphicData uri="http://schemas.openxmlformats.org/drawingml/2006/chart">
            <c:chart xmlns:c="http://schemas.openxmlformats.org/drawingml/2006/chart" xmlns:r="http://schemas.openxmlformats.org/officeDocument/2006/relationships" r:id="rId5"/>
          </a:graphicData>
        </a:graphic>
      </p:graphicFrame>
      <p:sp>
        <p:nvSpPr>
          <p:cNvPr id="5" name="Rettangolo 4">
            <a:extLst>
              <a:ext uri="{FF2B5EF4-FFF2-40B4-BE49-F238E27FC236}">
                <a16:creationId xmlns:a16="http://schemas.microsoft.com/office/drawing/2014/main" id="{B09C2E45-35F2-3942-1CED-A57DC5CA38C1}"/>
              </a:ext>
            </a:extLst>
          </p:cNvPr>
          <p:cNvSpPr/>
          <p:nvPr/>
        </p:nvSpPr>
        <p:spPr>
          <a:xfrm>
            <a:off x="11093824" y="5567081"/>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952263B5-9E65-F1D1-7A6D-0F0663C8D394}"/>
              </a:ext>
            </a:extLst>
          </p:cNvPr>
          <p:cNvSpPr txBox="1"/>
          <p:nvPr/>
        </p:nvSpPr>
        <p:spPr>
          <a:xfrm>
            <a:off x="706190" y="1252722"/>
            <a:ext cx="6098240" cy="369332"/>
          </a:xfrm>
          <a:prstGeom prst="rect">
            <a:avLst/>
          </a:prstGeom>
          <a:noFill/>
        </p:spPr>
        <p:txBody>
          <a:bodyPr wrap="square">
            <a:spAutoFit/>
          </a:bodyPr>
          <a:lstStyle/>
          <a:p>
            <a:r>
              <a:rPr lang="it-IT" sz="1800" b="1" dirty="0">
                <a:solidFill>
                  <a:srgbClr val="1EA982"/>
                </a:solidFill>
                <a:latin typeface="Lato Black" panose="020F0502020204030203" pitchFamily="34" charset="77"/>
                <a:ea typeface="+mj-ea"/>
                <a:cs typeface="+mj-cs"/>
              </a:rPr>
              <a:t>Interesse per l’idea di prodotto e per le sue caratteristiche</a:t>
            </a:r>
            <a:endParaRPr lang="it-IT" dirty="0">
              <a:solidFill>
                <a:srgbClr val="1EA982"/>
              </a:solidFill>
            </a:endParaRPr>
          </a:p>
        </p:txBody>
      </p:sp>
    </p:spTree>
    <p:extLst>
      <p:ext uri="{BB962C8B-B14F-4D97-AF65-F5344CB8AC3E}">
        <p14:creationId xmlns:p14="http://schemas.microsoft.com/office/powerpoint/2010/main" val="702474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EDEB7A02-822F-CE51-776E-2B51FB53D42B}"/>
              </a:ext>
            </a:extLst>
          </p:cNvPr>
          <p:cNvSpPr/>
          <p:nvPr/>
        </p:nvSpPr>
        <p:spPr>
          <a:xfrm>
            <a:off x="791851" y="4123051"/>
            <a:ext cx="4855914" cy="228919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0C58A09C-BB08-712B-4A33-C8D48965E4F5}"/>
              </a:ext>
            </a:extLst>
          </p:cNvPr>
          <p:cNvSpPr/>
          <p:nvPr/>
        </p:nvSpPr>
        <p:spPr>
          <a:xfrm>
            <a:off x="791850" y="1435512"/>
            <a:ext cx="4855914" cy="251792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Packaging e post-assaggio</a:t>
            </a:r>
            <a:endParaRPr lang="it-IT" sz="2800" b="1" dirty="0">
              <a:solidFill>
                <a:srgbClr val="21B18E"/>
              </a:solidFill>
              <a:latin typeface="Lato Black" panose="020F0502020204030203" pitchFamily="34" charset="77"/>
              <a:ea typeface="+mj-ea"/>
              <a:cs typeface="+mj-cs"/>
            </a:endParaRPr>
          </a:p>
        </p:txBody>
      </p:sp>
      <p:graphicFrame>
        <p:nvGraphicFramePr>
          <p:cNvPr id="4" name="Grafico 3">
            <a:extLst>
              <a:ext uri="{FF2B5EF4-FFF2-40B4-BE49-F238E27FC236}">
                <a16:creationId xmlns:a16="http://schemas.microsoft.com/office/drawing/2014/main" id="{8215EE5F-1DCB-4C4D-94A9-E800871CE778}"/>
              </a:ext>
            </a:extLst>
          </p:cNvPr>
          <p:cNvGraphicFramePr/>
          <p:nvPr>
            <p:extLst>
              <p:ext uri="{D42A27DB-BD31-4B8C-83A1-F6EECF244321}">
                <p14:modId xmlns:p14="http://schemas.microsoft.com/office/powerpoint/2010/main" val="3194702853"/>
              </p:ext>
            </p:extLst>
          </p:nvPr>
        </p:nvGraphicFramePr>
        <p:xfrm>
          <a:off x="791850" y="1664248"/>
          <a:ext cx="4855914" cy="22891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afico 17">
            <a:extLst>
              <a:ext uri="{FF2B5EF4-FFF2-40B4-BE49-F238E27FC236}">
                <a16:creationId xmlns:a16="http://schemas.microsoft.com/office/drawing/2014/main" id="{F173B5AF-BD8B-07BF-CF7C-429B01523140}"/>
              </a:ext>
            </a:extLst>
          </p:cNvPr>
          <p:cNvGraphicFramePr/>
          <p:nvPr>
            <p:extLst>
              <p:ext uri="{D42A27DB-BD31-4B8C-83A1-F6EECF244321}">
                <p14:modId xmlns:p14="http://schemas.microsoft.com/office/powerpoint/2010/main" val="2958125930"/>
              </p:ext>
            </p:extLst>
          </p:nvPr>
        </p:nvGraphicFramePr>
        <p:xfrm>
          <a:off x="890462" y="4182173"/>
          <a:ext cx="4622832" cy="2117857"/>
        </p:xfrm>
        <a:graphic>
          <a:graphicData uri="http://schemas.openxmlformats.org/drawingml/2006/chart">
            <c:chart xmlns:c="http://schemas.openxmlformats.org/drawingml/2006/chart" xmlns:r="http://schemas.openxmlformats.org/officeDocument/2006/relationships" r:id="rId5"/>
          </a:graphicData>
        </a:graphic>
      </p:graphicFrame>
      <p:sp>
        <p:nvSpPr>
          <p:cNvPr id="5" name="Rettangolo 4">
            <a:extLst>
              <a:ext uri="{FF2B5EF4-FFF2-40B4-BE49-F238E27FC236}">
                <a16:creationId xmlns:a16="http://schemas.microsoft.com/office/drawing/2014/main" id="{B09C2E45-35F2-3942-1CED-A57DC5CA38C1}"/>
              </a:ext>
            </a:extLst>
          </p:cNvPr>
          <p:cNvSpPr/>
          <p:nvPr/>
        </p:nvSpPr>
        <p:spPr>
          <a:xfrm>
            <a:off x="11093824" y="5567081"/>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8E7B06D-0053-929F-0310-94D4CF7E2ABD}"/>
              </a:ext>
            </a:extLst>
          </p:cNvPr>
          <p:cNvSpPr/>
          <p:nvPr/>
        </p:nvSpPr>
        <p:spPr>
          <a:xfrm>
            <a:off x="1683451" y="2116252"/>
            <a:ext cx="212584" cy="890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88258D92-F692-6C74-99BC-7FEFCA95C3CE}"/>
              </a:ext>
            </a:extLst>
          </p:cNvPr>
          <p:cNvSpPr/>
          <p:nvPr/>
        </p:nvSpPr>
        <p:spPr>
          <a:xfrm>
            <a:off x="5033683" y="3202457"/>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554A9518-3AD0-8395-66F8-C5D724A5F33A}"/>
              </a:ext>
            </a:extLst>
          </p:cNvPr>
          <p:cNvSpPr/>
          <p:nvPr/>
        </p:nvSpPr>
        <p:spPr>
          <a:xfrm>
            <a:off x="5208494" y="5569134"/>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C1593FD-6B8D-4217-4C0F-3768406F8133}"/>
              </a:ext>
            </a:extLst>
          </p:cNvPr>
          <p:cNvSpPr/>
          <p:nvPr/>
        </p:nvSpPr>
        <p:spPr>
          <a:xfrm>
            <a:off x="1621981" y="4894729"/>
            <a:ext cx="274054" cy="357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FDFECAE0-8D56-698B-A127-F167F22B4B8C}"/>
              </a:ext>
            </a:extLst>
          </p:cNvPr>
          <p:cNvSpPr/>
          <p:nvPr/>
        </p:nvSpPr>
        <p:spPr>
          <a:xfrm>
            <a:off x="6131472" y="1723417"/>
            <a:ext cx="5500234" cy="316830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19" name="Grafico 18">
            <a:extLst>
              <a:ext uri="{FF2B5EF4-FFF2-40B4-BE49-F238E27FC236}">
                <a16:creationId xmlns:a16="http://schemas.microsoft.com/office/drawing/2014/main" id="{591120E3-3AAD-C703-D46A-D74076F2E20E}"/>
              </a:ext>
            </a:extLst>
          </p:cNvPr>
          <p:cNvGraphicFramePr/>
          <p:nvPr>
            <p:extLst>
              <p:ext uri="{D42A27DB-BD31-4B8C-83A1-F6EECF244321}">
                <p14:modId xmlns:p14="http://schemas.microsoft.com/office/powerpoint/2010/main" val="2559404981"/>
              </p:ext>
            </p:extLst>
          </p:nvPr>
        </p:nvGraphicFramePr>
        <p:xfrm>
          <a:off x="6230083" y="1360037"/>
          <a:ext cx="5241010" cy="2517925"/>
        </p:xfrm>
        <a:graphic>
          <a:graphicData uri="http://schemas.openxmlformats.org/drawingml/2006/chart">
            <c:chart xmlns:c="http://schemas.openxmlformats.org/drawingml/2006/chart" xmlns:r="http://schemas.openxmlformats.org/officeDocument/2006/relationships" r:id="rId6"/>
          </a:graphicData>
        </a:graphic>
      </p:graphicFrame>
      <p:sp>
        <p:nvSpPr>
          <p:cNvPr id="20" name="Rettangolo 19">
            <a:extLst>
              <a:ext uri="{FF2B5EF4-FFF2-40B4-BE49-F238E27FC236}">
                <a16:creationId xmlns:a16="http://schemas.microsoft.com/office/drawing/2014/main" id="{68D575C9-AE7D-A86D-596B-DEC11BB47CB5}"/>
              </a:ext>
            </a:extLst>
          </p:cNvPr>
          <p:cNvSpPr/>
          <p:nvPr/>
        </p:nvSpPr>
        <p:spPr>
          <a:xfrm>
            <a:off x="11161436" y="3131114"/>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2DCCA675-5B9C-5F5B-043D-26B465E456A2}"/>
              </a:ext>
            </a:extLst>
          </p:cNvPr>
          <p:cNvSpPr/>
          <p:nvPr/>
        </p:nvSpPr>
        <p:spPr>
          <a:xfrm>
            <a:off x="7099417" y="2630194"/>
            <a:ext cx="274054" cy="357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2FA79C92-B33E-6E5A-5B6B-FB763064F481}"/>
              </a:ext>
            </a:extLst>
          </p:cNvPr>
          <p:cNvSpPr txBox="1"/>
          <p:nvPr/>
        </p:nvSpPr>
        <p:spPr>
          <a:xfrm>
            <a:off x="6400800" y="4126148"/>
            <a:ext cx="5070293" cy="584775"/>
          </a:xfrm>
          <a:prstGeom prst="rect">
            <a:avLst/>
          </a:prstGeom>
          <a:noFill/>
        </p:spPr>
        <p:txBody>
          <a:bodyPr wrap="square" rtlCol="0">
            <a:spAutoFit/>
          </a:bodyPr>
          <a:lstStyle/>
          <a:p>
            <a:r>
              <a:rPr lang="it-IT" sz="1600" dirty="0">
                <a:solidFill>
                  <a:srgbClr val="595959"/>
                </a:solidFill>
              </a:rPr>
              <a:t>Inoltre, il 55% dei bambini sembra aver apprezzato la pasta Minardo più di quella che mangia normalmente</a:t>
            </a:r>
          </a:p>
        </p:txBody>
      </p:sp>
      <p:sp>
        <p:nvSpPr>
          <p:cNvPr id="24" name="Rettangolo 23">
            <a:extLst>
              <a:ext uri="{FF2B5EF4-FFF2-40B4-BE49-F238E27FC236}">
                <a16:creationId xmlns:a16="http://schemas.microsoft.com/office/drawing/2014/main" id="{6098A309-6578-1ADC-6A61-42A3F00170A0}"/>
              </a:ext>
            </a:extLst>
          </p:cNvPr>
          <p:cNvSpPr/>
          <p:nvPr/>
        </p:nvSpPr>
        <p:spPr>
          <a:xfrm>
            <a:off x="5293659" y="3123567"/>
            <a:ext cx="259976"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AFAFC5A3-82C9-EDFD-9018-022DC5372AF5}"/>
              </a:ext>
            </a:extLst>
          </p:cNvPr>
          <p:cNvSpPr/>
          <p:nvPr/>
        </p:nvSpPr>
        <p:spPr>
          <a:xfrm>
            <a:off x="6159544" y="5046091"/>
            <a:ext cx="5472162" cy="136615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E619BFC-AE73-13A3-D5F6-DA5D6424C82D}"/>
              </a:ext>
            </a:extLst>
          </p:cNvPr>
          <p:cNvSpPr txBox="1"/>
          <p:nvPr/>
        </p:nvSpPr>
        <p:spPr>
          <a:xfrm>
            <a:off x="6400800" y="5252024"/>
            <a:ext cx="5070293" cy="1077218"/>
          </a:xfrm>
          <a:prstGeom prst="rect">
            <a:avLst/>
          </a:prstGeom>
          <a:noFill/>
        </p:spPr>
        <p:txBody>
          <a:bodyPr wrap="square" rtlCol="0">
            <a:spAutoFit/>
          </a:bodyPr>
          <a:lstStyle/>
          <a:p>
            <a:r>
              <a:rPr lang="it-IT" sz="1600" dirty="0">
                <a:solidFill>
                  <a:srgbClr val="595959"/>
                </a:solidFill>
              </a:rPr>
              <a:t>Ti aspettavi che il 10-20% (2/4 persone) fosse interessato ad acquistare il prodotto invece il 10% probabilmente acquisterebbe e il 35% certamente (dopo aver assaggiato il prodotto). </a:t>
            </a:r>
          </a:p>
        </p:txBody>
      </p:sp>
    </p:spTree>
    <p:extLst>
      <p:ext uri="{BB962C8B-B14F-4D97-AF65-F5344CB8AC3E}">
        <p14:creationId xmlns:p14="http://schemas.microsoft.com/office/powerpoint/2010/main" val="2971942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3">
            <a:extLst>
              <a:ext uri="{FF2B5EF4-FFF2-40B4-BE49-F238E27FC236}">
                <a16:creationId xmlns:a16="http://schemas.microsoft.com/office/drawing/2014/main" id="{45B7DD32-61E0-4F7C-A33F-5513917C2406}"/>
              </a:ext>
            </a:extLst>
          </p:cNvPr>
          <p:cNvSpPr/>
          <p:nvPr/>
        </p:nvSpPr>
        <p:spPr>
          <a:xfrm>
            <a:off x="1857244" y="-757891"/>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Report</a:t>
            </a:r>
            <a:endParaRPr lang="it-IT" sz="2800" b="1" dirty="0">
              <a:solidFill>
                <a:srgbClr val="21B18E"/>
              </a:solidFill>
              <a:latin typeface="Lato Black" panose="020F0502020204030203" pitchFamily="34" charset="77"/>
              <a:ea typeface="+mj-ea"/>
              <a:cs typeface="+mj-cs"/>
            </a:endParaRPr>
          </a:p>
        </p:txBody>
      </p:sp>
      <p:pic>
        <p:nvPicPr>
          <p:cNvPr id="5" name="Immagine 4" descr="Immagine che contiene testo, bigliettodavisita&#10;&#10;Descrizione generata automaticamente">
            <a:extLst>
              <a:ext uri="{FF2B5EF4-FFF2-40B4-BE49-F238E27FC236}">
                <a16:creationId xmlns:a16="http://schemas.microsoft.com/office/drawing/2014/main" id="{E24106F5-678E-45E7-ABED-BF32B16BF2C3}"/>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12" name="Immagine 1">
            <a:extLst>
              <a:ext uri="{FF2B5EF4-FFF2-40B4-BE49-F238E27FC236}">
                <a16:creationId xmlns:a16="http://schemas.microsoft.com/office/drawing/2014/main" id="{353F1B26-CC09-415B-8BE0-63FB7FB8E9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4" name="CasellaDiTesto 2">
            <a:extLst>
              <a:ext uri="{FF2B5EF4-FFF2-40B4-BE49-F238E27FC236}">
                <a16:creationId xmlns:a16="http://schemas.microsoft.com/office/drawing/2014/main" id="{F77F78D7-5F46-4D70-86B7-34F16DF0BE1C}"/>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6" name="CasellaDiTesto 15">
            <a:extLst>
              <a:ext uri="{FF2B5EF4-FFF2-40B4-BE49-F238E27FC236}">
                <a16:creationId xmlns:a16="http://schemas.microsoft.com/office/drawing/2014/main" id="{F0D10F2F-0F47-46EC-A98D-6DA7F12F0EC0}"/>
              </a:ext>
            </a:extLst>
          </p:cNvPr>
          <p:cNvSpPr txBox="1"/>
          <p:nvPr/>
        </p:nvSpPr>
        <p:spPr>
          <a:xfrm>
            <a:off x="0" y="2828529"/>
            <a:ext cx="12192000" cy="1384995"/>
          </a:xfrm>
          <a:prstGeom prst="rect">
            <a:avLst/>
          </a:prstGeom>
          <a:noFill/>
        </p:spPr>
        <p:txBody>
          <a:bodyPr wrap="square" rtlCol="0">
            <a:spAutoFit/>
          </a:bodyPr>
          <a:lstStyle/>
          <a:p>
            <a:pPr algn="ctr"/>
            <a:r>
              <a:rPr lang="it-IT" sz="4800" dirty="0">
                <a:solidFill>
                  <a:srgbClr val="F5BF01"/>
                </a:solidFill>
                <a:latin typeface="Lato Black" panose="020F0502020204030203" pitchFamily="34" charset="0"/>
                <a:ea typeface="Lato Black" panose="020F0502020204030203" pitchFamily="34" charset="0"/>
                <a:cs typeface="Lato Black" panose="020F0502020204030203" pitchFamily="34" charset="0"/>
              </a:rPr>
              <a:t>I consumatori al centro</a:t>
            </a:r>
          </a:p>
          <a:p>
            <a:pPr algn="ctr"/>
            <a:r>
              <a:rPr lang="it-IT" sz="3600" dirty="0">
                <a:solidFill>
                  <a:srgbClr val="386C4E"/>
                </a:solidFill>
                <a:latin typeface="Lato" panose="020F0502020204030203" pitchFamily="34" charset="0"/>
                <a:ea typeface="Lato" panose="020F0502020204030203" pitchFamily="34" charset="0"/>
                <a:cs typeface="Lato" panose="020F0502020204030203" pitchFamily="34" charset="0"/>
              </a:rPr>
              <a:t>con </a:t>
            </a:r>
            <a:r>
              <a:rPr lang="it-IT" sz="3600" dirty="0" err="1">
                <a:solidFill>
                  <a:srgbClr val="386C4E"/>
                </a:solidFill>
                <a:latin typeface="Lato" panose="020F0502020204030203" pitchFamily="34" charset="0"/>
                <a:ea typeface="Lato" panose="020F0502020204030203" pitchFamily="34" charset="0"/>
                <a:cs typeface="Lato" panose="020F0502020204030203" pitchFamily="34" charset="0"/>
              </a:rPr>
              <a:t>Foodu</a:t>
            </a:r>
            <a:endParaRPr lang="it-IT" sz="3600" dirty="0">
              <a:solidFill>
                <a:srgbClr val="386C4E"/>
              </a:solidFill>
              <a:latin typeface="Lato" panose="020F0502020204030203" pitchFamily="34" charset="0"/>
              <a:ea typeface="Lato" panose="020F0502020204030203" pitchFamily="34" charset="0"/>
              <a:cs typeface="Lato" panose="020F0502020204030203" pitchFamily="34" charset="0"/>
            </a:endParaRPr>
          </a:p>
        </p:txBody>
      </p:sp>
      <p:sp>
        <p:nvSpPr>
          <p:cNvPr id="2" name="CasellaDiTesto 1">
            <a:extLst>
              <a:ext uri="{FF2B5EF4-FFF2-40B4-BE49-F238E27FC236}">
                <a16:creationId xmlns:a16="http://schemas.microsoft.com/office/drawing/2014/main" id="{BF44AB56-850E-433D-9A56-EE6F2D801FB4}"/>
              </a:ext>
            </a:extLst>
          </p:cNvPr>
          <p:cNvSpPr txBox="1"/>
          <p:nvPr/>
        </p:nvSpPr>
        <p:spPr>
          <a:xfrm>
            <a:off x="9937131" y="5917522"/>
            <a:ext cx="4295553" cy="307777"/>
          </a:xfrm>
          <a:prstGeom prst="rect">
            <a:avLst/>
          </a:prstGeom>
          <a:noFill/>
        </p:spPr>
        <p:txBody>
          <a:bodyPr wrap="square" rtlCol="0">
            <a:spAutoFit/>
          </a:bodyPr>
          <a:lstStyle/>
          <a:p>
            <a:r>
              <a:rPr lang="it-IT" sz="1400" dirty="0">
                <a:solidFill>
                  <a:srgbClr val="296140"/>
                </a:solidFill>
                <a:latin typeface="Lato" panose="020F0502020204030203" pitchFamily="34" charset="0"/>
                <a:ea typeface="Lato" panose="020F0502020204030203" pitchFamily="34" charset="0"/>
                <a:cs typeface="Lato" panose="020F0502020204030203" pitchFamily="34" charset="0"/>
              </a:rPr>
              <a:t>22 Giugno 2022</a:t>
            </a:r>
          </a:p>
        </p:txBody>
      </p:sp>
      <p:sp>
        <p:nvSpPr>
          <p:cNvPr id="17" name="CasellaDiTesto 16">
            <a:extLst>
              <a:ext uri="{FF2B5EF4-FFF2-40B4-BE49-F238E27FC236}">
                <a16:creationId xmlns:a16="http://schemas.microsoft.com/office/drawing/2014/main" id="{6F556BCA-05F7-C61E-276F-460F01B66101}"/>
              </a:ext>
            </a:extLst>
          </p:cNvPr>
          <p:cNvSpPr txBox="1"/>
          <p:nvPr/>
        </p:nvSpPr>
        <p:spPr>
          <a:xfrm>
            <a:off x="646423" y="5843080"/>
            <a:ext cx="6416529" cy="307777"/>
          </a:xfrm>
          <a:prstGeom prst="rect">
            <a:avLst/>
          </a:prstGeom>
          <a:noFill/>
        </p:spPr>
        <p:txBody>
          <a:bodyPr wrap="square" rtlCol="0">
            <a:spAutoFit/>
          </a:bodyPr>
          <a:lstStyle/>
          <a:p>
            <a:r>
              <a:rPr lang="it-IT" sz="1400" dirty="0">
                <a:solidFill>
                  <a:srgbClr val="296140"/>
                </a:solidFill>
                <a:latin typeface="Lato" panose="020F0502020204030203" pitchFamily="34" charset="0"/>
                <a:ea typeface="Lato" panose="020F0502020204030203" pitchFamily="34" charset="0"/>
                <a:cs typeface="Lato" panose="020F0502020204030203" pitchFamily="34" charset="0"/>
              </a:rPr>
              <a:t>Ricerca Qualitativa – Abitudini di consumo, Concept Test e Product Test</a:t>
            </a:r>
          </a:p>
        </p:txBody>
      </p:sp>
      <p:pic>
        <p:nvPicPr>
          <p:cNvPr id="10" name="Immagine 9">
            <a:extLst>
              <a:ext uri="{FF2B5EF4-FFF2-40B4-BE49-F238E27FC236}">
                <a16:creationId xmlns:a16="http://schemas.microsoft.com/office/drawing/2014/main" id="{B171340B-075A-6E3E-3A1B-2FB34BE25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423" y="645385"/>
            <a:ext cx="1675294" cy="665998"/>
          </a:xfrm>
          <a:prstGeom prst="rect">
            <a:avLst/>
          </a:prstGeom>
        </p:spPr>
      </p:pic>
    </p:spTree>
    <p:extLst>
      <p:ext uri="{BB962C8B-B14F-4D97-AF65-F5344CB8AC3E}">
        <p14:creationId xmlns:p14="http://schemas.microsoft.com/office/powerpoint/2010/main" val="5251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05E0B30E-D618-4B9D-9F4F-8EE9CAC62098}"/>
              </a:ext>
            </a:extLst>
          </p:cNvPr>
          <p:cNvSpPr/>
          <p:nvPr/>
        </p:nvSpPr>
        <p:spPr>
          <a:xfrm>
            <a:off x="811406" y="1714648"/>
            <a:ext cx="2227107" cy="4525347"/>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41300"/>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consumatori coinvolti</a:t>
            </a:r>
            <a:endParaRPr lang="it-IT" sz="2800" b="1" dirty="0">
              <a:solidFill>
                <a:srgbClr val="21B18E"/>
              </a:solidFill>
              <a:latin typeface="Lato Black" panose="020F0502020204030203" pitchFamily="34" charset="77"/>
              <a:ea typeface="+mj-ea"/>
              <a:cs typeface="+mj-cs"/>
            </a:endParaRPr>
          </a:p>
        </p:txBody>
      </p:sp>
      <p:sp>
        <p:nvSpPr>
          <p:cNvPr id="18" name="Rettangolo 17">
            <a:extLst>
              <a:ext uri="{FF2B5EF4-FFF2-40B4-BE49-F238E27FC236}">
                <a16:creationId xmlns:a16="http://schemas.microsoft.com/office/drawing/2014/main" id="{81103151-A10A-4EDA-A3B0-10E780FE0356}"/>
              </a:ext>
            </a:extLst>
          </p:cNvPr>
          <p:cNvSpPr/>
          <p:nvPr/>
        </p:nvSpPr>
        <p:spPr>
          <a:xfrm>
            <a:off x="742948" y="1569049"/>
            <a:ext cx="2295565" cy="270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FFBA98FA-7773-426A-B3F6-63540DF78C34}"/>
              </a:ext>
            </a:extLst>
          </p:cNvPr>
          <p:cNvSpPr/>
          <p:nvPr/>
        </p:nvSpPr>
        <p:spPr>
          <a:xfrm>
            <a:off x="718458" y="6212244"/>
            <a:ext cx="2320055" cy="473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F470EFFC-42B1-48AC-9FE4-B8AF3F2F4EB9}"/>
              </a:ext>
            </a:extLst>
          </p:cNvPr>
          <p:cNvSpPr/>
          <p:nvPr/>
        </p:nvSpPr>
        <p:spPr>
          <a:xfrm rot="5400000">
            <a:off x="-1588013" y="3788200"/>
            <a:ext cx="4532734" cy="315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889102FB-DDB9-4CCE-8220-FA360C712C61}"/>
              </a:ext>
            </a:extLst>
          </p:cNvPr>
          <p:cNvSpPr txBox="1"/>
          <p:nvPr/>
        </p:nvSpPr>
        <p:spPr>
          <a:xfrm>
            <a:off x="753239" y="1899163"/>
            <a:ext cx="2061817" cy="4093428"/>
          </a:xfrm>
          <a:prstGeom prst="rect">
            <a:avLst/>
          </a:prstGeom>
          <a:noFill/>
        </p:spPr>
        <p:txBody>
          <a:bodyPr wrap="square" rtlCol="0">
            <a:spAutoFit/>
          </a:bodyPr>
          <a:lstStyle/>
          <a:p>
            <a:r>
              <a:rPr lang="it-IT" sz="2000" b="1" dirty="0">
                <a:solidFill>
                  <a:srgbClr val="52575C"/>
                </a:solidFill>
                <a:latin typeface="Lato" panose="020F0502020204030203" pitchFamily="34" charset="0"/>
                <a:ea typeface="Lato" panose="020F0502020204030203" pitchFamily="34" charset="0"/>
                <a:cs typeface="Lato" panose="020F0502020204030203" pitchFamily="34" charset="0"/>
              </a:rPr>
              <a:t>40</a:t>
            </a:r>
            <a:r>
              <a:rPr lang="it-IT" sz="2000" dirty="0">
                <a:solidFill>
                  <a:srgbClr val="52575C"/>
                </a:solidFill>
                <a:latin typeface="Lato" panose="020F0502020204030203" pitchFamily="34" charset="0"/>
                <a:ea typeface="Lato" panose="020F0502020204030203" pitchFamily="34" charset="0"/>
                <a:cs typeface="Lato" panose="020F0502020204030203" pitchFamily="34" charset="0"/>
              </a:rPr>
              <a:t> consumatori che hanno avuto esperienze di svezzamento e sono clienti </a:t>
            </a:r>
            <a:r>
              <a:rPr lang="it-IT" sz="2000" dirty="0" err="1">
                <a:solidFill>
                  <a:srgbClr val="52575C"/>
                </a:solidFill>
                <a:latin typeface="Lato" panose="020F0502020204030203" pitchFamily="34" charset="0"/>
                <a:ea typeface="Lato" panose="020F0502020204030203" pitchFamily="34" charset="0"/>
                <a:cs typeface="Lato" panose="020F0502020204030203" pitchFamily="34" charset="0"/>
              </a:rPr>
              <a:t>Foodu</a:t>
            </a:r>
            <a:r>
              <a:rPr lang="it-IT" sz="2000" dirty="0">
                <a:solidFill>
                  <a:srgbClr val="52575C"/>
                </a:solidFill>
                <a:latin typeface="Lato" panose="020F0502020204030203" pitchFamily="34" charset="0"/>
                <a:ea typeface="Lato" panose="020F0502020204030203" pitchFamily="34" charset="0"/>
                <a:cs typeface="Lato" panose="020F0502020204030203" pitchFamily="34" charset="0"/>
              </a:rPr>
              <a:t> sono stati coinvolti nell’analisi delle abitudini di consumo dei prodotti baby food e nel concept test</a:t>
            </a:r>
          </a:p>
        </p:txBody>
      </p:sp>
      <p:graphicFrame>
        <p:nvGraphicFramePr>
          <p:cNvPr id="25" name="Grafico 24">
            <a:extLst>
              <a:ext uri="{FF2B5EF4-FFF2-40B4-BE49-F238E27FC236}">
                <a16:creationId xmlns:a16="http://schemas.microsoft.com/office/drawing/2014/main" id="{CC0C0FFD-A3AF-4801-BC15-68DDDDAC7189}"/>
              </a:ext>
            </a:extLst>
          </p:cNvPr>
          <p:cNvGraphicFramePr/>
          <p:nvPr/>
        </p:nvGraphicFramePr>
        <p:xfrm>
          <a:off x="3557628" y="4248817"/>
          <a:ext cx="3437007" cy="2340095"/>
        </p:xfrm>
        <a:graphic>
          <a:graphicData uri="http://schemas.openxmlformats.org/drawingml/2006/chart">
            <c:chart xmlns:c="http://schemas.openxmlformats.org/drawingml/2006/chart" xmlns:r="http://schemas.openxmlformats.org/officeDocument/2006/relationships" r:id="rId4"/>
          </a:graphicData>
        </a:graphic>
      </p:graphicFrame>
      <p:sp>
        <p:nvSpPr>
          <p:cNvPr id="2" name="CasellaDiTesto 1">
            <a:extLst>
              <a:ext uri="{FF2B5EF4-FFF2-40B4-BE49-F238E27FC236}">
                <a16:creationId xmlns:a16="http://schemas.microsoft.com/office/drawing/2014/main" id="{21DF2610-B636-4C9A-BF17-6C09497DD8A1}"/>
              </a:ext>
            </a:extLst>
          </p:cNvPr>
          <p:cNvSpPr txBox="1"/>
          <p:nvPr/>
        </p:nvSpPr>
        <p:spPr>
          <a:xfrm>
            <a:off x="3062580" y="4078470"/>
            <a:ext cx="3605461" cy="721733"/>
          </a:xfrm>
          <a:prstGeom prst="rect">
            <a:avLst/>
          </a:prstGeom>
          <a:noFill/>
        </p:spPr>
        <p:txBody>
          <a:bodyPr wrap="square" rtlCol="0">
            <a:spAutoFit/>
          </a:bodyPr>
          <a:lstStyle/>
          <a:p>
            <a:pPr algn="ctr">
              <a:defRPr sz="2128" b="1" i="0" u="none" strike="noStrike" kern="1200" baseline="0">
                <a:solidFill>
                  <a:prstClr val="black">
                    <a:lumMod val="65000"/>
                    <a:lumOff val="35000"/>
                  </a:prstClr>
                </a:solidFill>
                <a:latin typeface="+mn-lt"/>
                <a:ea typeface="+mn-ea"/>
                <a:cs typeface="+mn-cs"/>
              </a:defRPr>
            </a:pPr>
            <a:r>
              <a:rPr lang="en-US" sz="2000" b="1" dirty="0" err="1">
                <a:solidFill>
                  <a:srgbClr val="595959"/>
                </a:solidFill>
              </a:rPr>
              <a:t>Distribuzione</a:t>
            </a:r>
            <a:r>
              <a:rPr lang="en-US" sz="2000" b="1" dirty="0">
                <a:solidFill>
                  <a:srgbClr val="595959"/>
                </a:solidFill>
              </a:rPr>
              <a:t> </a:t>
            </a:r>
            <a:r>
              <a:rPr lang="en-US" sz="2000" b="1" dirty="0" err="1">
                <a:solidFill>
                  <a:srgbClr val="595959"/>
                </a:solidFill>
              </a:rPr>
              <a:t>sul</a:t>
            </a:r>
            <a:r>
              <a:rPr lang="en-US" sz="2000" b="1" dirty="0">
                <a:solidFill>
                  <a:srgbClr val="595959"/>
                </a:solidFill>
              </a:rPr>
              <a:t> </a:t>
            </a:r>
            <a:r>
              <a:rPr lang="en-US" sz="2000" b="1" dirty="0" err="1">
                <a:solidFill>
                  <a:srgbClr val="595959"/>
                </a:solidFill>
              </a:rPr>
              <a:t>territorio</a:t>
            </a:r>
            <a:endParaRPr lang="en-US" sz="2000" b="1" dirty="0">
              <a:solidFill>
                <a:srgbClr val="595959"/>
              </a:solidFill>
            </a:endParaRPr>
          </a:p>
          <a:p>
            <a:endParaRPr lang="it-IT" sz="2000" dirty="0">
              <a:solidFill>
                <a:srgbClr val="595959"/>
              </a:solidFill>
            </a:endParaRPr>
          </a:p>
        </p:txBody>
      </p:sp>
      <p:graphicFrame>
        <p:nvGraphicFramePr>
          <p:cNvPr id="26" name="Grafico 25">
            <a:extLst>
              <a:ext uri="{FF2B5EF4-FFF2-40B4-BE49-F238E27FC236}">
                <a16:creationId xmlns:a16="http://schemas.microsoft.com/office/drawing/2014/main" id="{6A0D13C7-6C2A-4EA0-AF83-B7D6C5AD3A6A}"/>
              </a:ext>
            </a:extLst>
          </p:cNvPr>
          <p:cNvGraphicFramePr/>
          <p:nvPr/>
        </p:nvGraphicFramePr>
        <p:xfrm>
          <a:off x="3449335" y="1289275"/>
          <a:ext cx="3605460" cy="2833735"/>
        </p:xfrm>
        <a:graphic>
          <a:graphicData uri="http://schemas.openxmlformats.org/drawingml/2006/chart">
            <c:chart xmlns:c="http://schemas.openxmlformats.org/drawingml/2006/chart" xmlns:r="http://schemas.openxmlformats.org/officeDocument/2006/relationships" r:id="rId5"/>
          </a:graphicData>
        </a:graphic>
      </p:graphicFrame>
      <p:sp>
        <p:nvSpPr>
          <p:cNvPr id="20" name="Segnaposto numero diapositiva 3">
            <a:extLst>
              <a:ext uri="{FF2B5EF4-FFF2-40B4-BE49-F238E27FC236}">
                <a16:creationId xmlns:a16="http://schemas.microsoft.com/office/drawing/2014/main" id="{552DFB7A-F224-4B33-A366-32E67C70FC89}"/>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5</a:t>
            </a:fld>
            <a:endParaRPr lang="it-IT"/>
          </a:p>
        </p:txBody>
      </p:sp>
      <p:graphicFrame>
        <p:nvGraphicFramePr>
          <p:cNvPr id="15" name="Grafico 14">
            <a:extLst>
              <a:ext uri="{FF2B5EF4-FFF2-40B4-BE49-F238E27FC236}">
                <a16:creationId xmlns:a16="http://schemas.microsoft.com/office/drawing/2014/main" id="{CE309377-5951-4180-BB01-722860D056E1}"/>
              </a:ext>
            </a:extLst>
          </p:cNvPr>
          <p:cNvGraphicFramePr/>
          <p:nvPr>
            <p:extLst>
              <p:ext uri="{D42A27DB-BD31-4B8C-83A1-F6EECF244321}">
                <p14:modId xmlns:p14="http://schemas.microsoft.com/office/powerpoint/2010/main" val="727007550"/>
              </p:ext>
            </p:extLst>
          </p:nvPr>
        </p:nvGraphicFramePr>
        <p:xfrm>
          <a:off x="7222162" y="1289400"/>
          <a:ext cx="3437007" cy="283373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Grafico 4">
            <a:extLst>
              <a:ext uri="{FF2B5EF4-FFF2-40B4-BE49-F238E27FC236}">
                <a16:creationId xmlns:a16="http://schemas.microsoft.com/office/drawing/2014/main" id="{FE94512D-FD76-8D30-2F2C-10C8BCB85185}"/>
              </a:ext>
            </a:extLst>
          </p:cNvPr>
          <p:cNvGraphicFramePr/>
          <p:nvPr/>
        </p:nvGraphicFramePr>
        <p:xfrm>
          <a:off x="7235181" y="4041713"/>
          <a:ext cx="4249161" cy="195087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540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bigliettodavisita&#10;&#10;Descrizione generata automaticamente">
            <a:extLst>
              <a:ext uri="{FF2B5EF4-FFF2-40B4-BE49-F238E27FC236}">
                <a16:creationId xmlns:a16="http://schemas.microsoft.com/office/drawing/2014/main" id="{7802424E-38A6-4A93-8307-053864A2010C}"/>
              </a:ext>
            </a:extLst>
          </p:cNvPr>
          <p:cNvPicPr>
            <a:picLocks noChangeAspect="1"/>
          </p:cNvPicPr>
          <p:nvPr/>
        </p:nvPicPr>
        <p:blipFill rotWithShape="1">
          <a:blip r:embed="rId3">
            <a:alphaModFix amt="7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5476"/>
          <a:stretch/>
        </p:blipFill>
        <p:spPr>
          <a:xfrm>
            <a:off x="0" y="0"/>
            <a:ext cx="12192000" cy="6858000"/>
          </a:xfrm>
          <a:prstGeom prst="rect">
            <a:avLst/>
          </a:prstGeom>
        </p:spPr>
      </p:pic>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0" y="3173289"/>
            <a:ext cx="12192000" cy="511422"/>
          </a:xfrm>
          <a:prstGeom prst="rect">
            <a:avLst/>
          </a:prstGeom>
        </p:spPr>
        <p:txBody>
          <a:bodyPr vert="horz" wrap="square" lIns="0" tIns="12700" rIns="0" bIns="0" rtlCol="0">
            <a:spAutoFit/>
          </a:bodyPr>
          <a:lstStyle/>
          <a:p>
            <a:pPr algn="ctr">
              <a:lnSpc>
                <a:spcPct val="90000"/>
              </a:lnSpc>
              <a:spcBef>
                <a:spcPct val="0"/>
              </a:spcBef>
            </a:pPr>
            <a:r>
              <a:rPr lang="it-IT" sz="3600" b="1" dirty="0">
                <a:solidFill>
                  <a:srgbClr val="296140"/>
                </a:solidFill>
                <a:latin typeface="Lato Black" panose="020F0502020204030203" pitchFamily="34" charset="77"/>
                <a:ea typeface="+mj-ea"/>
                <a:cs typeface="+mj-cs"/>
              </a:rPr>
              <a:t>Il ricorso ai baby food del campione</a:t>
            </a:r>
          </a:p>
        </p:txBody>
      </p:sp>
      <p:sp>
        <p:nvSpPr>
          <p:cNvPr id="10" name="Segnaposto numero diapositiva 3">
            <a:extLst>
              <a:ext uri="{FF2B5EF4-FFF2-40B4-BE49-F238E27FC236}">
                <a16:creationId xmlns:a16="http://schemas.microsoft.com/office/drawing/2014/main" id="{88EAAE42-5401-498D-98B5-BD059E6D3D20}"/>
              </a:ext>
            </a:extLst>
          </p:cNvPr>
          <p:cNvSpPr>
            <a:spLocks noGrp="1"/>
          </p:cNvSpPr>
          <p:nvPr>
            <p:ph type="sldNum" sz="quarter" idx="12"/>
          </p:nvPr>
        </p:nvSpPr>
        <p:spPr>
          <a:xfrm>
            <a:off x="8610600" y="6071870"/>
            <a:ext cx="2743200" cy="365125"/>
          </a:xfrm>
        </p:spPr>
        <p:txBody>
          <a:bodyPr/>
          <a:lstStyle/>
          <a:p>
            <a:fld id="{B8A1749A-B952-4BAF-9CAF-EE142D878A99}" type="slidenum">
              <a:rPr lang="it-IT" smtClean="0"/>
              <a:t>6</a:t>
            </a:fld>
            <a:endParaRPr lang="it-IT"/>
          </a:p>
        </p:txBody>
      </p:sp>
    </p:spTree>
    <p:extLst>
      <p:ext uri="{BB962C8B-B14F-4D97-AF65-F5344CB8AC3E}">
        <p14:creationId xmlns:p14="http://schemas.microsoft.com/office/powerpoint/2010/main" val="67693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23CD22CD-7C12-4B9C-A1B6-FBD2D2357C7C}"/>
              </a:ext>
            </a:extLst>
          </p:cNvPr>
          <p:cNvSpPr/>
          <p:nvPr/>
        </p:nvSpPr>
        <p:spPr>
          <a:xfrm>
            <a:off x="767477" y="1998551"/>
            <a:ext cx="10632673" cy="3690510"/>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1">
            <a:extLst>
              <a:ext uri="{FF2B5EF4-FFF2-40B4-BE49-F238E27FC236}">
                <a16:creationId xmlns:a16="http://schemas.microsoft.com/office/drawing/2014/main" id="{D60373AE-3AA8-41CF-96FF-C231802F6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7" name="CasellaDiTesto 2">
            <a:extLst>
              <a:ext uri="{FF2B5EF4-FFF2-40B4-BE49-F238E27FC236}">
                <a16:creationId xmlns:a16="http://schemas.microsoft.com/office/drawing/2014/main" id="{3FC28B42-C1A1-4516-9758-E2DA9A367B45}"/>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8" name="Rettangolo 3">
            <a:extLst>
              <a:ext uri="{FF2B5EF4-FFF2-40B4-BE49-F238E27FC236}">
                <a16:creationId xmlns:a16="http://schemas.microsoft.com/office/drawing/2014/main" id="{45B7DD32-61E0-4F7C-A33F-5513917C2406}"/>
              </a:ext>
            </a:extLst>
          </p:cNvPr>
          <p:cNvSpPr/>
          <p:nvPr/>
        </p:nvSpPr>
        <p:spPr>
          <a:xfrm>
            <a:off x="803275" y="739436"/>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I dati più interessanti</a:t>
            </a:r>
            <a:endParaRPr lang="it-IT" sz="2800" b="1" dirty="0">
              <a:solidFill>
                <a:srgbClr val="21B18E"/>
              </a:solidFill>
              <a:latin typeface="Lato Black" panose="020F0502020204030203" pitchFamily="34" charset="77"/>
              <a:ea typeface="+mj-ea"/>
              <a:cs typeface="+mj-cs"/>
            </a:endParaRPr>
          </a:p>
        </p:txBody>
      </p:sp>
      <p:sp>
        <p:nvSpPr>
          <p:cNvPr id="3" name="CasellaDiTesto 2">
            <a:extLst>
              <a:ext uri="{FF2B5EF4-FFF2-40B4-BE49-F238E27FC236}">
                <a16:creationId xmlns:a16="http://schemas.microsoft.com/office/drawing/2014/main" id="{60129A72-FEF8-4D69-B552-8240B5DBF3F1}"/>
              </a:ext>
            </a:extLst>
          </p:cNvPr>
          <p:cNvSpPr txBox="1"/>
          <p:nvPr/>
        </p:nvSpPr>
        <p:spPr>
          <a:xfrm>
            <a:off x="1120588" y="2333685"/>
            <a:ext cx="9950823" cy="4524315"/>
          </a:xfrm>
          <a:prstGeom prst="rect">
            <a:avLst/>
          </a:prstGeom>
          <a:noFill/>
        </p:spPr>
        <p:txBody>
          <a:bodyPr wrap="square" rtlCol="0">
            <a:spAutoFit/>
          </a:bodyPr>
          <a:lstStyle/>
          <a:p>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Nella maggior parte dei casi </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(65%) per l’inizio dello svezzamento </a:t>
            </a:r>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si seguono le indicazioni del pediatra</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 Molte persone intervistate </a:t>
            </a:r>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cercano informazioni anche su libri, siti web, riviste, blog</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a:t>
            </a:r>
          </a:p>
          <a:p>
            <a:endParaRPr lang="it-IT" sz="1600" dirty="0">
              <a:solidFill>
                <a:srgbClr val="52575C"/>
              </a:solidFill>
              <a:latin typeface="Lato" panose="020F0502020204030203" pitchFamily="34" charset="0"/>
              <a:ea typeface="Lato" panose="020F0502020204030203" pitchFamily="34" charset="0"/>
              <a:cs typeface="Lato" panose="020F0502020204030203" pitchFamily="34" charset="0"/>
            </a:endParaRPr>
          </a:p>
          <a:p>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L’inizio e la durata dello svezzamento dei bambini varia molto caso per caso</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 Inizia all’età di </a:t>
            </a:r>
            <a:r>
              <a:rPr lang="it-IT" sz="1600" u="sng" dirty="0">
                <a:solidFill>
                  <a:srgbClr val="52575C"/>
                </a:solidFill>
                <a:latin typeface="Lato" panose="020F0502020204030203" pitchFamily="34" charset="0"/>
                <a:ea typeface="Lato" panose="020F0502020204030203" pitchFamily="34" charset="0"/>
                <a:cs typeface="Lato" panose="020F0502020204030203" pitchFamily="34" charset="0"/>
              </a:rPr>
              <a:t>4-6 mesi nel 77,5% dei casi e termina all’età di 12 mesi o poco prima nel 63% </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dei casi. Per il </a:t>
            </a:r>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67,5% degli intervistati la fase di svezzamento è risultata abbastanza  semplice</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 mentre il 32,5% degli intervistati segnala qualche piccolo problema (dover preparare pasti particolari, difficoltà a far mangiare il bambino o a scegliere i prodotti giusti).</a:t>
            </a:r>
          </a:p>
          <a:p>
            <a:endParaRPr lang="it-IT" sz="1600" dirty="0">
              <a:solidFill>
                <a:srgbClr val="52575C"/>
              </a:solidFill>
              <a:latin typeface="Lato" panose="020F0502020204030203" pitchFamily="34" charset="0"/>
              <a:ea typeface="Lato" panose="020F0502020204030203" pitchFamily="34" charset="0"/>
              <a:cs typeface="Lato" panose="020F0502020204030203" pitchFamily="34" charset="0"/>
            </a:endParaRPr>
          </a:p>
          <a:p>
            <a:r>
              <a:rPr lang="it-IT" sz="1600" b="1" dirty="0">
                <a:solidFill>
                  <a:srgbClr val="52575C"/>
                </a:solidFill>
                <a:latin typeface="Lato" panose="020F0502020204030203" pitchFamily="34" charset="0"/>
                <a:ea typeface="Lato" panose="020F0502020204030203" pitchFamily="34" charset="0"/>
                <a:cs typeface="Lato" panose="020F0502020204030203" pitchFamily="34" charset="0"/>
              </a:rPr>
              <a:t>Meno della metà dei genitori intervistati utilizzano qualche prodotto specifico baby food </a:t>
            </a:r>
            <a:r>
              <a:rPr lang="it-IT" sz="1600" dirty="0">
                <a:solidFill>
                  <a:srgbClr val="52575C"/>
                </a:solidFill>
                <a:latin typeface="Lato" panose="020F0502020204030203" pitchFamily="34" charset="0"/>
                <a:ea typeface="Lato" panose="020F0502020204030203" pitchFamily="34" charset="0"/>
                <a:cs typeface="Lato" panose="020F0502020204030203" pitchFamily="34" charset="0"/>
              </a:rPr>
              <a:t>(16 su 40 = 40%) per lo svezzamento dei loro bambini. </a:t>
            </a: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La maggioranza quindi (24 su 40 = 60%) non li usa perché non ritiene necessario ricorrere a prodotti specifici o non si fida o li ha provati rimanendone insoddisfatta.</a:t>
            </a: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endParaRPr lang="it-IT" sz="16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sp>
        <p:nvSpPr>
          <p:cNvPr id="17" name="Segnaposto numero diapositiva 3">
            <a:extLst>
              <a:ext uri="{FF2B5EF4-FFF2-40B4-BE49-F238E27FC236}">
                <a16:creationId xmlns:a16="http://schemas.microsoft.com/office/drawing/2014/main" id="{B3B50CB1-73D3-4193-80F1-CECBC3EB7468}"/>
              </a:ext>
            </a:extLst>
          </p:cNvPr>
          <p:cNvSpPr>
            <a:spLocks noGrp="1"/>
          </p:cNvSpPr>
          <p:nvPr>
            <p:ph type="sldNum" sz="quarter" idx="12"/>
          </p:nvPr>
        </p:nvSpPr>
        <p:spPr>
          <a:xfrm>
            <a:off x="9190903" y="6211257"/>
            <a:ext cx="2743200" cy="365125"/>
          </a:xfrm>
        </p:spPr>
        <p:txBody>
          <a:bodyPr/>
          <a:lstStyle/>
          <a:p>
            <a:fld id="{B8A1749A-B952-4BAF-9CAF-EE142D878A99}" type="slidenum">
              <a:rPr lang="it-IT" smtClean="0"/>
              <a:t>7</a:t>
            </a:fld>
            <a:endParaRPr lang="it-IT"/>
          </a:p>
        </p:txBody>
      </p:sp>
    </p:spTree>
    <p:extLst>
      <p:ext uri="{BB962C8B-B14F-4D97-AF65-F5344CB8AC3E}">
        <p14:creationId xmlns:p14="http://schemas.microsoft.com/office/powerpoint/2010/main" val="38791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8</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graphicFrame>
        <p:nvGraphicFramePr>
          <p:cNvPr id="12" name="Grafico 11">
            <a:extLst>
              <a:ext uri="{FF2B5EF4-FFF2-40B4-BE49-F238E27FC236}">
                <a16:creationId xmlns:a16="http://schemas.microsoft.com/office/drawing/2014/main" id="{EFCEF7A9-0D5E-575B-D341-5ABC970641B7}"/>
              </a:ext>
            </a:extLst>
          </p:cNvPr>
          <p:cNvGraphicFramePr/>
          <p:nvPr>
            <p:extLst>
              <p:ext uri="{D42A27DB-BD31-4B8C-83A1-F6EECF244321}">
                <p14:modId xmlns:p14="http://schemas.microsoft.com/office/powerpoint/2010/main" val="3407702140"/>
              </p:ext>
            </p:extLst>
          </p:nvPr>
        </p:nvGraphicFramePr>
        <p:xfrm>
          <a:off x="791850" y="1416536"/>
          <a:ext cx="3977045" cy="27071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Grafico 14">
            <a:extLst>
              <a:ext uri="{FF2B5EF4-FFF2-40B4-BE49-F238E27FC236}">
                <a16:creationId xmlns:a16="http://schemas.microsoft.com/office/drawing/2014/main" id="{4B0D47EA-C3D3-530E-08B1-0D79C8F4A5C6}"/>
              </a:ext>
            </a:extLst>
          </p:cNvPr>
          <p:cNvGraphicFramePr/>
          <p:nvPr>
            <p:extLst>
              <p:ext uri="{D42A27DB-BD31-4B8C-83A1-F6EECF244321}">
                <p14:modId xmlns:p14="http://schemas.microsoft.com/office/powerpoint/2010/main" val="3125514882"/>
              </p:ext>
            </p:extLst>
          </p:nvPr>
        </p:nvGraphicFramePr>
        <p:xfrm>
          <a:off x="971732" y="4087906"/>
          <a:ext cx="4299515" cy="27028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Grafico 4">
            <a:extLst>
              <a:ext uri="{FF2B5EF4-FFF2-40B4-BE49-F238E27FC236}">
                <a16:creationId xmlns:a16="http://schemas.microsoft.com/office/drawing/2014/main" id="{E71EF3AD-F380-2EEF-5B9D-F19E88F15123}"/>
              </a:ext>
            </a:extLst>
          </p:cNvPr>
          <p:cNvGraphicFramePr/>
          <p:nvPr>
            <p:extLst>
              <p:ext uri="{D42A27DB-BD31-4B8C-83A1-F6EECF244321}">
                <p14:modId xmlns:p14="http://schemas.microsoft.com/office/powerpoint/2010/main" val="2587416719"/>
              </p:ext>
            </p:extLst>
          </p:nvPr>
        </p:nvGraphicFramePr>
        <p:xfrm>
          <a:off x="6235535" y="1680361"/>
          <a:ext cx="5110239" cy="4858551"/>
        </p:xfrm>
        <a:graphic>
          <a:graphicData uri="http://schemas.openxmlformats.org/drawingml/2006/chart">
            <c:chart xmlns:c="http://schemas.openxmlformats.org/drawingml/2006/chart" xmlns:r="http://schemas.openxmlformats.org/officeDocument/2006/relationships" r:id="rId6"/>
          </a:graphicData>
        </a:graphic>
      </p:graphicFrame>
      <p:sp>
        <p:nvSpPr>
          <p:cNvPr id="18" name="Rettangolo 3">
            <a:extLst>
              <a:ext uri="{FF2B5EF4-FFF2-40B4-BE49-F238E27FC236}">
                <a16:creationId xmlns:a16="http://schemas.microsoft.com/office/drawing/2014/main" id="{59D6C8F4-B196-1EDA-84DE-E7E99562F25A}"/>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Utilizzo di prodotti specifici baby food</a:t>
            </a:r>
            <a:endParaRPr lang="it-IT" sz="2800" b="1" dirty="0">
              <a:solidFill>
                <a:srgbClr val="21B18E"/>
              </a:solidFill>
              <a:latin typeface="Lato Black" panose="020F0502020204030203" pitchFamily="34" charset="77"/>
              <a:ea typeface="+mj-ea"/>
              <a:cs typeface="+mj-cs"/>
            </a:endParaRPr>
          </a:p>
        </p:txBody>
      </p:sp>
      <p:sp>
        <p:nvSpPr>
          <p:cNvPr id="6" name="CasellaDiTesto 5">
            <a:extLst>
              <a:ext uri="{FF2B5EF4-FFF2-40B4-BE49-F238E27FC236}">
                <a16:creationId xmlns:a16="http://schemas.microsoft.com/office/drawing/2014/main" id="{8A15F6DC-09CB-3F11-6AB3-14541B7EB458}"/>
              </a:ext>
            </a:extLst>
          </p:cNvPr>
          <p:cNvSpPr txBox="1"/>
          <p:nvPr/>
        </p:nvSpPr>
        <p:spPr>
          <a:xfrm>
            <a:off x="9724856" y="5446059"/>
            <a:ext cx="2014426" cy="600164"/>
          </a:xfrm>
          <a:prstGeom prst="rect">
            <a:avLst/>
          </a:prstGeom>
          <a:noFill/>
        </p:spPr>
        <p:txBody>
          <a:bodyPr wrap="square" rtlCol="0">
            <a:spAutoFit/>
          </a:bodyPr>
          <a:lstStyle/>
          <a:p>
            <a:r>
              <a:rPr lang="it-IT" sz="1100" dirty="0">
                <a:solidFill>
                  <a:srgbClr val="595959"/>
                </a:solidFill>
                <a:latin typeface="Lato" panose="020F0502020204030203" pitchFamily="34" charset="0"/>
                <a:ea typeface="Lato" panose="020F0502020204030203" pitchFamily="34" charset="0"/>
                <a:cs typeface="Lato" panose="020F0502020204030203" pitchFamily="34" charset="0"/>
              </a:rPr>
              <a:t>*5 persone su 40 non si ricordavano quando hanno terminato lo svezzamento</a:t>
            </a:r>
          </a:p>
        </p:txBody>
      </p:sp>
    </p:spTree>
    <p:extLst>
      <p:ext uri="{BB962C8B-B14F-4D97-AF65-F5344CB8AC3E}">
        <p14:creationId xmlns:p14="http://schemas.microsoft.com/office/powerpoint/2010/main" val="117037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6A1347C-7C7E-7ED6-AE3A-CA03F12D7E6B}"/>
              </a:ext>
            </a:extLst>
          </p:cNvPr>
          <p:cNvSpPr>
            <a:spLocks noGrp="1"/>
          </p:cNvSpPr>
          <p:nvPr>
            <p:ph type="sldNum" sz="quarter" idx="12"/>
          </p:nvPr>
        </p:nvSpPr>
        <p:spPr/>
        <p:txBody>
          <a:bodyPr/>
          <a:lstStyle/>
          <a:p>
            <a:fld id="{B8A1749A-B952-4BAF-9CAF-EE142D878A99}" type="slidenum">
              <a:rPr lang="it-IT" smtClean="0"/>
              <a:t>9</a:t>
            </a:fld>
            <a:endParaRPr lang="it-IT"/>
          </a:p>
        </p:txBody>
      </p:sp>
      <p:pic>
        <p:nvPicPr>
          <p:cNvPr id="9" name="Immagine 1">
            <a:extLst>
              <a:ext uri="{FF2B5EF4-FFF2-40B4-BE49-F238E27FC236}">
                <a16:creationId xmlns:a16="http://schemas.microsoft.com/office/drawing/2014/main" id="{F93B8530-832D-8800-8CB5-06C236539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856" y="798487"/>
            <a:ext cx="1675294" cy="359794"/>
          </a:xfrm>
          <a:prstGeom prst="rect">
            <a:avLst/>
          </a:prstGeom>
        </p:spPr>
      </p:pic>
      <p:sp>
        <p:nvSpPr>
          <p:cNvPr id="10" name="CasellaDiTesto 2">
            <a:extLst>
              <a:ext uri="{FF2B5EF4-FFF2-40B4-BE49-F238E27FC236}">
                <a16:creationId xmlns:a16="http://schemas.microsoft.com/office/drawing/2014/main" id="{764623B6-D7AC-DBFC-8A3E-A9CA38118A6F}"/>
              </a:ext>
            </a:extLst>
          </p:cNvPr>
          <p:cNvSpPr txBox="1"/>
          <p:nvPr/>
        </p:nvSpPr>
        <p:spPr>
          <a:xfrm>
            <a:off x="9084885" y="1168939"/>
            <a:ext cx="3034748" cy="400110"/>
          </a:xfrm>
          <a:prstGeom prst="rect">
            <a:avLst/>
          </a:prstGeom>
          <a:noFill/>
        </p:spPr>
        <p:txBody>
          <a:bodyPr wrap="square" rtlCol="0">
            <a:spAutoFit/>
          </a:bodyPr>
          <a:lstStyle/>
          <a:p>
            <a:pPr algn="ctr"/>
            <a:r>
              <a:rPr lang="it-IT" sz="2000" b="1" spc="620" dirty="0">
                <a:solidFill>
                  <a:srgbClr val="F5BF01"/>
                </a:solidFill>
                <a:latin typeface="Lato" panose="020F0502020204030203" pitchFamily="34" charset="77"/>
              </a:rPr>
              <a:t>BUSINESS</a:t>
            </a:r>
          </a:p>
        </p:txBody>
      </p:sp>
      <p:sp>
        <p:nvSpPr>
          <p:cNvPr id="11" name="Rettangolo 3">
            <a:extLst>
              <a:ext uri="{FF2B5EF4-FFF2-40B4-BE49-F238E27FC236}">
                <a16:creationId xmlns:a16="http://schemas.microsoft.com/office/drawing/2014/main" id="{C1AA9196-7193-5270-22E9-32B3600223DF}"/>
              </a:ext>
            </a:extLst>
          </p:cNvPr>
          <p:cNvSpPr/>
          <p:nvPr/>
        </p:nvSpPr>
        <p:spPr>
          <a:xfrm>
            <a:off x="791850" y="722673"/>
            <a:ext cx="8477512" cy="511422"/>
          </a:xfrm>
          <a:prstGeom prst="rect">
            <a:avLst/>
          </a:prstGeom>
        </p:spPr>
        <p:txBody>
          <a:bodyPr vert="horz" wrap="square" lIns="0" tIns="12700" rIns="0" bIns="0" rtlCol="0">
            <a:spAutoFit/>
          </a:bodyPr>
          <a:lstStyle/>
          <a:p>
            <a:pPr>
              <a:lnSpc>
                <a:spcPct val="90000"/>
              </a:lnSpc>
              <a:spcBef>
                <a:spcPct val="0"/>
              </a:spcBef>
            </a:pPr>
            <a:r>
              <a:rPr lang="it-IT" sz="3600" b="1" dirty="0">
                <a:solidFill>
                  <a:srgbClr val="296140"/>
                </a:solidFill>
                <a:latin typeface="Lato Black" panose="020F0502020204030203" pitchFamily="34" charset="77"/>
                <a:ea typeface="+mj-ea"/>
                <a:cs typeface="+mj-cs"/>
              </a:rPr>
              <a:t>Le problematiche dello svezzamento</a:t>
            </a:r>
            <a:endParaRPr lang="it-IT" sz="2800" b="1" dirty="0">
              <a:solidFill>
                <a:srgbClr val="21B18E"/>
              </a:solidFill>
              <a:latin typeface="Lato Black" panose="020F0502020204030203" pitchFamily="34" charset="77"/>
              <a:ea typeface="+mj-ea"/>
              <a:cs typeface="+mj-cs"/>
            </a:endParaRPr>
          </a:p>
        </p:txBody>
      </p:sp>
      <p:sp>
        <p:nvSpPr>
          <p:cNvPr id="13" name="Rettangolo 12">
            <a:extLst>
              <a:ext uri="{FF2B5EF4-FFF2-40B4-BE49-F238E27FC236}">
                <a16:creationId xmlns:a16="http://schemas.microsoft.com/office/drawing/2014/main" id="{B5B12A65-8BA6-E2B4-1011-5CAEBC2C9E4E}"/>
              </a:ext>
            </a:extLst>
          </p:cNvPr>
          <p:cNvSpPr/>
          <p:nvPr/>
        </p:nvSpPr>
        <p:spPr>
          <a:xfrm>
            <a:off x="7369519" y="2091968"/>
            <a:ext cx="3984281" cy="4043359"/>
          </a:xfrm>
          <a:prstGeom prst="rect">
            <a:avLst/>
          </a:prstGeom>
          <a:solidFill>
            <a:schemeClr val="bg1"/>
          </a:solidFill>
          <a:ln>
            <a:solidFill>
              <a:schemeClr val="bg1">
                <a:lumMod val="75000"/>
              </a:schemeClr>
            </a:solidFill>
          </a:ln>
          <a:effectLst>
            <a:outerShdw blurRad="241300" dist="38100" dir="2700000" algn="tl" rotWithShape="0">
              <a:prstClr val="black">
                <a:alpha val="63000"/>
              </a:prstClr>
            </a:outerShdw>
          </a:effectLst>
          <a:scene3d>
            <a:camera prst="orthographicFront"/>
            <a:lightRig rig="threePt" dir="t"/>
          </a:scene3d>
          <a:sp3d>
            <a:bevelB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6F968CBA-1B34-5965-1A94-6E7E1017EC70}"/>
              </a:ext>
            </a:extLst>
          </p:cNvPr>
          <p:cNvSpPr txBox="1"/>
          <p:nvPr/>
        </p:nvSpPr>
        <p:spPr>
          <a:xfrm>
            <a:off x="7545291" y="2304639"/>
            <a:ext cx="3632735" cy="3754874"/>
          </a:xfrm>
          <a:prstGeom prst="rect">
            <a:avLst/>
          </a:prstGeom>
          <a:noFill/>
        </p:spPr>
        <p:txBody>
          <a:bodyPr wrap="square" rtlCol="0">
            <a:spAutoFit/>
          </a:bodyPr>
          <a:lstStyle/>
          <a:p>
            <a:r>
              <a:rPr lang="it-IT" sz="1600" b="1" u="sng" dirty="0">
                <a:solidFill>
                  <a:srgbClr val="595959"/>
                </a:solidFill>
                <a:latin typeface="Lato" panose="020F0502020204030203" pitchFamily="34" charset="0"/>
                <a:ea typeface="Lato" panose="020F0502020204030203" pitchFamily="34" charset="0"/>
                <a:cs typeface="Lato" panose="020F0502020204030203" pitchFamily="34" charset="0"/>
              </a:rPr>
              <a:t>13 genitori su 40 hanno avuto difficoltà durante il periodo di svezzamento</a:t>
            </a:r>
          </a:p>
          <a:p>
            <a:endParaRPr lang="it-IT" sz="1600" b="1" u="sng" dirty="0">
              <a:solidFill>
                <a:srgbClr val="595959"/>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Dover cucinare di più del normale e piatti diversi per il neonato ed il resto della famiglia (5)</a:t>
            </a: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dirty="0">
                <a:solidFill>
                  <a:srgbClr val="595959"/>
                </a:solidFill>
                <a:latin typeface="Lato" panose="020F0502020204030203" pitchFamily="34" charset="0"/>
                <a:ea typeface="Lato" panose="020F0502020204030203" pitchFamily="34" charset="0"/>
                <a:cs typeface="Lato" panose="020F0502020204030203" pitchFamily="34" charset="0"/>
              </a:rPr>
              <a:t>Difficoltà a far mangiare il bambino a cui piacciono poche cose </a:t>
            </a: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(4)</a:t>
            </a: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rPr>
              <a:t>Doversi informare attentamente sugli alimenti che si acquistano (3)</a:t>
            </a:r>
          </a:p>
          <a:p>
            <a:endParaRPr lang="it-IT" sz="1600" b="0" i="0" dirty="0">
              <a:solidFill>
                <a:srgbClr val="59595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endParaRPr lang="it-IT" sz="1400" dirty="0">
              <a:solidFill>
                <a:srgbClr val="595959"/>
              </a:solidFill>
              <a:latin typeface="Lato" panose="020F0502020204030203" pitchFamily="34" charset="0"/>
              <a:ea typeface="Lato" panose="020F0502020204030203" pitchFamily="34" charset="0"/>
              <a:cs typeface="Lato" panose="020F0502020204030203" pitchFamily="34" charset="0"/>
            </a:endParaRPr>
          </a:p>
        </p:txBody>
      </p:sp>
      <p:pic>
        <p:nvPicPr>
          <p:cNvPr id="6" name="Immagine 5">
            <a:extLst>
              <a:ext uri="{FF2B5EF4-FFF2-40B4-BE49-F238E27FC236}">
                <a16:creationId xmlns:a16="http://schemas.microsoft.com/office/drawing/2014/main" id="{330CC78C-4175-B6C3-ADBA-90259EB29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58" y="1517231"/>
            <a:ext cx="6393734" cy="4839119"/>
          </a:xfrm>
          <a:prstGeom prst="rect">
            <a:avLst/>
          </a:prstGeom>
        </p:spPr>
      </p:pic>
      <p:sp>
        <p:nvSpPr>
          <p:cNvPr id="7" name="Rettangolo 6">
            <a:extLst>
              <a:ext uri="{FF2B5EF4-FFF2-40B4-BE49-F238E27FC236}">
                <a16:creationId xmlns:a16="http://schemas.microsoft.com/office/drawing/2014/main" id="{ECD72FA9-6693-31A4-A3D2-2A43DDC9E47D}"/>
              </a:ext>
            </a:extLst>
          </p:cNvPr>
          <p:cNvSpPr/>
          <p:nvPr/>
        </p:nvSpPr>
        <p:spPr>
          <a:xfrm>
            <a:off x="2013088" y="5394492"/>
            <a:ext cx="1145309" cy="166252"/>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B00B7E34-04BA-A0FF-E934-F7054A26D08E}"/>
              </a:ext>
            </a:extLst>
          </p:cNvPr>
          <p:cNvSpPr/>
          <p:nvPr/>
        </p:nvSpPr>
        <p:spPr>
          <a:xfrm>
            <a:off x="4474579" y="5011181"/>
            <a:ext cx="1166259" cy="170873"/>
          </a:xfrm>
          <a:prstGeom prst="rect">
            <a:avLst/>
          </a:prstGeom>
          <a:solidFill>
            <a:srgbClr val="1E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A3797B6C-851B-6389-BA2D-6DAA6C5E8AB8}"/>
              </a:ext>
            </a:extLst>
          </p:cNvPr>
          <p:cNvSpPr/>
          <p:nvPr/>
        </p:nvSpPr>
        <p:spPr>
          <a:xfrm>
            <a:off x="3241495" y="5011181"/>
            <a:ext cx="1166259" cy="244765"/>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313638ED-D3D3-8267-2EE0-2674F1E76663}"/>
              </a:ext>
            </a:extLst>
          </p:cNvPr>
          <p:cNvSpPr/>
          <p:nvPr/>
        </p:nvSpPr>
        <p:spPr>
          <a:xfrm>
            <a:off x="5707663" y="4999632"/>
            <a:ext cx="1166259" cy="244765"/>
          </a:xfrm>
          <a:prstGeom prst="rect">
            <a:avLst/>
          </a:prstGeom>
          <a:solidFill>
            <a:srgbClr val="E8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4E7DE13E-E907-4476-F342-CAD20437803E}"/>
              </a:ext>
            </a:extLst>
          </p:cNvPr>
          <p:cNvSpPr txBox="1"/>
          <p:nvPr/>
        </p:nvSpPr>
        <p:spPr>
          <a:xfrm>
            <a:off x="1049057" y="3381384"/>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4" name="CasellaDiTesto 23">
            <a:extLst>
              <a:ext uri="{FF2B5EF4-FFF2-40B4-BE49-F238E27FC236}">
                <a16:creationId xmlns:a16="http://schemas.microsoft.com/office/drawing/2014/main" id="{D281F693-D9B4-F923-963A-85C6719B5545}"/>
              </a:ext>
            </a:extLst>
          </p:cNvPr>
          <p:cNvSpPr txBox="1"/>
          <p:nvPr/>
        </p:nvSpPr>
        <p:spPr>
          <a:xfrm>
            <a:off x="2176477" y="3384262"/>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10%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4</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5" name="CasellaDiTesto 24">
            <a:extLst>
              <a:ext uri="{FF2B5EF4-FFF2-40B4-BE49-F238E27FC236}">
                <a16:creationId xmlns:a16="http://schemas.microsoft.com/office/drawing/2014/main" id="{5105F09B-0484-7B3E-2DBE-200A1AE105BE}"/>
              </a:ext>
            </a:extLst>
          </p:cNvPr>
          <p:cNvSpPr txBox="1"/>
          <p:nvPr/>
        </p:nvSpPr>
        <p:spPr>
          <a:xfrm>
            <a:off x="3434965" y="3381384"/>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22,5%</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9</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6" name="CasellaDiTesto 25">
            <a:extLst>
              <a:ext uri="{FF2B5EF4-FFF2-40B4-BE49-F238E27FC236}">
                <a16:creationId xmlns:a16="http://schemas.microsoft.com/office/drawing/2014/main" id="{AC6933B6-0AAA-7737-C286-E54E55653590}"/>
              </a:ext>
            </a:extLst>
          </p:cNvPr>
          <p:cNvSpPr txBox="1"/>
          <p:nvPr/>
        </p:nvSpPr>
        <p:spPr>
          <a:xfrm>
            <a:off x="4693453" y="3381384"/>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40%</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16</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27" name="CasellaDiTesto 26">
            <a:extLst>
              <a:ext uri="{FF2B5EF4-FFF2-40B4-BE49-F238E27FC236}">
                <a16:creationId xmlns:a16="http://schemas.microsoft.com/office/drawing/2014/main" id="{FC613DFA-09EB-E9F4-04FD-83F4CDC42160}"/>
              </a:ext>
            </a:extLst>
          </p:cNvPr>
          <p:cNvSpPr txBox="1"/>
          <p:nvPr/>
        </p:nvSpPr>
        <p:spPr>
          <a:xfrm>
            <a:off x="5901133" y="3381384"/>
            <a:ext cx="779318" cy="677108"/>
          </a:xfrm>
          <a:prstGeom prst="rect">
            <a:avLst/>
          </a:prstGeom>
          <a:solidFill>
            <a:schemeClr val="bg1"/>
          </a:solidFill>
        </p:spPr>
        <p:txBody>
          <a:bodyPr wrap="square" rtlCol="0">
            <a:spAutoFit/>
          </a:bodyPr>
          <a:lstStyle/>
          <a:p>
            <a:pPr algn="ctr"/>
            <a:r>
              <a:rPr lang="it-IT" sz="1400" b="1" dirty="0">
                <a:solidFill>
                  <a:srgbClr val="1EA982"/>
                </a:solidFill>
                <a:latin typeface="Lato" panose="020F0502020204030203" pitchFamily="34" charset="0"/>
                <a:ea typeface="Lato" panose="020F0502020204030203" pitchFamily="34" charset="0"/>
                <a:cs typeface="Lato" panose="020F0502020204030203" pitchFamily="34" charset="0"/>
              </a:rPr>
              <a:t>27,5%</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11</a:t>
            </a:r>
          </a:p>
          <a:p>
            <a:pPr algn="ctr"/>
            <a:r>
              <a:rPr lang="it-IT" sz="1200" dirty="0">
                <a:solidFill>
                  <a:srgbClr val="1EA982"/>
                </a:solidFill>
                <a:latin typeface="Lato" panose="020F0502020204030203" pitchFamily="34" charset="0"/>
                <a:ea typeface="Lato" panose="020F0502020204030203" pitchFamily="34" charset="0"/>
                <a:cs typeface="Lato" panose="020F0502020204030203" pitchFamily="34" charset="0"/>
              </a:rPr>
              <a:t>resp.</a:t>
            </a:r>
          </a:p>
        </p:txBody>
      </p:sp>
      <p:sp>
        <p:nvSpPr>
          <p:cNvPr id="15" name="Rettangolo 14">
            <a:extLst>
              <a:ext uri="{FF2B5EF4-FFF2-40B4-BE49-F238E27FC236}">
                <a16:creationId xmlns:a16="http://schemas.microsoft.com/office/drawing/2014/main" id="{7CDF8887-D918-86B3-D237-C7BB9B0FBF81}"/>
              </a:ext>
            </a:extLst>
          </p:cNvPr>
          <p:cNvSpPr/>
          <p:nvPr/>
        </p:nvSpPr>
        <p:spPr>
          <a:xfrm>
            <a:off x="769005" y="2240205"/>
            <a:ext cx="172803" cy="18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C48D4FEC-39A2-C26B-8193-566D1C62070C}"/>
              </a:ext>
            </a:extLst>
          </p:cNvPr>
          <p:cNvSpPr txBox="1"/>
          <p:nvPr/>
        </p:nvSpPr>
        <p:spPr>
          <a:xfrm>
            <a:off x="622930" y="2233658"/>
            <a:ext cx="436797" cy="246221"/>
          </a:xfrm>
          <a:prstGeom prst="rect">
            <a:avLst/>
          </a:prstGeom>
          <a:noFill/>
        </p:spPr>
        <p:txBody>
          <a:bodyPr wrap="square" rtlCol="0">
            <a:spAutoFit/>
          </a:bodyPr>
          <a:lstStyle/>
          <a:p>
            <a:pPr algn="ctr"/>
            <a:r>
              <a:rPr lang="it-IT" sz="1000" dirty="0">
                <a:solidFill>
                  <a:srgbClr val="1EA982"/>
                </a:solidFill>
                <a:latin typeface="Lato" panose="020F0502020204030203" pitchFamily="34" charset="0"/>
                <a:ea typeface="Lato" panose="020F0502020204030203" pitchFamily="34" charset="0"/>
                <a:cs typeface="Lato" panose="020F0502020204030203" pitchFamily="34" charset="0"/>
              </a:rPr>
              <a:t>40</a:t>
            </a:r>
          </a:p>
        </p:txBody>
      </p:sp>
      <p:sp>
        <p:nvSpPr>
          <p:cNvPr id="2" name="Rettangolo 1">
            <a:extLst>
              <a:ext uri="{FF2B5EF4-FFF2-40B4-BE49-F238E27FC236}">
                <a16:creationId xmlns:a16="http://schemas.microsoft.com/office/drawing/2014/main" id="{70D755D1-C934-D75D-8D9F-137EC03E1A03}"/>
              </a:ext>
            </a:extLst>
          </p:cNvPr>
          <p:cNvSpPr/>
          <p:nvPr/>
        </p:nvSpPr>
        <p:spPr>
          <a:xfrm>
            <a:off x="328705" y="1493350"/>
            <a:ext cx="6852024" cy="706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10A6279-7F7E-FD8C-78CB-C3146AAF36D2}"/>
              </a:ext>
            </a:extLst>
          </p:cNvPr>
          <p:cNvSpPr txBox="1"/>
          <p:nvPr/>
        </p:nvSpPr>
        <p:spPr>
          <a:xfrm>
            <a:off x="689016" y="1587001"/>
            <a:ext cx="6491713" cy="646331"/>
          </a:xfrm>
          <a:prstGeom prst="rect">
            <a:avLst/>
          </a:prstGeom>
          <a:noFill/>
        </p:spPr>
        <p:txBody>
          <a:bodyPr wrap="square" rtlCol="0">
            <a:spAutoFit/>
          </a:bodyPr>
          <a:lstStyle/>
          <a:p>
            <a:r>
              <a:rPr lang="it-IT" dirty="0">
                <a:solidFill>
                  <a:srgbClr val="1EA982"/>
                </a:solidFill>
                <a:latin typeface="Lato" panose="020F0502020204030203" pitchFamily="34" charset="0"/>
                <a:ea typeface="Lato" panose="020F0502020204030203" pitchFamily="34" charset="0"/>
                <a:cs typeface="Lato" panose="020F0502020204030203" pitchFamily="34" charset="0"/>
              </a:rPr>
              <a:t>Quanto è/è stato semplice per te il periodo dello svezzamento del tuo bambino? </a:t>
            </a:r>
          </a:p>
        </p:txBody>
      </p:sp>
      <p:sp>
        <p:nvSpPr>
          <p:cNvPr id="28" name="CasellaDiTesto 27">
            <a:extLst>
              <a:ext uri="{FF2B5EF4-FFF2-40B4-BE49-F238E27FC236}">
                <a16:creationId xmlns:a16="http://schemas.microsoft.com/office/drawing/2014/main" id="{F2CB72F2-D500-ED93-FEBE-22BFB68886DA}"/>
              </a:ext>
            </a:extLst>
          </p:cNvPr>
          <p:cNvSpPr txBox="1"/>
          <p:nvPr/>
        </p:nvSpPr>
        <p:spPr>
          <a:xfrm>
            <a:off x="748813" y="6292691"/>
            <a:ext cx="5665176" cy="246221"/>
          </a:xfrm>
          <a:prstGeom prst="rect">
            <a:avLst/>
          </a:prstGeom>
          <a:noFill/>
        </p:spPr>
        <p:txBody>
          <a:bodyPr wrap="square" rtlCol="0">
            <a:spAutoFit/>
          </a:bodyPr>
          <a:lstStyle/>
          <a:p>
            <a:r>
              <a:rPr lang="it-IT" sz="1000" dirty="0">
                <a:solidFill>
                  <a:srgbClr val="595959"/>
                </a:solidFill>
                <a:latin typeface="Lato" panose="020F0502020204030203" pitchFamily="34" charset="0"/>
                <a:ea typeface="Lato" panose="020F0502020204030203" pitchFamily="34" charset="0"/>
                <a:cs typeface="Lato" panose="020F0502020204030203" pitchFamily="34" charset="0"/>
              </a:rPr>
              <a:t>*Nelle scale a 5 punti consideriamo sufficienti i voti dal 4 in su</a:t>
            </a:r>
          </a:p>
        </p:txBody>
      </p:sp>
      <p:sp>
        <p:nvSpPr>
          <p:cNvPr id="29" name="CasellaDiTesto 28">
            <a:extLst>
              <a:ext uri="{FF2B5EF4-FFF2-40B4-BE49-F238E27FC236}">
                <a16:creationId xmlns:a16="http://schemas.microsoft.com/office/drawing/2014/main" id="{C945C6F2-52DA-4A18-F452-55F0F966AB2F}"/>
              </a:ext>
            </a:extLst>
          </p:cNvPr>
          <p:cNvSpPr txBox="1"/>
          <p:nvPr/>
        </p:nvSpPr>
        <p:spPr>
          <a:xfrm>
            <a:off x="1972290" y="2931523"/>
            <a:ext cx="204187" cy="338554"/>
          </a:xfrm>
          <a:prstGeom prst="rect">
            <a:avLst/>
          </a:prstGeom>
          <a:noFill/>
        </p:spPr>
        <p:txBody>
          <a:bodyPr wrap="square" rtlCol="0">
            <a:spAutoFit/>
          </a:bodyPr>
          <a:lstStyle/>
          <a:p>
            <a:r>
              <a:rPr lang="it-IT" sz="1600" dirty="0">
                <a:solidFill>
                  <a:srgbClr val="595959"/>
                </a:solidFill>
              </a:rPr>
              <a:t>*</a:t>
            </a:r>
          </a:p>
        </p:txBody>
      </p:sp>
    </p:spTree>
    <p:extLst>
      <p:ext uri="{BB962C8B-B14F-4D97-AF65-F5344CB8AC3E}">
        <p14:creationId xmlns:p14="http://schemas.microsoft.com/office/powerpoint/2010/main" val="13557945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16070</TotalTime>
  <Words>3451</Words>
  <Application>Microsoft Office PowerPoint</Application>
  <PresentationFormat>Widescreen</PresentationFormat>
  <Paragraphs>684</Paragraphs>
  <Slides>48</Slides>
  <Notes>44</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48</vt:i4>
      </vt:variant>
    </vt:vector>
  </HeadingPairs>
  <TitlesOfParts>
    <vt:vector size="56" baseType="lpstr">
      <vt:lpstr>-apple-system</vt:lpstr>
      <vt:lpstr>Arial</vt:lpstr>
      <vt:lpstr>Calibri</vt:lpstr>
      <vt:lpstr>Calibri Light</vt:lpstr>
      <vt:lpstr>inherit</vt:lpstr>
      <vt:lpstr>Lato</vt:lpstr>
      <vt:lpstr>Lato Black</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emilia rapone</dc:creator>
  <cp:lastModifiedBy>emilia rapone</cp:lastModifiedBy>
  <cp:revision>170</cp:revision>
  <dcterms:created xsi:type="dcterms:W3CDTF">2022-01-08T10:42:53Z</dcterms:created>
  <dcterms:modified xsi:type="dcterms:W3CDTF">2022-06-23T08:58:06Z</dcterms:modified>
</cp:coreProperties>
</file>