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4" r:id="rId1"/>
  </p:sldMasterIdLst>
  <p:notesMasterIdLst>
    <p:notesMasterId r:id="rId25"/>
  </p:notesMasterIdLst>
  <p:sldIdLst>
    <p:sldId id="258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95" r:id="rId13"/>
    <p:sldId id="287" r:id="rId14"/>
    <p:sldId id="288" r:id="rId15"/>
    <p:sldId id="282" r:id="rId16"/>
    <p:sldId id="284" r:id="rId17"/>
    <p:sldId id="285" r:id="rId18"/>
    <p:sldId id="286" r:id="rId19"/>
    <p:sldId id="290" r:id="rId20"/>
    <p:sldId id="292" r:id="rId21"/>
    <p:sldId id="293" r:id="rId22"/>
    <p:sldId id="294" r:id="rId23"/>
    <p:sldId id="29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Di Costanzo" initials="FDC" lastIdx="2" clrIdx="0">
    <p:extLst>
      <p:ext uri="{19B8F6BF-5375-455C-9EA6-DF929625EA0E}">
        <p15:presenceInfo xmlns:p15="http://schemas.microsoft.com/office/powerpoint/2012/main" userId="c2627136f48cc2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368" autoAdjust="0"/>
  </p:normalViewPr>
  <p:slideViewPr>
    <p:cSldViewPr snapToGrid="0">
      <p:cViewPr varScale="1">
        <p:scale>
          <a:sx n="81" d="100"/>
          <a:sy n="81" d="100"/>
        </p:scale>
        <p:origin x="20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991B-8E8A-44D3-9658-4D140CB91A54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C9341-625C-45DA-B0E1-8B18D0E443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90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sz="1200" b="1" dirty="0" err="1"/>
              <a:t>TensorBoard</a:t>
            </a:r>
            <a:r>
              <a:rPr lang="it-IT" sz="1200" dirty="0"/>
              <a:t> è un software di visualizzazione fornito con una qualsiasi installazione </a:t>
            </a:r>
            <a:r>
              <a:rPr lang="it-IT" sz="1200" dirty="0" err="1"/>
              <a:t>TensorFlow</a:t>
            </a:r>
            <a:r>
              <a:rPr lang="it-IT" sz="1200" dirty="0"/>
              <a:t> standard.</a:t>
            </a:r>
          </a:p>
          <a:p>
            <a:pPr algn="l"/>
            <a:r>
              <a:rPr lang="it-IT" sz="1200" dirty="0"/>
              <a:t>E’ stato concepito come un modo per aiutare a comprendere il flusso dei tensori nel modello di interesse in modo da poter eseguire il debug ed ottimizzarlo.</a:t>
            </a:r>
          </a:p>
          <a:p>
            <a:pPr algn="l"/>
            <a:r>
              <a:rPr lang="it-IT" sz="1200" dirty="0"/>
              <a:t>Con poche semplici righe di codice è stato quindi possibile graficare l’andamento delle metriche al crescere delle </a:t>
            </a:r>
            <a:r>
              <a:rPr lang="it-IT" sz="1200" dirty="0" err="1"/>
              <a:t>epoch</a:t>
            </a:r>
            <a:r>
              <a:rPr lang="it-IT" sz="1200" dirty="0"/>
              <a:t> in fase di </a:t>
            </a:r>
            <a:r>
              <a:rPr lang="it-IT" sz="1200" dirty="0" err="1"/>
              <a:t>train</a:t>
            </a:r>
            <a:r>
              <a:rPr lang="it-IT" sz="1200" dirty="0"/>
              <a:t>.</a:t>
            </a:r>
          </a:p>
          <a:p>
            <a:pPr algn="l"/>
            <a:r>
              <a:rPr lang="it-IT" sz="1200" dirty="0"/>
              <a:t>Una volta importato le opportune librerie basterà quindi definire una directory nella quale durante la fase di </a:t>
            </a:r>
            <a:r>
              <a:rPr lang="it-IT" sz="1200" dirty="0" err="1"/>
              <a:t>fit</a:t>
            </a:r>
            <a:r>
              <a:rPr lang="it-IT" sz="1200" dirty="0"/>
              <a:t> verranno salvati i file necessari a </a:t>
            </a:r>
            <a:r>
              <a:rPr lang="it-IT" sz="1200" dirty="0" err="1"/>
              <a:t>tensorBoard</a:t>
            </a:r>
            <a:r>
              <a:rPr lang="it-IT" sz="1200" dirty="0"/>
              <a:t> per creare </a:t>
            </a:r>
            <a:r>
              <a:rPr lang="it-IT" sz="1200" dirty="0" err="1"/>
              <a:t>accurti</a:t>
            </a:r>
            <a:r>
              <a:rPr lang="it-IT" sz="1200" dirty="0"/>
              <a:t> grafici su tutte le metriche desiderate</a:t>
            </a:r>
          </a:p>
          <a:p>
            <a:pPr algn="l"/>
            <a:r>
              <a:rPr lang="it-IT" sz="1200" dirty="0"/>
              <a:t>Le metriche in questione sono la </a:t>
            </a:r>
            <a:r>
              <a:rPr lang="it-IT" sz="1200" dirty="0" err="1"/>
              <a:t>Jaccard</a:t>
            </a:r>
            <a:r>
              <a:rPr lang="it-IT" sz="1200" dirty="0"/>
              <a:t> </a:t>
            </a:r>
            <a:r>
              <a:rPr lang="it-IT" sz="1200" dirty="0" err="1"/>
              <a:t>loss</a:t>
            </a:r>
            <a:r>
              <a:rPr lang="it-IT" sz="1200" dirty="0"/>
              <a:t> , l’</a:t>
            </a:r>
            <a:r>
              <a:rPr lang="it-IT" sz="1200" dirty="0" err="1"/>
              <a:t>iou</a:t>
            </a:r>
            <a:r>
              <a:rPr lang="it-IT" sz="1200" dirty="0"/>
              <a:t> score e ovviamente l’</a:t>
            </a:r>
            <a:r>
              <a:rPr lang="it-IT" sz="1200" dirty="0" err="1"/>
              <a:t>accuracy</a:t>
            </a:r>
            <a:r>
              <a:rPr lang="it-IT" sz="1200" dirty="0"/>
              <a:t>.</a:t>
            </a:r>
          </a:p>
          <a:p>
            <a:pPr algn="l"/>
            <a:r>
              <a:rPr lang="it-IT" sz="1200" dirty="0"/>
              <a:t>Definita quindi una </a:t>
            </a:r>
            <a:r>
              <a:rPr lang="it-IT" sz="1200" dirty="0" err="1"/>
              <a:t>callback</a:t>
            </a:r>
            <a:r>
              <a:rPr lang="it-IT" sz="1200" dirty="0"/>
              <a:t> per la creazione e la memorizzazione dei logs , utili a </a:t>
            </a:r>
            <a:r>
              <a:rPr lang="it-IT" sz="1200" dirty="0" err="1"/>
              <a:t>tensorBoard</a:t>
            </a:r>
            <a:r>
              <a:rPr lang="it-IT" sz="1200" dirty="0"/>
              <a:t> per la creazione dei diagrammi , </a:t>
            </a:r>
            <a:r>
              <a:rPr lang="it-IT" sz="1200" dirty="0" err="1"/>
              <a:t>bastarà</a:t>
            </a:r>
            <a:r>
              <a:rPr lang="it-IT" sz="1200" dirty="0"/>
              <a:t> eseguire la direttiva sopra indicata per la visualizzazione dei risultati.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C9341-625C-45DA-B0E1-8B18D0E443D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694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la validazione grafica abbiamo usato le 8 foto fornite nel data set per il test.</a:t>
            </a:r>
          </a:p>
          <a:p>
            <a:r>
              <a:rPr lang="it-IT" dirty="0"/>
              <a:t>Più nello specifico per ogni foto abbiamo generato </a:t>
            </a:r>
            <a:r>
              <a:rPr lang="it-IT" dirty="0" err="1"/>
              <a:t>randomicamente</a:t>
            </a:r>
            <a:r>
              <a:rPr lang="it-IT" dirty="0"/>
              <a:t> dei punti e visto quindi il valore del campione in questione nel punto selezionato.</a:t>
            </a:r>
          </a:p>
          <a:p>
            <a:r>
              <a:rPr lang="it-IT" dirty="0"/>
              <a:t>La scelta della </a:t>
            </a:r>
            <a:r>
              <a:rPr lang="it-IT" dirty="0" err="1"/>
              <a:t>randomicità</a:t>
            </a:r>
            <a:r>
              <a:rPr lang="it-IT" dirty="0"/>
              <a:t> è stata considerata al fine di una selezione imparziale dei punti , cercando di escludere il più possibile punti appartenenti al </a:t>
            </a:r>
            <a:r>
              <a:rPr lang="it-IT" dirty="0" err="1"/>
              <a:t>tray</a:t>
            </a:r>
            <a:r>
              <a:rPr lang="it-IT" dirty="0"/>
              <a:t> ed al background.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C9341-625C-45DA-B0E1-8B18D0E443D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149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Tale script prevede quindi la generazione di due punti casuali interi compresi in un certo intervallo.</a:t>
            </a:r>
          </a:p>
          <a:p>
            <a:r>
              <a:rPr lang="it-IT" dirty="0"/>
              <a:t>Ovviamente non tutte le foto </a:t>
            </a:r>
            <a:r>
              <a:rPr lang="it-IT" dirty="0" err="1"/>
              <a:t>ottunute</a:t>
            </a:r>
            <a:r>
              <a:rPr lang="it-IT" dirty="0"/>
              <a:t> sono state riportate per questioni di tempo e spazio.</a:t>
            </a:r>
          </a:p>
          <a:p>
            <a:r>
              <a:rPr lang="it-IT" dirty="0"/>
              <a:t>Se la classe di appartenenza non è </a:t>
            </a:r>
            <a:r>
              <a:rPr lang="it-IT" dirty="0" err="1"/>
              <a:t>tray</a:t>
            </a:r>
            <a:r>
              <a:rPr lang="it-IT" dirty="0"/>
              <a:t> o </a:t>
            </a:r>
            <a:r>
              <a:rPr lang="it-IT" dirty="0" err="1"/>
              <a:t>backgraund</a:t>
            </a:r>
            <a:r>
              <a:rPr lang="it-IT" dirty="0"/>
              <a:t> si procede nel confronto tra la l’id della classe aspettata con l’id della classe ottenuta.</a:t>
            </a:r>
          </a:p>
          <a:p>
            <a:r>
              <a:rPr lang="it-IT" dirty="0"/>
              <a:t>Tramite la libreria </a:t>
            </a:r>
            <a:r>
              <a:rPr lang="it-IT" dirty="0" err="1"/>
              <a:t>matplot</a:t>
            </a:r>
            <a:r>
              <a:rPr lang="it-IT" dirty="0"/>
              <a:t> </a:t>
            </a:r>
            <a:r>
              <a:rPr lang="it-IT" dirty="0" err="1"/>
              <a:t>lib</a:t>
            </a:r>
            <a:r>
              <a:rPr lang="it-IT" dirty="0"/>
              <a:t> vengono quindi plottate le varie foto (originali e segmentate) con il punto selezionato , la rispettiva classe di </a:t>
            </a:r>
            <a:r>
              <a:rPr lang="it-IT" dirty="0" err="1"/>
              <a:t>appartenza</a:t>
            </a:r>
            <a:r>
              <a:rPr lang="it-IT" dirty="0"/>
              <a:t> e la label che la caratterizza</a:t>
            </a:r>
          </a:p>
          <a:p>
            <a:r>
              <a:rPr lang="it-IT" dirty="0"/>
              <a:t>Nel caso in cui il confronto non vada a buon fine il colore della label sarà rosso , indice di una cattiva classificazione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C9341-625C-45DA-B0E1-8B18D0E443D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485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Avendo 8 foto (elencate da 0 a 7 ) vediamo sulla sinistra la foto originale nel test set ed a destra la foto segmentata con il risultato della classificazione nel punto in questione.,</a:t>
            </a:r>
          </a:p>
          <a:p>
            <a:r>
              <a:rPr lang="it-IT" dirty="0"/>
              <a:t>La label verde sta ad indicare proprio che l’id aspettato e quello ottenuto coincidono e che quindi effettivamente il pixel è stato classificato con «zuppa» </a:t>
            </a:r>
            <a:r>
              <a:rPr lang="it-IT" dirty="0" err="1"/>
              <a:t>correttaemtne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C9341-625C-45DA-B0E1-8B18D0E443D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700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Ovviamente non sempre la classificazione è corretta , coerentemente con i </a:t>
            </a:r>
            <a:r>
              <a:rPr lang="it-IT" dirty="0" err="1"/>
              <a:t>rusultati</a:t>
            </a:r>
            <a:r>
              <a:rPr lang="it-IT" dirty="0"/>
              <a:t> numeri , che per quanto ottimi non raggiungono (per ovvi motivi) il massimo ideale 100%</a:t>
            </a:r>
          </a:p>
          <a:p>
            <a:r>
              <a:rPr lang="it-IT" dirty="0"/>
              <a:t>In questo caso possiamo vedere come nel riquadro in rosso la classe aspettata aveva ID 36 , ovvero in termini di label il pixel era classificato come «gelatina» mentre il risultato </a:t>
            </a:r>
            <a:r>
              <a:rPr lang="it-IT" dirty="0" err="1"/>
              <a:t>ottenutp</a:t>
            </a:r>
            <a:r>
              <a:rPr lang="it-IT" dirty="0"/>
              <a:t> è che il pixel è un «</a:t>
            </a:r>
            <a:r>
              <a:rPr lang="it-IT" dirty="0" err="1"/>
              <a:t>sandwitch</a:t>
            </a:r>
            <a:r>
              <a:rPr lang="it-IT" dirty="0"/>
              <a:t>»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C9341-625C-45DA-B0E1-8B18D0E443D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8495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Grazie per l’ascolto ed ora lascio la parola al mio collega.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C9341-625C-45DA-B0E1-8B18D0E443DC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993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Ecco quindi come si presentano i risultati ottenuti da </a:t>
            </a:r>
            <a:r>
              <a:rPr lang="it-IT" dirty="0" err="1"/>
              <a:t>tensorboard</a:t>
            </a:r>
            <a:r>
              <a:rPr lang="it-IT" dirty="0"/>
              <a:t>.</a:t>
            </a:r>
          </a:p>
          <a:p>
            <a:r>
              <a:rPr lang="it-IT" dirty="0"/>
              <a:t>Il tratto rosso indica l’andamento in questo caso dell’</a:t>
            </a:r>
            <a:r>
              <a:rPr lang="it-IT" dirty="0" err="1"/>
              <a:t>accuracy</a:t>
            </a:r>
            <a:r>
              <a:rPr lang="it-IT" dirty="0"/>
              <a:t> sul </a:t>
            </a:r>
            <a:r>
              <a:rPr lang="it-IT" dirty="0" err="1"/>
              <a:t>validation</a:t>
            </a:r>
            <a:r>
              <a:rPr lang="it-IT" dirty="0"/>
              <a:t> set e quello blu sul test set.</a:t>
            </a:r>
          </a:p>
          <a:p>
            <a:r>
              <a:rPr lang="it-IT" dirty="0"/>
              <a:t>I risultati ottenuti sono quindi numericamente esemplari , raggiungendo per la rete e la </a:t>
            </a:r>
            <a:r>
              <a:rPr lang="it-IT" dirty="0" err="1"/>
              <a:t>backbone</a:t>
            </a:r>
            <a:r>
              <a:rPr lang="it-IT" dirty="0"/>
              <a:t> specificata , in termini di </a:t>
            </a:r>
            <a:r>
              <a:rPr lang="it-IT" dirty="0" err="1"/>
              <a:t>accuracy</a:t>
            </a:r>
            <a:r>
              <a:rPr lang="it-IT" dirty="0"/>
              <a:t> un valore di circa 98% e 97,5% rispettivamente su </a:t>
            </a:r>
            <a:r>
              <a:rPr lang="it-IT" dirty="0" err="1"/>
              <a:t>train</a:t>
            </a:r>
            <a:r>
              <a:rPr lang="it-IT" dirty="0"/>
              <a:t> e </a:t>
            </a:r>
            <a:r>
              <a:rPr lang="it-IT" dirty="0" err="1"/>
              <a:t>validation</a:t>
            </a:r>
            <a:r>
              <a:rPr lang="it-IT" dirty="0"/>
              <a:t> set.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C9341-625C-45DA-B0E1-8B18D0E443D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130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Stesso discorso per l’</a:t>
            </a:r>
            <a:r>
              <a:rPr lang="it-IT" dirty="0" err="1"/>
              <a:t>iou</a:t>
            </a:r>
            <a:r>
              <a:rPr lang="it-IT" dirty="0"/>
              <a:t> dove si raggiungono valori superiori al 94% per il </a:t>
            </a:r>
            <a:r>
              <a:rPr lang="it-IT" dirty="0" err="1"/>
              <a:t>train</a:t>
            </a:r>
            <a:r>
              <a:rPr lang="it-IT" dirty="0"/>
              <a:t> e di circa il 93% sul </a:t>
            </a:r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C9341-625C-45DA-B0E1-8B18D0E443D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4117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quanto riguarda invece la </a:t>
            </a:r>
            <a:r>
              <a:rPr lang="it-IT" dirty="0" err="1"/>
              <a:t>loss</a:t>
            </a:r>
            <a:r>
              <a:rPr lang="it-IT" dirty="0"/>
              <a:t> , nel particolare la </a:t>
            </a:r>
            <a:r>
              <a:rPr lang="it-IT" dirty="0" err="1"/>
              <a:t>Jaccard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che , come già affermato dai miei colleghi , è molto utili quando abbiamo la presenza di classi «sbilanciate» nei campioni proposti,</a:t>
            </a:r>
          </a:p>
          <a:p>
            <a:r>
              <a:rPr lang="it-IT" dirty="0"/>
              <a:t>Si raggiungono eccellenti risultati . In particolare circa 0.1% per il </a:t>
            </a:r>
            <a:r>
              <a:rPr lang="it-IT" dirty="0" err="1"/>
              <a:t>validation</a:t>
            </a:r>
            <a:r>
              <a:rPr lang="it-IT" dirty="0"/>
              <a:t> e circa 0.8% per il </a:t>
            </a:r>
            <a:r>
              <a:rPr lang="it-IT" dirty="0" err="1"/>
              <a:t>train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C9341-625C-45DA-B0E1-8B18D0E443D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189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TensorBoard</a:t>
            </a:r>
            <a:r>
              <a:rPr lang="it-IT" dirty="0"/>
              <a:t> offre anche la possibilità di inserire uno valore di </a:t>
            </a:r>
            <a:r>
              <a:rPr lang="it-IT" dirty="0" err="1"/>
              <a:t>smooth</a:t>
            </a:r>
            <a:r>
              <a:rPr lang="it-IT" dirty="0"/>
              <a:t> (lisciamento) compreso tra 0 ed 1 che consiste nell’applicazione di un particolare filtro il cui scopo è evidenziare i pattern significativi e diminuire il rumore.</a:t>
            </a:r>
          </a:p>
          <a:p>
            <a:r>
              <a:rPr lang="it-IT" dirty="0"/>
              <a:t>In pratica quindi si effettua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una media tra valori contigui oppure molto vicini nello spazio oppure nel tempo. 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tale rete otteniamo risultati ancor migliori della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precente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un’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sul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circa il 98,4% e sul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circa il 97,7%</a:t>
            </a:r>
          </a:p>
          <a:p>
            <a:endParaRPr lang="it-IT" sz="16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sz="16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sz="16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C9341-625C-45DA-B0E1-8B18D0E443D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3313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l’</a:t>
            </a:r>
            <a:r>
              <a:rPr lang="it-IT" dirty="0" err="1"/>
              <a:t>iou</a:t>
            </a:r>
            <a:r>
              <a:rPr lang="it-IT" dirty="0"/>
              <a:t> raggiungiamo circa il 96% e il 95% per rispettivamente </a:t>
            </a:r>
            <a:r>
              <a:rPr lang="it-IT" dirty="0" err="1"/>
              <a:t>train</a:t>
            </a:r>
            <a:r>
              <a:rPr lang="it-IT" dirty="0"/>
              <a:t> e </a:t>
            </a:r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C9341-625C-45DA-B0E1-8B18D0E443D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2483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Mentre per la </a:t>
            </a:r>
            <a:r>
              <a:rPr lang="it-IT" dirty="0" err="1"/>
              <a:t>loss</a:t>
            </a:r>
            <a:r>
              <a:rPr lang="it-IT" dirty="0"/>
              <a:t> , sempre di tipo JACCARD , ottimi valori quali 0.12% per il </a:t>
            </a:r>
            <a:r>
              <a:rPr lang="it-IT" dirty="0" err="1"/>
              <a:t>train</a:t>
            </a:r>
            <a:r>
              <a:rPr lang="it-IT" dirty="0"/>
              <a:t> e 0,15 per il </a:t>
            </a:r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C9341-625C-45DA-B0E1-8B18D0E443D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354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C9341-625C-45DA-B0E1-8B18D0E443D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225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 valle dell’ensemble (ovvero l’unione dei risultati dei modelli visti in precedenza al fine di ottenere un risultato finale migliore dei risultati dei singoli modelli) otteniamo i seguenti risultati.</a:t>
            </a:r>
          </a:p>
          <a:p>
            <a:r>
              <a:rPr lang="it-IT" dirty="0"/>
              <a:t>Analizzando i risultati delle metriche in questione , abbiamo un risultato di circa 0.99% e 0.98%(circa) per </a:t>
            </a:r>
            <a:r>
              <a:rPr lang="it-IT" dirty="0" err="1"/>
              <a:t>accuracy</a:t>
            </a:r>
            <a:r>
              <a:rPr lang="it-IT" dirty="0"/>
              <a:t> ed </a:t>
            </a:r>
            <a:r>
              <a:rPr lang="it-IT" dirty="0" err="1"/>
              <a:t>iou</a:t>
            </a:r>
            <a:r>
              <a:rPr lang="it-IT" dirty="0"/>
              <a:t> sul </a:t>
            </a:r>
            <a:r>
              <a:rPr lang="it-IT" dirty="0" err="1"/>
              <a:t>validation</a:t>
            </a:r>
            <a:r>
              <a:rPr lang="it-IT" dirty="0"/>
              <a:t> e 0.97% e 0.96% (circa) per </a:t>
            </a:r>
            <a:r>
              <a:rPr lang="it-IT" dirty="0" err="1"/>
              <a:t>accuracy</a:t>
            </a:r>
            <a:r>
              <a:rPr lang="it-IT" dirty="0"/>
              <a:t> e </a:t>
            </a:r>
            <a:r>
              <a:rPr lang="it-IT" dirty="0" err="1"/>
              <a:t>iou</a:t>
            </a:r>
            <a:r>
              <a:rPr lang="it-IT" dirty="0"/>
              <a:t> sul test set.</a:t>
            </a:r>
          </a:p>
          <a:p>
            <a:r>
              <a:rPr lang="it-IT" dirty="0"/>
              <a:t>Risultati quindi davvero ottimi che richiedono comunque una validazione grafica , che per il task in questione si presta ad essere piuttosto fondamentale.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C9341-625C-45DA-B0E1-8B18D0E443D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47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A57EC1-5B58-47B1-9474-F69AD922763B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964D937-D1B6-4779-B277-33ED412D2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574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EC1-5B58-47B1-9474-F69AD922763B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D937-D1B6-4779-B277-33ED412D2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88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EC1-5B58-47B1-9474-F69AD922763B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D937-D1B6-4779-B277-33ED412D2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788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EC1-5B58-47B1-9474-F69AD922763B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D937-D1B6-4779-B277-33ED412D2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8487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EC1-5B58-47B1-9474-F69AD922763B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D937-D1B6-4779-B277-33ED412D2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591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EC1-5B58-47B1-9474-F69AD922763B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D937-D1B6-4779-B277-33ED412D2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456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EC1-5B58-47B1-9474-F69AD922763B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D937-D1B6-4779-B277-33ED412D2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317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EC1-5B58-47B1-9474-F69AD922763B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D937-D1B6-4779-B277-33ED412D2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790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EC1-5B58-47B1-9474-F69AD922763B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D937-D1B6-4779-B277-33ED412D2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59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EC1-5B58-47B1-9474-F69AD922763B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D937-D1B6-4779-B277-33ED412D2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04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EC1-5B58-47B1-9474-F69AD922763B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D937-D1B6-4779-B277-33ED412D2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932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EC1-5B58-47B1-9474-F69AD922763B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D937-D1B6-4779-B277-33ED412D2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89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EC1-5B58-47B1-9474-F69AD922763B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D937-D1B6-4779-B277-33ED412D2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99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EC1-5B58-47B1-9474-F69AD922763B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D937-D1B6-4779-B277-33ED412D2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150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EC1-5B58-47B1-9474-F69AD922763B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D937-D1B6-4779-B277-33ED412D2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489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EC1-5B58-47B1-9474-F69AD922763B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D937-D1B6-4779-B277-33ED412D2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26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EC1-5B58-47B1-9474-F69AD922763B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D937-D1B6-4779-B277-33ED412D2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89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A57EC1-5B58-47B1-9474-F69AD922763B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64D937-D1B6-4779-B277-33ED412D2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082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5" r:id="rId1"/>
    <p:sldLayoutId id="2147484526" r:id="rId2"/>
    <p:sldLayoutId id="2147484527" r:id="rId3"/>
    <p:sldLayoutId id="2147484528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4" r:id="rId10"/>
    <p:sldLayoutId id="2147484535" r:id="rId11"/>
    <p:sldLayoutId id="2147484536" r:id="rId12"/>
    <p:sldLayoutId id="2147484537" r:id="rId13"/>
    <p:sldLayoutId id="2147484538" r:id="rId14"/>
    <p:sldLayoutId id="2147484539" r:id="rId15"/>
    <p:sldLayoutId id="2147484540" r:id="rId16"/>
    <p:sldLayoutId id="21474845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D01F1-6714-4754-841C-EA2E79495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516" y="1754164"/>
            <a:ext cx="4242597" cy="1312246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Risultati</a:t>
            </a:r>
            <a:br>
              <a:rPr lang="it-IT" dirty="0"/>
            </a:br>
            <a:r>
              <a:rPr lang="it-IT" dirty="0"/>
              <a:t>Numerici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093F73-16DE-4A64-BCEF-C7F69869A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>
            <a:normAutofit/>
          </a:bodyPr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BDB4582-44AE-4E18-8464-05E0C5731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834AA19D-D28C-42A8-85C3-43596A2C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27E42E-AE32-44CA-B7BB-2E81811F8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88E0A1-0B30-4CCB-8A81-FE7CD9512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875F36-1881-4C6F-AF34-61C12DCB1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FA217E-E029-463E-8F69-3C494C30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E20BA78-A2F8-4EE9-AD79-4560BBABA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C72D971-8746-4672-9ED9-022673A10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93D413D-3B8A-42F0-BFB8-2C9764FA7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AF004B3-4700-4D62-BFA8-07A2CB52E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3F454BC-502F-45A5-9286-F9AAF53D9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04F419-5713-469A-801C-416F54A3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4E4635B-24F2-4032-BDD6-D07990AD4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A8091B-8DDA-425F-AF93-023ED9F45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56D989-2866-49C1-BE2B-5ED7B961A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19C6D4-8B9A-4109-A7CC-A940A2C1E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488CB7D-BD79-42A2-9200-768664CE6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9B656FE-3DC8-486B-B8BB-41C7BA014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6F6CA85-0A9C-4332-BCC1-D91463777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EAB4D0-E390-4195-8B31-E4F17F09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8A04328-E8BF-4B6D-AC14-E9E8E29D7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597E401-97C5-423E-919A-DFD8915B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A9F4A-CFDB-45BF-8DA2-27C8F718A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A71F04-BE81-4FD0-B4F6-DDCDC120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CF6D7C9-41B5-4E8A-A287-14EA84A58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61FC71-51B7-4AA8-BCDA-D38F2D9AF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F21AF5-4602-46DF-9820-4826EA4B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480754-0F96-4430-8DC3-979A21C42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B44DF25-1482-4A14-BFC6-6C69CC9C5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37CC1AE-0A32-4E1E-896B-2A76EF57B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A70B7F-5ACA-407B-B645-525A6D3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632EC0-D4CC-4E06-A467-B0DF2F243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BB4EF78-7BCD-41A0-B952-481EE0188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E8FAF5-4FE8-43CB-B6E8-E70FE1B35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489096B-B47B-4B83-A584-0A6718E21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07A979D-500D-4B4D-A74A-242888401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7B2E235-E6D3-4488-903E-803B765F3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70A1F48-54C1-4EA4-AB1C-BF2CFE1E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B45E8F5-9801-48FA-9935-AF3FA51F1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D9948-0529-40C1-A0EB-196656CCB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6C673E7-DE8B-4947-AD07-6B652F92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5C48DA5-6E2D-4876-98D8-497CBEB0B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3A5FD2A-FDB5-4881-8DB9-87BC860BF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D40631C-5F57-4F40-B598-65724FB7F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AEB9ED3-7842-4EAB-B58C-757BAFCBD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0F113F6-91C1-403A-AF4E-8AD9DA1A8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351E6F3-1156-40E6-94EB-2D804EDAE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E2BC071-E0C5-4183-9B2E-3A0D9BF78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2E7482A-2B6D-40DC-A943-86A385AE4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09509B9-40D7-4C0E-A338-DAD440BD8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FC65A53-6D4B-4206-8A46-0F7A19469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322A210-DF61-4EB5-AF0C-DA047452E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B482A4E-4BE7-4244-A91A-C82C8DB4E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D0601FF-B12D-4E5B-956D-3F4EC2497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4542652-9CA6-4B8D-BC59-2F7B20ABC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BA007D-9E92-4CA8-A708-6C7DD2E7B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DD07D47-C804-4455-8309-0E7DC83A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73AA0B1-9C05-40F8-85B8-E80522786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5BA57D4-7DE3-4704-8C13-FBC3A75B0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582B0D-575F-41A0-975E-60E6754A0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A2AE5EC-9F9A-436C-9454-E988EA759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459BB45-EFAA-4138-B1E7-CF817A098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906B09C-E123-4952-8CBB-5244CFB0D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0E6C7E7-0039-4BD1-9DDF-E9C52222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FDBDA5F-D32E-4611-A505-D2DE671DD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53A6C64-6F86-48DB-9EA8-144405317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5E86FAF-C76F-40A2-ADFB-FDE12C101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AAD2EAE-270E-44F7-A11B-0C801D86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F145145-8413-44DF-B42A-6084651B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93269C9-5835-433D-9FA0-948E3367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8E720B-02C1-486E-8358-80840FEA7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F1037A0-FF5E-4FAA-9F3F-E870FD005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8D1A6B3-5A9D-4D3E-AB5C-9A5FEAE81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EC51D1F-69E1-4B0B-94B0-7D93FB41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03D6CC9-C969-4591-AEDF-472DA64E5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24D973E-B86F-4AF8-8556-C52397282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FC5213B-135A-41A5-A778-80B163089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0780E42-A140-4D97-9857-771BD1D39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27A0811-BE72-487B-AA54-57491FA50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3F9A93E-E149-44CA-A1FD-BE38A1C67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26B12C1-22E7-4F8F-BC20-E444596E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magine 4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D2B8BE1F-90D4-45DE-AA0A-6FE656DBC5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1" r="9135"/>
          <a:stretch/>
        </p:blipFill>
        <p:spPr>
          <a:xfrm>
            <a:off x="7355001" y="2766103"/>
            <a:ext cx="3686910" cy="253798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E019315-F7AA-45F7-82FA-093830085E18}"/>
              </a:ext>
            </a:extLst>
          </p:cNvPr>
          <p:cNvSpPr txBox="1"/>
          <p:nvPr/>
        </p:nvSpPr>
        <p:spPr>
          <a:xfrm>
            <a:off x="3172491" y="3597476"/>
            <a:ext cx="377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TEAM 4 - FOOD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1F87984-1CD7-4061-AAD3-2D9AA3A578D4}"/>
              </a:ext>
            </a:extLst>
          </p:cNvPr>
          <p:cNvSpPr/>
          <p:nvPr/>
        </p:nvSpPr>
        <p:spPr>
          <a:xfrm>
            <a:off x="885778" y="1718877"/>
            <a:ext cx="3895266" cy="218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856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037ECF6-2684-44AF-9DB2-533E062C1E9F}"/>
              </a:ext>
            </a:extLst>
          </p:cNvPr>
          <p:cNvSpPr/>
          <p:nvPr/>
        </p:nvSpPr>
        <p:spPr>
          <a:xfrm>
            <a:off x="1112292" y="1394099"/>
            <a:ext cx="9116705" cy="52728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28420121-7AD6-42EB-85D8-187DD10FE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8608" y="1672218"/>
            <a:ext cx="7880926" cy="44328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5FE5434-48BA-481D-9BB0-6F61050ED77B}"/>
              </a:ext>
            </a:extLst>
          </p:cNvPr>
          <p:cNvSpPr txBox="1">
            <a:spLocks/>
          </p:cNvSpPr>
          <p:nvPr/>
        </p:nvSpPr>
        <p:spPr>
          <a:xfrm>
            <a:off x="156950" y="128505"/>
            <a:ext cx="10593734" cy="1130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800" dirty="0"/>
              <a:t>Network	: 	</a:t>
            </a:r>
            <a:r>
              <a:rPr lang="it-IT" sz="2800" dirty="0" err="1"/>
              <a:t>Unet</a:t>
            </a:r>
            <a:r>
              <a:rPr lang="it-IT" sz="2800" dirty="0"/>
              <a:t> </a:t>
            </a:r>
          </a:p>
          <a:p>
            <a:pPr algn="l"/>
            <a:r>
              <a:rPr lang="it-IT" sz="2800" dirty="0" err="1"/>
              <a:t>Backbone</a:t>
            </a:r>
            <a:r>
              <a:rPr lang="it-IT" sz="2800" dirty="0"/>
              <a:t>	:	VGG19</a:t>
            </a:r>
          </a:p>
          <a:p>
            <a:pPr algn="l"/>
            <a:r>
              <a:rPr lang="it-IT" sz="2800" dirty="0" err="1"/>
              <a:t>Metric</a:t>
            </a:r>
            <a:r>
              <a:rPr lang="it-IT" sz="2800" dirty="0"/>
              <a:t>		:	</a:t>
            </a:r>
            <a:r>
              <a:rPr lang="it-IT" sz="2800" dirty="0" err="1"/>
              <a:t>IoU</a:t>
            </a:r>
            <a:r>
              <a:rPr lang="it-IT" sz="2800" dirty="0"/>
              <a:t> (</a:t>
            </a:r>
            <a:r>
              <a:rPr lang="it-IT" sz="2800" dirty="0" err="1"/>
              <a:t>Intesection</a:t>
            </a:r>
            <a:r>
              <a:rPr lang="it-IT" sz="2800" dirty="0"/>
              <a:t> over Union </a:t>
            </a:r>
            <a:r>
              <a:rPr lang="it-IT" sz="2800" dirty="0" err="1"/>
              <a:t>coeff</a:t>
            </a:r>
            <a:r>
              <a:rPr lang="it-IT" sz="2800" dirty="0"/>
              <a:t>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E7AAB3-5EF8-480B-8548-386919387770}"/>
              </a:ext>
            </a:extLst>
          </p:cNvPr>
          <p:cNvSpPr/>
          <p:nvPr/>
        </p:nvSpPr>
        <p:spPr>
          <a:xfrm>
            <a:off x="9134798" y="6201341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Epochs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1AAD95E-52AE-4386-BC4F-7905881B995D}"/>
              </a:ext>
            </a:extLst>
          </p:cNvPr>
          <p:cNvSpPr/>
          <p:nvPr/>
        </p:nvSpPr>
        <p:spPr>
          <a:xfrm>
            <a:off x="6737035" y="4114873"/>
            <a:ext cx="1493267" cy="719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A20DF6-F9F0-4FF2-A94D-0154B090A67D}"/>
              </a:ext>
            </a:extLst>
          </p:cNvPr>
          <p:cNvSpPr txBox="1"/>
          <p:nvPr/>
        </p:nvSpPr>
        <p:spPr>
          <a:xfrm>
            <a:off x="7236289" y="4274741"/>
            <a:ext cx="93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Train</a:t>
            </a:r>
          </a:p>
          <a:p>
            <a:r>
              <a:rPr lang="it-IT" sz="1000" dirty="0" err="1">
                <a:solidFill>
                  <a:schemeClr val="bg1"/>
                </a:solidFill>
              </a:rPr>
              <a:t>Validation</a:t>
            </a:r>
            <a:endParaRPr lang="it-IT" sz="1000" dirty="0">
              <a:solidFill>
                <a:schemeClr val="bg1"/>
              </a:solidFill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2996D58-FB73-4AAE-B31D-1555BFD5C107}"/>
              </a:ext>
            </a:extLst>
          </p:cNvPr>
          <p:cNvCxnSpPr/>
          <p:nvPr/>
        </p:nvCxnSpPr>
        <p:spPr>
          <a:xfrm>
            <a:off x="6853668" y="4393880"/>
            <a:ext cx="38262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8F8267F4-6F92-4843-9E8E-1D05A4196CBC}"/>
              </a:ext>
            </a:extLst>
          </p:cNvPr>
          <p:cNvCxnSpPr/>
          <p:nvPr/>
        </p:nvCxnSpPr>
        <p:spPr>
          <a:xfrm>
            <a:off x="6863395" y="4566488"/>
            <a:ext cx="3826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584B5B-6F1F-4873-81AB-0D5F6B6FD5F8}"/>
              </a:ext>
            </a:extLst>
          </p:cNvPr>
          <p:cNvSpPr txBox="1"/>
          <p:nvPr/>
        </p:nvSpPr>
        <p:spPr>
          <a:xfrm>
            <a:off x="1280133" y="1473196"/>
            <a:ext cx="307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71765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C126B07-32DF-48A3-9AFD-DF19E2D37257}"/>
              </a:ext>
            </a:extLst>
          </p:cNvPr>
          <p:cNvSpPr/>
          <p:nvPr/>
        </p:nvSpPr>
        <p:spPr>
          <a:xfrm>
            <a:off x="1112292" y="1394099"/>
            <a:ext cx="9116705" cy="52728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DA2AC956-1D80-45A1-8213-AADE830C0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381" y="1571174"/>
            <a:ext cx="8673526" cy="463016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B95BA70-BD7A-4C72-9EBB-0C0DDFA09C2D}"/>
              </a:ext>
            </a:extLst>
          </p:cNvPr>
          <p:cNvSpPr txBox="1">
            <a:spLocks/>
          </p:cNvSpPr>
          <p:nvPr/>
        </p:nvSpPr>
        <p:spPr>
          <a:xfrm>
            <a:off x="156950" y="128505"/>
            <a:ext cx="10593734" cy="1130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800" dirty="0"/>
              <a:t>Network	: 	</a:t>
            </a:r>
            <a:r>
              <a:rPr lang="it-IT" sz="2800" dirty="0" err="1"/>
              <a:t>Unet</a:t>
            </a:r>
            <a:r>
              <a:rPr lang="it-IT" sz="2800" dirty="0"/>
              <a:t> </a:t>
            </a:r>
          </a:p>
          <a:p>
            <a:pPr algn="l"/>
            <a:r>
              <a:rPr lang="it-IT" sz="2800" dirty="0" err="1"/>
              <a:t>Backbone</a:t>
            </a:r>
            <a:r>
              <a:rPr lang="it-IT" sz="2800" dirty="0"/>
              <a:t>	:	VGG19</a:t>
            </a:r>
          </a:p>
          <a:p>
            <a:pPr algn="l"/>
            <a:r>
              <a:rPr lang="it-IT" sz="2800" dirty="0" err="1"/>
              <a:t>Metric</a:t>
            </a:r>
            <a:r>
              <a:rPr lang="it-IT" sz="2800" dirty="0"/>
              <a:t>		:	</a:t>
            </a:r>
            <a:r>
              <a:rPr lang="it-IT" sz="2800" dirty="0" err="1"/>
              <a:t>Jaccard</a:t>
            </a:r>
            <a:r>
              <a:rPr lang="it-IT" sz="2800" dirty="0"/>
              <a:t> </a:t>
            </a:r>
            <a:r>
              <a:rPr lang="it-IT" sz="2800" dirty="0" err="1"/>
              <a:t>loss</a:t>
            </a:r>
            <a:endParaRPr lang="it-IT" sz="28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FDFB2C6-6B1F-45FD-A5A0-D9714ADC771D}"/>
              </a:ext>
            </a:extLst>
          </p:cNvPr>
          <p:cNvSpPr/>
          <p:nvPr/>
        </p:nvSpPr>
        <p:spPr>
          <a:xfrm>
            <a:off x="9134798" y="6201341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Epochs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9CB60CB-1AE6-481F-A813-1301F26D9E0F}"/>
              </a:ext>
            </a:extLst>
          </p:cNvPr>
          <p:cNvSpPr/>
          <p:nvPr/>
        </p:nvSpPr>
        <p:spPr>
          <a:xfrm>
            <a:off x="7641531" y="3707860"/>
            <a:ext cx="1493267" cy="719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0E432B-3FD7-4648-9902-44BE450E53D4}"/>
              </a:ext>
            </a:extLst>
          </p:cNvPr>
          <p:cNvSpPr txBox="1"/>
          <p:nvPr/>
        </p:nvSpPr>
        <p:spPr>
          <a:xfrm>
            <a:off x="8140785" y="3867728"/>
            <a:ext cx="93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Train</a:t>
            </a:r>
          </a:p>
          <a:p>
            <a:r>
              <a:rPr lang="it-IT" sz="1000" dirty="0" err="1">
                <a:solidFill>
                  <a:schemeClr val="bg1"/>
                </a:solidFill>
              </a:rPr>
              <a:t>Validation</a:t>
            </a:r>
            <a:endParaRPr lang="it-IT" sz="1000" dirty="0">
              <a:solidFill>
                <a:schemeClr val="bg1"/>
              </a:solidFill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22A51EA-5733-4FE5-9E92-73304FCF5FB9}"/>
              </a:ext>
            </a:extLst>
          </p:cNvPr>
          <p:cNvCxnSpPr/>
          <p:nvPr/>
        </p:nvCxnSpPr>
        <p:spPr>
          <a:xfrm>
            <a:off x="7758164" y="3986867"/>
            <a:ext cx="38262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C57C134-8268-4EA6-A551-E70E6C6936C5}"/>
              </a:ext>
            </a:extLst>
          </p:cNvPr>
          <p:cNvCxnSpPr/>
          <p:nvPr/>
        </p:nvCxnSpPr>
        <p:spPr>
          <a:xfrm>
            <a:off x="7767891" y="4159475"/>
            <a:ext cx="3826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F7D2984-D08A-4FB7-A9C1-CEC5F1179034}"/>
              </a:ext>
            </a:extLst>
          </p:cNvPr>
          <p:cNvSpPr txBox="1"/>
          <p:nvPr/>
        </p:nvSpPr>
        <p:spPr>
          <a:xfrm>
            <a:off x="1280133" y="1473196"/>
            <a:ext cx="307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06266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4A9B20-5352-4132-9D7E-0EFD0A285F3C}"/>
              </a:ext>
            </a:extLst>
          </p:cNvPr>
          <p:cNvSpPr txBox="1"/>
          <p:nvPr/>
        </p:nvSpPr>
        <p:spPr>
          <a:xfrm>
            <a:off x="4232435" y="287349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ENSEMBLE</a:t>
            </a:r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3C32B22-5595-42FE-85D1-95DBA6706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6" y="5697971"/>
            <a:ext cx="2987287" cy="674549"/>
          </a:xfrm>
          <a:prstGeom prst="rect">
            <a:avLst/>
          </a:prstGeom>
        </p:spPr>
      </p:pic>
      <p:pic>
        <p:nvPicPr>
          <p:cNvPr id="10" name="Immagine 9" descr="Immagine che contiene arancia, nero, sedendo, scuro&#10;&#10;Descrizione generata automaticamente">
            <a:extLst>
              <a:ext uri="{FF2B5EF4-FFF2-40B4-BE49-F238E27FC236}">
                <a16:creationId xmlns:a16="http://schemas.microsoft.com/office/drawing/2014/main" id="{FC73A997-5A67-48CC-9ADC-5B4777ADC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6" y="1532655"/>
            <a:ext cx="5222559" cy="54867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7E085C5-2D20-4850-8121-E9C7AF3A9053}"/>
              </a:ext>
            </a:extLst>
          </p:cNvPr>
          <p:cNvSpPr txBox="1"/>
          <p:nvPr/>
        </p:nvSpPr>
        <p:spPr>
          <a:xfrm>
            <a:off x="293427" y="866633"/>
            <a:ext cx="292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Definizioni metriche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E649950-7B0F-4932-A21D-A4DAF7EEA921}"/>
              </a:ext>
            </a:extLst>
          </p:cNvPr>
          <p:cNvSpPr/>
          <p:nvPr/>
        </p:nvSpPr>
        <p:spPr>
          <a:xfrm>
            <a:off x="293427" y="1282890"/>
            <a:ext cx="11131860" cy="15047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8AEA138-74FB-40A6-8CCB-5D35B3BCB5A7}"/>
              </a:ext>
            </a:extLst>
          </p:cNvPr>
          <p:cNvSpPr txBox="1"/>
          <p:nvPr/>
        </p:nvSpPr>
        <p:spPr>
          <a:xfrm>
            <a:off x="188068" y="3198368"/>
            <a:ext cx="308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Risultati sul </a:t>
            </a:r>
            <a:r>
              <a:rPr lang="it-IT" dirty="0" err="1"/>
              <a:t>Validation</a:t>
            </a:r>
            <a:r>
              <a:rPr lang="it-IT" dirty="0"/>
              <a:t> set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327AFAB-02D3-40C4-A38A-1620526D2584}"/>
              </a:ext>
            </a:extLst>
          </p:cNvPr>
          <p:cNvSpPr txBox="1"/>
          <p:nvPr/>
        </p:nvSpPr>
        <p:spPr>
          <a:xfrm>
            <a:off x="6799496" y="3213530"/>
            <a:ext cx="308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Risultati sul Test set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17AFEF8-B12F-4612-A341-5E109F911A1D}"/>
              </a:ext>
            </a:extLst>
          </p:cNvPr>
          <p:cNvSpPr/>
          <p:nvPr/>
        </p:nvSpPr>
        <p:spPr>
          <a:xfrm>
            <a:off x="293427" y="3594533"/>
            <a:ext cx="4310999" cy="29761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DAF8FB65-58D4-49ED-8B42-C95F57609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021" y="3775249"/>
            <a:ext cx="4253337" cy="164184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66C9F32-08D1-4FDC-B7C1-9A6F4B32E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6" y="3775249"/>
            <a:ext cx="4076160" cy="1707696"/>
          </a:xfrm>
          <a:prstGeom prst="rect">
            <a:avLst/>
          </a:prstGeom>
        </p:spPr>
      </p:pic>
      <p:pic>
        <p:nvPicPr>
          <p:cNvPr id="23" name="Immagine 22" descr="Immagine che contiene palla, bianco, giocatore, disegnando&#10;&#10;Descrizione generata automaticamente">
            <a:extLst>
              <a:ext uri="{FF2B5EF4-FFF2-40B4-BE49-F238E27FC236}">
                <a16:creationId xmlns:a16="http://schemas.microsoft.com/office/drawing/2014/main" id="{9F2BE0E5-EDE4-4EB2-B81B-E904D95645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021" y="5607808"/>
            <a:ext cx="3326821" cy="772127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2CF79383-AD5A-4EEE-845D-9E1E91212C34}"/>
              </a:ext>
            </a:extLst>
          </p:cNvPr>
          <p:cNvSpPr/>
          <p:nvPr/>
        </p:nvSpPr>
        <p:spPr>
          <a:xfrm>
            <a:off x="6900421" y="3594533"/>
            <a:ext cx="4524866" cy="29761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6" name="Immagine 25" descr="Immagine che contiene fotografia, nero, rosso, bianco&#10;&#10;Descrizione generata automaticamente">
            <a:extLst>
              <a:ext uri="{FF2B5EF4-FFF2-40B4-BE49-F238E27FC236}">
                <a16:creationId xmlns:a16="http://schemas.microsoft.com/office/drawing/2014/main" id="{3C1DDEBE-FD4F-4F6B-B61B-1FD34240EA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57" y="1533963"/>
            <a:ext cx="5150685" cy="106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63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66E77F98-D232-4F7C-8939-9112C4393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2D69692A-B119-4841-BA47-573ED383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D2B7F-D454-43F4-9C03-617F5ECAC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3E3C80-CF43-424A-8A88-AE3F3BB97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5EF46FA-D436-4C4F-A200-485E1BF33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DB6BF16-4065-479E-BFB0-C908A02E4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BC3B5CC-2833-45E2-8945-88EC470DD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055C724-1D63-4CF4-84B1-C9CBE030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3CE87C-0A07-4D8F-BB31-90C2A90A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104BE2F-58A7-4BAC-86FA-FF2A8C7D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E74752-77C3-43C2-8774-D5F9D49B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4DB6084-8275-4B8B-B916-A86538352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8ADBF5-265C-42C6-AE25-6A47E611F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2B34DD-C780-4185-8409-577D82EF5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22DE9-2D64-436D-9CE6-1CA0B6F75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EB3C83-9D04-4B51-B81A-92415595C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23EF68-3866-4504-A547-748B286BB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9FFA4A6-C19A-4D63-A48E-F6DF3BF4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52A8C7B-BAD4-442E-B027-78A04D9A9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16BDBD3-5F1E-4C86-B451-F0CA3CE89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FEB101-5620-4A0F-95E3-CE2DBB03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7C7135B-3A30-4C00-B647-7297D88AE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41718C-4C14-4541-A818-EEF0E14B9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90C7EE-1249-45BC-B477-672534C55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2EAA8AA-1C71-42EC-AFEF-6755DD081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52D9C58-B6CD-487D-8844-8E60C26B7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DC16357-5F68-4943-842C-281B0B29C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9E2988-BDB4-4B76-BC01-0A4F70AE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F13BD4C-FD43-41AE-9C3C-70353B538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043F5EC-7D9B-497A-A1D5-F594BC83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79359-007A-4E83-961D-B74B7F014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95CA68B-BEB2-4A87-A7BA-9A02E1986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A1DD542-B97B-4A32-BD77-5E180CF9C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195F679-DC61-48C0-AFA7-14EB929C1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7ED82E4-33E1-4C24-B9BC-80B88E993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D3FF1B5-570E-411B-B032-7D3D14A9D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9AC84EA-A2CE-4019-B84B-7A1F404BC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8E51320-5338-4343-B3F1-8CD8C201B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CA359DA-7FFD-49D7-9DC8-90CC59297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639F649-3951-4473-8E7F-8C5A60DBE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B685C7E-0793-4A19-A2C0-ED0AF4C95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C41D6C1-396D-4A13-9016-3740B74A6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2453185-7FF0-4468-B954-8B8032619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E5D222-C91B-4F53-8691-2776D48B7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895179C-86D4-47C3-B3CF-0B35CF49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2E7AF09-E0E5-48D7-B567-DC6CEF768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B88FBC0-46E9-45F7-AE3D-4A217317C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FFE4CED-BA63-4027-A163-AB70074D1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9E605E-7F91-42D6-AB7B-E29DAB2FC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1C908CE-4D4A-4EC5-ACBC-0A98139D2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03599D7-040E-456C-9C79-0970F0DF9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1E6638C-2C86-4508-8353-201940025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FDC02B3-C8E4-4A8B-BFA9-4277A6447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AA08825-5607-45CA-961E-8CCB137A1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2CC3665-D1A4-4688-968F-6667A3CD0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2931648-3329-4376-8A41-1FDF2E70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5F0E143-F9A0-4841-BB31-F4FC3C9D7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80BB23A-6014-403A-816C-B8AB6C98C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93EA34A-9835-4230-9A93-6E45613D3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C63864B-F930-461F-9679-F99A4A7A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F6D4C50-4656-46BD-BAF1-4A85D1500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EA43B2D-4AE2-4D25-9D3C-0B4DE8D9F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A0EF34-10B7-472F-8415-C632429DC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7AB2629-C6CE-4727-8B4C-E52B2C63E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DB4576-3607-47C2-BFB8-15B9E3E27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3984074-5931-426F-88C9-2B1F3336C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11FA60-C675-44B6-98A5-2B3E0BFD3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CF41A87-6CC9-46BC-AE89-4FD0B18E1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4A53913-716C-4795-812E-AB3D9EF50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A8EAB39-60C4-433D-A443-17A3D780E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4B0E329-AF06-495C-851E-02225948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C20E637-1437-469C-8547-F824CFEF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1FC0204-FD67-429A-9FC3-BE2E86659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1E82E22-F32C-4D97-8FF6-E679457F9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D0F75F5-7585-44E5-9733-F21B571D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7DF6771-925B-4E07-8309-3E18E6DC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3F0621-14B6-4252-88C8-87AC6A1EA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FCE7C44-327E-4EEE-BD29-C5938B681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B120CBC-3C07-4ED4-9BCC-784A6C31C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1A8A678-7BD8-4C71-92A6-9AD3C1457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56C66A0-173A-47A0-B993-D218E02BB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DA45C824-521A-4FF6-8158-7AF640880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218" y="2433919"/>
            <a:ext cx="3857249" cy="3211160"/>
          </a:xfrm>
          <a:prstGeom prst="rect">
            <a:avLst/>
          </a:prstGeom>
        </p:spPr>
      </p:pic>
      <p:sp>
        <p:nvSpPr>
          <p:cNvPr id="93" name="Titolo 1">
            <a:extLst>
              <a:ext uri="{FF2B5EF4-FFF2-40B4-BE49-F238E27FC236}">
                <a16:creationId xmlns:a16="http://schemas.microsoft.com/office/drawing/2014/main" id="{95AF7452-5D90-4A5F-B278-332A2B3C31ED}"/>
              </a:ext>
            </a:extLst>
          </p:cNvPr>
          <p:cNvSpPr txBox="1">
            <a:spLocks/>
          </p:cNvSpPr>
          <p:nvPr/>
        </p:nvSpPr>
        <p:spPr>
          <a:xfrm>
            <a:off x="950516" y="1754164"/>
            <a:ext cx="4242597" cy="131224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it-IT"/>
              <a:t>Risultati</a:t>
            </a:r>
            <a:br>
              <a:rPr lang="it-IT"/>
            </a:br>
            <a:r>
              <a:rPr lang="it-IT"/>
              <a:t>Numerici</a:t>
            </a:r>
            <a:endParaRPr lang="it-IT" dirty="0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A177BCAE-8A58-4C07-9A95-A209BD49A0A7}"/>
              </a:ext>
            </a:extLst>
          </p:cNvPr>
          <p:cNvSpPr/>
          <p:nvPr/>
        </p:nvSpPr>
        <p:spPr>
          <a:xfrm>
            <a:off x="885778" y="1718877"/>
            <a:ext cx="3895266" cy="218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0CE3A92F-06B2-41EE-BC6A-F086CF57A638}"/>
              </a:ext>
            </a:extLst>
          </p:cNvPr>
          <p:cNvSpPr txBox="1"/>
          <p:nvPr/>
        </p:nvSpPr>
        <p:spPr>
          <a:xfrm>
            <a:off x="3205553" y="3598269"/>
            <a:ext cx="377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TEAM 4 - FOOD</a:t>
            </a:r>
          </a:p>
        </p:txBody>
      </p:sp>
    </p:spTree>
    <p:extLst>
      <p:ext uri="{BB962C8B-B14F-4D97-AF65-F5344CB8AC3E}">
        <p14:creationId xmlns:p14="http://schemas.microsoft.com/office/powerpoint/2010/main" val="145514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B9409F7-1FD7-4D6A-9922-DA3EA2703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6" y="648779"/>
            <a:ext cx="9841866" cy="599173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A459171-7782-42E0-B4AA-11E13CF40C6C}"/>
              </a:ext>
            </a:extLst>
          </p:cNvPr>
          <p:cNvSpPr txBox="1"/>
          <p:nvPr/>
        </p:nvSpPr>
        <p:spPr>
          <a:xfrm>
            <a:off x="141402" y="279447"/>
            <a:ext cx="990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Script per l’analisi visiva dei risultati</a:t>
            </a:r>
          </a:p>
        </p:txBody>
      </p:sp>
    </p:spTree>
    <p:extLst>
      <p:ext uri="{BB962C8B-B14F-4D97-AF65-F5344CB8AC3E}">
        <p14:creationId xmlns:p14="http://schemas.microsoft.com/office/powerpoint/2010/main" val="291030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ibo&#10;&#10;Descrizione generata automaticamente">
            <a:extLst>
              <a:ext uri="{FF2B5EF4-FFF2-40B4-BE49-F238E27FC236}">
                <a16:creationId xmlns:a16="http://schemas.microsoft.com/office/drawing/2014/main" id="{A0C8EF45-F477-4CC8-99D4-067F5016D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" y="73767"/>
            <a:ext cx="5032850" cy="33552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5AED982-A81C-4B3C-A638-380E5B237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970" y="73767"/>
            <a:ext cx="5032850" cy="3355233"/>
          </a:xfrm>
          <a:prstGeom prst="rect">
            <a:avLst/>
          </a:prstGeom>
        </p:spPr>
      </p:pic>
      <p:pic>
        <p:nvPicPr>
          <p:cNvPr id="9" name="Immagine 8" descr="Immagine che contiene cibo&#10;&#10;Descrizione generata automaticamente">
            <a:extLst>
              <a:ext uri="{FF2B5EF4-FFF2-40B4-BE49-F238E27FC236}">
                <a16:creationId xmlns:a16="http://schemas.microsoft.com/office/drawing/2014/main" id="{CC3781B3-2300-4FD8-A355-94A374368E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" y="3366222"/>
            <a:ext cx="5124458" cy="335523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FE1C6A0-DBF9-442A-94C8-C288C666D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865" y="3366222"/>
            <a:ext cx="4941242" cy="33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7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ibo, tavolo, sedendo, monitor&#10;&#10;Descrizione generata automaticamente">
            <a:extLst>
              <a:ext uri="{FF2B5EF4-FFF2-40B4-BE49-F238E27FC236}">
                <a16:creationId xmlns:a16="http://schemas.microsoft.com/office/drawing/2014/main" id="{03898512-D9AC-4073-9A0C-E2E9C469F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27" y="81878"/>
            <a:ext cx="5211052" cy="347403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05DD8DF-8077-4BBC-8F27-F1021C0ED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117" y="81878"/>
            <a:ext cx="5211052" cy="3474035"/>
          </a:xfrm>
          <a:prstGeom prst="rect">
            <a:avLst/>
          </a:prstGeom>
        </p:spPr>
      </p:pic>
      <p:pic>
        <p:nvPicPr>
          <p:cNvPr id="7" name="Immagine 6" descr="Immagine che contiene cibo, tavolo, sedendo, computer&#10;&#10;Descrizione generata automaticamente">
            <a:extLst>
              <a:ext uri="{FF2B5EF4-FFF2-40B4-BE49-F238E27FC236}">
                <a16:creationId xmlns:a16="http://schemas.microsoft.com/office/drawing/2014/main" id="{24AECC17-217D-429D-AA84-7668ED44E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27" y="3284544"/>
            <a:ext cx="5444352" cy="3474035"/>
          </a:xfrm>
          <a:prstGeom prst="rect">
            <a:avLst/>
          </a:prstGeom>
        </p:spPr>
      </p:pic>
      <p:pic>
        <p:nvPicPr>
          <p:cNvPr id="9" name="Immagine 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2B132C1-34CA-475F-8520-1AA914CD94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464" y="3284544"/>
            <a:ext cx="5444352" cy="347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4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ibo, tavolo, computer, sedendo&#10;&#10;Descrizione generata automaticamente">
            <a:extLst>
              <a:ext uri="{FF2B5EF4-FFF2-40B4-BE49-F238E27FC236}">
                <a16:creationId xmlns:a16="http://schemas.microsoft.com/office/drawing/2014/main" id="{EBF5D243-B840-43AF-9047-36594DB3D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4" y="48375"/>
            <a:ext cx="5085843" cy="333224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65E0AB2-C8BB-4E25-804B-6410A5CA2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79" y="48376"/>
            <a:ext cx="5249906" cy="3380623"/>
          </a:xfrm>
          <a:prstGeom prst="rect">
            <a:avLst/>
          </a:prstGeom>
        </p:spPr>
      </p:pic>
      <p:pic>
        <p:nvPicPr>
          <p:cNvPr id="7" name="Immagine 6" descr="Immagine che contiene cibo, tavolo, computer, sedendo&#10;&#10;Descrizione generata automaticamente">
            <a:extLst>
              <a:ext uri="{FF2B5EF4-FFF2-40B4-BE49-F238E27FC236}">
                <a16:creationId xmlns:a16="http://schemas.microsoft.com/office/drawing/2014/main" id="{417AFCEC-F6C5-40D9-9A1F-DDC04DC2A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4" y="3259093"/>
            <a:ext cx="5249906" cy="349993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D593222-20D7-41D0-8135-8A2EF98381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79" y="3259094"/>
            <a:ext cx="5249906" cy="34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99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ibo, diverso, tavolo, tenendo&#10;&#10;Descrizione generata automaticamente">
            <a:extLst>
              <a:ext uri="{FF2B5EF4-FFF2-40B4-BE49-F238E27FC236}">
                <a16:creationId xmlns:a16="http://schemas.microsoft.com/office/drawing/2014/main" id="{C857D960-48D7-4F98-AC82-7FDF5349A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68" y="109312"/>
            <a:ext cx="5131032" cy="342068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A87408C-9200-4841-9830-CFE68FD0C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444" y="109312"/>
            <a:ext cx="5131032" cy="3420688"/>
          </a:xfrm>
          <a:prstGeom prst="rect">
            <a:avLst/>
          </a:prstGeom>
        </p:spPr>
      </p:pic>
      <p:pic>
        <p:nvPicPr>
          <p:cNvPr id="9" name="Immagine 8" descr="Immagine che contiene cibo&#10;&#10;Descrizione generata automaticamente">
            <a:extLst>
              <a:ext uri="{FF2B5EF4-FFF2-40B4-BE49-F238E27FC236}">
                <a16:creationId xmlns:a16="http://schemas.microsoft.com/office/drawing/2014/main" id="{2E1D6289-18F6-4D89-825D-D68F2D02F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68" y="3345872"/>
            <a:ext cx="5131032" cy="342068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D7282D4-27B9-4D4B-B370-A98B984F4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444" y="3345872"/>
            <a:ext cx="5131032" cy="3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6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ibo, sedendo, computer, tavolo&#10;&#10;Descrizione generata automaticamente">
            <a:extLst>
              <a:ext uri="{FF2B5EF4-FFF2-40B4-BE49-F238E27FC236}">
                <a16:creationId xmlns:a16="http://schemas.microsoft.com/office/drawing/2014/main" id="{719D3289-0FBD-4FB1-A187-F8A1E650E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86" y="3322920"/>
            <a:ext cx="4974062" cy="3316041"/>
          </a:xfrm>
          <a:prstGeom prst="rect">
            <a:avLst/>
          </a:prstGeom>
        </p:spPr>
      </p:pic>
      <p:pic>
        <p:nvPicPr>
          <p:cNvPr id="7" name="Immagine 6" descr="Immagine che contiene cibo, sedendo, monitor, computer&#10;&#10;Descrizione generata automaticamente">
            <a:extLst>
              <a:ext uri="{FF2B5EF4-FFF2-40B4-BE49-F238E27FC236}">
                <a16:creationId xmlns:a16="http://schemas.microsoft.com/office/drawing/2014/main" id="{3F9B9690-1FD4-4225-A6AA-1B4992A2F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86" y="112959"/>
            <a:ext cx="4974062" cy="331604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04DDFE1-3A79-43DA-82AB-7E55DC0EC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034" y="3322921"/>
            <a:ext cx="4974062" cy="331604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49949A1-53C6-4475-AF36-63AB91149D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034" y="112959"/>
            <a:ext cx="4974062" cy="331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4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FB5BF-17FF-492E-A529-2B364A7EA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5" y="376419"/>
            <a:ext cx="7233313" cy="836139"/>
          </a:xfrm>
        </p:spPr>
        <p:txBody>
          <a:bodyPr>
            <a:normAutofit/>
          </a:bodyPr>
          <a:lstStyle/>
          <a:p>
            <a:pPr algn="l"/>
            <a:r>
              <a:rPr lang="it-IT" dirty="0" err="1"/>
              <a:t>TensorBoard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D0A7A8-D804-4B42-93F6-5F70431E2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5" y="1201004"/>
            <a:ext cx="11199779" cy="4499560"/>
          </a:xfrm>
        </p:spPr>
        <p:txBody>
          <a:bodyPr>
            <a:normAutofit/>
          </a:bodyPr>
          <a:lstStyle/>
          <a:p>
            <a:pPr algn="l"/>
            <a:r>
              <a:rPr lang="it-IT" sz="1600" b="1" dirty="0" err="1"/>
              <a:t>TensorBoard</a:t>
            </a:r>
            <a:r>
              <a:rPr lang="it-IT" sz="1600" dirty="0"/>
              <a:t> è un software di visualizzazione fornito con una qualsiasi installazione </a:t>
            </a:r>
            <a:r>
              <a:rPr lang="it-IT" sz="1600" dirty="0" err="1"/>
              <a:t>TensorFlow</a:t>
            </a:r>
            <a:r>
              <a:rPr lang="it-IT" sz="1600" dirty="0"/>
              <a:t> standard.</a:t>
            </a:r>
          </a:p>
          <a:p>
            <a:pPr algn="l"/>
            <a:r>
              <a:rPr lang="it-IT" sz="1600" dirty="0"/>
              <a:t>E’ stato concepito come un modo per aiutare a comprendere il flusso dei tensori nel modello di interesse in modo da poter eseguire il debug ed ottimizzarlo.</a:t>
            </a:r>
          </a:p>
          <a:p>
            <a:pPr marL="457200" indent="-457200" algn="l">
              <a:buAutoNum type="arabicParenR"/>
            </a:pPr>
            <a:endParaRPr lang="it-IT" sz="1600" dirty="0"/>
          </a:p>
          <a:p>
            <a:pPr marL="457200" indent="-457200" algn="l">
              <a:buAutoNum type="arabicParenR"/>
            </a:pPr>
            <a:endParaRPr lang="it-IT" sz="1600" dirty="0"/>
          </a:p>
          <a:p>
            <a:pPr marL="457200" indent="-457200" algn="l">
              <a:buAutoNum type="arabicParenR"/>
            </a:pPr>
            <a:endParaRPr lang="it-IT" sz="1600" dirty="0"/>
          </a:p>
          <a:p>
            <a:pPr marL="457200" indent="-457200" algn="l">
              <a:buAutoNum type="arabicParenR"/>
            </a:pPr>
            <a:endParaRPr lang="it-IT" sz="1600" dirty="0"/>
          </a:p>
          <a:p>
            <a:pPr marL="457200" indent="-457200" algn="l">
              <a:buAutoNum type="arabicParenR"/>
            </a:pPr>
            <a:endParaRPr lang="it-IT" sz="1600" dirty="0"/>
          </a:p>
          <a:p>
            <a:pPr marL="457200" indent="-457200" algn="l">
              <a:buAutoNum type="arabicParenR"/>
            </a:pPr>
            <a:endParaRPr lang="it-IT" sz="1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42F013E-BB53-4F75-914D-5483F450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5" y="4223682"/>
            <a:ext cx="6348921" cy="6572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2AF360A-D8B7-47B6-BFA7-C3A48A340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5" y="5563992"/>
            <a:ext cx="5169085" cy="108408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C562FC2-4E16-4B8F-93AD-CE8DFDBB8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279" y="5566049"/>
            <a:ext cx="4543425" cy="3619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A449E9C-FE82-425C-9B56-0EBE5BE12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5" y="2944311"/>
            <a:ext cx="6743700" cy="55245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F132D75-79A5-46B3-8030-A7AF774B8F57}"/>
              </a:ext>
            </a:extLst>
          </p:cNvPr>
          <p:cNvSpPr txBox="1"/>
          <p:nvPr/>
        </p:nvSpPr>
        <p:spPr>
          <a:xfrm>
            <a:off x="181582" y="2617145"/>
            <a:ext cx="3476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Import di </a:t>
            </a:r>
            <a:r>
              <a:rPr lang="it-IT" dirty="0" err="1"/>
              <a:t>tensorBoard</a:t>
            </a:r>
            <a:endParaRPr lang="it-IT" dirty="0"/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3E99499-F490-49C5-9829-F4AA78D45F53}"/>
              </a:ext>
            </a:extLst>
          </p:cNvPr>
          <p:cNvSpPr txBox="1"/>
          <p:nvPr/>
        </p:nvSpPr>
        <p:spPr>
          <a:xfrm>
            <a:off x="181582" y="3861321"/>
            <a:ext cx="697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Creazione directory per la memorizzazione dei risultati</a:t>
            </a:r>
          </a:p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69DD2D-6171-4006-A74D-8A31840FDCB4}"/>
              </a:ext>
            </a:extLst>
          </p:cNvPr>
          <p:cNvSpPr txBox="1"/>
          <p:nvPr/>
        </p:nvSpPr>
        <p:spPr>
          <a:xfrm>
            <a:off x="181581" y="5236512"/>
            <a:ext cx="709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err="1"/>
              <a:t>Callback</a:t>
            </a:r>
            <a:r>
              <a:rPr lang="it-IT" dirty="0"/>
              <a:t> per la creazione e la memorizzazione dei logs 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CA42723-50A7-4870-99B3-17817176A122}"/>
              </a:ext>
            </a:extLst>
          </p:cNvPr>
          <p:cNvSpPr txBox="1"/>
          <p:nvPr/>
        </p:nvSpPr>
        <p:spPr>
          <a:xfrm>
            <a:off x="7321280" y="5236511"/>
            <a:ext cx="4689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VISUALIZZAZIONE DEI 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310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ibo, sedendo, computer, tavolo&#10;&#10;Descrizione generata automaticamente">
            <a:extLst>
              <a:ext uri="{FF2B5EF4-FFF2-40B4-BE49-F238E27FC236}">
                <a16:creationId xmlns:a16="http://schemas.microsoft.com/office/drawing/2014/main" id="{4809500A-73B9-43F9-B8B7-69FB96F0E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71" y="68492"/>
            <a:ext cx="5040767" cy="3360511"/>
          </a:xfrm>
          <a:prstGeom prst="rect">
            <a:avLst/>
          </a:prstGeom>
        </p:spPr>
      </p:pic>
      <p:pic>
        <p:nvPicPr>
          <p:cNvPr id="5" name="Immagine 4" descr="Immagine che contiene cibo, sedendo, tavolo, computer&#10;&#10;Descrizione generata automaticamente">
            <a:extLst>
              <a:ext uri="{FF2B5EF4-FFF2-40B4-BE49-F238E27FC236}">
                <a16:creationId xmlns:a16="http://schemas.microsoft.com/office/drawing/2014/main" id="{D30C6E44-CB1F-4045-8BBA-56FFB3A18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71" y="3429000"/>
            <a:ext cx="5040767" cy="33605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EFAD127-CD49-418C-99ED-12B57332E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238" y="3429000"/>
            <a:ext cx="5040767" cy="3360511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9B0BC8E-522A-41EC-BCC7-B09382627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239" y="68489"/>
            <a:ext cx="5040767" cy="336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22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ibo, aperto, sedendo, computer&#10;&#10;Descrizione generata automaticamente">
            <a:extLst>
              <a:ext uri="{FF2B5EF4-FFF2-40B4-BE49-F238E27FC236}">
                <a16:creationId xmlns:a16="http://schemas.microsoft.com/office/drawing/2014/main" id="{2254D00A-60A9-4ACB-8B5F-749F449B4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86" y="150785"/>
            <a:ext cx="5062102" cy="337473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135D714-0F95-4725-A5B7-D5BA64691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283" y="150785"/>
            <a:ext cx="5062102" cy="3374735"/>
          </a:xfrm>
          <a:prstGeom prst="rect">
            <a:avLst/>
          </a:prstGeom>
        </p:spPr>
      </p:pic>
      <p:pic>
        <p:nvPicPr>
          <p:cNvPr id="7" name="Immagine 6" descr="Immagine che contiene cibo, computer&#10;&#10;Descrizione generata automaticamente">
            <a:extLst>
              <a:ext uri="{FF2B5EF4-FFF2-40B4-BE49-F238E27FC236}">
                <a16:creationId xmlns:a16="http://schemas.microsoft.com/office/drawing/2014/main" id="{22EA156E-3B78-4E23-9D0D-2D57D674A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86" y="3328416"/>
            <a:ext cx="5062102" cy="337473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309FA11-D925-4499-9C07-2A339AA4BE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282" y="3328416"/>
            <a:ext cx="5062102" cy="3374735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EFF98C8D-0C2C-43C0-9220-679A4E0FE1C5}"/>
              </a:ext>
            </a:extLst>
          </p:cNvPr>
          <p:cNvSpPr/>
          <p:nvPr/>
        </p:nvSpPr>
        <p:spPr>
          <a:xfrm>
            <a:off x="1412488" y="247305"/>
            <a:ext cx="9463668" cy="31816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72073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ibo, tavolo, sedendo, computer&#10;&#10;Descrizione generata automaticamente">
            <a:extLst>
              <a:ext uri="{FF2B5EF4-FFF2-40B4-BE49-F238E27FC236}">
                <a16:creationId xmlns:a16="http://schemas.microsoft.com/office/drawing/2014/main" id="{282FEC31-B11B-44A3-80FE-EAF1AD91E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50" y="72735"/>
            <a:ext cx="5242145" cy="3494763"/>
          </a:xfrm>
          <a:prstGeom prst="rect">
            <a:avLst/>
          </a:prstGeom>
        </p:spPr>
      </p:pic>
      <p:pic>
        <p:nvPicPr>
          <p:cNvPr id="5" name="Immagine 4" descr="Immagine che contiene cibo, tavolo, sedendo, computer&#10;&#10;Descrizione generata automaticamente">
            <a:extLst>
              <a:ext uri="{FF2B5EF4-FFF2-40B4-BE49-F238E27FC236}">
                <a16:creationId xmlns:a16="http://schemas.microsoft.com/office/drawing/2014/main" id="{2C915C10-A64F-4990-8B0F-7334786A3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50" y="3236559"/>
            <a:ext cx="5242145" cy="3494763"/>
          </a:xfrm>
          <a:prstGeom prst="rect">
            <a:avLst/>
          </a:prstGeom>
        </p:spPr>
      </p:pic>
      <p:pic>
        <p:nvPicPr>
          <p:cNvPr id="7" name="Immagine 6" descr="Immagine che contiene gioco&#10;&#10;Descrizione generata automaticamente">
            <a:extLst>
              <a:ext uri="{FF2B5EF4-FFF2-40B4-BE49-F238E27FC236}">
                <a16:creationId xmlns:a16="http://schemas.microsoft.com/office/drawing/2014/main" id="{542A9BF8-F949-41D9-9653-1D887BADE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48" y="3268979"/>
            <a:ext cx="5242145" cy="34610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9E1CA93-5F14-44F6-BC1F-79AC7620A6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48" y="72735"/>
            <a:ext cx="5242145" cy="34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CF8174-8751-4ED1-B429-FF0233FB91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t="15094"/>
          <a:stretch/>
        </p:blipFill>
        <p:spPr>
          <a:xfrm>
            <a:off x="-15072" y="-1786"/>
            <a:ext cx="12191980" cy="685799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7320910-A3BE-47BB-B9C2-5EEA75251F78}"/>
              </a:ext>
            </a:extLst>
          </p:cNvPr>
          <p:cNvSpPr txBox="1"/>
          <p:nvPr/>
        </p:nvSpPr>
        <p:spPr>
          <a:xfrm>
            <a:off x="3940327" y="3241381"/>
            <a:ext cx="8347076" cy="1595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…SVILUPPI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96175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84C89A8D-F161-4F6C-8861-F980FCCC0FF1}"/>
              </a:ext>
            </a:extLst>
          </p:cNvPr>
          <p:cNvSpPr/>
          <p:nvPr/>
        </p:nvSpPr>
        <p:spPr>
          <a:xfrm>
            <a:off x="1194179" y="1359980"/>
            <a:ext cx="9116705" cy="52728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D72EF7A1-2855-4CA4-86DD-3F53E4EC2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461" y="1732697"/>
            <a:ext cx="8568644" cy="4755971"/>
          </a:xfrm>
          <a:prstGeom prst="rect">
            <a:avLst/>
          </a:prstGeom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E7EA064B-BF01-4CC6-BA99-52ACA782ABC4}"/>
              </a:ext>
            </a:extLst>
          </p:cNvPr>
          <p:cNvSpPr txBox="1">
            <a:spLocks/>
          </p:cNvSpPr>
          <p:nvPr/>
        </p:nvSpPr>
        <p:spPr>
          <a:xfrm>
            <a:off x="88233" y="160431"/>
            <a:ext cx="11265566" cy="1139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/>
              <a:t>Network		: 		PSP (</a:t>
            </a:r>
            <a:r>
              <a:rPr lang="it-IT" sz="2800" dirty="0" err="1"/>
              <a:t>Pyramid</a:t>
            </a:r>
            <a:r>
              <a:rPr lang="it-IT" sz="2800" dirty="0"/>
              <a:t> Scene </a:t>
            </a:r>
            <a:r>
              <a:rPr lang="it-IT" sz="2800" dirty="0" err="1"/>
              <a:t>Parsing</a:t>
            </a:r>
            <a:r>
              <a:rPr lang="it-IT" sz="2800" dirty="0"/>
              <a:t>)</a:t>
            </a:r>
          </a:p>
          <a:p>
            <a:r>
              <a:rPr lang="it-IT" sz="2800" dirty="0" err="1"/>
              <a:t>Backbone</a:t>
            </a:r>
            <a:r>
              <a:rPr lang="it-IT" sz="2800" dirty="0"/>
              <a:t>		:		VGG19</a:t>
            </a:r>
          </a:p>
          <a:p>
            <a:r>
              <a:rPr lang="it-IT" sz="2800" dirty="0" err="1"/>
              <a:t>Metric</a:t>
            </a:r>
            <a:r>
              <a:rPr lang="it-IT" sz="2800" dirty="0"/>
              <a:t>			:		</a:t>
            </a:r>
            <a:r>
              <a:rPr lang="it-IT" sz="2800" dirty="0" err="1"/>
              <a:t>Accuracy</a:t>
            </a:r>
            <a:endParaRPr lang="it-IT" sz="28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B480D44-25EB-409A-97D8-960F88681374}"/>
              </a:ext>
            </a:extLst>
          </p:cNvPr>
          <p:cNvSpPr/>
          <p:nvPr/>
        </p:nvSpPr>
        <p:spPr>
          <a:xfrm>
            <a:off x="7822033" y="2931983"/>
            <a:ext cx="1493267" cy="719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FC16E5-B5FA-4C40-A97D-FD7588B38C3F}"/>
              </a:ext>
            </a:extLst>
          </p:cNvPr>
          <p:cNvSpPr txBox="1"/>
          <p:nvPr/>
        </p:nvSpPr>
        <p:spPr>
          <a:xfrm>
            <a:off x="8321287" y="3091851"/>
            <a:ext cx="93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Train</a:t>
            </a:r>
          </a:p>
          <a:p>
            <a:r>
              <a:rPr lang="it-IT" sz="1000" dirty="0" err="1">
                <a:solidFill>
                  <a:schemeClr val="bg1"/>
                </a:solidFill>
              </a:rPr>
              <a:t>Validation</a:t>
            </a:r>
            <a:endParaRPr lang="it-IT" sz="1000" dirty="0">
              <a:solidFill>
                <a:schemeClr val="bg1"/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66169B6-4DE4-4B00-9DC8-E529E7931282}"/>
              </a:ext>
            </a:extLst>
          </p:cNvPr>
          <p:cNvCxnSpPr/>
          <p:nvPr/>
        </p:nvCxnSpPr>
        <p:spPr>
          <a:xfrm>
            <a:off x="7938666" y="3210990"/>
            <a:ext cx="38262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112C724-7526-45A2-B3FA-0F4FEF9CA14D}"/>
              </a:ext>
            </a:extLst>
          </p:cNvPr>
          <p:cNvCxnSpPr/>
          <p:nvPr/>
        </p:nvCxnSpPr>
        <p:spPr>
          <a:xfrm>
            <a:off x="7948393" y="3383598"/>
            <a:ext cx="3826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5BD38F4-1493-46A3-8035-A44180591C28}"/>
              </a:ext>
            </a:extLst>
          </p:cNvPr>
          <p:cNvSpPr txBox="1"/>
          <p:nvPr/>
        </p:nvSpPr>
        <p:spPr>
          <a:xfrm>
            <a:off x="1191007" y="1472968"/>
            <a:ext cx="35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F5F6EB9-CBA5-474D-A3FC-63861B3AC19C}"/>
              </a:ext>
            </a:extLst>
          </p:cNvPr>
          <p:cNvSpPr txBox="1"/>
          <p:nvPr/>
        </p:nvSpPr>
        <p:spPr>
          <a:xfrm>
            <a:off x="9128851" y="6119336"/>
            <a:ext cx="156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Epochs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5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CBCB7A1E-3487-4894-AF62-F5C454DBBD98}"/>
              </a:ext>
            </a:extLst>
          </p:cNvPr>
          <p:cNvSpPr/>
          <p:nvPr/>
        </p:nvSpPr>
        <p:spPr>
          <a:xfrm>
            <a:off x="863461" y="1359980"/>
            <a:ext cx="9447423" cy="52728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2E47E2-F883-41AE-B79A-311701FFCB12}"/>
              </a:ext>
            </a:extLst>
          </p:cNvPr>
          <p:cNvSpPr txBox="1">
            <a:spLocks/>
          </p:cNvSpPr>
          <p:nvPr/>
        </p:nvSpPr>
        <p:spPr>
          <a:xfrm>
            <a:off x="235084" y="738562"/>
            <a:ext cx="7475707" cy="9326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it-IT" sz="4400"/>
            </a:br>
            <a:br>
              <a:rPr lang="it-IT" sz="4400"/>
            </a:br>
            <a:br>
              <a:rPr lang="it-IT" sz="4400"/>
            </a:br>
            <a:br>
              <a:rPr lang="it-IT" sz="4400"/>
            </a:br>
            <a:br>
              <a:rPr lang="it-IT" sz="4400"/>
            </a:br>
            <a:br>
              <a:rPr lang="it-IT" sz="4400"/>
            </a:br>
            <a:endParaRPr lang="it-IT" sz="4400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4ACD6FB3-2CF2-4A8C-A0BC-8356167C6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745" y="1560724"/>
            <a:ext cx="8568643" cy="4755971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DD9D6FA2-B16C-4FAB-A40E-D2DC3F6A46E0}"/>
              </a:ext>
            </a:extLst>
          </p:cNvPr>
          <p:cNvSpPr txBox="1">
            <a:spLocks/>
          </p:cNvSpPr>
          <p:nvPr/>
        </p:nvSpPr>
        <p:spPr>
          <a:xfrm>
            <a:off x="156950" y="128505"/>
            <a:ext cx="10593734" cy="1130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800" dirty="0"/>
              <a:t>Network	: 	PSP (</a:t>
            </a:r>
            <a:r>
              <a:rPr lang="it-IT" sz="2800" dirty="0" err="1"/>
              <a:t>Pyramid</a:t>
            </a:r>
            <a:r>
              <a:rPr lang="it-IT" sz="2800" dirty="0"/>
              <a:t> Scene </a:t>
            </a:r>
            <a:r>
              <a:rPr lang="it-IT" sz="2800" dirty="0" err="1"/>
              <a:t>Parsing</a:t>
            </a:r>
            <a:r>
              <a:rPr lang="it-IT" sz="2800" dirty="0"/>
              <a:t>)</a:t>
            </a:r>
          </a:p>
          <a:p>
            <a:pPr algn="l"/>
            <a:r>
              <a:rPr lang="it-IT" sz="2800" dirty="0" err="1"/>
              <a:t>Backbone</a:t>
            </a:r>
            <a:r>
              <a:rPr lang="it-IT" sz="2800" dirty="0"/>
              <a:t>	:	VGG19</a:t>
            </a:r>
          </a:p>
          <a:p>
            <a:pPr algn="l"/>
            <a:r>
              <a:rPr lang="it-IT" sz="2800" dirty="0" err="1"/>
              <a:t>Metric</a:t>
            </a:r>
            <a:r>
              <a:rPr lang="it-IT" sz="2800" dirty="0"/>
              <a:t>		:	</a:t>
            </a:r>
            <a:r>
              <a:rPr lang="it-IT" sz="2800" dirty="0" err="1"/>
              <a:t>IoU</a:t>
            </a:r>
            <a:r>
              <a:rPr lang="it-IT" sz="2800" dirty="0"/>
              <a:t> (</a:t>
            </a:r>
            <a:r>
              <a:rPr lang="it-IT" sz="2800" dirty="0" err="1"/>
              <a:t>Intesection</a:t>
            </a:r>
            <a:r>
              <a:rPr lang="it-IT" sz="2800" dirty="0"/>
              <a:t> over Union </a:t>
            </a:r>
            <a:r>
              <a:rPr lang="it-IT" sz="2800" dirty="0" err="1"/>
              <a:t>coeff</a:t>
            </a:r>
            <a:r>
              <a:rPr lang="it-IT" sz="2800" dirty="0"/>
              <a:t>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781460F-3A1C-4DD2-BD2C-4D1622291017}"/>
              </a:ext>
            </a:extLst>
          </p:cNvPr>
          <p:cNvSpPr txBox="1"/>
          <p:nvPr/>
        </p:nvSpPr>
        <p:spPr>
          <a:xfrm>
            <a:off x="1170535" y="1359980"/>
            <a:ext cx="35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934CACF-AD2D-47A8-AF83-08D6F50F03B7}"/>
              </a:ext>
            </a:extLst>
          </p:cNvPr>
          <p:cNvSpPr/>
          <p:nvPr/>
        </p:nvSpPr>
        <p:spPr>
          <a:xfrm>
            <a:off x="9144703" y="6105422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Epochs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CDCEDA0-D050-43A1-BF83-DA218E01150D}"/>
              </a:ext>
            </a:extLst>
          </p:cNvPr>
          <p:cNvSpPr/>
          <p:nvPr/>
        </p:nvSpPr>
        <p:spPr>
          <a:xfrm>
            <a:off x="7651436" y="2914203"/>
            <a:ext cx="1493267" cy="719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96577E4-5119-4B81-A2F6-806D1C53125D}"/>
              </a:ext>
            </a:extLst>
          </p:cNvPr>
          <p:cNvSpPr txBox="1"/>
          <p:nvPr/>
        </p:nvSpPr>
        <p:spPr>
          <a:xfrm>
            <a:off x="8150690" y="3074071"/>
            <a:ext cx="93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Train</a:t>
            </a:r>
          </a:p>
          <a:p>
            <a:r>
              <a:rPr lang="it-IT" sz="1000" dirty="0" err="1">
                <a:solidFill>
                  <a:schemeClr val="bg1"/>
                </a:solidFill>
              </a:rPr>
              <a:t>Validation</a:t>
            </a:r>
            <a:endParaRPr lang="it-IT" sz="1000" dirty="0">
              <a:solidFill>
                <a:schemeClr val="bg1"/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DC6CD7F-FEC7-4BC2-9B37-107374D3BA1D}"/>
              </a:ext>
            </a:extLst>
          </p:cNvPr>
          <p:cNvCxnSpPr/>
          <p:nvPr/>
        </p:nvCxnSpPr>
        <p:spPr>
          <a:xfrm>
            <a:off x="7768069" y="3193210"/>
            <a:ext cx="38262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98AB58C-0AA5-4A34-BE2E-23194AB13883}"/>
              </a:ext>
            </a:extLst>
          </p:cNvPr>
          <p:cNvCxnSpPr/>
          <p:nvPr/>
        </p:nvCxnSpPr>
        <p:spPr>
          <a:xfrm>
            <a:off x="7777796" y="3365818"/>
            <a:ext cx="3826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BAF8D894-BDCF-4CAF-87D5-6ED0FF97B67F}"/>
              </a:ext>
            </a:extLst>
          </p:cNvPr>
          <p:cNvSpPr/>
          <p:nvPr/>
        </p:nvSpPr>
        <p:spPr>
          <a:xfrm>
            <a:off x="1194179" y="1359980"/>
            <a:ext cx="9116705" cy="52728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BC9AEA77-A8CA-4996-839A-92458ED81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430" y="1488628"/>
            <a:ext cx="8751328" cy="4747559"/>
          </a:xfrm>
          <a:prstGeom prst="rect">
            <a:avLst/>
          </a:prstGeom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E2BA8D75-308D-4DD6-9E85-8FA2C09C3870}"/>
              </a:ext>
            </a:extLst>
          </p:cNvPr>
          <p:cNvSpPr txBox="1">
            <a:spLocks/>
          </p:cNvSpPr>
          <p:nvPr/>
        </p:nvSpPr>
        <p:spPr>
          <a:xfrm>
            <a:off x="235084" y="738562"/>
            <a:ext cx="7475707" cy="9326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it-IT" sz="4400"/>
            </a:br>
            <a:br>
              <a:rPr lang="it-IT" sz="4400"/>
            </a:br>
            <a:br>
              <a:rPr lang="it-IT" sz="4400"/>
            </a:br>
            <a:br>
              <a:rPr lang="it-IT" sz="4400"/>
            </a:br>
            <a:br>
              <a:rPr lang="it-IT" sz="4400"/>
            </a:br>
            <a:br>
              <a:rPr lang="it-IT" sz="4400"/>
            </a:br>
            <a:endParaRPr lang="it-IT" sz="440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2933B0-7A61-4F51-AFC9-44534056901A}"/>
              </a:ext>
            </a:extLst>
          </p:cNvPr>
          <p:cNvSpPr txBox="1"/>
          <p:nvPr/>
        </p:nvSpPr>
        <p:spPr>
          <a:xfrm>
            <a:off x="1492335" y="1359980"/>
            <a:ext cx="35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D5225F0-AF34-4FA2-9A62-6B6E5D306402}"/>
              </a:ext>
            </a:extLst>
          </p:cNvPr>
          <p:cNvSpPr/>
          <p:nvPr/>
        </p:nvSpPr>
        <p:spPr>
          <a:xfrm>
            <a:off x="9284924" y="5982978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Epochs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9AFDA41A-5B69-4EF4-BEE6-030464DE4025}"/>
              </a:ext>
            </a:extLst>
          </p:cNvPr>
          <p:cNvSpPr txBox="1">
            <a:spLocks/>
          </p:cNvSpPr>
          <p:nvPr/>
        </p:nvSpPr>
        <p:spPr>
          <a:xfrm>
            <a:off x="163075" y="124955"/>
            <a:ext cx="10593734" cy="1130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800" dirty="0"/>
              <a:t>Network	: 	PSP (</a:t>
            </a:r>
            <a:r>
              <a:rPr lang="it-IT" sz="2800" dirty="0" err="1"/>
              <a:t>Pyramid</a:t>
            </a:r>
            <a:r>
              <a:rPr lang="it-IT" sz="2800" dirty="0"/>
              <a:t> Scene </a:t>
            </a:r>
            <a:r>
              <a:rPr lang="it-IT" sz="2800" dirty="0" err="1"/>
              <a:t>Parsing</a:t>
            </a:r>
            <a:r>
              <a:rPr lang="it-IT" sz="2800" dirty="0"/>
              <a:t>)</a:t>
            </a:r>
          </a:p>
          <a:p>
            <a:pPr algn="l"/>
            <a:r>
              <a:rPr lang="it-IT" sz="2800" dirty="0" err="1"/>
              <a:t>Backbone</a:t>
            </a:r>
            <a:r>
              <a:rPr lang="it-IT" sz="2800" dirty="0"/>
              <a:t>	:	VGG19</a:t>
            </a:r>
          </a:p>
          <a:p>
            <a:pPr algn="l"/>
            <a:r>
              <a:rPr lang="it-IT" sz="2800" dirty="0" err="1"/>
              <a:t>Metric</a:t>
            </a:r>
            <a:r>
              <a:rPr lang="it-IT" sz="2800" dirty="0"/>
              <a:t>		:	</a:t>
            </a:r>
            <a:r>
              <a:rPr lang="it-IT" sz="2800" dirty="0" err="1"/>
              <a:t>Jaccard</a:t>
            </a:r>
            <a:r>
              <a:rPr lang="it-IT" sz="2800" dirty="0"/>
              <a:t> </a:t>
            </a:r>
            <a:r>
              <a:rPr lang="it-IT" sz="2800" dirty="0" err="1"/>
              <a:t>loss</a:t>
            </a:r>
            <a:endParaRPr lang="it-IT" sz="28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F1FE2E4-A3DC-4157-AAEE-CBE64C078363}"/>
              </a:ext>
            </a:extLst>
          </p:cNvPr>
          <p:cNvSpPr/>
          <p:nvPr/>
        </p:nvSpPr>
        <p:spPr>
          <a:xfrm>
            <a:off x="7405776" y="2218167"/>
            <a:ext cx="1493267" cy="719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72E6F09-BBDB-4AF7-AE0C-1485F3A7FE83}"/>
              </a:ext>
            </a:extLst>
          </p:cNvPr>
          <p:cNvSpPr txBox="1"/>
          <p:nvPr/>
        </p:nvSpPr>
        <p:spPr>
          <a:xfrm>
            <a:off x="7905030" y="2378035"/>
            <a:ext cx="93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Train</a:t>
            </a:r>
          </a:p>
          <a:p>
            <a:r>
              <a:rPr lang="it-IT" sz="1000" dirty="0" err="1">
                <a:solidFill>
                  <a:schemeClr val="bg1"/>
                </a:solidFill>
              </a:rPr>
              <a:t>Validation</a:t>
            </a:r>
            <a:endParaRPr lang="it-IT" sz="1000" dirty="0">
              <a:solidFill>
                <a:schemeClr val="bg1"/>
              </a:solidFill>
            </a:endParaRP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A8189C50-C082-4432-8ECB-F3DC54899EFF}"/>
              </a:ext>
            </a:extLst>
          </p:cNvPr>
          <p:cNvCxnSpPr/>
          <p:nvPr/>
        </p:nvCxnSpPr>
        <p:spPr>
          <a:xfrm>
            <a:off x="7522409" y="2497174"/>
            <a:ext cx="38262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1B31A5B-6742-49A5-9278-B346F7629438}"/>
              </a:ext>
            </a:extLst>
          </p:cNvPr>
          <p:cNvCxnSpPr/>
          <p:nvPr/>
        </p:nvCxnSpPr>
        <p:spPr>
          <a:xfrm>
            <a:off x="7532136" y="2669782"/>
            <a:ext cx="3826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0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2478D00E-5448-47F0-AABD-12648EDE1692}"/>
              </a:ext>
            </a:extLst>
          </p:cNvPr>
          <p:cNvSpPr/>
          <p:nvPr/>
        </p:nvSpPr>
        <p:spPr>
          <a:xfrm>
            <a:off x="688709" y="1384495"/>
            <a:ext cx="9541662" cy="52728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13A14613-87B4-4499-A5E5-755E2D0EC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523" y="1696989"/>
            <a:ext cx="9222357" cy="472972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1116DCA-60F7-4432-9ED6-E992B1535F0B}"/>
              </a:ext>
            </a:extLst>
          </p:cNvPr>
          <p:cNvSpPr txBox="1">
            <a:spLocks/>
          </p:cNvSpPr>
          <p:nvPr/>
        </p:nvSpPr>
        <p:spPr>
          <a:xfrm>
            <a:off x="156950" y="128505"/>
            <a:ext cx="10593734" cy="1130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800" dirty="0"/>
              <a:t>Network	: 	</a:t>
            </a:r>
            <a:r>
              <a:rPr lang="it-IT" sz="2800" dirty="0" err="1"/>
              <a:t>Unet</a:t>
            </a:r>
            <a:r>
              <a:rPr lang="it-IT" sz="2800" dirty="0"/>
              <a:t> </a:t>
            </a:r>
          </a:p>
          <a:p>
            <a:pPr algn="l"/>
            <a:r>
              <a:rPr lang="it-IT" sz="2800" dirty="0" err="1"/>
              <a:t>Backbone</a:t>
            </a:r>
            <a:r>
              <a:rPr lang="it-IT" sz="2800" dirty="0"/>
              <a:t>	:	VGG16</a:t>
            </a:r>
          </a:p>
          <a:p>
            <a:pPr algn="l"/>
            <a:r>
              <a:rPr lang="it-IT" sz="2800" dirty="0" err="1"/>
              <a:t>Metric</a:t>
            </a:r>
            <a:r>
              <a:rPr lang="it-IT" sz="2800" dirty="0"/>
              <a:t>		:	</a:t>
            </a:r>
            <a:r>
              <a:rPr lang="it-IT" sz="2800" dirty="0" err="1"/>
              <a:t>Accuracy</a:t>
            </a:r>
            <a:endParaRPr lang="it-IT" sz="28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693B4E-0718-405E-8DB1-47669A0E4515}"/>
              </a:ext>
            </a:extLst>
          </p:cNvPr>
          <p:cNvSpPr txBox="1"/>
          <p:nvPr/>
        </p:nvSpPr>
        <p:spPr>
          <a:xfrm>
            <a:off x="1055606" y="1646583"/>
            <a:ext cx="35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A9EAAC7-5B0F-4174-A68D-6E4C79CD1507}"/>
              </a:ext>
            </a:extLst>
          </p:cNvPr>
          <p:cNvSpPr/>
          <p:nvPr/>
        </p:nvSpPr>
        <p:spPr>
          <a:xfrm>
            <a:off x="9380458" y="6107792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Epochs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F2ABCEA-0C4D-43BE-ADE1-BA0BBCFF4180}"/>
              </a:ext>
            </a:extLst>
          </p:cNvPr>
          <p:cNvSpPr/>
          <p:nvPr/>
        </p:nvSpPr>
        <p:spPr>
          <a:xfrm>
            <a:off x="7682458" y="3569296"/>
            <a:ext cx="1493267" cy="719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C6FCE5B-9A36-4CF3-8D5F-A147156B7164}"/>
              </a:ext>
            </a:extLst>
          </p:cNvPr>
          <p:cNvSpPr txBox="1"/>
          <p:nvPr/>
        </p:nvSpPr>
        <p:spPr>
          <a:xfrm>
            <a:off x="8242765" y="3729164"/>
            <a:ext cx="93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Train</a:t>
            </a:r>
          </a:p>
          <a:p>
            <a:r>
              <a:rPr lang="it-IT" sz="1000" dirty="0" err="1">
                <a:solidFill>
                  <a:schemeClr val="bg1"/>
                </a:solidFill>
              </a:rPr>
              <a:t>Validation</a:t>
            </a:r>
            <a:endParaRPr lang="it-IT" sz="1000" dirty="0">
              <a:solidFill>
                <a:schemeClr val="bg1"/>
              </a:solidFill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8CF263F8-B4E1-4F92-9499-98E4FB83BA7A}"/>
              </a:ext>
            </a:extLst>
          </p:cNvPr>
          <p:cNvCxnSpPr/>
          <p:nvPr/>
        </p:nvCxnSpPr>
        <p:spPr>
          <a:xfrm>
            <a:off x="7860144" y="3848303"/>
            <a:ext cx="38262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98C20B5-83B5-4CBB-9F2E-C00BD97E884A}"/>
              </a:ext>
            </a:extLst>
          </p:cNvPr>
          <p:cNvCxnSpPr/>
          <p:nvPr/>
        </p:nvCxnSpPr>
        <p:spPr>
          <a:xfrm>
            <a:off x="7869871" y="4020911"/>
            <a:ext cx="3826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87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A12B2FD6-C3D2-417E-B094-FEB2DF97C9C2}"/>
              </a:ext>
            </a:extLst>
          </p:cNvPr>
          <p:cNvSpPr/>
          <p:nvPr/>
        </p:nvSpPr>
        <p:spPr>
          <a:xfrm>
            <a:off x="1194179" y="1359980"/>
            <a:ext cx="9116705" cy="52728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FC011913-4C7A-460F-9B09-2985E08E8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735" y="1531571"/>
            <a:ext cx="8759107" cy="49296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B3B29D7-D745-4C6D-9D33-00557831AECC}"/>
              </a:ext>
            </a:extLst>
          </p:cNvPr>
          <p:cNvSpPr txBox="1">
            <a:spLocks/>
          </p:cNvSpPr>
          <p:nvPr/>
        </p:nvSpPr>
        <p:spPr>
          <a:xfrm>
            <a:off x="156950" y="128505"/>
            <a:ext cx="10593734" cy="1130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800" dirty="0"/>
              <a:t>Network	: 	</a:t>
            </a:r>
            <a:r>
              <a:rPr lang="it-IT" sz="2800" dirty="0" err="1"/>
              <a:t>Unet</a:t>
            </a:r>
            <a:r>
              <a:rPr lang="it-IT" sz="2800" dirty="0"/>
              <a:t> </a:t>
            </a:r>
          </a:p>
          <a:p>
            <a:pPr algn="l"/>
            <a:r>
              <a:rPr lang="it-IT" sz="2800" dirty="0" err="1"/>
              <a:t>Backbone</a:t>
            </a:r>
            <a:r>
              <a:rPr lang="it-IT" sz="2800" dirty="0"/>
              <a:t>	:	VGG16</a:t>
            </a:r>
          </a:p>
          <a:p>
            <a:pPr algn="l"/>
            <a:r>
              <a:rPr lang="it-IT" sz="2800" dirty="0" err="1"/>
              <a:t>Metric</a:t>
            </a:r>
            <a:r>
              <a:rPr lang="it-IT" sz="2800" dirty="0"/>
              <a:t>		:	</a:t>
            </a:r>
            <a:r>
              <a:rPr lang="it-IT" sz="2800" dirty="0" err="1"/>
              <a:t>IoU</a:t>
            </a:r>
            <a:r>
              <a:rPr lang="it-IT" sz="2800" dirty="0"/>
              <a:t> (</a:t>
            </a:r>
            <a:r>
              <a:rPr lang="it-IT" sz="2800" dirty="0" err="1"/>
              <a:t>Intesection</a:t>
            </a:r>
            <a:r>
              <a:rPr lang="it-IT" sz="2800" dirty="0"/>
              <a:t> over Union </a:t>
            </a:r>
            <a:r>
              <a:rPr lang="it-IT" sz="2800" dirty="0" err="1"/>
              <a:t>coeff</a:t>
            </a:r>
            <a:r>
              <a:rPr lang="it-IT" sz="2800" dirty="0"/>
              <a:t>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C03B31C-5EEB-40B2-9EB5-8739ECA8F795}"/>
              </a:ext>
            </a:extLst>
          </p:cNvPr>
          <p:cNvSpPr/>
          <p:nvPr/>
        </p:nvSpPr>
        <p:spPr>
          <a:xfrm>
            <a:off x="9216685" y="6167222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Epochs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1717840-1967-4C6A-A805-4C88612820AE}"/>
              </a:ext>
            </a:extLst>
          </p:cNvPr>
          <p:cNvSpPr/>
          <p:nvPr/>
        </p:nvSpPr>
        <p:spPr>
          <a:xfrm>
            <a:off x="7071406" y="3487408"/>
            <a:ext cx="1493267" cy="719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80B1D8-2561-4DB3-BE74-B53428885632}"/>
              </a:ext>
            </a:extLst>
          </p:cNvPr>
          <p:cNvSpPr txBox="1"/>
          <p:nvPr/>
        </p:nvSpPr>
        <p:spPr>
          <a:xfrm>
            <a:off x="7570660" y="3647276"/>
            <a:ext cx="93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Train</a:t>
            </a:r>
          </a:p>
          <a:p>
            <a:r>
              <a:rPr lang="it-IT" sz="1000" dirty="0" err="1">
                <a:solidFill>
                  <a:schemeClr val="bg1"/>
                </a:solidFill>
              </a:rPr>
              <a:t>Validation</a:t>
            </a:r>
            <a:endParaRPr lang="it-IT" sz="1000" dirty="0">
              <a:solidFill>
                <a:schemeClr val="bg1"/>
              </a:solidFill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DCAC1AA-11DA-4450-AF74-C9A1FE2A5D6A}"/>
              </a:ext>
            </a:extLst>
          </p:cNvPr>
          <p:cNvCxnSpPr/>
          <p:nvPr/>
        </p:nvCxnSpPr>
        <p:spPr>
          <a:xfrm>
            <a:off x="7188039" y="3766415"/>
            <a:ext cx="38262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F1BC264-EBDA-4722-BF20-F8C4BA93FB6A}"/>
              </a:ext>
            </a:extLst>
          </p:cNvPr>
          <p:cNvCxnSpPr/>
          <p:nvPr/>
        </p:nvCxnSpPr>
        <p:spPr>
          <a:xfrm>
            <a:off x="7197766" y="3939023"/>
            <a:ext cx="3826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CD7C9D8-183C-4699-9C30-1E511D0973E5}"/>
              </a:ext>
            </a:extLst>
          </p:cNvPr>
          <p:cNvSpPr txBox="1"/>
          <p:nvPr/>
        </p:nvSpPr>
        <p:spPr>
          <a:xfrm>
            <a:off x="1362020" y="1439077"/>
            <a:ext cx="307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33583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9EB804C-44CD-4C86-8339-7B94D4DEBE4E}"/>
              </a:ext>
            </a:extLst>
          </p:cNvPr>
          <p:cNvSpPr/>
          <p:nvPr/>
        </p:nvSpPr>
        <p:spPr>
          <a:xfrm>
            <a:off x="1112292" y="1394099"/>
            <a:ext cx="9116705" cy="52728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791915D6-C741-48E1-951F-81C716C3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715" y="1657862"/>
            <a:ext cx="8593643" cy="4805270"/>
          </a:xfrm>
          <a:prstGeom prst="rect">
            <a:avLst/>
          </a:prstGeom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0FFBC450-F80B-4FA1-8373-2B42E03DB0AC}"/>
              </a:ext>
            </a:extLst>
          </p:cNvPr>
          <p:cNvSpPr txBox="1">
            <a:spLocks/>
          </p:cNvSpPr>
          <p:nvPr/>
        </p:nvSpPr>
        <p:spPr>
          <a:xfrm>
            <a:off x="156950" y="128505"/>
            <a:ext cx="10593734" cy="1130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800" dirty="0"/>
              <a:t>Network	: 	</a:t>
            </a:r>
            <a:r>
              <a:rPr lang="it-IT" sz="2800" dirty="0" err="1"/>
              <a:t>Unet</a:t>
            </a:r>
            <a:r>
              <a:rPr lang="it-IT" sz="2800" dirty="0"/>
              <a:t> </a:t>
            </a:r>
          </a:p>
          <a:p>
            <a:pPr algn="l"/>
            <a:r>
              <a:rPr lang="it-IT" sz="2800" dirty="0" err="1"/>
              <a:t>Backbone</a:t>
            </a:r>
            <a:r>
              <a:rPr lang="it-IT" sz="2800" dirty="0"/>
              <a:t>	:	VGG16</a:t>
            </a:r>
          </a:p>
          <a:p>
            <a:pPr algn="l"/>
            <a:r>
              <a:rPr lang="it-IT" sz="2800" dirty="0" err="1"/>
              <a:t>Metric</a:t>
            </a:r>
            <a:r>
              <a:rPr lang="it-IT" sz="2800" dirty="0"/>
              <a:t>		:	</a:t>
            </a:r>
            <a:r>
              <a:rPr lang="it-IT" sz="2800" dirty="0" err="1"/>
              <a:t>Jaccard</a:t>
            </a:r>
            <a:r>
              <a:rPr lang="it-IT" sz="2800" dirty="0"/>
              <a:t> </a:t>
            </a:r>
            <a:r>
              <a:rPr lang="it-IT" sz="2800" dirty="0" err="1"/>
              <a:t>loss</a:t>
            </a:r>
            <a:endParaRPr lang="it-IT" sz="280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7E1A843-8F05-4062-9A41-ECB63C4197C8}"/>
              </a:ext>
            </a:extLst>
          </p:cNvPr>
          <p:cNvSpPr/>
          <p:nvPr/>
        </p:nvSpPr>
        <p:spPr>
          <a:xfrm>
            <a:off x="9134798" y="6201341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Epochs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AB34608-2119-4ADE-B4CF-D7EAD5B52BAC}"/>
              </a:ext>
            </a:extLst>
          </p:cNvPr>
          <p:cNvSpPr/>
          <p:nvPr/>
        </p:nvSpPr>
        <p:spPr>
          <a:xfrm>
            <a:off x="6982695" y="2709154"/>
            <a:ext cx="1493267" cy="719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5A4B3F0-F2DE-4C99-A785-E036F7973592}"/>
              </a:ext>
            </a:extLst>
          </p:cNvPr>
          <p:cNvSpPr txBox="1"/>
          <p:nvPr/>
        </p:nvSpPr>
        <p:spPr>
          <a:xfrm>
            <a:off x="7481949" y="2869022"/>
            <a:ext cx="93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Train</a:t>
            </a:r>
          </a:p>
          <a:p>
            <a:r>
              <a:rPr lang="it-IT" sz="1000" dirty="0" err="1">
                <a:solidFill>
                  <a:schemeClr val="bg1"/>
                </a:solidFill>
              </a:rPr>
              <a:t>Validation</a:t>
            </a:r>
            <a:endParaRPr lang="it-IT" sz="1000" dirty="0">
              <a:solidFill>
                <a:schemeClr val="bg1"/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02C9737-DF5F-4153-98BC-B379C83C36A4}"/>
              </a:ext>
            </a:extLst>
          </p:cNvPr>
          <p:cNvCxnSpPr/>
          <p:nvPr/>
        </p:nvCxnSpPr>
        <p:spPr>
          <a:xfrm>
            <a:off x="7099328" y="2988161"/>
            <a:ext cx="38262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9E653B3-98BF-49A1-B1D3-272B03782C74}"/>
              </a:ext>
            </a:extLst>
          </p:cNvPr>
          <p:cNvCxnSpPr/>
          <p:nvPr/>
        </p:nvCxnSpPr>
        <p:spPr>
          <a:xfrm>
            <a:off x="7109055" y="3160769"/>
            <a:ext cx="3826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369D161-4598-4EA0-8ED8-3FB2D22AA069}"/>
              </a:ext>
            </a:extLst>
          </p:cNvPr>
          <p:cNvSpPr txBox="1"/>
          <p:nvPr/>
        </p:nvSpPr>
        <p:spPr>
          <a:xfrm>
            <a:off x="1280133" y="1473196"/>
            <a:ext cx="307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77318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DBB6BBD-FE40-4160-8602-A08B27EB3432}"/>
              </a:ext>
            </a:extLst>
          </p:cNvPr>
          <p:cNvSpPr/>
          <p:nvPr/>
        </p:nvSpPr>
        <p:spPr>
          <a:xfrm>
            <a:off x="1112292" y="1394099"/>
            <a:ext cx="9116705" cy="52728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059AEE30-1369-494E-8726-DA0962083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8537" y="1755642"/>
            <a:ext cx="8413727" cy="4619217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81253F0-ADE7-4094-9E2A-9FB90B9C3B02}"/>
              </a:ext>
            </a:extLst>
          </p:cNvPr>
          <p:cNvSpPr/>
          <p:nvPr/>
        </p:nvSpPr>
        <p:spPr>
          <a:xfrm>
            <a:off x="9134798" y="6201341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Epochs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5DCBF23-8047-4389-B654-1A85C6B260AF}"/>
              </a:ext>
            </a:extLst>
          </p:cNvPr>
          <p:cNvSpPr/>
          <p:nvPr/>
        </p:nvSpPr>
        <p:spPr>
          <a:xfrm>
            <a:off x="7520959" y="1969852"/>
            <a:ext cx="1493267" cy="719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30F0C1-54DA-4D84-83BD-06735A6C2AAF}"/>
              </a:ext>
            </a:extLst>
          </p:cNvPr>
          <p:cNvSpPr txBox="1"/>
          <p:nvPr/>
        </p:nvSpPr>
        <p:spPr>
          <a:xfrm>
            <a:off x="8020213" y="2129720"/>
            <a:ext cx="93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>
                <a:solidFill>
                  <a:schemeClr val="bg1"/>
                </a:solidFill>
              </a:rPr>
              <a:t>Validation</a:t>
            </a:r>
            <a:endParaRPr lang="it-IT" sz="1000" dirty="0">
              <a:solidFill>
                <a:schemeClr val="bg1"/>
              </a:solidFill>
            </a:endParaRPr>
          </a:p>
          <a:p>
            <a:r>
              <a:rPr lang="it-IT" sz="1000" dirty="0">
                <a:solidFill>
                  <a:schemeClr val="bg1"/>
                </a:solidFill>
              </a:rPr>
              <a:t>Train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90307D8-748D-4773-BBA4-54B3CE80DCCA}"/>
              </a:ext>
            </a:extLst>
          </p:cNvPr>
          <p:cNvCxnSpPr/>
          <p:nvPr/>
        </p:nvCxnSpPr>
        <p:spPr>
          <a:xfrm>
            <a:off x="7637592" y="2248859"/>
            <a:ext cx="38262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848F900-8BB7-4221-AAD8-6EC2106A32DC}"/>
              </a:ext>
            </a:extLst>
          </p:cNvPr>
          <p:cNvCxnSpPr/>
          <p:nvPr/>
        </p:nvCxnSpPr>
        <p:spPr>
          <a:xfrm>
            <a:off x="7647319" y="2421467"/>
            <a:ext cx="3826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6C31AA-A67D-42B1-BA79-EA5B57690865}"/>
              </a:ext>
            </a:extLst>
          </p:cNvPr>
          <p:cNvSpPr txBox="1"/>
          <p:nvPr/>
        </p:nvSpPr>
        <p:spPr>
          <a:xfrm>
            <a:off x="1280133" y="1473196"/>
            <a:ext cx="307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1D7714-7FAD-481B-A5B0-AFE4DCD0D396}"/>
              </a:ext>
            </a:extLst>
          </p:cNvPr>
          <p:cNvSpPr txBox="1">
            <a:spLocks/>
          </p:cNvSpPr>
          <p:nvPr/>
        </p:nvSpPr>
        <p:spPr>
          <a:xfrm>
            <a:off x="156950" y="128505"/>
            <a:ext cx="10593734" cy="1130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800" dirty="0"/>
              <a:t>Network	: 	</a:t>
            </a:r>
            <a:r>
              <a:rPr lang="it-IT" sz="2800" dirty="0" err="1"/>
              <a:t>Unet</a:t>
            </a:r>
            <a:r>
              <a:rPr lang="it-IT" sz="2800" dirty="0"/>
              <a:t> </a:t>
            </a:r>
          </a:p>
          <a:p>
            <a:pPr algn="l"/>
            <a:r>
              <a:rPr lang="it-IT" sz="2800" dirty="0" err="1"/>
              <a:t>Backbone</a:t>
            </a:r>
            <a:r>
              <a:rPr lang="it-IT" sz="2800" dirty="0"/>
              <a:t>	:	VGG19</a:t>
            </a:r>
          </a:p>
          <a:p>
            <a:pPr algn="l"/>
            <a:r>
              <a:rPr lang="it-IT" sz="2800" dirty="0" err="1"/>
              <a:t>Metric</a:t>
            </a:r>
            <a:r>
              <a:rPr lang="it-IT" sz="2800" dirty="0"/>
              <a:t>		:	</a:t>
            </a:r>
            <a:r>
              <a:rPr lang="it-IT" sz="2800" dirty="0" err="1"/>
              <a:t>Accuracy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743271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Celestiale</Template>
  <TotalTime>35</TotalTime>
  <Words>1201</Words>
  <Application>Microsoft Office PowerPoint</Application>
  <PresentationFormat>Widescreen</PresentationFormat>
  <Paragraphs>134</Paragraphs>
  <Slides>23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Celestiale</vt:lpstr>
      <vt:lpstr>Risultati Numerici</vt:lpstr>
      <vt:lpstr>TensorBoard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Risultati </dc:title>
  <dc:creator>Fernando Di Costanzo</dc:creator>
  <cp:lastModifiedBy>Fernando Di Costanzo</cp:lastModifiedBy>
  <cp:revision>3</cp:revision>
  <dcterms:created xsi:type="dcterms:W3CDTF">2020-06-16T14:42:23Z</dcterms:created>
  <dcterms:modified xsi:type="dcterms:W3CDTF">2020-06-16T15:17:40Z</dcterms:modified>
</cp:coreProperties>
</file>