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68" r:id="rId5"/>
    <p:sldId id="275" r:id="rId6"/>
    <p:sldId id="269" r:id="rId7"/>
    <p:sldId id="274" r:id="rId8"/>
    <p:sldId id="267" r:id="rId9"/>
    <p:sldId id="277" r:id="rId10"/>
    <p:sldId id="276" r:id="rId11"/>
    <p:sldId id="278" r:id="rId12"/>
    <p:sldId id="279" r:id="rId13"/>
    <p:sldId id="280" r:id="rId14"/>
    <p:sldId id="282" r:id="rId15"/>
    <p:sldId id="283" r:id="rId16"/>
    <p:sldId id="284" r:id="rId17"/>
    <p:sldId id="271" r:id="rId18"/>
    <p:sldId id="262" r:id="rId19"/>
    <p:sldId id="285" r:id="rId20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70" autoAdjust="0"/>
    <p:restoredTop sz="81556" autoAdjust="0"/>
  </p:normalViewPr>
  <p:slideViewPr>
    <p:cSldViewPr snapToGrid="0">
      <p:cViewPr varScale="1">
        <p:scale>
          <a:sx n="97" d="100"/>
          <a:sy n="97" d="100"/>
        </p:scale>
        <p:origin x="1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966" y="1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194FFE89-DD1A-434A-B46E-FC0161681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05BBA22-1009-4062-B497-20D4D1F420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F30FA10-AEA9-4D1C-AF33-C0237F9F07F4}" type="datetime1">
              <a:rPr lang="it-IT" smtClean="0"/>
              <a:t>11/06/20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65305A3-EF7C-4109-870C-75957F87F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5183E6-2BF7-4148-8288-DCAD651FB9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CA6C9-E2E2-4922-B1A7-E6462166C8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59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EE685-0D30-4989-BD11-54BCFF470A35}" type="datetime1">
              <a:rPr lang="it-IT" smtClean="0"/>
              <a:pPr/>
              <a:t>11/06/20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C70E52-1238-4A7F-867E-2F90BFCA0D6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3458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708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1972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9298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1822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6620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6227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8818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322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3807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653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5010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825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2269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Nel lavoro affermano che le operazioni di intersezioni e unione (quel set di simboli non sono differenziabili)</a:t>
            </a:r>
            <a:br>
              <a:rPr lang="it-IT" dirty="0"/>
            </a:br>
            <a:r>
              <a:rPr lang="it-IT" dirty="0"/>
              <a:t>Anche se ricordi scriverlo non fa male: differenziabile è più forte di derivabile: derivabilità + continuità</a:t>
            </a:r>
          </a:p>
          <a:p>
            <a:r>
              <a:rPr lang="it-IT" dirty="0"/>
              <a:t>Nel lavoro affermano che per potere applicare come loss function questa misura T e P dovrebbero essere o 1 o 0; ma P è la </a:t>
            </a:r>
            <a:r>
              <a:rPr lang="it-IT" dirty="0" err="1"/>
              <a:t>probabilita</a:t>
            </a:r>
            <a:r>
              <a:rPr lang="it-IT" dirty="0"/>
              <a:t> in uscita ad esempio da una </a:t>
            </a:r>
            <a:r>
              <a:rPr lang="it-IT" dirty="0" err="1"/>
              <a:t>sigmoide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8553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9939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3266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685801" y="1869601"/>
            <a:ext cx="10840914" cy="3921600"/>
          </a:xfrm>
        </p:spPr>
        <p:txBody>
          <a:bodyPr rtlCol="0" anchor="t" anchorCtr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76580B-5FC5-4470-B8CF-7EB295DF8E52}" type="datetime1">
              <a:rPr lang="it-IT" noProof="0" smtClean="0"/>
              <a:t>11/06/20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rtlCol="0" anchor="ctr">
            <a:normAutofit/>
          </a:bodyPr>
          <a:lstStyle>
            <a:lvl1pPr algn="l">
              <a:defRPr sz="3000" b="0" cap="none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800" y="3733800"/>
            <a:ext cx="10840914" cy="20574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F4EC6C-F820-43BF-B855-B2BC3AF939B3}" type="datetime1">
              <a:rPr lang="it-IT" noProof="0" smtClean="0"/>
              <a:t>11/06/20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F9B8EF-41FF-40C4-B0E7-284FEA4509CF}" type="datetime1">
              <a:rPr lang="it-IT" noProof="0" smtClean="0"/>
              <a:t>11/06/20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DF7881-F571-4D46-9E7A-2FB7CA954ABE}" type="datetime1">
              <a:rPr lang="it-IT" noProof="0" smtClean="0"/>
              <a:t>11/06/20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69FAB7D8-6E55-4BD4-AD3A-A60BF7DD655E}" type="datetime1">
              <a:rPr lang="it-IT" noProof="0" smtClean="0"/>
              <a:t>11/06/20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4648200" y="0"/>
            <a:ext cx="7543800" cy="6856214"/>
          </a:xfrm>
        </p:spPr>
        <p:txBody>
          <a:bodyPr rtlCol="0" anchor="ctr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552450" y="3134308"/>
            <a:ext cx="3814235" cy="20166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AE3B51-0931-4014-B82F-6A662BDBCD2F}" type="datetime1">
              <a:rPr lang="it-IT" noProof="0" smtClean="0"/>
              <a:t>11/06/20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e descrizione del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566A5B-F7EE-42CE-8779-B69FF7195412}" type="datetime1">
              <a:rPr lang="it-IT" noProof="0" smtClean="0"/>
              <a:t>11/06/20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16192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65366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21" name="Segnaposto testo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82308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18" name="Segnaposto testo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99250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4" name="Segnaposto immagine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085849" y="2255967"/>
            <a:ext cx="6610351" cy="347661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3BF4EC-E609-4A79-B934-9C8854EC47AE}" type="datetime1">
              <a:rPr lang="it-IT" noProof="0" smtClean="0"/>
              <a:t>11/06/20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a destr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rtlCol="0" anchor="ctr" anchorCtr="0">
            <a:normAutofit/>
          </a:bodyPr>
          <a:lstStyle>
            <a:lvl1pPr algn="l">
              <a:defRPr sz="30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4" name="Segnaposto immagine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7E7CE2-3E3D-4742-A57F-96F292E999DC}" type="datetime1">
              <a:rPr lang="it-IT" noProof="0" smtClean="0"/>
              <a:t>11/06/20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Casella di testo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1" name="Casella di testo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rtlCol="0"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Rettangolo: Angoli arrotondati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857375" y="4021138"/>
            <a:ext cx="8486775" cy="176053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5D075F-B65D-4A54-A326-C89999652CFC}" type="datetime1">
              <a:rPr lang="it-IT" noProof="0" smtClean="0"/>
              <a:t>11/06/20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799" y="1869599"/>
            <a:ext cx="5202071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98270" y="1869599"/>
            <a:ext cx="5228444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08FB15-E1FB-4F23-8911-D2FC1108CCB3}" type="datetime1">
              <a:rPr lang="it-IT" noProof="0" smtClean="0"/>
              <a:t>11/06/20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Rettangolo: Angoli arrotondati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6EC898-FFC6-47A0-904A-EFB0B1FE25BB}" type="datetime1">
              <a:rPr lang="it-IT" noProof="0" smtClean="0"/>
              <a:t>11/06/20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130CD048-5678-4F30-8046-CE59477BB3C0}" type="datetime1">
              <a:rPr lang="it-IT" noProof="0" smtClean="0"/>
              <a:t>11/06/20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ai.rug.nl/~mwiering/GROUP/ARTICLES/DNN_IOU_SEGMENTATION.pdf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cona colonna">
            <a:extLst>
              <a:ext uri="{FF2B5EF4-FFF2-40B4-BE49-F238E27FC236}">
                <a16:creationId xmlns:a16="http://schemas.microsoft.com/office/drawing/2014/main" id="{FC7E2CCC-C53E-454B-9DE0-F2484BA0F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577705" y="1524000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Loss function, metriche e hyperparameters opt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it-IT" dirty="0"/>
          </a:p>
          <a:p>
            <a:pPr rtl="0"/>
            <a:endParaRPr lang="it-IT" dirty="0"/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Metriche</a:t>
            </a:r>
          </a:p>
        </p:txBody>
      </p:sp>
      <p:pic>
        <p:nvPicPr>
          <p:cNvPr id="7" name="Immagine 6" descr="icona di lente di ingrandimento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116" y="896700"/>
            <a:ext cx="685800" cy="68580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E8A47E-9D4A-4D70-B23A-B0AC3757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La definizione delle metriche è stato un altro punto fondamentale della nostra progettazione:</a:t>
            </a:r>
            <a:br>
              <a:rPr lang="it-IT" dirty="0"/>
            </a:br>
            <a:br>
              <a:rPr lang="it-IT" dirty="0"/>
            </a:br>
            <a:r>
              <a:rPr lang="it-IT" dirty="0"/>
              <a:t>L’osservazione e utilizzo di metriche errate potrebbe portare ad una valutazione ingenua delle prestazioni! </a:t>
            </a:r>
          </a:p>
          <a:p>
            <a:pPr marL="0" indent="0" rtl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5687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1CE1DA-3FCD-4498-BCBB-3618ED94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pc="-80" dirty="0"/>
              <a:t>Un esempio</a:t>
            </a:r>
          </a:p>
        </p:txBody>
      </p:sp>
      <p:pic>
        <p:nvPicPr>
          <p:cNvPr id="13" name="Immagine 12" descr="icona di carta e penna">
            <a:extLst>
              <a:ext uri="{FF2B5EF4-FFF2-40B4-BE49-F238E27FC236}">
                <a16:creationId xmlns:a16="http://schemas.microsoft.com/office/drawing/2014/main" id="{CE889C08-FD1F-4AE0-9D82-E718A6E92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309" y="778138"/>
            <a:ext cx="814387" cy="814387"/>
          </a:xfrm>
          <a:prstGeom prst="rect">
            <a:avLst/>
          </a:prstGeom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BECD2AB-7B57-4093-A2C5-E0BA92038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Immagine da segmentare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97B01CB-70D1-4DA6-A9BF-B0BA77A16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it-IT" dirty="0"/>
              <a:t>Ground Truth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7D3064A0-1787-3C4E-A96E-E7A395C1AC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843237" y="2870200"/>
            <a:ext cx="2887364" cy="2916238"/>
          </a:xfrm>
        </p:spPr>
      </p:pic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266B3E99-103C-0444-81EB-B3AB0844BCD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7455049" y="2870200"/>
            <a:ext cx="2887364" cy="2916238"/>
          </a:xfrm>
        </p:spPr>
      </p:pic>
    </p:spTree>
    <p:extLst>
      <p:ext uri="{BB962C8B-B14F-4D97-AF65-F5344CB8AC3E}">
        <p14:creationId xmlns:p14="http://schemas.microsoft.com/office/powerpoint/2010/main" val="2164344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Un esempio</a:t>
            </a:r>
          </a:p>
        </p:txBody>
      </p:sp>
      <p:pic>
        <p:nvPicPr>
          <p:cNvPr id="7" name="Immagine 6" descr="icona di lente di ingrandimento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116" y="896700"/>
            <a:ext cx="685800" cy="685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0E8A47E-9D4A-4D70-B23A-B0AC37572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rtlCol="0"/>
              <a:lstStyle/>
              <a:p>
                <a:pPr rtl="0"/>
                <a:r>
                  <a:rPr lang="it-IT" dirty="0"/>
                  <a:t>Se avessi un modello con una pixel accuracy del </a:t>
                </a:r>
                <a:r>
                  <a:rPr lang="it-IT" b="1" dirty="0"/>
                  <a:t>95% </a:t>
                </a:r>
                <a:r>
                  <a:rPr lang="it-IT" dirty="0"/>
                  <a:t> mi aspetterei delle buone prestazioni, ma il risultato potrebbe essere questo: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endParaRPr lang="it-IT" b="1" dirty="0"/>
              </a:p>
              <a:p>
                <a:pPr marL="0" indent="0" rtl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0E8A47E-9D4A-4D70-B23A-B0AC37572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51" t="-6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0CA1EC62-2D24-BD4A-A5DA-0A44916FE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295" y="2897400"/>
            <a:ext cx="3147516" cy="315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47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Intersect over union</a:t>
            </a:r>
          </a:p>
        </p:txBody>
      </p:sp>
      <p:pic>
        <p:nvPicPr>
          <p:cNvPr id="7" name="Immagine 6" descr="icona di lente di ingrandimento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116" y="896700"/>
            <a:ext cx="685800" cy="68580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E8A47E-9D4A-4D70-B23A-B0AC3757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it-IT" dirty="0"/>
              <a:t>La metrica che abbiamo scelto per avere una valutazione più veritiera dei modelli è stata la IoU</a:t>
            </a:r>
          </a:p>
          <a:p>
            <a:pPr rtl="0"/>
            <a:r>
              <a:rPr lang="it-IT" dirty="0"/>
              <a:t>In questo caso abbiamo creato una nostra implementazione della metrica sfruttando la libreria numpy per la prototipazione in locale ed una volta ottenuto il risultato abbiamo ‘traslato’ l’implementazione sulle api messe a disposizione da Keras. </a:t>
            </a: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endParaRPr lang="it-IT" dirty="0"/>
          </a:p>
          <a:p>
            <a:pPr rtl="0"/>
            <a:r>
              <a:rPr lang="it-IT" dirty="0"/>
              <a:t>Tale metrica è stata inoltre sfruttata per salvare il modello migliore durante l’addestramento mediante le </a:t>
            </a:r>
            <a:br>
              <a:rPr lang="it-IT" dirty="0"/>
            </a:br>
            <a:br>
              <a:rPr lang="it-IT" dirty="0"/>
            </a:br>
            <a:r>
              <a:rPr lang="it-IT" dirty="0"/>
              <a:t>Callbacks API messe a disposizione da Keras.</a:t>
            </a:r>
          </a:p>
          <a:p>
            <a:pPr rtl="0"/>
            <a:endParaRPr lang="it-IT" dirty="0"/>
          </a:p>
          <a:p>
            <a:pPr marL="0" indent="0" rtl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A789515-95CE-5640-AE02-9F038788A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729" y="3148496"/>
            <a:ext cx="83439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70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workflow</a:t>
            </a:r>
          </a:p>
        </p:txBody>
      </p:sp>
      <p:pic>
        <p:nvPicPr>
          <p:cNvPr id="24" name="Immagine 23" descr="icona calendario">
            <a:extLst>
              <a:ext uri="{FF2B5EF4-FFF2-40B4-BE49-F238E27FC236}">
                <a16:creationId xmlns:a16="http://schemas.microsoft.com/office/drawing/2014/main" id="{B83E2AB1-C03F-4257-9171-5FD5FA272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325" y="868126"/>
            <a:ext cx="742950" cy="742950"/>
          </a:xfrm>
          <a:prstGeom prst="rect">
            <a:avLst/>
          </a:prstGeom>
        </p:spPr>
      </p:pic>
      <p:sp>
        <p:nvSpPr>
          <p:cNvPr id="32" name="Segnaposto testo 31">
            <a:extLst>
              <a:ext uri="{FF2B5EF4-FFF2-40B4-BE49-F238E27FC236}">
                <a16:creationId xmlns:a16="http://schemas.microsoft.com/office/drawing/2014/main" id="{E9D7F99C-4A63-4AF2-8DFC-783C463444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94706" y="2389681"/>
            <a:ext cx="1310050" cy="959003"/>
          </a:xfrm>
        </p:spPr>
        <p:txBody>
          <a:bodyPr rtlCol="0"/>
          <a:lstStyle/>
          <a:p>
            <a:pPr rtl="0">
              <a:spcAft>
                <a:spcPts val="0"/>
              </a:spcAft>
            </a:pPr>
            <a:r>
              <a:rPr lang="it-IT" dirty="0"/>
              <a:t>Loss</a:t>
            </a:r>
          </a:p>
        </p:txBody>
      </p:sp>
      <p:sp>
        <p:nvSpPr>
          <p:cNvPr id="33" name="Segnaposto testo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55772" y="2344032"/>
            <a:ext cx="1310050" cy="959003"/>
          </a:xfrm>
        </p:spPr>
        <p:txBody>
          <a:bodyPr rtlCol="0"/>
          <a:lstStyle/>
          <a:p>
            <a:pPr rtl="0">
              <a:spcAft>
                <a:spcPts val="0"/>
              </a:spcAft>
            </a:pPr>
            <a:r>
              <a:rPr lang="it-IT" dirty="0"/>
              <a:t>Metriche</a:t>
            </a:r>
          </a:p>
        </p:txBody>
      </p:sp>
      <p:sp>
        <p:nvSpPr>
          <p:cNvPr id="36" name="Segnaposto testo 35">
            <a:extLst>
              <a:ext uri="{FF2B5EF4-FFF2-40B4-BE49-F238E27FC236}">
                <a16:creationId xmlns:a16="http://schemas.microsoft.com/office/drawing/2014/main" id="{E14C2379-D648-4FA4-892B-A031C8CF38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38830" y="2243495"/>
            <a:ext cx="1310050" cy="959003"/>
          </a:xfrm>
        </p:spPr>
        <p:txBody>
          <a:bodyPr rtlCol="0"/>
          <a:lstStyle/>
          <a:p>
            <a:pPr rtl="0">
              <a:spcAft>
                <a:spcPts val="0"/>
              </a:spcAft>
            </a:pPr>
            <a:r>
              <a:rPr lang="it-IT" dirty="0"/>
              <a:t>Hyperparameter optimization STUB</a:t>
            </a:r>
          </a:p>
        </p:txBody>
      </p:sp>
      <p:sp>
        <p:nvSpPr>
          <p:cNvPr id="13" name="Ovale 11" descr="elemento decorativo">
            <a:extLst>
              <a:ext uri="{FF2B5EF4-FFF2-40B4-BE49-F238E27FC236}">
                <a16:creationId xmlns:a16="http://schemas.microsoft.com/office/drawing/2014/main" id="{D62D13F9-C589-486F-8D76-6D51992A2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522" y="3307860"/>
            <a:ext cx="288000" cy="288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15875">
            <a:solidFill>
              <a:schemeClr val="bg2">
                <a:lumMod val="50000"/>
                <a:lumOff val="50000"/>
              </a:schemeClr>
            </a:solidFill>
          </a:ln>
          <a:effectLst>
            <a:glow rad="101600">
              <a:schemeClr val="bg2">
                <a:lumMod val="75000"/>
                <a:lumOff val="25000"/>
                <a:alpha val="6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  <p:sp>
        <p:nvSpPr>
          <p:cNvPr id="10" name="Rettangolo 7" descr="sequenza temporale">
            <a:extLst>
              <a:ext uri="{FF2B5EF4-FFF2-40B4-BE49-F238E27FC236}">
                <a16:creationId xmlns:a16="http://schemas.microsoft.com/office/drawing/2014/main" id="{2B8D0290-68FF-400B-B201-1F38FEE76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55756" y="3429000"/>
            <a:ext cx="4212000" cy="45719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  <p:sp>
        <p:nvSpPr>
          <p:cNvPr id="11" name="Ovale 9" descr="elemento decorativo">
            <a:extLst>
              <a:ext uri="{FF2B5EF4-FFF2-40B4-BE49-F238E27FC236}">
                <a16:creationId xmlns:a16="http://schemas.microsoft.com/office/drawing/2014/main" id="{6A7147D9-5182-4F63-A1F6-2C7F380BC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1739" y="3303035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9525"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  <p:sp>
        <p:nvSpPr>
          <p:cNvPr id="15" name="Ovale 14" descr="elemento decorativo">
            <a:extLst>
              <a:ext uri="{FF2B5EF4-FFF2-40B4-BE49-F238E27FC236}">
                <a16:creationId xmlns:a16="http://schemas.microsoft.com/office/drawing/2014/main" id="{3184FF17-95E1-488F-85D0-829B663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797" y="3290037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DED3C6-003C-4A2D-B351-F00A04BF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09" y="747206"/>
            <a:ext cx="9502222" cy="1260000"/>
          </a:xfrm>
        </p:spPr>
        <p:txBody>
          <a:bodyPr rtlCol="0"/>
          <a:lstStyle/>
          <a:p>
            <a:pPr rtl="0"/>
            <a:r>
              <a:rPr lang="it-IT" dirty="0"/>
              <a:t>Coarse to fine Learning rate optimization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D511375-7F6F-C24F-96AC-F3CB6FE4F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228" y="2007206"/>
            <a:ext cx="9917596" cy="353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94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What’s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?</a:t>
            </a:r>
          </a:p>
        </p:txBody>
      </p:sp>
      <p:pic>
        <p:nvPicPr>
          <p:cNvPr id="7" name="Immagine 6" descr="icona di lente di ingrandimento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116" y="896700"/>
            <a:ext cx="685800" cy="68580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E8A47E-9D4A-4D70-B23A-B0AC3757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Unet</a:t>
            </a:r>
          </a:p>
          <a:p>
            <a:pPr rtl="0"/>
            <a:r>
              <a:rPr lang="it-IT" dirty="0"/>
              <a:t>PSP-net</a:t>
            </a:r>
          </a:p>
          <a:p>
            <a:pPr rtl="0"/>
            <a:r>
              <a:rPr lang="it-IT" dirty="0"/>
              <a:t>VGG</a:t>
            </a:r>
          </a:p>
        </p:txBody>
      </p:sp>
    </p:spTree>
    <p:extLst>
      <p:ext uri="{BB962C8B-B14F-4D97-AF65-F5344CB8AC3E}">
        <p14:creationId xmlns:p14="http://schemas.microsoft.com/office/powerpoint/2010/main" val="168214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Quale loss function scegliere?</a:t>
            </a:r>
          </a:p>
        </p:txBody>
      </p:sp>
      <p:pic>
        <p:nvPicPr>
          <p:cNvPr id="7" name="Immagine 6" descr="icona di lente di ingrandimento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116" y="896700"/>
            <a:ext cx="685800" cy="68580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E8A47E-9D4A-4D70-B23A-B0AC3757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Il primo obiettivo del nostro lavoro è stato determinare quale loss function fosse più adatta al nostro problema.</a:t>
            </a:r>
          </a:p>
        </p:txBody>
      </p:sp>
    </p:spTree>
    <p:extLst>
      <p:ext uri="{BB962C8B-B14F-4D97-AF65-F5344CB8AC3E}">
        <p14:creationId xmlns:p14="http://schemas.microsoft.com/office/powerpoint/2010/main" val="27762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pagina arricciata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527" y="549804"/>
            <a:ext cx="1157288" cy="115728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Cross entropy loss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 fontScale="85000" lnSpcReduction="20000"/>
          </a:bodyPr>
          <a:lstStyle/>
          <a:p>
            <a:r>
              <a:rPr lang="it-IT" dirty="0"/>
              <a:t>Poiché la cross entropy valuta le previsioni di classe per ciascun vettore di pixel singolarmente e quindi fa una media su tutti i pixel, stiamo essenzialmente affermando un apprendimento uguale per ogni pixel dell'immagine. Questo può essere un problema se le varie classi hanno una rappresentazione </a:t>
            </a:r>
            <a:r>
              <a:rPr lang="it-IT" b="1" dirty="0"/>
              <a:t>sbilanciata nell'immagine</a:t>
            </a:r>
            <a:r>
              <a:rPr lang="it-IT" dirty="0"/>
              <a:t>, poiché l'allenamento può essere dominato dalla classe più diffusa..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A07BAC93-B5FD-F24C-948C-95B9385B6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31242" y="1324891"/>
            <a:ext cx="7543800" cy="4208217"/>
          </a:xfrm>
        </p:spPr>
      </p:pic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1CE1DA-3FCD-4498-BCBB-3618ED94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pc="-80" dirty="0"/>
              <a:t>Analizziamo i dati: un campione</a:t>
            </a:r>
          </a:p>
        </p:txBody>
      </p:sp>
      <p:pic>
        <p:nvPicPr>
          <p:cNvPr id="13" name="Immagine 12" descr="icona di carta e penna">
            <a:extLst>
              <a:ext uri="{FF2B5EF4-FFF2-40B4-BE49-F238E27FC236}">
                <a16:creationId xmlns:a16="http://schemas.microsoft.com/office/drawing/2014/main" id="{CE889C08-FD1F-4AE0-9D82-E718A6E92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309" y="778138"/>
            <a:ext cx="814387" cy="814387"/>
          </a:xfrm>
          <a:prstGeom prst="rect">
            <a:avLst/>
          </a:prstGeom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BECD2AB-7B57-4093-A2C5-E0BA92038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Immagine campione del dataset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97B01CB-70D1-4DA6-A9BF-B0BA77A16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it-IT" dirty="0"/>
              <a:t>Class pixels frequency</a:t>
            </a: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C01E2B16-3FB4-9E47-AFC5-A14B07B26B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85800" y="2870200"/>
            <a:ext cx="4970562" cy="3058808"/>
          </a:xfrm>
        </p:spPr>
      </p:pic>
      <p:pic>
        <p:nvPicPr>
          <p:cNvPr id="19" name="Segnaposto contenuto 18">
            <a:extLst>
              <a:ext uri="{FF2B5EF4-FFF2-40B4-BE49-F238E27FC236}">
                <a16:creationId xmlns:a16="http://schemas.microsoft.com/office/drawing/2014/main" id="{8C41567C-8727-0C40-83E9-255D1046D12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6548805" y="2870200"/>
            <a:ext cx="4699853" cy="2916238"/>
          </a:xfrm>
        </p:spPr>
      </p:pic>
    </p:spTree>
    <p:extLst>
      <p:ext uri="{BB962C8B-B14F-4D97-AF65-F5344CB8AC3E}">
        <p14:creationId xmlns:p14="http://schemas.microsoft.com/office/powerpoint/2010/main" val="144521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1305F2-4D75-4D76-BA59-F00627AB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Quale alternativa utilizzare</a:t>
            </a:r>
          </a:p>
        </p:txBody>
      </p:sp>
      <p:sp>
        <p:nvSpPr>
          <p:cNvPr id="5" name="Casella di testo 4">
            <a:extLst>
              <a:ext uri="{FF2B5EF4-FFF2-40B4-BE49-F238E27FC236}">
                <a16:creationId xmlns:a16="http://schemas.microsoft.com/office/drawing/2014/main" id="{C964FC16-E9FB-469F-90C3-177A60236474}"/>
              </a:ext>
            </a:extLst>
          </p:cNvPr>
          <p:cNvSpPr txBox="1"/>
          <p:nvPr/>
        </p:nvSpPr>
        <p:spPr>
          <a:xfrm>
            <a:off x="6720461" y="685602"/>
            <a:ext cx="419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it-IT" sz="6600" b="1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CB4E0E-ECE5-4628-8AFC-87C9EFB08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Intuitivamente: massimizzare l’overlapping delle regioni di pixel predette.</a:t>
            </a:r>
          </a:p>
          <a:p>
            <a:pPr rtl="0"/>
            <a:r>
              <a:rPr lang="it-IT" dirty="0"/>
              <a:t>Perché non utilizzare una loss function che mappi bene questo concetto?</a:t>
            </a:r>
          </a:p>
        </p:txBody>
      </p:sp>
    </p:spTree>
    <p:extLst>
      <p:ext uri="{BB962C8B-B14F-4D97-AF65-F5344CB8AC3E}">
        <p14:creationId xmlns:p14="http://schemas.microsoft.com/office/powerpoint/2010/main" val="86265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pagina arricciata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527" y="549804"/>
            <a:ext cx="1157288" cy="115728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Iou – jaccard index loss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r>
              <a:rPr lang="it-IT" dirty="0"/>
              <a:t>La Intersection over Union (IoU), indicata anche come indice di Jaccard, è essenzialmente un metodo per quantificare la percentuale di sovrapposizione tra la maschera target e il nostro risultato di predizione.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B3B2B8A6-34A4-FA40-AB73-4671F3A21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43599" y="1380185"/>
            <a:ext cx="5253370" cy="4097629"/>
          </a:xfrm>
        </p:spPr>
      </p:pic>
    </p:spTree>
    <p:extLst>
      <p:ext uri="{BB962C8B-B14F-4D97-AF65-F5344CB8AC3E}">
        <p14:creationId xmlns:p14="http://schemas.microsoft.com/office/powerpoint/2010/main" val="3958137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4BA199-95B7-41B3-9A72-44BD819B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Problematiche &amp; soluzioni</a:t>
            </a:r>
          </a:p>
        </p:txBody>
      </p:sp>
      <p:pic>
        <p:nvPicPr>
          <p:cNvPr id="10" name="Immagine 9" descr="icona martelletto ">
            <a:extLst>
              <a:ext uri="{FF2B5EF4-FFF2-40B4-BE49-F238E27FC236}">
                <a16:creationId xmlns:a16="http://schemas.microsoft.com/office/drawing/2014/main" id="{4CC9C727-CD5E-461F-9DE1-B579A54D1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012" y="600024"/>
            <a:ext cx="1171575" cy="11715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44B0985-002E-41EF-80D7-888D4326178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rtlCol="0">
                <a:normAutofit/>
              </a:bodyPr>
              <a:lstStyle/>
              <a:p>
                <a:r>
                  <a:rPr lang="it-IT" dirty="0"/>
                  <a:t>La IoU definita come: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𝐼𝑜𝑈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nary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∪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it-IT" dirty="0"/>
                  <a:t> </a:t>
                </a:r>
                <a:br>
                  <a:rPr lang="it-IT" dirty="0"/>
                </a:br>
                <a:r>
                  <a:rPr lang="it-IT" dirty="0"/>
                  <a:t>non è differenziabile e non adatta per la backpropagation </a:t>
                </a:r>
                <a:r>
                  <a:rPr lang="it-IT" dirty="0">
                    <a:sym typeface="Wingdings" pitchFamily="2" charset="2"/>
                  </a:rPr>
                  <a:t></a:t>
                </a: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44B0985-002E-41EF-80D7-888D432617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251" t="-51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contenuto 3">
                <a:extLst>
                  <a:ext uri="{FF2B5EF4-FFF2-40B4-BE49-F238E27FC236}">
                    <a16:creationId xmlns:a16="http://schemas.microsoft.com/office/drawing/2014/main" id="{2846FF52-309D-45FC-A407-74955F1EF15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rtlCol="0">
                <a:normAutofit/>
              </a:bodyPr>
              <a:lstStyle/>
              <a:p>
                <a:pPr rtl="0"/>
                <a:r>
                  <a:rPr lang="it-IT" dirty="0"/>
                  <a:t>Possiamo utilizzare un’approssimazione di questa quantità per rendere differenziabile questa funzione:</a:t>
                </a:r>
                <a:br>
                  <a:rPr lang="it-IT" dirty="0"/>
                </a:b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𝐼𝑜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𝐽𝑎𝑐𝑐𝑎𝑟𝑑𝐿𝑜𝑠𝑠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𝐼𝑜𝑈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it-IT" dirty="0"/>
              </a:p>
              <a:p>
                <a:r>
                  <a:rPr lang="it-IT" dirty="0"/>
                  <a:t>T ∗ P è la moltiplicazione degli elementi di T e P. Ciò fornisce un'approssimazione di intersezione dando la probabilità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it-IT" dirty="0"/>
                  <a:t>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è 1 e dando 0 altrimenti. </a:t>
                </a:r>
              </a:p>
              <a:p>
                <a:r>
                  <a:rPr lang="it-IT" dirty="0"/>
                  <a:t>Come loss function </a:t>
                </a:r>
                <a:r>
                  <a:rPr lang="it-IT" u="sng" dirty="0"/>
                  <a:t>il suo valore massimo è pari ad 1 mentre il minimo deve avvicinarsi a 0</a:t>
                </a:r>
              </a:p>
            </p:txBody>
          </p:sp>
        </mc:Choice>
        <mc:Fallback>
          <p:sp>
            <p:nvSpPr>
              <p:cNvPr id="4" name="Segnaposto contenuto 3">
                <a:extLst>
                  <a:ext uri="{FF2B5EF4-FFF2-40B4-BE49-F238E27FC236}">
                    <a16:creationId xmlns:a16="http://schemas.microsoft.com/office/drawing/2014/main" id="{2846FF52-309D-45FC-A407-74955F1EF1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5"/>
                <a:stretch>
                  <a:fillRect l="-251" r="-10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B64DDB44-B109-954A-8D42-A60E35C7C79A}"/>
              </a:ext>
            </a:extLst>
          </p:cNvPr>
          <p:cNvSpPr txBox="1"/>
          <p:nvPr/>
        </p:nvSpPr>
        <p:spPr>
          <a:xfrm>
            <a:off x="1550020" y="6066263"/>
            <a:ext cx="873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Ref</a:t>
            </a:r>
            <a:r>
              <a:rPr lang="it-IT" dirty="0"/>
              <a:t>: </a:t>
            </a:r>
            <a:r>
              <a:rPr lang="it-IT" dirty="0">
                <a:hlinkClick r:id="rId6"/>
              </a:rPr>
              <a:t>https://www.ai.rug.nl/~mwiering/GROUP/ARTICLES/DNN_IOU_SEGMENTATION.pdf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0143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Loss function design</a:t>
            </a:r>
          </a:p>
        </p:txBody>
      </p:sp>
      <p:pic>
        <p:nvPicPr>
          <p:cNvPr id="7" name="Immagine 6" descr="icona di lente di ingrandimento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116" y="896700"/>
            <a:ext cx="685800" cy="68580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E8A47E-9D4A-4D70-B23A-B0AC3757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Keras non implementa direttamente la IoU loss function </a:t>
            </a:r>
            <a:r>
              <a:rPr lang="it-IT" dirty="0">
                <a:sym typeface="Wingdings" pitchFamily="2" charset="2"/>
              </a:rPr>
              <a:t></a:t>
            </a:r>
            <a:endParaRPr lang="it-IT" dirty="0"/>
          </a:p>
          <a:p>
            <a:pPr rtl="0"/>
            <a:r>
              <a:rPr lang="it-IT" dirty="0"/>
              <a:t>Una possibilità sarebbe quella di implementarla from scratch, ma…</a:t>
            </a:r>
          </a:p>
          <a:p>
            <a:pPr marL="0" indent="0" rtl="0">
              <a:buNone/>
            </a:pPr>
            <a:endParaRPr lang="it-IT" dirty="0"/>
          </a:p>
          <a:p>
            <a:pPr marL="0" indent="0" rtl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2E7374E-2565-AE48-A58A-A9267C7CC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564" y="3054140"/>
            <a:ext cx="4584700" cy="155252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966B190-2038-4F4E-8AD8-BABFC6B8C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214065">
            <a:off x="6389457" y="2853360"/>
            <a:ext cx="715405" cy="162401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17E76C4-446E-C443-B9BB-964BA1FAA4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4916" y="3429000"/>
            <a:ext cx="4055858" cy="58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3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Ulteriori alternative</a:t>
            </a:r>
          </a:p>
        </p:txBody>
      </p:sp>
      <p:pic>
        <p:nvPicPr>
          <p:cNvPr id="7" name="Immagine 6" descr="icona di lente di ingrandimento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116" y="896700"/>
            <a:ext cx="685800" cy="68580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E8A47E-9D4A-4D70-B23A-B0AC3757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DICE loss: scrivi qualcosa</a:t>
            </a:r>
          </a:p>
        </p:txBody>
      </p:sp>
    </p:spTree>
    <p:extLst>
      <p:ext uri="{BB962C8B-B14F-4D97-AF65-F5344CB8AC3E}">
        <p14:creationId xmlns:p14="http://schemas.microsoft.com/office/powerpoint/2010/main" val="1909642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104513_TF22736411" id="{77B4F02E-2082-4C16-88BE-3EF596424714}" vid="{2D6AC8E5-9E7E-4EB1-90C1-0558899DC86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63CD11F-9FDB-4628-B708-63BFB2D681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BF972C-B81A-46A3-BFB2-A01F0B5DBC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3E21D3-7788-4819-8437-C5C4B0C5D46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Celestiale</Template>
  <TotalTime>0</TotalTime>
  <Words>588</Words>
  <Application>Microsoft Macintosh PowerPoint</Application>
  <PresentationFormat>Widescreen</PresentationFormat>
  <Paragraphs>64</Paragraphs>
  <Slides>16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Corbel</vt:lpstr>
      <vt:lpstr>Celestiale</vt:lpstr>
      <vt:lpstr>Loss function, metriche e hyperparameters opt</vt:lpstr>
      <vt:lpstr>Quale loss function scegliere?</vt:lpstr>
      <vt:lpstr>Cross entropy loss</vt:lpstr>
      <vt:lpstr>Analizziamo i dati: un campione</vt:lpstr>
      <vt:lpstr>Quale alternativa utilizzare</vt:lpstr>
      <vt:lpstr>Iou – jaccard index loss</vt:lpstr>
      <vt:lpstr>Problematiche &amp; soluzioni</vt:lpstr>
      <vt:lpstr>Loss function design</vt:lpstr>
      <vt:lpstr>Ulteriori alternative</vt:lpstr>
      <vt:lpstr>Metriche</vt:lpstr>
      <vt:lpstr>Un esempio</vt:lpstr>
      <vt:lpstr>Un esempio</vt:lpstr>
      <vt:lpstr>Intersect over union</vt:lpstr>
      <vt:lpstr>workflow</vt:lpstr>
      <vt:lpstr>Coarse to fine Learning rate optimization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/>
  <cp:revision>1</cp:revision>
  <dcterms:created xsi:type="dcterms:W3CDTF">2020-06-11T15:03:20Z</dcterms:created>
  <dcterms:modified xsi:type="dcterms:W3CDTF">2020-06-11T18:01:28Z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