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8" r:id="rId5"/>
    <p:sldId id="275" r:id="rId6"/>
    <p:sldId id="269" r:id="rId7"/>
    <p:sldId id="274" r:id="rId8"/>
    <p:sldId id="267" r:id="rId9"/>
    <p:sldId id="277" r:id="rId10"/>
    <p:sldId id="276" r:id="rId11"/>
    <p:sldId id="278" r:id="rId12"/>
    <p:sldId id="279" r:id="rId13"/>
    <p:sldId id="280" r:id="rId14"/>
    <p:sldId id="282" r:id="rId15"/>
    <p:sldId id="283" r:id="rId16"/>
    <p:sldId id="284" r:id="rId17"/>
    <p:sldId id="271" r:id="rId18"/>
    <p:sldId id="262" r:id="rId19"/>
    <p:sldId id="285" r:id="rId2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2" autoAdjust="0"/>
    <p:restoredTop sz="81530" autoAdjust="0"/>
  </p:normalViewPr>
  <p:slideViewPr>
    <p:cSldViewPr snapToGrid="0">
      <p:cViewPr varScale="1">
        <p:scale>
          <a:sx n="97" d="100"/>
          <a:sy n="9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16/06/20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16/06/20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#Harmonic_mean_of_two_number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972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9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82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62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2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26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lavoro affermano che le operazioni di intersezioni e unione (quel set di simboli non sono differenziabili)</a:t>
            </a:r>
            <a:br>
              <a:rPr lang="it-IT" dirty="0"/>
            </a:br>
            <a:r>
              <a:rPr lang="it-IT" dirty="0"/>
              <a:t>Anche se ricordi scriverlo non fa male: differenziabile è più forte di derivabile: derivabilità + continuità</a:t>
            </a:r>
          </a:p>
          <a:p>
            <a:r>
              <a:rPr lang="it-IT" dirty="0"/>
              <a:t>Nel lavoro affermano che per potere applicare come loss function questa misura T e P dovrebbero essere o 1 o 0; ma P è la </a:t>
            </a:r>
            <a:r>
              <a:rPr lang="it-IT" dirty="0" err="1"/>
              <a:t>probabilita</a:t>
            </a:r>
            <a:r>
              <a:rPr lang="it-IT" dirty="0"/>
              <a:t> in uscita ad esempio da una </a:t>
            </a:r>
            <a:r>
              <a:rPr lang="it-IT" dirty="0" err="1"/>
              <a:t>sigmoide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3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Considerata una semimetrica dato che non soddisfa la disuguaglianza triangolare</a:t>
            </a:r>
          </a:p>
          <a:p>
            <a:r>
              <a:rPr lang="it-IT" dirty="0"/>
              <a:t>Legame con IoU: IoU = </a:t>
            </a:r>
            <a:r>
              <a:rPr lang="it-IT" dirty="0" err="1"/>
              <a:t>S</a:t>
            </a:r>
            <a:r>
              <a:rPr lang="it-IT" dirty="0"/>
              <a:t>/(2-S) dove </a:t>
            </a:r>
            <a:r>
              <a:rPr lang="it-IT" dirty="0" err="1"/>
              <a:t>S</a:t>
            </a:r>
            <a:r>
              <a:rPr lang="it-IT" dirty="0"/>
              <a:t> = dice </a:t>
            </a:r>
            <a:r>
              <a:rPr lang="it-IT" dirty="0" err="1"/>
              <a:t>coeff</a:t>
            </a:r>
            <a:endParaRPr lang="it-IT" dirty="0"/>
          </a:p>
          <a:p>
            <a:r>
              <a:rPr lang="it-IT" dirty="0"/>
              <a:t>Legame tra dice e F1 score =&gt; dice = f1 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it-IT" sz="1200" b="1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score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armonic mean"/>
              </a:rPr>
              <a:t>harmonic mean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precision and recall: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 precision * recall/(precision+recall) [focalizzata su true positive e false negative]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Precisione = true P / false P + true P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 / false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true P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2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16/06/20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ai.rug.nl/~mwiering/GROUP/ARTICLES/DNN_IOU_SEGMENTATION.pdf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cona colonna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Loss function, metriche e hyperparameters opt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Metriche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La definizione delle metriche è stato un altro punto fondamentale della nostra progettazione: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L’osservazione e utilizzo di metriche errate potrebbe portare ad una valutazione ingenua delle prestazioni! </a:t>
            </a:r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568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Un esempio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09" y="778138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Immagine da segmentare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Ground Truth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D3064A0-1787-3C4E-A96E-E7A395C1A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43237" y="2870200"/>
            <a:ext cx="2887364" cy="2916238"/>
          </a:xfr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266B3E99-103C-0444-81EB-B3AB0844BC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7455049" y="2870200"/>
            <a:ext cx="2887364" cy="2916238"/>
          </a:xfrm>
        </p:spPr>
      </p:pic>
    </p:spTree>
    <p:extLst>
      <p:ext uri="{BB962C8B-B14F-4D97-AF65-F5344CB8AC3E}">
        <p14:creationId xmlns:p14="http://schemas.microsoft.com/office/powerpoint/2010/main" val="216434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Un esempio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0E8A47E-9D4A-4D70-B23A-B0AC37572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rtl="0"/>
                <a:r>
                  <a:rPr lang="it-IT" dirty="0"/>
                  <a:t>Se avessi un modello con una pixel accuracy del </a:t>
                </a:r>
                <a:r>
                  <a:rPr lang="it-IT" b="1" dirty="0"/>
                  <a:t>95% </a:t>
                </a:r>
                <a:r>
                  <a:rPr lang="it-IT" dirty="0"/>
                  <a:t> mi aspetterei delle buone prestazioni, ma il risultato potrebbe essere questo: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it-IT" b="1" dirty="0"/>
              </a:p>
              <a:p>
                <a:pPr marL="0" indent="0" rtl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0E8A47E-9D4A-4D70-B23A-B0AC37572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51" t="-6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0CA1EC62-2D24-BD4A-A5DA-0A44916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295" y="2897400"/>
            <a:ext cx="3147516" cy="31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IntersectION over union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La metrica che abbiamo scelto per avere una valutazione più veritiera dei modelli è stata la IoU</a:t>
            </a:r>
          </a:p>
          <a:p>
            <a:pPr rtl="0"/>
            <a:r>
              <a:rPr lang="it-IT" dirty="0"/>
              <a:t>In questo caso abbiamo creato una nostra implementazione della metrica sfruttando la libreria numpy per la prototipazione in locale ed una volta ottenuto il risultato abbiamo ‘traslato’ l’implementazione sulle api messe a disposizione da Keras. 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rtl="0"/>
            <a:r>
              <a:rPr lang="it-IT" dirty="0"/>
              <a:t>Tale metrica è stata inoltre sfruttata per salvare il modello migliore durante l’addestramento mediante le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Callbacks API messe a disposizione da Keras.</a:t>
            </a:r>
          </a:p>
          <a:p>
            <a:pPr rtl="0"/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789515-95CE-5640-AE02-9F038788A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729" y="3148496"/>
            <a:ext cx="8343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7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workflow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25" y="868126"/>
            <a:ext cx="742950" cy="742950"/>
          </a:xfrm>
          <a:prstGeom prst="rect">
            <a:avLst/>
          </a:prstGeom>
        </p:spPr>
      </p:pic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94706" y="2389681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Loss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5772" y="2344032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Metriche</a:t>
            </a: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8830" y="2243495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Hyperparameter optimization STUB</a:t>
            </a:r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522" y="3307860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55756" y="3429000"/>
            <a:ext cx="4212000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39" y="3303035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797" y="3290037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09" y="747206"/>
            <a:ext cx="9502222" cy="1260000"/>
          </a:xfrm>
        </p:spPr>
        <p:txBody>
          <a:bodyPr rtlCol="0"/>
          <a:lstStyle/>
          <a:p>
            <a:pPr rtl="0"/>
            <a:r>
              <a:rPr lang="it-IT" dirty="0"/>
              <a:t>Coarse to fine Learning rate optimization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511375-7F6F-C24F-96AC-F3CB6FE4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28" y="2007206"/>
            <a:ext cx="9917596" cy="35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What’s next?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Unet</a:t>
            </a:r>
          </a:p>
          <a:p>
            <a:pPr rtl="0"/>
            <a:r>
              <a:rPr lang="it-IT" dirty="0"/>
              <a:t>PSP-net</a:t>
            </a:r>
          </a:p>
          <a:p>
            <a:pPr rtl="0"/>
            <a:r>
              <a:rPr lang="it-IT" dirty="0"/>
              <a:t>VGG</a:t>
            </a:r>
          </a:p>
        </p:txBody>
      </p:sp>
    </p:spTree>
    <p:extLst>
      <p:ext uri="{BB962C8B-B14F-4D97-AF65-F5344CB8AC3E}">
        <p14:creationId xmlns:p14="http://schemas.microsoft.com/office/powerpoint/2010/main" val="168214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Quale loss function scegliere?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Il primo obiettivo del nostro lavoro è stato determinare quale loss function fosse più adatta al nostro problema.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Cross entropy loss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it-IT" dirty="0"/>
              <a:t>Poiché la cross entropy valuta le previsioni di classe per ciascun vettore di pixel singolarmente e quindi fa una media su tutti i pixel, stiamo essenzialmente affermando un apprendimento uguale per ogni pixel dell'immagine. Questo può essere un problema se le varie classi hanno una rappresentazione </a:t>
            </a:r>
            <a:r>
              <a:rPr lang="it-IT" b="1" dirty="0"/>
              <a:t>sbilanciata nell'immagine</a:t>
            </a:r>
            <a:r>
              <a:rPr lang="it-IT" dirty="0"/>
              <a:t>, poiché l'allenamento può essere dominato dalla classe più diffusa..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07BAC93-B5FD-F24C-948C-95B9385B6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31242" y="1324891"/>
            <a:ext cx="7543800" cy="4208217"/>
          </a:xfr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Analizziamo i dati: un campione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09" y="778138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Immagine campione del dataset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Class pixels frequency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01E2B16-3FB4-9E47-AFC5-A14B07B26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0" y="2870200"/>
            <a:ext cx="4970562" cy="3058808"/>
          </a:xfrm>
        </p:spPr>
      </p:pic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8C41567C-8727-0C40-83E9-255D1046D1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548805" y="2870200"/>
            <a:ext cx="4699853" cy="2916238"/>
          </a:xfr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Quale alternativa utilizzare</a:t>
            </a:r>
          </a:p>
        </p:txBody>
      </p:sp>
      <p:sp>
        <p:nvSpPr>
          <p:cNvPr id="5" name="Casella di testo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6720461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6600" b="1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Intuitivamente: massimizzare l’overlapping delle regioni di pixel predette.</a:t>
            </a:r>
          </a:p>
          <a:p>
            <a:pPr rtl="0"/>
            <a:r>
              <a:rPr lang="it-IT" dirty="0"/>
              <a:t>Perché non utilizzare una loss function che mappi bene questo concetto?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Iou – jaccard index loss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it-IT" dirty="0"/>
              <a:t>La Intersection over Union (IoU), indicata anche come indice di Jaccard, è essenzialmente un metodo per quantificare la percentuale di sovrapposizione tra la maschera target e il nostro risultato di predizione.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3B2B8A6-34A4-FA40-AB73-4671F3A21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43599" y="1380185"/>
            <a:ext cx="5253370" cy="4097629"/>
          </a:xfrm>
        </p:spPr>
      </p:pic>
    </p:spTree>
    <p:extLst>
      <p:ext uri="{BB962C8B-B14F-4D97-AF65-F5344CB8AC3E}">
        <p14:creationId xmlns:p14="http://schemas.microsoft.com/office/powerpoint/2010/main" val="39581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Problematiche &amp; soluzioni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12" y="600024"/>
            <a:ext cx="1171575" cy="1171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4B0985-002E-41EF-80D7-888D432617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it-IT" dirty="0"/>
                  <a:t>La IoU definita come: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:br>
                  <a:rPr lang="it-IT" dirty="0"/>
                </a:br>
                <a:r>
                  <a:rPr lang="it-IT" dirty="0"/>
                  <a:t>non è differenziabile e non adatta per la backpropagation </a:t>
                </a:r>
                <a:r>
                  <a:rPr lang="it-IT" dirty="0">
                    <a:sym typeface="Wingdings" pitchFamily="2" charset="2"/>
                  </a:rPr>
                  <a:t>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4B0985-002E-41EF-80D7-888D43261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51" t="-51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2846FF52-309D-45FC-A407-74955F1EF15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it-IT" dirty="0"/>
                  <a:t>Possiamo utilizzare un’approssimazione di questa quantità per rendere differenziabile questa funzione: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𝐼𝑜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𝐽𝑎𝑐𝑐𝑎𝑟𝑑𝐿𝑜𝑠𝑠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𝐼𝑜𝑈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 ∗ P è la moltiplicazione degli elementi di T e P. Ciò fornisce un'approssimazione di intersezione dando la probabilità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1 e dando 0 altrimenti. </a:t>
                </a:r>
              </a:p>
              <a:p>
                <a:r>
                  <a:rPr lang="it-IT" dirty="0"/>
                  <a:t>Come loss function </a:t>
                </a:r>
                <a:r>
                  <a:rPr lang="it-IT" u="sng" dirty="0"/>
                  <a:t>il suo valore massimo è pari ad 1 mentre il minimo deve avvicinarsi a 0</a:t>
                </a:r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2846FF52-309D-45FC-A407-74955F1EF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51" r="-1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4DDB44-B109-954A-8D42-A60E35C7C79A}"/>
              </a:ext>
            </a:extLst>
          </p:cNvPr>
          <p:cNvSpPr txBox="1"/>
          <p:nvPr/>
        </p:nvSpPr>
        <p:spPr>
          <a:xfrm>
            <a:off x="1550020" y="6066263"/>
            <a:ext cx="873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Ref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https://www.ai.rug.nl/~mwiering/GROUP/ARTICLES/DNN_IOU_SEGMENTATION.pdf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Loss function design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Keras non implementa direttamente la IoU loss function </a:t>
            </a:r>
            <a:r>
              <a:rPr lang="it-IT" dirty="0">
                <a:sym typeface="Wingdings" pitchFamily="2" charset="2"/>
              </a:rPr>
              <a:t></a:t>
            </a:r>
            <a:endParaRPr lang="it-IT" dirty="0"/>
          </a:p>
          <a:p>
            <a:pPr rtl="0"/>
            <a:r>
              <a:rPr lang="it-IT" dirty="0"/>
              <a:t>Una possibilità sarebbe quella di implementarla from scratch, ma…</a:t>
            </a:r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E7374E-2565-AE48-A58A-A9267C7C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64" y="3054140"/>
            <a:ext cx="4584700" cy="155252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966B190-2038-4F4E-8AD8-BABFC6B8C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14065">
            <a:off x="6389457" y="2853360"/>
            <a:ext cx="715405" cy="16240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17E76C4-446E-C443-B9BB-964BA1FAA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916" y="3429000"/>
            <a:ext cx="4055858" cy="5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alternative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16" y="896700"/>
            <a:ext cx="68580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0E8A47E-9D4A-4D70-B23A-B0AC37572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rtl="0"/>
                <a:r>
                  <a:rPr lang="it-IT" dirty="0"/>
                  <a:t>Altra popolare loss/metrica è la DICE: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 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it-IT" dirty="0"/>
                  <a:t> ;</a:t>
                </a:r>
              </a:p>
              <a:p>
                <a:pPr rtl="0"/>
                <a:r>
                  <a:rPr lang="it-IT" dirty="0"/>
                  <a:t>Empiricamente la Jaccard Loss  ci ha restituito risultati migliori!</a:t>
                </a:r>
              </a:p>
              <a:p>
                <a:pPr marL="0" indent="0" rtl="0">
                  <a:buNone/>
                </a:pPr>
                <a:r>
                  <a:rPr lang="it-IT" dirty="0"/>
                  <a:t> 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0E8A47E-9D4A-4D70-B23A-B0AC37572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4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0</TotalTime>
  <Words>691</Words>
  <Application>Microsoft Macintosh PowerPoint</Application>
  <PresentationFormat>Widescreen</PresentationFormat>
  <Paragraphs>73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Celestiale</vt:lpstr>
      <vt:lpstr>Loss function, metriche e hyperparameters opt</vt:lpstr>
      <vt:lpstr>Quale loss function scegliere?</vt:lpstr>
      <vt:lpstr>Cross entropy loss</vt:lpstr>
      <vt:lpstr>Analizziamo i dati: un campione</vt:lpstr>
      <vt:lpstr>Quale alternativa utilizzare</vt:lpstr>
      <vt:lpstr>Iou – jaccard index loss</vt:lpstr>
      <vt:lpstr>Problematiche &amp; soluzioni</vt:lpstr>
      <vt:lpstr>Loss function design</vt:lpstr>
      <vt:lpstr>alternative</vt:lpstr>
      <vt:lpstr>Metriche</vt:lpstr>
      <vt:lpstr>Un esempio</vt:lpstr>
      <vt:lpstr>Un esempio</vt:lpstr>
      <vt:lpstr>IntersectION over union</vt:lpstr>
      <vt:lpstr>workflow</vt:lpstr>
      <vt:lpstr>Coarse to fine Learning rate optimization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2020-06-11T15:03:20Z</dcterms:created>
  <dcterms:modified xsi:type="dcterms:W3CDTF">2020-06-16T08:57:42Z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