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8" r:id="rId5"/>
    <p:sldId id="267" r:id="rId6"/>
    <p:sldId id="262" r:id="rId7"/>
    <p:sldId id="277" r:id="rId8"/>
    <p:sldId id="269" r:id="rId9"/>
    <p:sldId id="282" r:id="rId10"/>
    <p:sldId id="279" r:id="rId11"/>
    <p:sldId id="278" r:id="rId12"/>
    <p:sldId id="272" r:id="rId13"/>
    <p:sldId id="280" r:id="rId14"/>
    <p:sldId id="281" r:id="rId15"/>
    <p:sldId id="283" r:id="rId16"/>
    <p:sldId id="273" r:id="rId1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 autoAdjust="0"/>
    <p:restoredTop sz="95915" autoAdjust="0"/>
  </p:normalViewPr>
  <p:slideViewPr>
    <p:cSldViewPr snapToGrid="0">
      <p:cViewPr varScale="1">
        <p:scale>
          <a:sx n="98" d="100"/>
          <a:sy n="98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15/06/20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15/06/20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92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C'è un aspetto negativo di avere un decodificatore </a:t>
            </a:r>
            <a:r>
              <a:rPr lang="it-IT" dirty="0" err="1"/>
              <a:t>upmap</a:t>
            </a:r>
            <a:r>
              <a:rPr lang="it-IT" dirty="0"/>
              <a:t> 8x alla fine è che non ci sono parametri apprendibili in essi, quindi i risultati che otteniamo sono imperfetti e non riesce a catturare informazioni ad alta risoluzione dall'immagine.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la convoluzione interna a questo livello in teoria si </a:t>
            </a:r>
            <a:r>
              <a:rPr lang="it-IT" dirty="0" err="1"/>
              <a:t>applicana</a:t>
            </a:r>
            <a:r>
              <a:rPr lang="it-IT" dirty="0"/>
              <a:t> un unico </a:t>
            </a:r>
            <a:r>
              <a:rPr lang="it-IT" dirty="0" err="1"/>
              <a:t>filte</a:t>
            </a:r>
            <a:r>
              <a:rPr lang="it-IT" dirty="0"/>
              <a:t> 1x1. Nella nostra </a:t>
            </a:r>
            <a:r>
              <a:rPr lang="it-IT" dirty="0" err="1"/>
              <a:t>implmentazione</a:t>
            </a:r>
            <a:r>
              <a:rPr lang="it-IT" dirty="0"/>
              <a:t> si </a:t>
            </a:r>
            <a:r>
              <a:rPr lang="it-IT" dirty="0" err="1"/>
              <a:t>applivano</a:t>
            </a:r>
            <a:r>
              <a:rPr lang="it-IT" dirty="0"/>
              <a:t> 512 filtri 1x1 ,consigliata dalla libreria.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83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52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86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73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15/06/20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cona colonna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PSP-NET &amp; </a:t>
            </a:r>
            <a:r>
              <a:rPr lang="it-IT" dirty="0" err="1"/>
              <a:t>ENSemBLE</a:t>
            </a:r>
            <a:r>
              <a:rPr lang="it-IT" dirty="0"/>
              <a:t>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/>
              <a:t>Gruppo 4 - </a:t>
            </a:r>
            <a:r>
              <a:rPr lang="it-IT" dirty="0" err="1"/>
              <a:t>food</a:t>
            </a:r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1981B-2210-BA44-947B-806DC77D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A36AB0-A61C-4247-8781-438CBD1C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L’idea di base è stata quella di implementare un semplice meccanismo di </a:t>
            </a:r>
            <a:r>
              <a:rPr lang="it-IT" dirty="0" err="1"/>
              <a:t>voting</a:t>
            </a:r>
            <a:r>
              <a:rPr lang="it-IT" dirty="0"/>
              <a:t> in modo da scegliere per ogni pixel, la predizione più votata su 3 modelli.</a:t>
            </a:r>
          </a:p>
          <a:p>
            <a:r>
              <a:rPr lang="it-IT" dirty="0"/>
              <a:t>In caso di voti discordanti viene scelta la predizione effettuata dalla rete più «affidabile» dal punto di vista delle prestazioni.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E82CAD63-AD4D-DC45-A885-29EB4722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93" y="1378438"/>
            <a:ext cx="4191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5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1981B-2210-BA44-947B-806DC77D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20" y="556353"/>
            <a:ext cx="4848225" cy="1260000"/>
          </a:xfrm>
        </p:spPr>
        <p:txBody>
          <a:bodyPr/>
          <a:lstStyle/>
          <a:p>
            <a:r>
              <a:rPr lang="it-IT" dirty="0"/>
              <a:t>QUALI modelli?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A36AB0-A61C-4247-8781-438CBD1C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927852"/>
            <a:ext cx="4848225" cy="3476617"/>
          </a:xfrm>
        </p:spPr>
        <p:txBody>
          <a:bodyPr/>
          <a:lstStyle/>
          <a:p>
            <a:r>
              <a:rPr lang="it-IT" dirty="0"/>
              <a:t>I modelli usati sono stati: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dirty="0"/>
              <a:t>UNET(VGG19)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dirty="0"/>
              <a:t>PSPNET(VGG19)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dirty="0"/>
              <a:t>UNET(VGG16)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9AA4236-A5A9-9E4E-A985-452240AC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442"/>
            <a:ext cx="12192000" cy="40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3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34D9B-F379-204F-B3C4-5C8D123E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>
            <a:normAutofit/>
          </a:bodyPr>
          <a:lstStyle/>
          <a:p>
            <a:r>
              <a:rPr lang="it-IT" dirty="0"/>
              <a:t>POSSIBILI SVILUPPI FUTURI</a:t>
            </a:r>
          </a:p>
        </p:txBody>
      </p:sp>
      <p:pic>
        <p:nvPicPr>
          <p:cNvPr id="6" name="Segnaposto immagine 5" descr="Immagine che contiene esterni, acqua, uomo, aria&#10;&#10;Descrizione generata automaticamente">
            <a:extLst>
              <a:ext uri="{FF2B5EF4-FFF2-40B4-BE49-F238E27FC236}">
                <a16:creationId xmlns:a16="http://schemas.microsoft.com/office/drawing/2014/main" id="{BD49C2A6-983E-DE44-8684-AEED0FD665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26" r="19324" b="2"/>
          <a:stretch/>
        </p:blipFill>
        <p:spPr>
          <a:xfrm>
            <a:off x="727574" y="914400"/>
            <a:ext cx="5749425" cy="4818185"/>
          </a:xfrm>
          <a:noFill/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CB1856-ACD1-7840-8337-F781C77E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dirty="0"/>
              <a:t>Voti ponderati per la </a:t>
            </a:r>
            <a:r>
              <a:rPr lang="it-IT" dirty="0" err="1"/>
              <a:t>confidence</a:t>
            </a:r>
            <a:endParaRPr lang="it-IT" dirty="0"/>
          </a:p>
          <a:p>
            <a:pPr marL="285750" indent="-285750">
              <a:buFont typeface="Wingdings" pitchFamily="2" charset="2"/>
              <a:buChar char="§"/>
            </a:pPr>
            <a:r>
              <a:rPr lang="it-IT" dirty="0" err="1"/>
              <a:t>Stacking</a:t>
            </a:r>
            <a:r>
              <a:rPr lang="it-IT" dirty="0"/>
              <a:t> di modelli </a:t>
            </a:r>
            <a:r>
              <a:rPr lang="it-IT" dirty="0" err="1"/>
              <a:t>Deep</a:t>
            </a:r>
            <a:r>
              <a:rPr lang="it-IT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11541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L’unione (anche tra modelli) fa la forza!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EEFCA6C-54AD-3C44-B972-22E739BA6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Almeno in questo caso🤣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0B65C38-DC32-C64E-8655-CCBE79E4F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Ed ora spazio ai risultati ottenuti !!!</a:t>
            </a:r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230" y="463775"/>
            <a:ext cx="9372137" cy="1260000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it-IT" sz="2800" dirty="0"/>
              <a:t>PSP-NET: Pyramid scene parsing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7515" y="2019185"/>
            <a:ext cx="6420368" cy="3110375"/>
          </a:xfrm>
        </p:spPr>
        <p:txBody>
          <a:bodyPr rtlCol="0" anchor="t">
            <a:normAutofit/>
          </a:bodyPr>
          <a:lstStyle/>
          <a:p>
            <a:pPr marL="0" indent="0" rtl="0">
              <a:lnSpc>
                <a:spcPct val="90000"/>
              </a:lnSpc>
              <a:buNone/>
            </a:pPr>
            <a:r>
              <a:rPr lang="it-IT" sz="1500" dirty="0"/>
              <a:t>PERCHE’ USARLA?</a:t>
            </a:r>
          </a:p>
          <a:p>
            <a:pPr>
              <a:lnSpc>
                <a:spcPct val="90000"/>
              </a:lnSpc>
            </a:pPr>
            <a:r>
              <a:rPr lang="it-IT" sz="1500" dirty="0"/>
              <a:t>Un’ analisi su più scale aiuta il processo di segmentazione di un immagine, il che è particolarmente vero all’interno del contesto alimentare [1]. </a:t>
            </a:r>
          </a:p>
          <a:p>
            <a:pPr>
              <a:lnSpc>
                <a:spcPct val="90000"/>
              </a:lnSpc>
            </a:pPr>
            <a:r>
              <a:rPr lang="it-IT" sz="1500" dirty="0"/>
              <a:t>Gli esseri umani osservano e riconoscono il cibo concentrandosi principalmente su colore e texture</a:t>
            </a:r>
          </a:p>
          <a:p>
            <a:pPr>
              <a:lnSpc>
                <a:spcPct val="90000"/>
              </a:lnSpc>
            </a:pPr>
            <a:r>
              <a:rPr lang="it-IT" sz="1500" dirty="0"/>
              <a:t>Spesso la trama delle texture si presentano in  scale differenti a seconda del tipo di cibo [1] dunque appare sensato il processo di estrazione delle feature maps su scale differenti.</a:t>
            </a:r>
          </a:p>
          <a:p>
            <a:pPr>
              <a:lnSpc>
                <a:spcPct val="90000"/>
              </a:lnSpc>
            </a:pPr>
            <a:r>
              <a:rPr lang="it-IT" sz="1500" dirty="0"/>
              <a:t>Inoltre con questa rete si riescono ad estrarre informazioni sul contesto generale dell’immagine dividendola in sotto-regioni di varia grandezza, il che può aiutare ulteriormente il processo di segmentazione dei vari cibi. </a:t>
            </a:r>
          </a:p>
          <a:p>
            <a:pPr>
              <a:lnSpc>
                <a:spcPct val="90000"/>
              </a:lnSpc>
            </a:pPr>
            <a:endParaRPr lang="it-IT" sz="1500" dirty="0"/>
          </a:p>
          <a:p>
            <a:pPr rtl="0">
              <a:lnSpc>
                <a:spcPct val="90000"/>
              </a:lnSpc>
            </a:pPr>
            <a:endParaRPr lang="it-IT" sz="15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68D1B1-69D0-AA46-AFB8-9AF15784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[1]</a:t>
            </a:r>
            <a:r>
              <a:rPr lang="it-IT" noProof="0" dirty="0" err="1"/>
              <a:t>Fully-Automatic</a:t>
            </a:r>
            <a:r>
              <a:rPr lang="it-IT" noProof="0" dirty="0"/>
              <a:t> </a:t>
            </a:r>
            <a:r>
              <a:rPr lang="it-IT" noProof="0" dirty="0" err="1"/>
              <a:t>Semantic</a:t>
            </a:r>
            <a:r>
              <a:rPr lang="it-IT" noProof="0" dirty="0"/>
              <a:t> </a:t>
            </a:r>
            <a:r>
              <a:rPr lang="it-IT" noProof="0" dirty="0" err="1"/>
              <a:t>Segmentation</a:t>
            </a:r>
            <a:r>
              <a:rPr lang="it-IT" noProof="0" dirty="0"/>
              <a:t> for </a:t>
            </a:r>
            <a:r>
              <a:rPr lang="it-IT" noProof="0" dirty="0" err="1"/>
              <a:t>Food</a:t>
            </a:r>
            <a:r>
              <a:rPr lang="it-IT" noProof="0" dirty="0"/>
              <a:t> </a:t>
            </a:r>
            <a:r>
              <a:rPr lang="it-IT" noProof="0" dirty="0" err="1"/>
              <a:t>Intake</a:t>
            </a:r>
            <a:r>
              <a:rPr lang="it-IT" noProof="0" dirty="0"/>
              <a:t> </a:t>
            </a:r>
            <a:r>
              <a:rPr lang="it-IT" noProof="0" dirty="0" err="1"/>
              <a:t>Tracking</a:t>
            </a:r>
            <a:r>
              <a:rPr lang="it-IT" noProof="0" dirty="0"/>
              <a:t> in Long-</a:t>
            </a:r>
            <a:r>
              <a:rPr lang="it-IT" noProof="0" dirty="0" err="1"/>
              <a:t>Term</a:t>
            </a:r>
            <a:r>
              <a:rPr lang="it-IT" noProof="0" dirty="0"/>
              <a:t> Care </a:t>
            </a:r>
            <a:r>
              <a:rPr lang="it-IT" noProof="0" dirty="0" err="1"/>
              <a:t>Homes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C681B2-701E-464B-99D5-5E7FBA35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708" y="495415"/>
            <a:ext cx="6371491" cy="1260000"/>
          </a:xfrm>
        </p:spPr>
        <p:txBody>
          <a:bodyPr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800" dirty="0"/>
              <a:t>Struttura in breve e caratteristiche principali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2244" y="1625970"/>
            <a:ext cx="9363955" cy="2849454"/>
          </a:xfrm>
        </p:spPr>
        <p:txBody>
          <a:bodyPr rtlCol="0" anchor="t">
            <a:normAutofit fontScale="92500" lnSpcReduction="20000"/>
          </a:bodyPr>
          <a:lstStyle/>
          <a:p>
            <a:r>
              <a:rPr lang="it-IT" dirty="0"/>
              <a:t>Data un'immagine di input (a), per prima cosa utilizziamo una CNN di encoding (VGG19) da cui estraiamo la Feature Map dell'ultimo livello convoluzionale (b).</a:t>
            </a:r>
          </a:p>
          <a:p>
            <a:r>
              <a:rPr lang="it-IT" dirty="0"/>
              <a:t>Successivamente è presente un modulo di analisi piramidale che raccogliere le diverse rappresentazioni in scala differente.</a:t>
            </a:r>
          </a:p>
          <a:p>
            <a:r>
              <a:rPr lang="it-IT" dirty="0"/>
              <a:t>Inoltre è presente un livello di upsampling e uno di concatenazione che andrà a formare la rappresentazione finale(c).</a:t>
            </a:r>
          </a:p>
          <a:p>
            <a:r>
              <a:rPr lang="it-IT" dirty="0"/>
              <a:t> Infine viene inserito uno strato convoluzionale per permettere alla rete di addestrare i pesi con i quali verrà creata la Activation Map finale. Da qui verrà riportata alle dimensioni originali con un 8x upsampling e verrà calcolata per ogni pixel la probabilità di appartenenza ad una specifica classe attraverso una softmax(d).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2FE00A2-1748-8D41-BEE1-2B590A93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42" y="4475423"/>
            <a:ext cx="7212037" cy="22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570411"/>
            <a:ext cx="4848225" cy="1260000"/>
          </a:xfrm>
        </p:spPr>
        <p:txBody>
          <a:bodyPr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800" dirty="0"/>
              <a:t>MODULO DI POOLING PYRAMIDALE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7974" y="1541418"/>
            <a:ext cx="4848225" cy="4191168"/>
          </a:xfrm>
        </p:spPr>
        <p:txBody>
          <a:bodyPr rtlCol="0" anchor="t">
            <a:normAutofit fontScale="85000" lnSpcReduction="20000"/>
          </a:bodyPr>
          <a:lstStyle/>
          <a:p>
            <a:r>
              <a:rPr lang="it-IT" dirty="0"/>
              <a:t>Il modulo di pooling piramidale estrae e concatena feature maps a quattro scale differenti. </a:t>
            </a:r>
          </a:p>
          <a:p>
            <a:r>
              <a:rPr lang="it-IT" dirty="0"/>
              <a:t>Il tipo di pooling utilizzato è di tipo </a:t>
            </a:r>
            <a:r>
              <a:rPr lang="it-IT" dirty="0" err="1"/>
              <a:t>average</a:t>
            </a:r>
            <a:r>
              <a:rPr lang="it-IT" dirty="0"/>
              <a:t>, come consigliato in [2].</a:t>
            </a:r>
          </a:p>
          <a:p>
            <a:r>
              <a:rPr lang="it-IT" dirty="0"/>
              <a:t> Il livello di pooling più grossolano, evidenziato in rosso, è il pool globale che comprime tutte le informazioni in un’unica locazione spaziale.</a:t>
            </a:r>
          </a:p>
          <a:p>
            <a:r>
              <a:rPr lang="it-IT" dirty="0"/>
              <a:t>Il successivo livello comprime e divide la mappa delle caratteristiche in 4 sotto-regioni, dunque con una rappresentazione a risoluzione spaziale più alta. </a:t>
            </a:r>
          </a:p>
          <a:p>
            <a:r>
              <a:rPr lang="it-IT" dirty="0"/>
              <a:t>Gli altri due livelli aumentano ancora la risoluzione spaziale rispettivamente a 3x3 e 6x6. </a:t>
            </a:r>
          </a:p>
          <a:p>
            <a:r>
              <a:rPr lang="it-IT" dirty="0"/>
              <a:t>All’ aumentare della risoluzione spaziale il modello sarà in grado di catturare </a:t>
            </a:r>
            <a:r>
              <a:rPr lang="it-IT" dirty="0" err="1"/>
              <a:t>features</a:t>
            </a:r>
            <a:r>
              <a:rPr lang="it-IT" dirty="0"/>
              <a:t> a più alta frequenza.-</a:t>
            </a:r>
          </a:p>
          <a:p>
            <a:r>
              <a:rPr lang="it-IT" dirty="0"/>
              <a:t>Le dimensioni di questi output verranno successivamente portate alla stessa risoluzione spaziale della feature </a:t>
            </a:r>
            <a:r>
              <a:rPr lang="it-IT" dirty="0" err="1"/>
              <a:t>map</a:t>
            </a:r>
            <a:r>
              <a:rPr lang="it-IT" dirty="0"/>
              <a:t> di partenza tramite interpolazione biliare e concatenate con essa.</a:t>
            </a:r>
          </a:p>
        </p:txBody>
      </p:sp>
      <p:pic>
        <p:nvPicPr>
          <p:cNvPr id="7" name="Segnaposto 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6D3E9A-C7F8-F542-A37F-1A9250E271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9248" r="19248"/>
          <a:stretch>
            <a:fillRect/>
          </a:stretch>
        </p:blipFill>
        <p:spPr/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2E0E69-4C7B-E948-8E9D-D994DD90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[2] Pyramid Scene Parsing Network</a:t>
            </a:r>
          </a:p>
        </p:txBody>
      </p:sp>
    </p:spTree>
    <p:extLst>
      <p:ext uri="{BB962C8B-B14F-4D97-AF65-F5344CB8AC3E}">
        <p14:creationId xmlns:p14="http://schemas.microsoft.com/office/powerpoint/2010/main" val="132254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174" y="71850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3" y="182033"/>
            <a:ext cx="3814235" cy="1260000"/>
          </a:xfrm>
        </p:spPr>
        <p:txBody>
          <a:bodyPr rtlCol="0"/>
          <a:lstStyle/>
          <a:p>
            <a:pPr rtl="0"/>
            <a:r>
              <a:rPr lang="it-IT" dirty="0"/>
              <a:t>Implementazione in </a:t>
            </a:r>
            <a:r>
              <a:rPr lang="it-IT" dirty="0" err="1"/>
              <a:t>python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2788" y="1736390"/>
            <a:ext cx="9904124" cy="110701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questa l’utilizzo di questa rete abbiamo utilizzato la libreria </a:t>
            </a:r>
            <a:r>
              <a:rPr lang="it-IT" dirty="0" err="1"/>
              <a:t>segmentation_models</a:t>
            </a:r>
            <a:r>
              <a:rPr lang="it-IT" dirty="0"/>
              <a:t>.</a:t>
            </a:r>
          </a:p>
          <a:p>
            <a:pPr rtl="0"/>
            <a:r>
              <a:rPr lang="it-IT" dirty="0"/>
              <a:t>Essa fornisce i seguenti </a:t>
            </a:r>
            <a:r>
              <a:rPr lang="it-IT" dirty="0" err="1"/>
              <a:t>iperparametri</a:t>
            </a:r>
            <a:r>
              <a:rPr lang="it-IT" dirty="0"/>
              <a:t> con cui inizializzare la rete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6CF2FF-776F-2640-BE69-56497AC05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88" y="3339104"/>
            <a:ext cx="8864600" cy="787400"/>
          </a:xfrm>
          <a:prstGeom prst="rect">
            <a:avLst/>
          </a:prstGeom>
        </p:spPr>
      </p:pic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F74FE612-CBB4-5D42-A637-20BDA313A00B}"/>
              </a:ext>
            </a:extLst>
          </p:cNvPr>
          <p:cNvSpPr txBox="1">
            <a:spLocks/>
          </p:cNvSpPr>
          <p:nvPr/>
        </p:nvSpPr>
        <p:spPr bwMode="white">
          <a:xfrm>
            <a:off x="-901874" y="4907563"/>
            <a:ext cx="9904124" cy="1107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9ECBE9E-E388-3C4A-80A2-7FE65DF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https://segmentation-models.readthedocs.io/en/latest/api.html</a:t>
            </a: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174" y="71850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018"/>
            <a:ext cx="3814235" cy="1260000"/>
          </a:xfrm>
        </p:spPr>
        <p:txBody>
          <a:bodyPr rtlCol="0"/>
          <a:lstStyle/>
          <a:p>
            <a:pPr rtl="0"/>
            <a:r>
              <a:rPr lang="it-IT" dirty="0"/>
              <a:t>Implementazione in </a:t>
            </a:r>
            <a:r>
              <a:rPr lang="it-IT" dirty="0" err="1"/>
              <a:t>python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050" y="1412400"/>
            <a:ext cx="9904124" cy="20166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/>
              <a:t>Anche in questo caso abbiamo effettuato una ricerca coarse to fine per l’ottimizzazione del Learning Rate e abbiamo utilizzato la </a:t>
            </a:r>
            <a:r>
              <a:rPr lang="it-IT" dirty="0" err="1"/>
              <a:t>JaccardLoss</a:t>
            </a:r>
            <a:r>
              <a:rPr lang="it-IT" dirty="0"/>
              <a:t>.</a:t>
            </a:r>
          </a:p>
          <a:p>
            <a:pPr rtl="0"/>
            <a:r>
              <a:rPr lang="it-IT" dirty="0"/>
              <a:t>Come notiamo dall’immagine, per utilizzare questa rete abbiamo dovuto adattare l’input ad un dimensione opportuna che fosse tollerata dalla rete. </a:t>
            </a:r>
          </a:p>
          <a:p>
            <a:pPr rtl="0"/>
            <a:r>
              <a:rPr lang="it-IT" dirty="0"/>
              <a:t>In particolare il vincolo imposto è che le dimensioni fossero divisibili per 6</a:t>
            </a:r>
          </a:p>
          <a:p>
            <a:pPr rtl="0"/>
            <a:r>
              <a:rPr lang="it-IT" dirty="0"/>
              <a:t>Per fare ciò abbiamo utilizzato una tecnica di resize con interpolazione messa a disposizione dalla libreria openCV*.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C4AF3BA-B369-5C40-971C-E55E98CDC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3029842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A8D256-D6F6-B449-A3AD-46F3488B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129" y="6480175"/>
            <a:ext cx="7827659" cy="377825"/>
          </a:xfrm>
        </p:spPr>
        <p:txBody>
          <a:bodyPr/>
          <a:lstStyle/>
          <a:p>
            <a:pPr rtl="0"/>
            <a:r>
              <a:rPr lang="it-IT" noProof="0" dirty="0"/>
              <a:t>* INTER_AREA – </a:t>
            </a:r>
            <a:r>
              <a:rPr lang="it-IT" noProof="0" dirty="0" err="1"/>
              <a:t>resampling</a:t>
            </a:r>
            <a:r>
              <a:rPr lang="it-IT" noProof="0" dirty="0"/>
              <a:t> </a:t>
            </a:r>
            <a:r>
              <a:rPr lang="it-IT" noProof="0" dirty="0" err="1"/>
              <a:t>using</a:t>
            </a:r>
            <a:r>
              <a:rPr lang="it-IT" noProof="0" dirty="0"/>
              <a:t> pixel area relation. </a:t>
            </a:r>
            <a:r>
              <a:rPr lang="it-IT" noProof="0" dirty="0" err="1"/>
              <a:t>It</a:t>
            </a:r>
            <a:r>
              <a:rPr lang="it-IT" noProof="0" dirty="0"/>
              <a:t> </a:t>
            </a:r>
            <a:r>
              <a:rPr lang="it-IT" noProof="0" dirty="0" err="1"/>
              <a:t>may</a:t>
            </a:r>
            <a:r>
              <a:rPr lang="it-IT" noProof="0" dirty="0"/>
              <a:t> be a </a:t>
            </a:r>
            <a:r>
              <a:rPr lang="it-IT" noProof="0" dirty="0" err="1"/>
              <a:t>preferred</a:t>
            </a:r>
            <a:r>
              <a:rPr lang="it-IT" noProof="0" dirty="0"/>
              <a:t> </a:t>
            </a:r>
            <a:r>
              <a:rPr lang="it-IT" noProof="0" dirty="0" err="1"/>
              <a:t>method</a:t>
            </a:r>
            <a:r>
              <a:rPr lang="it-IT" noProof="0" dirty="0"/>
              <a:t> for image </a:t>
            </a:r>
            <a:r>
              <a:rPr lang="it-IT" noProof="0" dirty="0" err="1"/>
              <a:t>decimation</a:t>
            </a:r>
            <a:r>
              <a:rPr lang="it-IT" noProof="0" dirty="0"/>
              <a:t>, </a:t>
            </a:r>
            <a:r>
              <a:rPr lang="it-IT" noProof="0" dirty="0" err="1"/>
              <a:t>as</a:t>
            </a:r>
            <a:r>
              <a:rPr lang="it-IT" noProof="0" dirty="0"/>
              <a:t> </a:t>
            </a:r>
            <a:r>
              <a:rPr lang="it-IT" noProof="0" dirty="0" err="1"/>
              <a:t>it</a:t>
            </a:r>
            <a:r>
              <a:rPr lang="it-IT" noProof="0" dirty="0"/>
              <a:t> </a:t>
            </a:r>
            <a:r>
              <a:rPr lang="it-IT" noProof="0" dirty="0" err="1"/>
              <a:t>gives</a:t>
            </a:r>
            <a:r>
              <a:rPr lang="it-IT" noProof="0" dirty="0"/>
              <a:t> </a:t>
            </a:r>
            <a:r>
              <a:rPr lang="it-IT" noProof="0" dirty="0" err="1"/>
              <a:t>moire’-free</a:t>
            </a:r>
            <a:r>
              <a:rPr lang="it-IT" noProof="0" dirty="0"/>
              <a:t> </a:t>
            </a:r>
            <a:r>
              <a:rPr lang="it-IT" noProof="0" dirty="0" err="1"/>
              <a:t>results</a:t>
            </a:r>
            <a:r>
              <a:rPr lang="it-IT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50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174" y="71850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3" y="182033"/>
            <a:ext cx="3814235" cy="1260000"/>
          </a:xfrm>
        </p:spPr>
        <p:txBody>
          <a:bodyPr rtlCol="0"/>
          <a:lstStyle/>
          <a:p>
            <a:pPr rtl="0"/>
            <a:r>
              <a:rPr lang="it-IT" dirty="0"/>
              <a:t>Implementazione in </a:t>
            </a:r>
            <a:r>
              <a:rPr lang="it-IT" dirty="0" err="1"/>
              <a:t>python</a:t>
            </a:r>
            <a:r>
              <a:rPr lang="it-IT" dirty="0"/>
              <a:t> 2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606FA3C-6469-FA48-9CAD-CF4E9003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7400"/>
            <a:ext cx="8072641" cy="2260600"/>
          </a:xfrm>
          <a:prstGeom prst="rect">
            <a:avLst/>
          </a:prstGeom>
        </p:spPr>
      </p:pic>
      <p:pic>
        <p:nvPicPr>
          <p:cNvPr id="13" name="Immagine 12" descr="Immagine che contiene monitor, computer, portatile, scrivania&#10;&#10;Descrizione generata automaticamente">
            <a:extLst>
              <a:ext uri="{FF2B5EF4-FFF2-40B4-BE49-F238E27FC236}">
                <a16:creationId xmlns:a16="http://schemas.microsoft.com/office/drawing/2014/main" id="{AFA1D559-D50B-D148-A5CA-3DCB8DD6D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776" y="1423453"/>
            <a:ext cx="7205796" cy="296105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45E13B-FB44-E547-9F5D-C2BE84F11F38}"/>
              </a:ext>
            </a:extLst>
          </p:cNvPr>
          <p:cNvSpPr txBox="1"/>
          <p:nvPr/>
        </p:nvSpPr>
        <p:spPr>
          <a:xfrm>
            <a:off x="97629" y="2075934"/>
            <a:ext cx="381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fase di predizione abbiamo riportato l’output nelle dimensioni </a:t>
            </a:r>
          </a:p>
          <a:p>
            <a:r>
              <a:rPr lang="it-IT" dirty="0"/>
              <a:t>del dataset, attraverso lo stesso meccanismo utilizzato per la compressione. 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6E3CB05-F042-364A-91C2-481A64CF3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25526"/>
              </p:ext>
            </p:extLst>
          </p:nvPr>
        </p:nvGraphicFramePr>
        <p:xfrm>
          <a:off x="6096000" y="534230"/>
          <a:ext cx="4289345" cy="7343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9805">
                  <a:extLst>
                    <a:ext uri="{9D8B030D-6E8A-4147-A177-3AD203B41FA5}">
                      <a16:colId xmlns:a16="http://schemas.microsoft.com/office/drawing/2014/main" val="233058536"/>
                    </a:ext>
                  </a:extLst>
                </a:gridCol>
                <a:gridCol w="2199540">
                  <a:extLst>
                    <a:ext uri="{9D8B030D-6E8A-4147-A177-3AD203B41FA5}">
                      <a16:colId xmlns:a16="http://schemas.microsoft.com/office/drawing/2014/main" val="2403374898"/>
                    </a:ext>
                  </a:extLst>
                </a:gridCol>
              </a:tblGrid>
              <a:tr h="368548">
                <a:tc>
                  <a:txBody>
                    <a:bodyPr/>
                    <a:lstStyle/>
                    <a:p>
                      <a:r>
                        <a:rPr lang="it-IT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IOU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75296"/>
                  </a:ext>
                </a:extLst>
              </a:tr>
              <a:tr h="329726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0.9823366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0.9659829397433233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38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cona colonna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 </a:t>
            </a:r>
            <a:r>
              <a:rPr lang="it-IT" dirty="0" err="1"/>
              <a:t>ENSemBLE</a:t>
            </a:r>
            <a:r>
              <a:rPr lang="it-IT" dirty="0"/>
              <a:t>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Gruppo 4 - </a:t>
            </a:r>
            <a:r>
              <a:rPr lang="it-IT" dirty="0" err="1"/>
              <a:t>food</a:t>
            </a:r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05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3" y="573937"/>
            <a:ext cx="4848225" cy="1260000"/>
          </a:xfrm>
        </p:spPr>
        <p:txBody>
          <a:bodyPr rtlCol="0"/>
          <a:lstStyle/>
          <a:p>
            <a:pPr rtl="0"/>
            <a:r>
              <a:rPr lang="it-IT" dirty="0"/>
              <a:t>perché QUESTA TECNICA?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6959" y="1203937"/>
            <a:ext cx="4848225" cy="3476617"/>
          </a:xfrm>
        </p:spPr>
        <p:txBody>
          <a:bodyPr rtlCol="0"/>
          <a:lstStyle/>
          <a:p>
            <a:pPr rtl="0"/>
            <a:r>
              <a:rPr lang="it-IT" dirty="0"/>
              <a:t>Avendo a disposizione più modelli differenti che restituivano buoni risultati, abbiamo pensato di  metterli insieme per cercare di ottenere un aumento delle prestazioni.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EA3C0D-0554-3948-AACD-DC02DC00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96" y="2574363"/>
            <a:ext cx="10967808" cy="37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Macintosh PowerPoint</Application>
  <PresentationFormat>Widescreen</PresentationFormat>
  <Paragraphs>72</Paragraphs>
  <Slides>13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Celestiale</vt:lpstr>
      <vt:lpstr>PSP-NET &amp; ENSemBLE MODEL</vt:lpstr>
      <vt:lpstr>PSP-NET: Pyramid scene parsing network</vt:lpstr>
      <vt:lpstr>Struttura in breve e caratteristiche principali </vt:lpstr>
      <vt:lpstr>MODULO DI POOLING PYRAMIDALE </vt:lpstr>
      <vt:lpstr>Implementazione in python</vt:lpstr>
      <vt:lpstr>Implementazione in python</vt:lpstr>
      <vt:lpstr>Implementazione in python 2</vt:lpstr>
      <vt:lpstr> ENSemBLE MODEL</vt:lpstr>
      <vt:lpstr>perché QUESTA TECNICA?</vt:lpstr>
      <vt:lpstr>Come?</vt:lpstr>
      <vt:lpstr>QUALI modelli?</vt:lpstr>
      <vt:lpstr>POSSIBILI SVILUPPI FUTURI</vt:lpstr>
      <vt:lpstr>L’unione (anche tra modelli) fa la forza!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GIANMARCO FIORENTINO</dc:creator>
  <cp:lastModifiedBy/>
  <cp:revision>1</cp:revision>
  <dcterms:created xsi:type="dcterms:W3CDTF">2020-06-12T16:15:33Z</dcterms:created>
  <dcterms:modified xsi:type="dcterms:W3CDTF">2020-06-15T10:41:04Z</dcterms:modified>
</cp:coreProperties>
</file>