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1"/>
  </p:notesMasterIdLst>
  <p:sldIdLst>
    <p:sldId id="261" r:id="rId4"/>
    <p:sldId id="262" r:id="rId5"/>
    <p:sldId id="263" r:id="rId6"/>
    <p:sldId id="264" r:id="rId7"/>
    <p:sldId id="268" r:id="rId8"/>
    <p:sldId id="269" r:id="rId9"/>
    <p:sldId id="265"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Di Costanzo" initials="FDC" lastIdx="1" clrIdx="0">
    <p:extLst>
      <p:ext uri="{19B8F6BF-5375-455C-9EA6-DF929625EA0E}">
        <p15:presenceInfo xmlns:p15="http://schemas.microsoft.com/office/powerpoint/2012/main" userId="c2627136f48cc2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2DA28-F6C9-4194-BFEB-F374F40163DA}" type="datetimeFigureOut">
              <a:rPr lang="it-IT" smtClean="0"/>
              <a:t>17/06/2020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86E8C-02B7-4FD7-9FC9-E7837338C9BD}" type="slidenum">
              <a:rPr lang="it-IT" smtClean="0"/>
              <a:t>‹N›</a:t>
            </a:fld>
            <a:endParaRPr lang="it-IT"/>
          </a:p>
        </p:txBody>
      </p:sp>
    </p:spTree>
    <p:extLst>
      <p:ext uri="{BB962C8B-B14F-4D97-AF65-F5344CB8AC3E}">
        <p14:creationId xmlns:p14="http://schemas.microsoft.com/office/powerpoint/2010/main" val="255051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abs/1712.0587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tensorflow.org/2018/09/introducing-model-optimization-toolkit.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log.tensorflow.org/2018/09/introducing-model-optimization-toolki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tensorflow.org/2018/09/introducing-model-optimization-toolki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Ref. </a:t>
            </a:r>
            <a:r>
              <a:rPr lang="en-US" dirty="0">
                <a:hlinkClick r:id="rId3"/>
              </a:rPr>
              <a:t>https://arxiv.org/abs/1712.05877</a:t>
            </a:r>
            <a:endParaRPr lang="it-IT" dirty="0"/>
          </a:p>
        </p:txBody>
      </p:sp>
      <p:sp>
        <p:nvSpPr>
          <p:cNvPr id="4" name="Segnaposto numero diapositiva 3"/>
          <p:cNvSpPr>
            <a:spLocks noGrp="1"/>
          </p:cNvSpPr>
          <p:nvPr>
            <p:ph type="sldNum" sz="quarter" idx="5"/>
          </p:nvPr>
        </p:nvSpPr>
        <p:spPr/>
        <p:txBody>
          <a:bodyPr/>
          <a:lstStyle/>
          <a:p>
            <a:fld id="{94386E8C-02B7-4FD7-9FC9-E7837338C9BD}" type="slidenum">
              <a:rPr lang="it-IT" smtClean="0"/>
              <a:t>3</a:t>
            </a:fld>
            <a:endParaRPr lang="it-IT"/>
          </a:p>
        </p:txBody>
      </p:sp>
    </p:spTree>
    <p:extLst>
      <p:ext uri="{BB962C8B-B14F-4D97-AF65-F5344CB8AC3E}">
        <p14:creationId xmlns:p14="http://schemas.microsoft.com/office/powerpoint/2010/main" val="400755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Ref.: </a:t>
            </a:r>
            <a:r>
              <a:rPr lang="en-US" dirty="0">
                <a:hlinkClick r:id="rId3"/>
              </a:rPr>
              <a:t>https://blog.tensorflow.org/2018/09/introducing-model-optimization-toolkit.html</a:t>
            </a:r>
            <a:endParaRPr lang="it-IT" dirty="0"/>
          </a:p>
        </p:txBody>
      </p:sp>
      <p:sp>
        <p:nvSpPr>
          <p:cNvPr id="4" name="Segnaposto numero diapositiva 3"/>
          <p:cNvSpPr>
            <a:spLocks noGrp="1"/>
          </p:cNvSpPr>
          <p:nvPr>
            <p:ph type="sldNum" sz="quarter" idx="5"/>
          </p:nvPr>
        </p:nvSpPr>
        <p:spPr/>
        <p:txBody>
          <a:bodyPr/>
          <a:lstStyle/>
          <a:p>
            <a:fld id="{94386E8C-02B7-4FD7-9FC9-E7837338C9BD}" type="slidenum">
              <a:rPr lang="it-IT" smtClean="0"/>
              <a:t>5</a:t>
            </a:fld>
            <a:endParaRPr lang="it-IT"/>
          </a:p>
        </p:txBody>
      </p:sp>
    </p:spTree>
    <p:extLst>
      <p:ext uri="{BB962C8B-B14F-4D97-AF65-F5344CB8AC3E}">
        <p14:creationId xmlns:p14="http://schemas.microsoft.com/office/powerpoint/2010/main" val="15148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Ref.: </a:t>
            </a:r>
            <a:r>
              <a:rPr lang="en-US" dirty="0">
                <a:hlinkClick r:id="rId3"/>
              </a:rPr>
              <a:t>https://blog.tensorflow.org/2018/09/introducing-model-optimization-toolkit.html</a:t>
            </a:r>
            <a:endParaRPr lang="it-IT" dirty="0"/>
          </a:p>
        </p:txBody>
      </p:sp>
      <p:sp>
        <p:nvSpPr>
          <p:cNvPr id="4" name="Segnaposto numero diapositiva 3"/>
          <p:cNvSpPr>
            <a:spLocks noGrp="1"/>
          </p:cNvSpPr>
          <p:nvPr>
            <p:ph type="sldNum" sz="quarter" idx="5"/>
          </p:nvPr>
        </p:nvSpPr>
        <p:spPr/>
        <p:txBody>
          <a:bodyPr/>
          <a:lstStyle/>
          <a:p>
            <a:fld id="{94386E8C-02B7-4FD7-9FC9-E7837338C9BD}" type="slidenum">
              <a:rPr lang="it-IT" smtClean="0"/>
              <a:t>6</a:t>
            </a:fld>
            <a:endParaRPr lang="it-IT"/>
          </a:p>
        </p:txBody>
      </p:sp>
    </p:spTree>
    <p:extLst>
      <p:ext uri="{BB962C8B-B14F-4D97-AF65-F5344CB8AC3E}">
        <p14:creationId xmlns:p14="http://schemas.microsoft.com/office/powerpoint/2010/main" val="22911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Ref.: </a:t>
            </a:r>
            <a:r>
              <a:rPr lang="en-US" dirty="0">
                <a:hlinkClick r:id="rId3"/>
              </a:rPr>
              <a:t>https://blog.tensorflow.org/2018/09/introducing-model-optimization-toolkit.html</a:t>
            </a:r>
            <a:endParaRPr lang="it-IT" dirty="0"/>
          </a:p>
        </p:txBody>
      </p:sp>
      <p:sp>
        <p:nvSpPr>
          <p:cNvPr id="4" name="Segnaposto numero diapositiva 3"/>
          <p:cNvSpPr>
            <a:spLocks noGrp="1"/>
          </p:cNvSpPr>
          <p:nvPr>
            <p:ph type="sldNum" sz="quarter" idx="5"/>
          </p:nvPr>
        </p:nvSpPr>
        <p:spPr/>
        <p:txBody>
          <a:bodyPr/>
          <a:lstStyle/>
          <a:p>
            <a:fld id="{94386E8C-02B7-4FD7-9FC9-E7837338C9BD}" type="slidenum">
              <a:rPr lang="it-IT" smtClean="0"/>
              <a:t>7</a:t>
            </a:fld>
            <a:endParaRPr lang="it-IT"/>
          </a:p>
        </p:txBody>
      </p:sp>
    </p:spTree>
    <p:extLst>
      <p:ext uri="{BB962C8B-B14F-4D97-AF65-F5344CB8AC3E}">
        <p14:creationId xmlns:p14="http://schemas.microsoft.com/office/powerpoint/2010/main" val="23269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96087E-8FAA-41DF-AFF6-D4CB52A36D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A3FFF0D-A06D-468A-9972-5E151DA3E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3AF2645-3360-45C6-92D4-8A07A626A6BC}"/>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Segnaposto piè di pagina 4">
            <a:extLst>
              <a:ext uri="{FF2B5EF4-FFF2-40B4-BE49-F238E27FC236}">
                <a16:creationId xmlns:a16="http://schemas.microsoft.com/office/drawing/2014/main" id="{708C1D1B-4622-4E3D-A339-0F55C4D89FE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DE43B53-C024-43A9-8071-FED1D0436B19}"/>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12596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A52242-4B3A-447F-8D44-711894A8475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E05B68D-A10B-424C-BCB4-6C1A37EDC25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1872931-439D-43FD-A463-FDE3F5CD0F22}"/>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Segnaposto piè di pagina 4">
            <a:extLst>
              <a:ext uri="{FF2B5EF4-FFF2-40B4-BE49-F238E27FC236}">
                <a16:creationId xmlns:a16="http://schemas.microsoft.com/office/drawing/2014/main" id="{148F1C37-F0BD-440D-B7C2-3EFE3EF93CD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71025B2-01FB-4C28-85CF-E5E07C28A618}"/>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346139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2B06BDD-9930-4E43-B3D9-D8DE2987295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776437-8327-4DD7-B074-08AD234AF4A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256DA6-7569-48A1-9B85-07D6965C16DD}"/>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Segnaposto piè di pagina 4">
            <a:extLst>
              <a:ext uri="{FF2B5EF4-FFF2-40B4-BE49-F238E27FC236}">
                <a16:creationId xmlns:a16="http://schemas.microsoft.com/office/drawing/2014/main" id="{C30F7D15-BF2A-4183-8497-6CEDF4DAE79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76E94F3-099C-453B-8DB6-F068EFF89B3B}"/>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293406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440974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573798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702894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94144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1A57EC1-5B58-47B1-9474-F69AD922763B}" type="datetimeFigureOut">
              <a:rPr lang="it-IT" smtClean="0"/>
              <a:t>17/06/2020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413002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1A57EC1-5B58-47B1-9474-F69AD922763B}" type="datetimeFigureOut">
              <a:rPr lang="it-IT" smtClean="0"/>
              <a:t>17/06/2020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2177063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57EC1-5B58-47B1-9474-F69AD922763B}" type="datetimeFigureOut">
              <a:rPr lang="it-IT" smtClean="0"/>
              <a:t>17/06/2020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866761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201167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FB517E-633D-43A0-BB82-6660DFC4F8C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2490326-9C44-46C8-B0E5-F782447019A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A75841-C6B1-43E3-9495-B45FD2C742B2}"/>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Segnaposto piè di pagina 4">
            <a:extLst>
              <a:ext uri="{FF2B5EF4-FFF2-40B4-BE49-F238E27FC236}">
                <a16:creationId xmlns:a16="http://schemas.microsoft.com/office/drawing/2014/main" id="{8843FB7D-A981-493F-8F2C-B890AB0F09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892852F-9B12-4E22-96CF-11D0AE534122}"/>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3102230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3878094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3664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2807932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4015699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4971799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468062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4198598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1A57EC1-5B58-47B1-9474-F69AD922763B}" type="datetimeFigureOut">
              <a:rPr lang="it-IT" smtClean="0"/>
              <a:t>17/06/2020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2589158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1A57EC1-5B58-47B1-9474-F69AD922763B}" type="datetimeFigureOut">
              <a:rPr lang="it-IT" smtClean="0"/>
              <a:t>17/06/2020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38910886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57EC1-5B58-47B1-9474-F69AD922763B}" type="datetimeFigureOut">
              <a:rPr lang="it-IT" smtClean="0"/>
              <a:t>17/06/2020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4867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2ABFCD-99BA-4F52-9356-9870387016B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41C0A7D-CADA-4955-BFF9-EC65938E6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252FE00-DBDA-4D29-87CB-538082356C7F}"/>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Segnaposto piè di pagina 4">
            <a:extLst>
              <a:ext uri="{FF2B5EF4-FFF2-40B4-BE49-F238E27FC236}">
                <a16:creationId xmlns:a16="http://schemas.microsoft.com/office/drawing/2014/main" id="{EB734E86-6B98-40DE-B834-C3D447379E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5363563-3FA8-4569-A475-97D6AA1E73AE}"/>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3993347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40003462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2337970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2924527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A57EC1-5B58-47B1-9474-F69AD922763B}" type="datetimeFigureOut">
              <a:rPr lang="it-IT" smtClean="0"/>
              <a:t>17/06/2020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52329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71BF4-81DD-45B2-8C2F-6EFD9062E21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5742CA-E5BA-48B5-94AD-5B46C96A9AC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AF1F66A-8D86-4489-83CF-4741FADC416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6047F79-9376-48B0-AFDD-84966B3CBDF4}"/>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Segnaposto piè di pagina 5">
            <a:extLst>
              <a:ext uri="{FF2B5EF4-FFF2-40B4-BE49-F238E27FC236}">
                <a16:creationId xmlns:a16="http://schemas.microsoft.com/office/drawing/2014/main" id="{0F8EBE2B-D7BE-4247-A611-93E548A45E2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C9AA325-D1C7-4288-9970-13B09F118CC2}"/>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17525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B75A70-E58B-405A-83ED-7EE64A5C18D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4D88A42-6737-4292-9AA7-4C1C64C51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3CCF6CD-0ADF-4501-9E4C-14FB7211C2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A5381F0-C5AF-4E92-906B-FF9C6C77F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25D59B0-14BE-4B5C-8E6A-906E1C3E6AD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06546AF-86F8-4AF1-98B3-A1A5EC71855B}"/>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8" name="Segnaposto piè di pagina 7">
            <a:extLst>
              <a:ext uri="{FF2B5EF4-FFF2-40B4-BE49-F238E27FC236}">
                <a16:creationId xmlns:a16="http://schemas.microsoft.com/office/drawing/2014/main" id="{33BB3689-4A63-48A3-9489-1022384FDE3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5A1F455-EFBD-48BA-A066-CCBC02431BBF}"/>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57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60F7B-BF66-4A58-A167-C85E5AD3724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E42DE64-9FA5-4EEB-8068-ABEE38D056DD}"/>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4" name="Segnaposto piè di pagina 3">
            <a:extLst>
              <a:ext uri="{FF2B5EF4-FFF2-40B4-BE49-F238E27FC236}">
                <a16:creationId xmlns:a16="http://schemas.microsoft.com/office/drawing/2014/main" id="{3C70B89F-8913-4DC0-8422-07E0F4495B9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5B0BE3C-A248-4C96-8762-B187670CF51A}"/>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1935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8D99978-FD5F-455F-B803-3B57F1036B71}"/>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3" name="Segnaposto piè di pagina 2">
            <a:extLst>
              <a:ext uri="{FF2B5EF4-FFF2-40B4-BE49-F238E27FC236}">
                <a16:creationId xmlns:a16="http://schemas.microsoft.com/office/drawing/2014/main" id="{A4C64AE3-7C0E-427F-9FAB-A1ECBCA818B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1FD2DEE-E98F-4F5E-BAC1-740DC4EC75B6}"/>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16545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A903DF-9C9E-448B-8ED6-1A103C04E5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55CA4B0-9C02-4023-8D6D-F82178C8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45664F0-8E3B-4EB6-8700-273C113E0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AAAF534-C908-4670-AA02-B3007D27BB1C}"/>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Segnaposto piè di pagina 5">
            <a:extLst>
              <a:ext uri="{FF2B5EF4-FFF2-40B4-BE49-F238E27FC236}">
                <a16:creationId xmlns:a16="http://schemas.microsoft.com/office/drawing/2014/main" id="{CD45F54B-A263-483F-A898-479D53D6AB7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1DAD59-17A1-4BD2-8FC7-76EE837DC4EF}"/>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9239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9B38C0-FF5D-47EB-BED2-CE3AF2837E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793FCAE-761F-4875-BF56-95FF91813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D9FFD40-6223-42C0-AD6C-AE94C6776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9D7E31-DFFE-40CA-AA02-EF22DD44C0ED}"/>
              </a:ext>
            </a:extLst>
          </p:cNvPr>
          <p:cNvSpPr>
            <a:spLocks noGrp="1"/>
          </p:cNvSpPr>
          <p:nvPr>
            <p:ph type="dt" sz="half" idx="10"/>
          </p:nvPr>
        </p:nvSpPr>
        <p:spPr/>
        <p:txBody>
          <a:bodyPr/>
          <a:lstStyle/>
          <a:p>
            <a:fld id="{C1A57EC1-5B58-47B1-9474-F69AD922763B}" type="datetimeFigureOut">
              <a:rPr lang="it-IT" smtClean="0"/>
              <a:t>17/06/2020</a:t>
            </a:fld>
            <a:endParaRPr lang="it-IT"/>
          </a:p>
        </p:txBody>
      </p:sp>
      <p:sp>
        <p:nvSpPr>
          <p:cNvPr id="6" name="Segnaposto piè di pagina 5">
            <a:extLst>
              <a:ext uri="{FF2B5EF4-FFF2-40B4-BE49-F238E27FC236}">
                <a16:creationId xmlns:a16="http://schemas.microsoft.com/office/drawing/2014/main" id="{1446E272-E108-4D4D-82E3-595F70C5218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1C622BC-785D-4EE0-8F21-64C3B0DE74C0}"/>
              </a:ext>
            </a:extLst>
          </p:cNvPr>
          <p:cNvSpPr>
            <a:spLocks noGrp="1"/>
          </p:cNvSpPr>
          <p:nvPr>
            <p:ph type="sldNum" sz="quarter" idx="12"/>
          </p:nvPr>
        </p:nvSpPr>
        <p:spPr/>
        <p:txBody>
          <a:bodyPr/>
          <a:lstStyle/>
          <a:p>
            <a:fld id="{C964D937-D1B6-4779-B277-33ED412D22E1}" type="slidenum">
              <a:rPr lang="it-IT" smtClean="0"/>
              <a:t>‹N›</a:t>
            </a:fld>
            <a:endParaRPr lang="it-IT"/>
          </a:p>
        </p:txBody>
      </p:sp>
    </p:spTree>
    <p:extLst>
      <p:ext uri="{BB962C8B-B14F-4D97-AF65-F5344CB8AC3E}">
        <p14:creationId xmlns:p14="http://schemas.microsoft.com/office/powerpoint/2010/main" val="144147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CB2FC36-05AE-43B0-9393-ECF2773E9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81C6282-5975-4EB8-8F7F-201391C66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8F5F03-C3C5-4F5E-B5AF-F4D9A6B9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57EC1-5B58-47B1-9474-F69AD922763B}" type="datetimeFigureOut">
              <a:rPr lang="it-IT" smtClean="0"/>
              <a:t>17/06/2020</a:t>
            </a:fld>
            <a:endParaRPr lang="it-IT"/>
          </a:p>
        </p:txBody>
      </p:sp>
      <p:sp>
        <p:nvSpPr>
          <p:cNvPr id="5" name="Segnaposto piè di pagina 4">
            <a:extLst>
              <a:ext uri="{FF2B5EF4-FFF2-40B4-BE49-F238E27FC236}">
                <a16:creationId xmlns:a16="http://schemas.microsoft.com/office/drawing/2014/main" id="{C51E5B81-41AF-463A-9DAE-990AD0B9D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0D105F2-46BA-454A-B7C6-8D8C4D375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4D937-D1B6-4779-B277-33ED412D22E1}" type="slidenum">
              <a:rPr lang="it-IT" smtClean="0"/>
              <a:t>‹N›</a:t>
            </a:fld>
            <a:endParaRPr lang="it-IT"/>
          </a:p>
        </p:txBody>
      </p:sp>
    </p:spTree>
    <p:extLst>
      <p:ext uri="{BB962C8B-B14F-4D97-AF65-F5344CB8AC3E}">
        <p14:creationId xmlns:p14="http://schemas.microsoft.com/office/powerpoint/2010/main" val="118432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57EC1-5B58-47B1-9474-F69AD922763B}" type="datetimeFigureOut">
              <a:rPr lang="it-IT" smtClean="0"/>
              <a:t>17/06/2020</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4D937-D1B6-4779-B277-33ED412D22E1}" type="slidenum">
              <a:rPr lang="it-IT" smtClean="0"/>
              <a:t>‹N›</a:t>
            </a:fld>
            <a:endParaRPr lang="it-IT"/>
          </a:p>
        </p:txBody>
      </p:sp>
    </p:spTree>
    <p:extLst>
      <p:ext uri="{BB962C8B-B14F-4D97-AF65-F5344CB8AC3E}">
        <p14:creationId xmlns:p14="http://schemas.microsoft.com/office/powerpoint/2010/main" val="887023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57EC1-5B58-47B1-9474-F69AD922763B}" type="datetimeFigureOut">
              <a:rPr lang="it-IT" smtClean="0"/>
              <a:t>17/06/2020</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4D937-D1B6-4779-B277-33ED412D22E1}" type="slidenum">
              <a:rPr lang="it-IT" smtClean="0"/>
              <a:t>‹N›</a:t>
            </a:fld>
            <a:endParaRPr lang="it-IT"/>
          </a:p>
        </p:txBody>
      </p:sp>
    </p:spTree>
    <p:extLst>
      <p:ext uri="{BB962C8B-B14F-4D97-AF65-F5344CB8AC3E}">
        <p14:creationId xmlns:p14="http://schemas.microsoft.com/office/powerpoint/2010/main" val="2023854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5B363B1-11F1-4781-9DA6-F935011E4A81}"/>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it-IT" sz="3200" b="1" dirty="0"/>
              <a:t>Conclusioni e considerazioni</a:t>
            </a:r>
            <a:endParaRPr lang="it-IT" sz="3200" b="1"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asellaDiTesto 5">
            <a:extLst>
              <a:ext uri="{FF2B5EF4-FFF2-40B4-BE49-F238E27FC236}">
                <a16:creationId xmlns:a16="http://schemas.microsoft.com/office/drawing/2014/main" id="{276C84B0-82FE-4ADC-8718-1F292ED10551}"/>
              </a:ext>
            </a:extLst>
          </p:cNvPr>
          <p:cNvSpPr txBox="1"/>
          <p:nvPr/>
        </p:nvSpPr>
        <p:spPr>
          <a:xfrm>
            <a:off x="5351164" y="586822"/>
            <a:ext cx="6002636" cy="1645920"/>
          </a:xfrm>
          <a:prstGeom prst="rect">
            <a:avLst/>
          </a:prstGeom>
        </p:spPr>
        <p:txBody>
          <a:bodyPr vert="horz" lIns="91440" tIns="45720" rIns="91440" bIns="45720" rtlCol="0" anchor="ctr">
            <a:normAutofit lnSpcReduction="10000"/>
          </a:bodyPr>
          <a:lstStyle/>
          <a:p>
            <a:pPr>
              <a:lnSpc>
                <a:spcPct val="90000"/>
              </a:lnSpc>
              <a:spcAft>
                <a:spcPts val="600"/>
              </a:spcAft>
            </a:pPr>
            <a:r>
              <a:rPr lang="it-IT" dirty="0"/>
              <a:t>La soluzione «Ensemble» sembrerebbe essere la migliore, specie considerando come parametro qualitativo l’accuratezza del risultato.</a:t>
            </a:r>
          </a:p>
          <a:p>
            <a:pPr>
              <a:lnSpc>
                <a:spcPct val="90000"/>
              </a:lnSpc>
              <a:spcAft>
                <a:spcPts val="600"/>
              </a:spcAft>
            </a:pPr>
            <a:endParaRPr lang="it-IT" dirty="0"/>
          </a:p>
          <a:p>
            <a:pPr>
              <a:lnSpc>
                <a:spcPct val="90000"/>
              </a:lnSpc>
              <a:spcAft>
                <a:spcPts val="600"/>
              </a:spcAft>
            </a:pPr>
            <a:r>
              <a:rPr lang="it-IT" dirty="0"/>
              <a:t>Ciononostante, in un lavoro di ingegneria ci sono altri aspetti da tenere in considerazione…</a:t>
            </a:r>
          </a:p>
        </p:txBody>
      </p:sp>
      <p:graphicFrame>
        <p:nvGraphicFramePr>
          <p:cNvPr id="4" name="Tabella 4">
            <a:extLst>
              <a:ext uri="{FF2B5EF4-FFF2-40B4-BE49-F238E27FC236}">
                <a16:creationId xmlns:a16="http://schemas.microsoft.com/office/drawing/2014/main" id="{58260FCD-EB03-47E0-B2A2-0EEB2FC68770}"/>
              </a:ext>
            </a:extLst>
          </p:cNvPr>
          <p:cNvGraphicFramePr>
            <a:graphicFrameLocks noGrp="1"/>
          </p:cNvGraphicFramePr>
          <p:nvPr>
            <p:ph idx="1"/>
            <p:extLst>
              <p:ext uri="{D42A27DB-BD31-4B8C-83A1-F6EECF244321}">
                <p14:modId xmlns:p14="http://schemas.microsoft.com/office/powerpoint/2010/main" val="3097772669"/>
              </p:ext>
            </p:extLst>
          </p:nvPr>
        </p:nvGraphicFramePr>
        <p:xfrm>
          <a:off x="1949536" y="2734056"/>
          <a:ext cx="8381322" cy="3483867"/>
        </p:xfrm>
        <a:graphic>
          <a:graphicData uri="http://schemas.openxmlformats.org/drawingml/2006/table">
            <a:tbl>
              <a:tblPr firstRow="1" bandRow="1">
                <a:tableStyleId>{85BE263C-DBD7-4A20-BB59-AAB30ACAA65A}</a:tableStyleId>
              </a:tblPr>
              <a:tblGrid>
                <a:gridCol w="2605986">
                  <a:extLst>
                    <a:ext uri="{9D8B030D-6E8A-4147-A177-3AD203B41FA5}">
                      <a16:colId xmlns:a16="http://schemas.microsoft.com/office/drawing/2014/main" val="2790739832"/>
                    </a:ext>
                  </a:extLst>
                </a:gridCol>
                <a:gridCol w="1885035">
                  <a:extLst>
                    <a:ext uri="{9D8B030D-6E8A-4147-A177-3AD203B41FA5}">
                      <a16:colId xmlns:a16="http://schemas.microsoft.com/office/drawing/2014/main" val="4071853537"/>
                    </a:ext>
                  </a:extLst>
                </a:gridCol>
                <a:gridCol w="1270490">
                  <a:extLst>
                    <a:ext uri="{9D8B030D-6E8A-4147-A177-3AD203B41FA5}">
                      <a16:colId xmlns:a16="http://schemas.microsoft.com/office/drawing/2014/main" val="687885036"/>
                    </a:ext>
                  </a:extLst>
                </a:gridCol>
                <a:gridCol w="1379944">
                  <a:extLst>
                    <a:ext uri="{9D8B030D-6E8A-4147-A177-3AD203B41FA5}">
                      <a16:colId xmlns:a16="http://schemas.microsoft.com/office/drawing/2014/main" val="2900313850"/>
                    </a:ext>
                  </a:extLst>
                </a:gridCol>
                <a:gridCol w="1239867">
                  <a:extLst>
                    <a:ext uri="{9D8B030D-6E8A-4147-A177-3AD203B41FA5}">
                      <a16:colId xmlns:a16="http://schemas.microsoft.com/office/drawing/2014/main" val="1145821885"/>
                    </a:ext>
                  </a:extLst>
                </a:gridCol>
              </a:tblGrid>
              <a:tr h="547465">
                <a:tc>
                  <a:txBody>
                    <a:bodyPr/>
                    <a:lstStyle/>
                    <a:p>
                      <a:pPr algn="ctr"/>
                      <a:r>
                        <a:rPr lang="it-IT" sz="2400"/>
                        <a:t>Modello</a:t>
                      </a:r>
                      <a:endParaRPr lang="en-US" sz="2400"/>
                    </a:p>
                  </a:txBody>
                  <a:tcPr marL="124424" marR="124424" marT="62212" marB="62212"/>
                </a:tc>
                <a:tc>
                  <a:txBody>
                    <a:bodyPr/>
                    <a:lstStyle/>
                    <a:p>
                      <a:pPr algn="ctr"/>
                      <a:r>
                        <a:rPr lang="it-IT" sz="2400"/>
                        <a:t>Dimensione</a:t>
                      </a:r>
                      <a:endParaRPr lang="en-US" sz="2400"/>
                    </a:p>
                  </a:txBody>
                  <a:tcPr marL="124424" marR="124424" marT="62212" marB="62212"/>
                </a:tc>
                <a:tc>
                  <a:txBody>
                    <a:bodyPr/>
                    <a:lstStyle/>
                    <a:p>
                      <a:pPr algn="ctr"/>
                      <a:r>
                        <a:rPr lang="it-IT" sz="2400"/>
                        <a:t>Loss</a:t>
                      </a:r>
                      <a:endParaRPr lang="en-US" sz="2400"/>
                    </a:p>
                  </a:txBody>
                  <a:tcPr marL="124424" marR="124424" marT="62212" marB="62212"/>
                </a:tc>
                <a:tc>
                  <a:txBody>
                    <a:bodyPr/>
                    <a:lstStyle/>
                    <a:p>
                      <a:pPr algn="ctr"/>
                      <a:r>
                        <a:rPr lang="it-IT" sz="2400"/>
                        <a:t>Accuracy</a:t>
                      </a:r>
                      <a:endParaRPr lang="en-US" sz="2400"/>
                    </a:p>
                  </a:txBody>
                  <a:tcPr marL="124424" marR="124424" marT="62212" marB="62212"/>
                </a:tc>
                <a:tc>
                  <a:txBody>
                    <a:bodyPr/>
                    <a:lstStyle/>
                    <a:p>
                      <a:pPr algn="ctr"/>
                      <a:r>
                        <a:rPr lang="it-IT" sz="2400" dirty="0" err="1"/>
                        <a:t>IoU</a:t>
                      </a:r>
                      <a:endParaRPr lang="en-US" sz="2400" dirty="0"/>
                    </a:p>
                  </a:txBody>
                  <a:tcPr marL="124424" marR="124424" marT="62212" marB="62212"/>
                </a:tc>
                <a:extLst>
                  <a:ext uri="{0D108BD9-81ED-4DB2-BD59-A6C34878D82A}">
                    <a16:rowId xmlns:a16="http://schemas.microsoft.com/office/drawing/2014/main" val="3501222485"/>
                  </a:ext>
                </a:extLst>
              </a:tr>
              <a:tr h="920736">
                <a:tc>
                  <a:txBody>
                    <a:bodyPr/>
                    <a:lstStyle/>
                    <a:p>
                      <a:pPr algn="ctr"/>
                      <a:r>
                        <a:rPr lang="it-IT" sz="2400" dirty="0"/>
                        <a:t>UNET VGG16</a:t>
                      </a:r>
                      <a:endParaRPr lang="en-US" sz="2400" dirty="0"/>
                    </a:p>
                  </a:txBody>
                  <a:tcPr marL="124424" marR="124424" marT="62212" marB="62212"/>
                </a:tc>
                <a:tc>
                  <a:txBody>
                    <a:bodyPr/>
                    <a:lstStyle/>
                    <a:p>
                      <a:pPr algn="ctr"/>
                      <a:r>
                        <a:rPr lang="it-IT" sz="2400" dirty="0"/>
                        <a:t>180 MB</a:t>
                      </a:r>
                      <a:endParaRPr lang="en-US" sz="2400" dirty="0"/>
                    </a:p>
                  </a:txBody>
                  <a:tcPr marL="124424" marR="124424" marT="62212" marB="62212"/>
                </a:tc>
                <a:tc>
                  <a:txBody>
                    <a:bodyPr/>
                    <a:lstStyle/>
                    <a:p>
                      <a:pPr algn="ctr"/>
                      <a:r>
                        <a:rPr lang="en-US" sz="2400" dirty="0"/>
                        <a:t>.151</a:t>
                      </a:r>
                    </a:p>
                  </a:txBody>
                  <a:tcPr marL="124424" marR="124424" marT="62212" marB="62212"/>
                </a:tc>
                <a:tc>
                  <a:txBody>
                    <a:bodyPr/>
                    <a:lstStyle/>
                    <a:p>
                      <a:pPr algn="ctr"/>
                      <a:r>
                        <a:rPr lang="en-US" sz="2400" dirty="0"/>
                        <a:t>.974</a:t>
                      </a:r>
                    </a:p>
                  </a:txBody>
                  <a:tcPr marL="124424" marR="124424" marT="62212" marB="62212"/>
                </a:tc>
                <a:tc>
                  <a:txBody>
                    <a:bodyPr/>
                    <a:lstStyle/>
                    <a:p>
                      <a:pPr algn="ctr"/>
                      <a:r>
                        <a:rPr lang="en-US" sz="2400" dirty="0"/>
                        <a:t>.963</a:t>
                      </a:r>
                    </a:p>
                  </a:txBody>
                  <a:tcPr marL="124424" marR="124424" marT="62212" marB="62212"/>
                </a:tc>
                <a:extLst>
                  <a:ext uri="{0D108BD9-81ED-4DB2-BD59-A6C34878D82A}">
                    <a16:rowId xmlns:a16="http://schemas.microsoft.com/office/drawing/2014/main" val="2227467634"/>
                  </a:ext>
                </a:extLst>
              </a:tr>
              <a:tr h="547465">
                <a:tc>
                  <a:txBody>
                    <a:bodyPr/>
                    <a:lstStyle/>
                    <a:p>
                      <a:pPr algn="ctr"/>
                      <a:r>
                        <a:rPr lang="en-US" sz="2400" dirty="0" err="1"/>
                        <a:t>PSPNet</a:t>
                      </a:r>
                      <a:endParaRPr lang="en-US" sz="2400" dirty="0"/>
                    </a:p>
                  </a:txBody>
                  <a:tcPr marL="124424" marR="124424" marT="62212" marB="62212"/>
                </a:tc>
                <a:tc>
                  <a:txBody>
                    <a:bodyPr/>
                    <a:lstStyle/>
                    <a:p>
                      <a:pPr algn="ctr"/>
                      <a:r>
                        <a:rPr lang="it-IT" sz="2400" dirty="0"/>
                        <a:t>153 MB</a:t>
                      </a:r>
                      <a:endParaRPr lang="en-US" sz="2400" dirty="0"/>
                    </a:p>
                  </a:txBody>
                  <a:tcPr marL="124424" marR="124424" marT="62212" marB="62212"/>
                </a:tc>
                <a:tc>
                  <a:txBody>
                    <a:bodyPr/>
                    <a:lstStyle/>
                    <a:p>
                      <a:pPr algn="ctr"/>
                      <a:r>
                        <a:rPr lang="en-US" sz="2400" dirty="0"/>
                        <a:t>.225</a:t>
                      </a:r>
                    </a:p>
                  </a:txBody>
                  <a:tcPr marL="124424" marR="124424" marT="62212" marB="62212"/>
                </a:tc>
                <a:tc>
                  <a:txBody>
                    <a:bodyPr/>
                    <a:lstStyle/>
                    <a:p>
                      <a:pPr algn="ctr"/>
                      <a:r>
                        <a:rPr lang="en-US" sz="2400" dirty="0"/>
                        <a:t>.966</a:t>
                      </a:r>
                    </a:p>
                  </a:txBody>
                  <a:tcPr marL="124424" marR="124424" marT="62212" marB="62212"/>
                </a:tc>
                <a:tc>
                  <a:txBody>
                    <a:bodyPr/>
                    <a:lstStyle/>
                    <a:p>
                      <a:pPr algn="ctr"/>
                      <a:r>
                        <a:rPr lang="en-US" sz="2400" dirty="0"/>
                        <a:t>.944</a:t>
                      </a:r>
                    </a:p>
                  </a:txBody>
                  <a:tcPr marL="124424" marR="124424" marT="62212" marB="62212"/>
                </a:tc>
                <a:extLst>
                  <a:ext uri="{0D108BD9-81ED-4DB2-BD59-A6C34878D82A}">
                    <a16:rowId xmlns:a16="http://schemas.microsoft.com/office/drawing/2014/main" val="227286063"/>
                  </a:ext>
                </a:extLst>
              </a:tr>
              <a:tr h="920736">
                <a:tc>
                  <a:txBody>
                    <a:bodyPr/>
                    <a:lstStyle/>
                    <a:p>
                      <a:pPr algn="ctr"/>
                      <a:r>
                        <a:rPr lang="it-IT" sz="2400" dirty="0"/>
                        <a:t>UNET VGG19</a:t>
                      </a:r>
                      <a:endParaRPr lang="en-US" sz="2400" dirty="0"/>
                    </a:p>
                  </a:txBody>
                  <a:tcPr marL="124424" marR="124424" marT="62212" marB="62212"/>
                </a:tc>
                <a:tc>
                  <a:txBody>
                    <a:bodyPr/>
                    <a:lstStyle/>
                    <a:p>
                      <a:pPr algn="ctr"/>
                      <a:r>
                        <a:rPr lang="it-IT" sz="2400" dirty="0"/>
                        <a:t>177 MB</a:t>
                      </a:r>
                      <a:endParaRPr lang="en-US" sz="2400" dirty="0"/>
                    </a:p>
                  </a:txBody>
                  <a:tcPr marL="124424" marR="124424" marT="62212" marB="62212"/>
                </a:tc>
                <a:tc>
                  <a:txBody>
                    <a:bodyPr/>
                    <a:lstStyle/>
                    <a:p>
                      <a:pPr algn="ctr"/>
                      <a:r>
                        <a:rPr lang="en-US" sz="2400" dirty="0"/>
                        <a:t>.161</a:t>
                      </a:r>
                    </a:p>
                  </a:txBody>
                  <a:tcPr marL="124424" marR="124424" marT="62212" marB="62212"/>
                </a:tc>
                <a:tc>
                  <a:txBody>
                    <a:bodyPr/>
                    <a:lstStyle/>
                    <a:p>
                      <a:pPr algn="ctr"/>
                      <a:r>
                        <a:rPr lang="en-US" sz="2400" dirty="0"/>
                        <a:t>.975</a:t>
                      </a:r>
                    </a:p>
                  </a:txBody>
                  <a:tcPr marL="124424" marR="124424" marT="62212" marB="62212"/>
                </a:tc>
                <a:tc>
                  <a:txBody>
                    <a:bodyPr/>
                    <a:lstStyle/>
                    <a:p>
                      <a:pPr algn="ctr"/>
                      <a:r>
                        <a:rPr lang="en-US" sz="2400" dirty="0"/>
                        <a:t>.960</a:t>
                      </a:r>
                    </a:p>
                  </a:txBody>
                  <a:tcPr marL="124424" marR="124424" marT="62212" marB="62212"/>
                </a:tc>
                <a:extLst>
                  <a:ext uri="{0D108BD9-81ED-4DB2-BD59-A6C34878D82A}">
                    <a16:rowId xmlns:a16="http://schemas.microsoft.com/office/drawing/2014/main" val="3353528555"/>
                  </a:ext>
                </a:extLst>
              </a:tr>
              <a:tr h="547465">
                <a:tc>
                  <a:txBody>
                    <a:bodyPr/>
                    <a:lstStyle/>
                    <a:p>
                      <a:pPr algn="ctr"/>
                      <a:r>
                        <a:rPr lang="it-IT" sz="2400" dirty="0"/>
                        <a:t>Ensemble</a:t>
                      </a:r>
                      <a:endParaRPr lang="en-US" sz="2400" dirty="0"/>
                    </a:p>
                  </a:txBody>
                  <a:tcPr marL="124424" marR="124424" marT="62212" marB="62212"/>
                </a:tc>
                <a:tc>
                  <a:txBody>
                    <a:bodyPr/>
                    <a:lstStyle/>
                    <a:p>
                      <a:pPr algn="ctr"/>
                      <a:r>
                        <a:rPr lang="en-US" sz="2400" dirty="0"/>
                        <a:t>510 MB</a:t>
                      </a:r>
                    </a:p>
                  </a:txBody>
                  <a:tcPr marL="124424" marR="124424" marT="62212" marB="62212"/>
                </a:tc>
                <a:tc>
                  <a:txBody>
                    <a:bodyPr/>
                    <a:lstStyle/>
                    <a:p>
                      <a:pPr algn="ctr"/>
                      <a:endParaRPr lang="en-US" sz="2400" dirty="0"/>
                    </a:p>
                  </a:txBody>
                  <a:tcPr marL="124424" marR="124424" marT="62212" marB="62212"/>
                </a:tc>
                <a:tc>
                  <a:txBody>
                    <a:bodyPr/>
                    <a:lstStyle/>
                    <a:p>
                      <a:pPr algn="ctr"/>
                      <a:r>
                        <a:rPr lang="en-US" sz="2400" dirty="0"/>
                        <a:t>.988</a:t>
                      </a:r>
                    </a:p>
                  </a:txBody>
                  <a:tcPr marL="124424" marR="124424" marT="62212" marB="62212"/>
                </a:tc>
                <a:tc>
                  <a:txBody>
                    <a:bodyPr/>
                    <a:lstStyle/>
                    <a:p>
                      <a:pPr algn="ctr"/>
                      <a:r>
                        <a:rPr lang="en-US" sz="2400" dirty="0"/>
                        <a:t>.977</a:t>
                      </a:r>
                    </a:p>
                  </a:txBody>
                  <a:tcPr marL="124424" marR="124424" marT="62212" marB="62212"/>
                </a:tc>
                <a:extLst>
                  <a:ext uri="{0D108BD9-81ED-4DB2-BD59-A6C34878D82A}">
                    <a16:rowId xmlns:a16="http://schemas.microsoft.com/office/drawing/2014/main" val="1785011843"/>
                  </a:ext>
                </a:extLst>
              </a:tr>
            </a:tbl>
          </a:graphicData>
        </a:graphic>
      </p:graphicFrame>
    </p:spTree>
    <p:extLst>
      <p:ext uri="{BB962C8B-B14F-4D97-AF65-F5344CB8AC3E}">
        <p14:creationId xmlns:p14="http://schemas.microsoft.com/office/powerpoint/2010/main" val="123262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43B9CA2-4B31-4ACD-9A9F-B8E6C6420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st Android Phones Gift Guide: Pixel, Samsung, More - 9to5Google">
            <a:extLst>
              <a:ext uri="{FF2B5EF4-FFF2-40B4-BE49-F238E27FC236}">
                <a16:creationId xmlns:a16="http://schemas.microsoft.com/office/drawing/2014/main" id="{100567EF-E929-479D-B1B4-A3A5AE52CC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627" r="21535" b="1"/>
          <a:stretch/>
        </p:blipFill>
        <p:spPr bwMode="auto">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4E7B0CD6-E0E6-472A-B86E-F2C4E3911803}"/>
              </a:ext>
            </a:extLst>
          </p:cNvPr>
          <p:cNvPicPr>
            <a:picLocks noChangeAspect="1"/>
          </p:cNvPicPr>
          <p:nvPr/>
        </p:nvPicPr>
        <p:blipFill rotWithShape="1">
          <a:blip r:embed="rId3"/>
          <a:srcRect t="17363" r="-3" b="35"/>
          <a:stretch/>
        </p:blipFill>
        <p:spPr>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p:spPr>
      </p:pic>
      <p:pic>
        <p:nvPicPr>
          <p:cNvPr id="5" name="Immagine 4">
            <a:extLst>
              <a:ext uri="{FF2B5EF4-FFF2-40B4-BE49-F238E27FC236}">
                <a16:creationId xmlns:a16="http://schemas.microsoft.com/office/drawing/2014/main" id="{8D2A6A6C-0704-4EF3-BEE7-4B5786A867C5}"/>
              </a:ext>
            </a:extLst>
          </p:cNvPr>
          <p:cNvPicPr>
            <a:picLocks noChangeAspect="1"/>
          </p:cNvPicPr>
          <p:nvPr/>
        </p:nvPicPr>
        <p:blipFill rotWithShape="1">
          <a:blip r:embed="rId4">
            <a:extLst>
              <a:ext uri="{28A0092B-C50C-407E-A947-70E740481C1C}">
                <a14:useLocalDpi xmlns:a14="http://schemas.microsoft.com/office/drawing/2010/main" val="0"/>
              </a:ext>
            </a:extLst>
          </a:blip>
          <a:srcRect r="11594"/>
          <a:stretch/>
        </p:blipFill>
        <p:spPr>
          <a:xfrm>
            <a:off x="4866574" y="3401568"/>
            <a:ext cx="7325426" cy="3465301"/>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p:spPr>
      </p:pic>
      <p:sp useBgFill="1">
        <p:nvSpPr>
          <p:cNvPr id="73" name="Freeform: Shape 72">
            <a:extLst>
              <a:ext uri="{FF2B5EF4-FFF2-40B4-BE49-F238E27FC236}">
                <a16:creationId xmlns:a16="http://schemas.microsoft.com/office/drawing/2014/main" id="{33F94DB1-BC5D-454D-845C-7BA3A1F46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32965" cy="6858000"/>
          </a:xfrm>
          <a:custGeom>
            <a:avLst/>
            <a:gdLst>
              <a:gd name="connsiteX0" fmla="*/ 0 w 5932965"/>
              <a:gd name="connsiteY0" fmla="*/ 0 h 6858000"/>
              <a:gd name="connsiteX1" fmla="*/ 5140363 w 5932965"/>
              <a:gd name="connsiteY1" fmla="*/ 0 h 6858000"/>
              <a:gd name="connsiteX2" fmla="*/ 5152943 w 5932965"/>
              <a:gd name="connsiteY2" fmla="*/ 23550 h 6858000"/>
              <a:gd name="connsiteX3" fmla="*/ 5932965 w 5932965"/>
              <a:gd name="connsiteY3" fmla="*/ 3479505 h 6858000"/>
              <a:gd name="connsiteX4" fmla="*/ 5262410 w 5932965"/>
              <a:gd name="connsiteY4" fmla="*/ 6708999 h 6858000"/>
              <a:gd name="connsiteX5" fmla="*/ 5190385 w 5932965"/>
              <a:gd name="connsiteY5" fmla="*/ 6858000 h 6858000"/>
              <a:gd name="connsiteX6" fmla="*/ 0 w 59329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2965" h="6858000">
                <a:moveTo>
                  <a:pt x="0" y="0"/>
                </a:moveTo>
                <a:lnTo>
                  <a:pt x="5140363" y="0"/>
                </a:lnTo>
                <a:lnTo>
                  <a:pt x="5152943" y="23550"/>
                </a:lnTo>
                <a:cubicBezTo>
                  <a:pt x="5642847" y="987256"/>
                  <a:pt x="5932965" y="2183538"/>
                  <a:pt x="5932965" y="3479505"/>
                </a:cubicBezTo>
                <a:cubicBezTo>
                  <a:pt x="5932965" y="4675783"/>
                  <a:pt x="5685764" y="5787121"/>
                  <a:pt x="5262410" y="6708999"/>
                </a:cubicBezTo>
                <a:lnTo>
                  <a:pt x="519038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5676B86F-860B-4586-BCAA-C0650C09B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2333" cy="6858000"/>
          </a:xfrm>
          <a:custGeom>
            <a:avLst/>
            <a:gdLst>
              <a:gd name="connsiteX0" fmla="*/ 0 w 5922333"/>
              <a:gd name="connsiteY0" fmla="*/ 0 h 6858000"/>
              <a:gd name="connsiteX1" fmla="*/ 5129731 w 5922333"/>
              <a:gd name="connsiteY1" fmla="*/ 0 h 6858000"/>
              <a:gd name="connsiteX2" fmla="*/ 5142311 w 5922333"/>
              <a:gd name="connsiteY2" fmla="*/ 23550 h 6858000"/>
              <a:gd name="connsiteX3" fmla="*/ 5922333 w 5922333"/>
              <a:gd name="connsiteY3" fmla="*/ 3479505 h 6858000"/>
              <a:gd name="connsiteX4" fmla="*/ 5251778 w 5922333"/>
              <a:gd name="connsiteY4" fmla="*/ 6708999 h 6858000"/>
              <a:gd name="connsiteX5" fmla="*/ 5179753 w 5922333"/>
              <a:gd name="connsiteY5" fmla="*/ 6858000 h 6858000"/>
              <a:gd name="connsiteX6" fmla="*/ 0 w 592233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2333" h="6858000">
                <a:moveTo>
                  <a:pt x="0" y="0"/>
                </a:moveTo>
                <a:lnTo>
                  <a:pt x="5129731" y="0"/>
                </a:lnTo>
                <a:lnTo>
                  <a:pt x="5142311" y="23550"/>
                </a:lnTo>
                <a:cubicBezTo>
                  <a:pt x="5632215" y="987256"/>
                  <a:pt x="5922333" y="2183538"/>
                  <a:pt x="5922333" y="3479505"/>
                </a:cubicBezTo>
                <a:cubicBezTo>
                  <a:pt x="5922333" y="4675783"/>
                  <a:pt x="5675132" y="5787121"/>
                  <a:pt x="5251778" y="6708999"/>
                </a:cubicBezTo>
                <a:lnTo>
                  <a:pt x="5179753"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9B060A6-81DB-4AD7-9754-1C170A9999B1}"/>
              </a:ext>
            </a:extLst>
          </p:cNvPr>
          <p:cNvSpPr>
            <a:spLocks noGrp="1"/>
          </p:cNvSpPr>
          <p:nvPr>
            <p:ph type="title"/>
          </p:nvPr>
        </p:nvSpPr>
        <p:spPr>
          <a:xfrm>
            <a:off x="448056" y="685800"/>
            <a:ext cx="4922338" cy="1325563"/>
          </a:xfrm>
        </p:spPr>
        <p:txBody>
          <a:bodyPr>
            <a:normAutofit/>
          </a:bodyPr>
          <a:lstStyle/>
          <a:p>
            <a:pPr algn="ctr"/>
            <a:r>
              <a:rPr lang="it-IT" sz="2800" b="1" dirty="0"/>
              <a:t>Integrazione in un sistema reale</a:t>
            </a:r>
            <a:endParaRPr lang="en-US" sz="2800" b="1" dirty="0"/>
          </a:p>
        </p:txBody>
      </p:sp>
      <p:sp>
        <p:nvSpPr>
          <p:cNvPr id="77" name="Rectangle 76">
            <a:extLst>
              <a:ext uri="{FF2B5EF4-FFF2-40B4-BE49-F238E27FC236}">
                <a16:creationId xmlns:a16="http://schemas.microsoft.com/office/drawing/2014/main" id="{8C818ED5-2F56-4171-9445-3AA4F4462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DE74FCE8-866C-4AFA-B45C-FACE2A609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1" y="2089941"/>
            <a:ext cx="497043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D21588B0-4935-48AD-ACD1-708C1B69C403}"/>
              </a:ext>
            </a:extLst>
          </p:cNvPr>
          <p:cNvSpPr>
            <a:spLocks noGrp="1"/>
          </p:cNvSpPr>
          <p:nvPr>
            <p:ph idx="1"/>
          </p:nvPr>
        </p:nvSpPr>
        <p:spPr>
          <a:xfrm>
            <a:off x="448056" y="2381433"/>
            <a:ext cx="4922338" cy="4008359"/>
          </a:xfrm>
        </p:spPr>
        <p:txBody>
          <a:bodyPr>
            <a:normAutofit/>
          </a:bodyPr>
          <a:lstStyle/>
          <a:p>
            <a:pPr marL="0" indent="0" algn="just">
              <a:buNone/>
            </a:pPr>
            <a:r>
              <a:rPr lang="it-IT" sz="1700" dirty="0"/>
              <a:t>Nella fase di progettazione è stata ipotizzata una totale assenza di vincoli di rilascio del modello. Nel caso di progettazione di un sistema reale, il progettista si trova nella necessità di integrare il modello in un sistema composto da un ambiente ben definito: vi sono pertanto vincoli da natura tecnologica cui sottostare, potremmo in qualche modo parlare di un vero e proprio mapping tecnologico.</a:t>
            </a:r>
          </a:p>
          <a:p>
            <a:pPr marL="0" indent="0" algn="just">
              <a:buNone/>
            </a:pPr>
            <a:r>
              <a:rPr lang="it-IT" sz="1700" dirty="0"/>
              <a:t>Un sistema reale potrebbe essere un sistema di calcolo molto complesso, un’applicazione cloud, un’automobile, un dispositivo IoT, etc.</a:t>
            </a:r>
          </a:p>
          <a:p>
            <a:pPr marL="0" indent="0" algn="just">
              <a:buNone/>
            </a:pPr>
            <a:endParaRPr lang="it-IT" sz="1700" dirty="0"/>
          </a:p>
          <a:p>
            <a:pPr marL="0" indent="0" algn="just">
              <a:buNone/>
            </a:pPr>
            <a:r>
              <a:rPr lang="it-IT" sz="1700" dirty="0"/>
              <a:t>Di seguito verrà proposto un semplice caso di studio per l’integrazione in un dispositivo embedded</a:t>
            </a:r>
          </a:p>
        </p:txBody>
      </p:sp>
    </p:spTree>
    <p:extLst>
      <p:ext uri="{BB962C8B-B14F-4D97-AF65-F5344CB8AC3E}">
        <p14:creationId xmlns:p14="http://schemas.microsoft.com/office/powerpoint/2010/main" val="118799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9F8477-C1AC-452D-BCCB-3AC59C36AC48}"/>
              </a:ext>
            </a:extLst>
          </p:cNvPr>
          <p:cNvSpPr>
            <a:spLocks noGrp="1"/>
          </p:cNvSpPr>
          <p:nvPr>
            <p:ph type="title"/>
          </p:nvPr>
        </p:nvSpPr>
        <p:spPr/>
        <p:txBody>
          <a:bodyPr>
            <a:normAutofit/>
          </a:bodyPr>
          <a:lstStyle/>
          <a:p>
            <a:pPr algn="ctr"/>
            <a:r>
              <a:rPr lang="it-IT" dirty="0"/>
              <a:t>Integrazione in un sistema embedded:</a:t>
            </a:r>
            <a:br>
              <a:rPr lang="it-IT" dirty="0"/>
            </a:br>
            <a:r>
              <a:rPr lang="it-IT" dirty="0"/>
              <a:t>ottimizzazione del modello</a:t>
            </a:r>
          </a:p>
        </p:txBody>
      </p:sp>
      <p:sp>
        <p:nvSpPr>
          <p:cNvPr id="3" name="Segnaposto contenuto 2">
            <a:extLst>
              <a:ext uri="{FF2B5EF4-FFF2-40B4-BE49-F238E27FC236}">
                <a16:creationId xmlns:a16="http://schemas.microsoft.com/office/drawing/2014/main" id="{0AD1FD8A-AA63-45CA-9BEC-A595468CB5EC}"/>
              </a:ext>
            </a:extLst>
          </p:cNvPr>
          <p:cNvSpPr>
            <a:spLocks noGrp="1"/>
          </p:cNvSpPr>
          <p:nvPr>
            <p:ph idx="1"/>
          </p:nvPr>
        </p:nvSpPr>
        <p:spPr>
          <a:xfrm>
            <a:off x="838200" y="1967669"/>
            <a:ext cx="5393361" cy="4351338"/>
          </a:xfrm>
        </p:spPr>
        <p:txBody>
          <a:bodyPr>
            <a:normAutofit/>
          </a:bodyPr>
          <a:lstStyle/>
          <a:p>
            <a:pPr marL="0" indent="0">
              <a:buNone/>
            </a:pPr>
            <a:r>
              <a:rPr lang="it-IT" sz="2400" dirty="0"/>
              <a:t>Integrare il modello in un sistema mobile «intelligente» vuol dire tener conto non soltanto dell’accuratezza della soluzione proposta ma anche della dimensione e della latenza di elaborazione di una predizione.</a:t>
            </a:r>
          </a:p>
          <a:p>
            <a:pPr marL="0" indent="0">
              <a:buNone/>
            </a:pPr>
            <a:r>
              <a:rPr lang="it-IT" sz="2400" dirty="0"/>
              <a:t>Una tecnica per ottimizzare queste grandezze è quella della </a:t>
            </a:r>
            <a:r>
              <a:rPr lang="it-IT" sz="2400" b="1" dirty="0"/>
              <a:t>quantizzazione post-training</a:t>
            </a:r>
            <a:r>
              <a:rPr lang="it-IT" sz="2400" dirty="0"/>
              <a:t> che consente appunto di ridurre le dimensioni del modello e migliorare la latenza di predizione sacrificando un po’ di accuratezza.</a:t>
            </a:r>
            <a:endParaRPr lang="it-IT" sz="2400" b="1" dirty="0"/>
          </a:p>
        </p:txBody>
      </p:sp>
      <p:sp>
        <p:nvSpPr>
          <p:cNvPr id="5" name="Rectangle 1">
            <a:extLst>
              <a:ext uri="{FF2B5EF4-FFF2-40B4-BE49-F238E27FC236}">
                <a16:creationId xmlns:a16="http://schemas.microsoft.com/office/drawing/2014/main" id="{2000E6BC-5B36-4A9A-B5F1-5DCA349411EE}"/>
              </a:ext>
            </a:extLst>
          </p:cNvPr>
          <p:cNvSpPr>
            <a:spLocks noChangeArrowheads="1"/>
          </p:cNvSpPr>
          <p:nvPr/>
        </p:nvSpPr>
        <p:spPr bwMode="auto">
          <a:xfrm flipV="1">
            <a:off x="2470515" y="3792976"/>
            <a:ext cx="113519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4" name="Tabella 3">
            <a:extLst>
              <a:ext uri="{FF2B5EF4-FFF2-40B4-BE49-F238E27FC236}">
                <a16:creationId xmlns:a16="http://schemas.microsoft.com/office/drawing/2014/main" id="{6493DDDF-79C4-4238-9454-B751B746B2F5}"/>
              </a:ext>
            </a:extLst>
          </p:cNvPr>
          <p:cNvGraphicFramePr>
            <a:graphicFrameLocks noGrp="1"/>
          </p:cNvGraphicFramePr>
          <p:nvPr>
            <p:extLst>
              <p:ext uri="{D42A27DB-BD31-4B8C-83A1-F6EECF244321}">
                <p14:modId xmlns:p14="http://schemas.microsoft.com/office/powerpoint/2010/main" val="2727901855"/>
              </p:ext>
            </p:extLst>
          </p:nvPr>
        </p:nvGraphicFramePr>
        <p:xfrm>
          <a:off x="6507331" y="2547252"/>
          <a:ext cx="5393362" cy="2904422"/>
        </p:xfrm>
        <a:graphic>
          <a:graphicData uri="http://schemas.openxmlformats.org/drawingml/2006/table">
            <a:tbl>
              <a:tblPr firstRow="1" bandRow="1"/>
              <a:tblGrid>
                <a:gridCol w="1621267">
                  <a:extLst>
                    <a:ext uri="{9D8B030D-6E8A-4147-A177-3AD203B41FA5}">
                      <a16:colId xmlns:a16="http://schemas.microsoft.com/office/drawing/2014/main" val="53505647"/>
                    </a:ext>
                  </a:extLst>
                </a:gridCol>
                <a:gridCol w="1621267">
                  <a:extLst>
                    <a:ext uri="{9D8B030D-6E8A-4147-A177-3AD203B41FA5}">
                      <a16:colId xmlns:a16="http://schemas.microsoft.com/office/drawing/2014/main" val="4050381723"/>
                    </a:ext>
                  </a:extLst>
                </a:gridCol>
                <a:gridCol w="2150828">
                  <a:extLst>
                    <a:ext uri="{9D8B030D-6E8A-4147-A177-3AD203B41FA5}">
                      <a16:colId xmlns:a16="http://schemas.microsoft.com/office/drawing/2014/main" val="3000216153"/>
                    </a:ext>
                  </a:extLst>
                </a:gridCol>
              </a:tblGrid>
              <a:tr h="387724">
                <a:tc>
                  <a:txBody>
                    <a:bodyPr/>
                    <a:lstStyle/>
                    <a:p>
                      <a:pPr algn="ctr" fontAlgn="ctr"/>
                      <a:r>
                        <a:rPr lang="en-US" sz="1500" b="1" dirty="0">
                          <a:solidFill>
                            <a:srgbClr val="202124"/>
                          </a:solidFill>
                          <a:effectLst/>
                          <a:latin typeface="Roboto"/>
                        </a:rPr>
                        <a:t>Option</a:t>
                      </a:r>
                    </a:p>
                  </a:txBody>
                  <a:tcPr marL="63770" marR="63770" marT="63770"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E8EAED"/>
                    </a:solidFill>
                  </a:tcPr>
                </a:tc>
                <a:tc>
                  <a:txBody>
                    <a:bodyPr/>
                    <a:lstStyle/>
                    <a:p>
                      <a:pPr algn="ctr" fontAlgn="ctr"/>
                      <a:r>
                        <a:rPr lang="en-US" sz="1500" b="1" dirty="0">
                          <a:solidFill>
                            <a:srgbClr val="202124"/>
                          </a:solidFill>
                          <a:effectLst/>
                          <a:latin typeface="Roboto"/>
                        </a:rPr>
                        <a:t>Benefits</a:t>
                      </a:r>
                    </a:p>
                  </a:txBody>
                  <a:tcPr marL="63770" marR="63770" marT="63770"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E8EAED"/>
                    </a:solidFill>
                  </a:tcPr>
                </a:tc>
                <a:tc>
                  <a:txBody>
                    <a:bodyPr/>
                    <a:lstStyle/>
                    <a:p>
                      <a:pPr algn="ctr" fontAlgn="ctr"/>
                      <a:r>
                        <a:rPr lang="en-US" sz="1500" b="1" dirty="0">
                          <a:solidFill>
                            <a:srgbClr val="202124"/>
                          </a:solidFill>
                          <a:effectLst/>
                          <a:latin typeface="Roboto"/>
                        </a:rPr>
                        <a:t>Hardware</a:t>
                      </a:r>
                    </a:p>
                  </a:txBody>
                  <a:tcPr marL="63770" marR="63770" marT="63770"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E8EAED"/>
                    </a:solidFill>
                  </a:tcPr>
                </a:tc>
                <a:extLst>
                  <a:ext uri="{0D108BD9-81ED-4DB2-BD59-A6C34878D82A}">
                    <a16:rowId xmlns:a16="http://schemas.microsoft.com/office/drawing/2014/main" val="1451867670"/>
                  </a:ext>
                </a:extLst>
              </a:tr>
              <a:tr h="838899">
                <a:tc>
                  <a:txBody>
                    <a:bodyPr/>
                    <a:lstStyle/>
                    <a:p>
                      <a:pPr algn="ctr" fontAlgn="t"/>
                      <a:r>
                        <a:rPr lang="en-US" sz="1500" dirty="0">
                          <a:effectLst/>
                        </a:rPr>
                        <a:t>Dynamic range quantization</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algn="ctr" fontAlgn="t"/>
                      <a:r>
                        <a:rPr lang="en-US" sz="1500" dirty="0">
                          <a:effectLst/>
                        </a:rPr>
                        <a:t>4x smaller, 2-3x speedup</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algn="ctr" fontAlgn="t"/>
                      <a:r>
                        <a:rPr lang="en-US" sz="1500">
                          <a:effectLst/>
                        </a:rPr>
                        <a:t>CPU</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577465808"/>
                  </a:ext>
                </a:extLst>
              </a:tr>
              <a:tr h="609326">
                <a:tc>
                  <a:txBody>
                    <a:bodyPr/>
                    <a:lstStyle/>
                    <a:p>
                      <a:pPr algn="ctr" fontAlgn="t"/>
                      <a:r>
                        <a:rPr lang="en-US" sz="1500" dirty="0">
                          <a:effectLst/>
                        </a:rPr>
                        <a:t>Full integer quantization</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algn="ctr" fontAlgn="t"/>
                      <a:r>
                        <a:rPr lang="en-US" sz="1500" dirty="0">
                          <a:effectLst/>
                        </a:rPr>
                        <a:t>4x smaller, 3x+ speedup</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algn="ctr" fontAlgn="t"/>
                      <a:r>
                        <a:rPr lang="en-US" sz="1500" dirty="0">
                          <a:effectLst/>
                        </a:rPr>
                        <a:t>CPU, Edge TPU, Microcontrollers</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985568948"/>
                  </a:ext>
                </a:extLst>
              </a:tr>
              <a:tr h="1068473">
                <a:tc>
                  <a:txBody>
                    <a:bodyPr/>
                    <a:lstStyle/>
                    <a:p>
                      <a:pPr algn="ctr" fontAlgn="t"/>
                      <a:r>
                        <a:rPr lang="en-US" sz="1500" dirty="0">
                          <a:effectLst/>
                        </a:rPr>
                        <a:t>Float16 quantization</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algn="ctr" fontAlgn="t"/>
                      <a:r>
                        <a:rPr lang="en-US" sz="1500" dirty="0">
                          <a:effectLst/>
                        </a:rPr>
                        <a:t>2x smaller, potential GPU acceleration</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algn="ctr" fontAlgn="t"/>
                      <a:r>
                        <a:rPr lang="en-US" sz="1500" dirty="0">
                          <a:effectLst/>
                        </a:rPr>
                        <a:t>CPU, GPU</a:t>
                      </a:r>
                    </a:p>
                  </a:txBody>
                  <a:tcPr marL="63770" marR="63770" marT="55799" marB="6377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615979723"/>
                  </a:ext>
                </a:extLst>
              </a:tr>
            </a:tbl>
          </a:graphicData>
        </a:graphic>
      </p:graphicFrame>
    </p:spTree>
    <p:extLst>
      <p:ext uri="{BB962C8B-B14F-4D97-AF65-F5344CB8AC3E}">
        <p14:creationId xmlns:p14="http://schemas.microsoft.com/office/powerpoint/2010/main" val="129702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B2D43D7-5864-4F9B-B726-7D0004B186FF}"/>
              </a:ext>
            </a:extLst>
          </p:cNvPr>
          <p:cNvSpPr>
            <a:spLocks noGrp="1"/>
          </p:cNvSpPr>
          <p:nvPr>
            <p:ph idx="1"/>
          </p:nvPr>
        </p:nvSpPr>
        <p:spPr>
          <a:xfrm>
            <a:off x="838200" y="1825625"/>
            <a:ext cx="10515600" cy="935330"/>
          </a:xfrm>
        </p:spPr>
        <p:txBody>
          <a:bodyPr>
            <a:normAutofit/>
          </a:bodyPr>
          <a:lstStyle/>
          <a:p>
            <a:pPr marL="0" indent="0">
              <a:buNone/>
            </a:pPr>
            <a:r>
              <a:rPr lang="it-IT" sz="2400" dirty="0"/>
              <a:t>Anche per la scelta della specifica tecnica di ottimizzazione bisogna scontrarsi con un mapping tecnologico</a:t>
            </a:r>
          </a:p>
        </p:txBody>
      </p:sp>
      <p:pic>
        <p:nvPicPr>
          <p:cNvPr id="2050" name="Picture 2" descr="post-training optimization options">
            <a:extLst>
              <a:ext uri="{FF2B5EF4-FFF2-40B4-BE49-F238E27FC236}">
                <a16:creationId xmlns:a16="http://schemas.microsoft.com/office/drawing/2014/main" id="{B3471D3F-A8A4-4682-B8E6-EE559A95B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955" y="2760955"/>
            <a:ext cx="6138063" cy="372683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4582A03C-D35A-4462-9C2F-85F1D961531D}"/>
              </a:ext>
            </a:extLst>
          </p:cNvPr>
          <p:cNvSpPr>
            <a:spLocks noGrp="1"/>
          </p:cNvSpPr>
          <p:nvPr>
            <p:ph type="title"/>
          </p:nvPr>
        </p:nvSpPr>
        <p:spPr>
          <a:xfrm>
            <a:off x="838200" y="365125"/>
            <a:ext cx="10515600" cy="1325563"/>
          </a:xfrm>
        </p:spPr>
        <p:txBody>
          <a:bodyPr>
            <a:normAutofit/>
          </a:bodyPr>
          <a:lstStyle/>
          <a:p>
            <a:pPr algn="ctr"/>
            <a:r>
              <a:rPr lang="it-IT" dirty="0"/>
              <a:t>Integrazione in un sistema embedded:</a:t>
            </a:r>
            <a:br>
              <a:rPr lang="it-IT" dirty="0"/>
            </a:br>
            <a:r>
              <a:rPr lang="it-IT" dirty="0"/>
              <a:t>quantizzazione post - training</a:t>
            </a:r>
          </a:p>
        </p:txBody>
      </p:sp>
      <p:pic>
        <p:nvPicPr>
          <p:cNvPr id="6" name="Picture 2">
            <a:extLst>
              <a:ext uri="{FF2B5EF4-FFF2-40B4-BE49-F238E27FC236}">
                <a16:creationId xmlns:a16="http://schemas.microsoft.com/office/drawing/2014/main" id="{0AB54372-7B0E-4297-8166-CA51B9FBDB1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26470" y="3383668"/>
            <a:ext cx="3521715" cy="2162553"/>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83C51178-A570-4B7B-8CF9-5836B94A1DF7}"/>
              </a:ext>
            </a:extLst>
          </p:cNvPr>
          <p:cNvSpPr txBox="1"/>
          <p:nvPr/>
        </p:nvSpPr>
        <p:spPr>
          <a:xfrm>
            <a:off x="1126470" y="5546221"/>
            <a:ext cx="3521715" cy="461665"/>
          </a:xfrm>
          <a:prstGeom prst="rect">
            <a:avLst/>
          </a:prstGeom>
          <a:noFill/>
        </p:spPr>
        <p:txBody>
          <a:bodyPr wrap="square" rtlCol="0">
            <a:spAutoFit/>
          </a:bodyPr>
          <a:lstStyle/>
          <a:p>
            <a:pPr algn="ctr"/>
            <a:r>
              <a:rPr lang="it-IT" sz="1200" dirty="0"/>
              <a:t>Ottimizzare i modelli per ridurre dimensioni e latenza a discapito di una perdita trascurabile di precisione</a:t>
            </a:r>
          </a:p>
        </p:txBody>
      </p:sp>
    </p:spTree>
    <p:extLst>
      <p:ext uri="{BB962C8B-B14F-4D97-AF65-F5344CB8AC3E}">
        <p14:creationId xmlns:p14="http://schemas.microsoft.com/office/powerpoint/2010/main" val="423758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AA1FF208-C8C6-4C44-BA0B-54163EACD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2590977" y="1890939"/>
            <a:ext cx="7010045" cy="4351338"/>
          </a:xfrm>
          <a:prstGeom prst="rect">
            <a:avLst/>
          </a:prstGeom>
          <a:noFill/>
          <a:extLst>
            <a:ext uri="{909E8E84-426E-40DD-AFC4-6F175D3DCCD1}">
              <a14:hiddenFill xmlns:a14="http://schemas.microsoft.com/office/drawing/2010/main">
                <a:solidFill>
                  <a:srgbClr val="FFFFFF"/>
                </a:solidFill>
              </a14:hiddenFill>
            </a:ext>
          </a:extLst>
        </p:spPr>
      </p:pic>
      <p:sp>
        <p:nvSpPr>
          <p:cNvPr id="15" name="Titolo 1">
            <a:extLst>
              <a:ext uri="{FF2B5EF4-FFF2-40B4-BE49-F238E27FC236}">
                <a16:creationId xmlns:a16="http://schemas.microsoft.com/office/drawing/2014/main" id="{C49DD43B-89CA-4896-A9D2-B898EF41CB32}"/>
              </a:ext>
            </a:extLst>
          </p:cNvPr>
          <p:cNvSpPr>
            <a:spLocks noGrp="1"/>
          </p:cNvSpPr>
          <p:nvPr>
            <p:ph type="title"/>
          </p:nvPr>
        </p:nvSpPr>
        <p:spPr>
          <a:xfrm>
            <a:off x="838200" y="365125"/>
            <a:ext cx="10515600" cy="1325563"/>
          </a:xfrm>
        </p:spPr>
        <p:txBody>
          <a:bodyPr>
            <a:normAutofit/>
          </a:bodyPr>
          <a:lstStyle/>
          <a:p>
            <a:pPr algn="ctr"/>
            <a:r>
              <a:rPr lang="it-IT" dirty="0"/>
              <a:t>Integrazione in un sistema embedded:</a:t>
            </a:r>
            <a:br>
              <a:rPr lang="it-IT" dirty="0"/>
            </a:br>
            <a:r>
              <a:rPr lang="it-IT" dirty="0"/>
              <a:t>quantizzazione post – training, size</a:t>
            </a:r>
          </a:p>
        </p:txBody>
      </p:sp>
    </p:spTree>
    <p:extLst>
      <p:ext uri="{BB962C8B-B14F-4D97-AF65-F5344CB8AC3E}">
        <p14:creationId xmlns:p14="http://schemas.microsoft.com/office/powerpoint/2010/main" val="160391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AA1FF208-C8C6-4C44-BA0B-54163EACD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2590977" y="1917981"/>
            <a:ext cx="7010045" cy="4297253"/>
          </a:xfrm>
          <a:prstGeom prst="rect">
            <a:avLst/>
          </a:prstGeom>
          <a:noFill/>
          <a:extLst>
            <a:ext uri="{909E8E84-426E-40DD-AFC4-6F175D3DCCD1}">
              <a14:hiddenFill xmlns:a14="http://schemas.microsoft.com/office/drawing/2010/main">
                <a:solidFill>
                  <a:srgbClr val="FFFFFF"/>
                </a:solidFill>
              </a14:hiddenFill>
            </a:ext>
          </a:extLst>
        </p:spPr>
      </p:pic>
      <p:sp>
        <p:nvSpPr>
          <p:cNvPr id="15" name="Titolo 1">
            <a:extLst>
              <a:ext uri="{FF2B5EF4-FFF2-40B4-BE49-F238E27FC236}">
                <a16:creationId xmlns:a16="http://schemas.microsoft.com/office/drawing/2014/main" id="{C49DD43B-89CA-4896-A9D2-B898EF41CB32}"/>
              </a:ext>
            </a:extLst>
          </p:cNvPr>
          <p:cNvSpPr>
            <a:spLocks noGrp="1"/>
          </p:cNvSpPr>
          <p:nvPr>
            <p:ph type="title"/>
          </p:nvPr>
        </p:nvSpPr>
        <p:spPr>
          <a:xfrm>
            <a:off x="838200" y="365125"/>
            <a:ext cx="10515600" cy="1325563"/>
          </a:xfrm>
        </p:spPr>
        <p:txBody>
          <a:bodyPr>
            <a:normAutofit/>
          </a:bodyPr>
          <a:lstStyle/>
          <a:p>
            <a:pPr algn="ctr"/>
            <a:r>
              <a:rPr lang="it-IT" dirty="0"/>
              <a:t>Integrazione in un sistema embedded:</a:t>
            </a:r>
            <a:br>
              <a:rPr lang="it-IT" dirty="0"/>
            </a:br>
            <a:r>
              <a:rPr lang="it-IT" dirty="0"/>
              <a:t>quantizzazione post – training, </a:t>
            </a:r>
            <a:r>
              <a:rPr lang="it-IT" dirty="0" err="1"/>
              <a:t>accuracy</a:t>
            </a:r>
            <a:endParaRPr lang="it-IT" dirty="0"/>
          </a:p>
        </p:txBody>
      </p:sp>
    </p:spTree>
    <p:extLst>
      <p:ext uri="{BB962C8B-B14F-4D97-AF65-F5344CB8AC3E}">
        <p14:creationId xmlns:p14="http://schemas.microsoft.com/office/powerpoint/2010/main" val="312056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AA1FF208-C8C6-4C44-BA0B-54163EACD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46130" y="1714996"/>
            <a:ext cx="7550217" cy="4351338"/>
          </a:xfrm>
          <a:prstGeom prst="rect">
            <a:avLst/>
          </a:prstGeom>
          <a:noFill/>
          <a:extLst>
            <a:ext uri="{909E8E84-426E-40DD-AFC4-6F175D3DCCD1}">
              <a14:hiddenFill xmlns:a14="http://schemas.microsoft.com/office/drawing/2010/main">
                <a:solidFill>
                  <a:srgbClr val="FFFFFF"/>
                </a:solidFill>
              </a14:hiddenFill>
            </a:ext>
          </a:extLst>
        </p:spPr>
      </p:pic>
      <p:sp>
        <p:nvSpPr>
          <p:cNvPr id="15" name="Titolo 1">
            <a:extLst>
              <a:ext uri="{FF2B5EF4-FFF2-40B4-BE49-F238E27FC236}">
                <a16:creationId xmlns:a16="http://schemas.microsoft.com/office/drawing/2014/main" id="{C49DD43B-89CA-4896-A9D2-B898EF41CB32}"/>
              </a:ext>
            </a:extLst>
          </p:cNvPr>
          <p:cNvSpPr>
            <a:spLocks noGrp="1"/>
          </p:cNvSpPr>
          <p:nvPr>
            <p:ph type="title"/>
          </p:nvPr>
        </p:nvSpPr>
        <p:spPr>
          <a:xfrm>
            <a:off x="838200" y="365125"/>
            <a:ext cx="10515600" cy="1325563"/>
          </a:xfrm>
        </p:spPr>
        <p:txBody>
          <a:bodyPr>
            <a:normAutofit/>
          </a:bodyPr>
          <a:lstStyle/>
          <a:p>
            <a:pPr algn="ctr"/>
            <a:r>
              <a:rPr lang="it-IT" dirty="0"/>
              <a:t>Integrazione in un sistema embedded:</a:t>
            </a:r>
            <a:br>
              <a:rPr lang="it-IT" dirty="0"/>
            </a:br>
            <a:r>
              <a:rPr lang="it-IT" dirty="0"/>
              <a:t>quantizzazione post – training, </a:t>
            </a:r>
            <a:r>
              <a:rPr lang="it-IT" dirty="0" err="1"/>
              <a:t>inference</a:t>
            </a:r>
            <a:endParaRPr lang="it-IT" dirty="0"/>
          </a:p>
        </p:txBody>
      </p:sp>
      <p:sp>
        <p:nvSpPr>
          <p:cNvPr id="2" name="Rettangolo 1">
            <a:extLst>
              <a:ext uri="{FF2B5EF4-FFF2-40B4-BE49-F238E27FC236}">
                <a16:creationId xmlns:a16="http://schemas.microsoft.com/office/drawing/2014/main" id="{C86402B2-6957-41B3-8D7C-70C03B5CC965}"/>
              </a:ext>
            </a:extLst>
          </p:cNvPr>
          <p:cNvSpPr/>
          <p:nvPr/>
        </p:nvSpPr>
        <p:spPr>
          <a:xfrm>
            <a:off x="402454" y="3152001"/>
            <a:ext cx="3143676" cy="1477328"/>
          </a:xfrm>
          <a:prstGeom prst="rect">
            <a:avLst/>
          </a:prstGeom>
        </p:spPr>
        <p:txBody>
          <a:bodyPr wrap="square">
            <a:spAutoFit/>
          </a:bodyPr>
          <a:lstStyle/>
          <a:p>
            <a:r>
              <a:rPr lang="it-IT" dirty="0"/>
              <a:t>Vista la riduzione dei requisiti di memoria e di calcolo, la maggior parte dei modelli avrà anche un consumo energetico inferiore</a:t>
            </a:r>
          </a:p>
        </p:txBody>
      </p:sp>
    </p:spTree>
    <p:extLst>
      <p:ext uri="{BB962C8B-B14F-4D97-AF65-F5344CB8AC3E}">
        <p14:creationId xmlns:p14="http://schemas.microsoft.com/office/powerpoint/2010/main" val="21579311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1_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Words>
  <Application>Microsoft Office PowerPoint</Application>
  <PresentationFormat>Widescreen</PresentationFormat>
  <Paragraphs>64</Paragraphs>
  <Slides>7</Slides>
  <Notes>4</Notes>
  <HiddenSlides>0</HiddenSlides>
  <MMClips>0</MMClips>
  <ScaleCrop>false</ScaleCrop>
  <HeadingPairs>
    <vt:vector size="6" baseType="variant">
      <vt:variant>
        <vt:lpstr>Caratteri utilizzati</vt:lpstr>
      </vt:variant>
      <vt:variant>
        <vt:i4>4</vt:i4>
      </vt:variant>
      <vt:variant>
        <vt:lpstr>Tema</vt:lpstr>
      </vt:variant>
      <vt:variant>
        <vt:i4>3</vt:i4>
      </vt:variant>
      <vt:variant>
        <vt:lpstr>Titoli diapositive</vt:lpstr>
      </vt:variant>
      <vt:variant>
        <vt:i4>7</vt:i4>
      </vt:variant>
    </vt:vector>
  </HeadingPairs>
  <TitlesOfParts>
    <vt:vector size="14" baseType="lpstr">
      <vt:lpstr>Arial</vt:lpstr>
      <vt:lpstr>Calibri</vt:lpstr>
      <vt:lpstr>Calibri Light</vt:lpstr>
      <vt:lpstr>Roboto</vt:lpstr>
      <vt:lpstr>Tema di Office</vt:lpstr>
      <vt:lpstr>Office Theme</vt:lpstr>
      <vt:lpstr>1_Office Theme</vt:lpstr>
      <vt:lpstr>Conclusioni e considerazioni</vt:lpstr>
      <vt:lpstr>Integrazione in un sistema reale</vt:lpstr>
      <vt:lpstr>Integrazione in un sistema embedded: ottimizzazione del modello</vt:lpstr>
      <vt:lpstr>Integrazione in un sistema embedded: quantizzazione post - training</vt:lpstr>
      <vt:lpstr>Integrazione in un sistema embedded: quantizzazione post – training, size</vt:lpstr>
      <vt:lpstr>Integrazione in un sistema embedded: quantizzazione post – training, accuracy</vt:lpstr>
      <vt:lpstr>Integrazione in un sistema embedded: quantizzazione post – training,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Risultati</dc:title>
  <dc:creator>GIUSEPPE D'ALTERIO</dc:creator>
  <cp:lastModifiedBy>GIUSEPPE D'ALTERIO</cp:lastModifiedBy>
  <cp:revision>16</cp:revision>
  <dcterms:created xsi:type="dcterms:W3CDTF">2020-06-10T09:04:59Z</dcterms:created>
  <dcterms:modified xsi:type="dcterms:W3CDTF">2020-06-17T06:57:40Z</dcterms:modified>
</cp:coreProperties>
</file>