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5" r:id="rId3"/>
    <p:sldId id="360" r:id="rId4"/>
    <p:sldId id="343" r:id="rId5"/>
    <p:sldId id="559" r:id="rId6"/>
    <p:sldId id="321" r:id="rId7"/>
    <p:sldId id="560" r:id="rId8"/>
    <p:sldId id="561" r:id="rId9"/>
    <p:sldId id="562" r:id="rId10"/>
    <p:sldId id="564" r:id="rId11"/>
    <p:sldId id="546" r:id="rId12"/>
    <p:sldId id="307" r:id="rId13"/>
    <p:sldId id="547" r:id="rId14"/>
    <p:sldId id="548" r:id="rId15"/>
    <p:sldId id="549" r:id="rId16"/>
    <p:sldId id="550" r:id="rId17"/>
    <p:sldId id="314" r:id="rId18"/>
    <p:sldId id="302" r:id="rId19"/>
    <p:sldId id="551" r:id="rId20"/>
    <p:sldId id="552" r:id="rId21"/>
    <p:sldId id="553" r:id="rId22"/>
    <p:sldId id="356" r:id="rId23"/>
    <p:sldId id="357" r:id="rId24"/>
    <p:sldId id="358" r:id="rId25"/>
    <p:sldId id="359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110" d="100"/>
          <a:sy n="110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2022-01-06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identity/protocols/OAuth2WebServer" TargetMode="External"/><Relationship Id="rId2" Type="http://schemas.openxmlformats.org/officeDocument/2006/relationships/hyperlink" Target="https://developers.google.com/identity/protocols/OAuth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google.com/oauthplayground/" TargetMode="External"/><Relationship Id="rId5" Type="http://schemas.openxmlformats.org/officeDocument/2006/relationships/hyperlink" Target="https://developers.google.com/google-apps/calendar/v3/reference/" TargetMode="External"/><Relationship Id="rId4" Type="http://schemas.openxmlformats.org/officeDocument/2006/relationships/hyperlink" Target="https://developers.google.com/google-apps/calendar/aut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tokens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64A8D43-57D6-4EA9-A6F5-D3515EE4D5DB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FC46F2-5231-44AB-BA36-ECF0C4FB4DC3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A677D-5391-42CD-9231-FAB2FC9D8903}"/>
              </a:ext>
            </a:extLst>
          </p:cNvPr>
          <p:cNvCxnSpPr>
            <a:cxnSpLocks/>
          </p:cNvCxnSpPr>
          <p:nvPr/>
        </p:nvCxnSpPr>
        <p:spPr>
          <a:xfrm>
            <a:off x="3178740" y="279143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438DB-EA12-478E-ACB6-A1EEE1EF5B4C}"/>
              </a:ext>
            </a:extLst>
          </p:cNvPr>
          <p:cNvCxnSpPr>
            <a:cxnSpLocks/>
          </p:cNvCxnSpPr>
          <p:nvPr/>
        </p:nvCxnSpPr>
        <p:spPr>
          <a:xfrm>
            <a:off x="7859498" y="3015926"/>
            <a:ext cx="0" cy="22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B01F3D-65F3-4416-937D-D9E9C97D4924}"/>
              </a:ext>
            </a:extLst>
          </p:cNvPr>
          <p:cNvSpPr txBox="1">
            <a:spLocks/>
          </p:cNvSpPr>
          <p:nvPr/>
        </p:nvSpPr>
        <p:spPr>
          <a:xfrm>
            <a:off x="3789462" y="2077490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74205-13AE-4961-9009-4C0BA82810A2}"/>
              </a:ext>
            </a:extLst>
          </p:cNvPr>
          <p:cNvCxnSpPr>
            <a:cxnSpLocks/>
          </p:cNvCxnSpPr>
          <p:nvPr/>
        </p:nvCxnSpPr>
        <p:spPr>
          <a:xfrm flipH="1">
            <a:off x="3173075" y="3259742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894594-9DD6-4E6A-BDA5-C7822D211A75}"/>
              </a:ext>
            </a:extLst>
          </p:cNvPr>
          <p:cNvSpPr txBox="1">
            <a:spLocks/>
          </p:cNvSpPr>
          <p:nvPr/>
        </p:nvSpPr>
        <p:spPr>
          <a:xfrm>
            <a:off x="5169417" y="3379038"/>
            <a:ext cx="2762064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200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37B7474-AF3A-4581-9E1A-B7F8167EC87C}"/>
              </a:ext>
            </a:extLst>
          </p:cNvPr>
          <p:cNvSpPr txBox="1">
            <a:spLocks/>
          </p:cNvSpPr>
          <p:nvPr/>
        </p:nvSpPr>
        <p:spPr>
          <a:xfrm>
            <a:off x="8254251" y="3906161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token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B8808D-DCA8-4C69-B81D-46A367EB07E4}"/>
              </a:ext>
            </a:extLst>
          </p:cNvPr>
          <p:cNvSpPr txBox="1">
            <a:spLocks/>
          </p:cNvSpPr>
          <p:nvPr/>
        </p:nvSpPr>
        <p:spPr>
          <a:xfrm>
            <a:off x="9429936" y="4235928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3322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3060325"/>
          </a:xfrm>
        </p:spPr>
        <p:txBody>
          <a:bodyPr wrap="square">
            <a:spAutoFit/>
          </a:bodyPr>
          <a:lstStyle/>
          <a:p>
            <a:r>
              <a:rPr lang="en-US" dirty="0"/>
              <a:t>Correctly implementing authorization is important.</a:t>
            </a:r>
          </a:p>
          <a:p>
            <a:r>
              <a:rPr lang="en-US" dirty="0"/>
              <a:t>Proving that no security vulnerabilities exist is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Authorization frameworks:</a:t>
            </a:r>
          </a:p>
          <a:p>
            <a:r>
              <a:rPr lang="en-US" dirty="0"/>
              <a:t>Proved to work good.</a:t>
            </a:r>
          </a:p>
          <a:p>
            <a:r>
              <a:rPr lang="en-US" dirty="0"/>
              <a:t>Everybody do it the same way. </a:t>
            </a:r>
          </a:p>
        </p:txBody>
      </p:sp>
    </p:spTree>
    <p:extLst>
      <p:ext uri="{BB962C8B-B14F-4D97-AF65-F5344CB8AC3E}">
        <p14:creationId xmlns:p14="http://schemas.microsoft.com/office/powerpoint/2010/main" val="25779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15676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framework for an application with user resources </a:t>
            </a:r>
            <a:r>
              <a:rPr lang="en-US" dirty="0"/>
              <a:t>that</a:t>
            </a:r>
            <a:r>
              <a:rPr lang="en-US" dirty="0">
                <a:latin typeface="Georgia" panose="02040502050405020303" pitchFamily="18" charset="0"/>
              </a:rPr>
              <a:t> allows other applications to access these resources.</a:t>
            </a:r>
          </a:p>
          <a:p>
            <a:pPr marL="0" indent="0">
              <a:buNone/>
            </a:pPr>
            <a:endParaRPr lang="en-US" sz="1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u="sng" dirty="0"/>
              <a:t>Real-world example: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CA9025-1F5C-4800-A88D-BDC016209F3D}"/>
              </a:ext>
            </a:extLst>
          </p:cNvPr>
          <p:cNvGrpSpPr/>
          <p:nvPr/>
        </p:nvGrpSpPr>
        <p:grpSpPr>
          <a:xfrm>
            <a:off x="1315779" y="3450312"/>
            <a:ext cx="951570" cy="1895708"/>
            <a:chOff x="1315779" y="3450312"/>
            <a:chExt cx="951570" cy="18957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7E78B0C-130E-4FD2-91B9-D42BC6B98F6B}"/>
                </a:ext>
              </a:extLst>
            </p:cNvPr>
            <p:cNvSpPr/>
            <p:nvPr/>
          </p:nvSpPr>
          <p:spPr>
            <a:xfrm>
              <a:off x="1520218" y="3450312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F42772-01DA-4A4D-B3C5-00BB4E3B8352}"/>
                </a:ext>
              </a:extLst>
            </p:cNvPr>
            <p:cNvCxnSpPr/>
            <p:nvPr/>
          </p:nvCxnSpPr>
          <p:spPr>
            <a:xfrm>
              <a:off x="1832452" y="4007873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2DBA85-E036-4B87-95C4-FB58A66FE346}"/>
                </a:ext>
              </a:extLst>
            </p:cNvPr>
            <p:cNvCxnSpPr/>
            <p:nvPr/>
          </p:nvCxnSpPr>
          <p:spPr>
            <a:xfrm flipH="1">
              <a:off x="1315779" y="4810761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CB4D56-7EA0-4DB5-945A-5668BF51D901}"/>
                </a:ext>
              </a:extLst>
            </p:cNvPr>
            <p:cNvCxnSpPr/>
            <p:nvPr/>
          </p:nvCxnSpPr>
          <p:spPr>
            <a:xfrm>
              <a:off x="1832452" y="4810761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E8C3DF-65EC-480D-8D1B-115F904771E4}"/>
                </a:ext>
              </a:extLst>
            </p:cNvPr>
            <p:cNvCxnSpPr/>
            <p:nvPr/>
          </p:nvCxnSpPr>
          <p:spPr>
            <a:xfrm flipV="1">
              <a:off x="1821301" y="4141687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3DB0FD-3C6B-4024-AC8E-7C43A905B576}"/>
                </a:ext>
              </a:extLst>
            </p:cNvPr>
            <p:cNvCxnSpPr/>
            <p:nvPr/>
          </p:nvCxnSpPr>
          <p:spPr>
            <a:xfrm>
              <a:off x="1542521" y="4153467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1827216-5F24-4D2B-884C-55CFB4C4FA21}"/>
              </a:ext>
            </a:extLst>
          </p:cNvPr>
          <p:cNvSpPr/>
          <p:nvPr/>
        </p:nvSpPr>
        <p:spPr>
          <a:xfrm>
            <a:off x="5302243" y="3133649"/>
            <a:ext cx="2024743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Google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5D282-13DA-4D5C-B7CB-ACEB02F12D8A}"/>
              </a:ext>
            </a:extLst>
          </p:cNvPr>
          <p:cNvSpPr/>
          <p:nvPr/>
        </p:nvSpPr>
        <p:spPr>
          <a:xfrm>
            <a:off x="5302243" y="5139186"/>
            <a:ext cx="2024743" cy="1088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SMS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B425F-3DE3-41E4-839C-5034081DEB2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558779" y="3677935"/>
            <a:ext cx="2743464" cy="370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C6F5C9-32C8-4209-AC5E-0DDB7335628D}"/>
              </a:ext>
            </a:extLst>
          </p:cNvPr>
          <p:cNvSpPr txBox="1">
            <a:spLocks/>
          </p:cNvSpPr>
          <p:nvPr/>
        </p:nvSpPr>
        <p:spPr>
          <a:xfrm rot="21154239">
            <a:off x="2781582" y="3427645"/>
            <a:ext cx="228654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Has contact list 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6DB16-F8FE-48AF-899E-7216C4E05EA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58779" y="4960954"/>
            <a:ext cx="2743464" cy="72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F40AFB-DFD2-40BC-8EA3-E20C7F45E87F}"/>
              </a:ext>
            </a:extLst>
          </p:cNvPr>
          <p:cNvSpPr txBox="1">
            <a:spLocks/>
          </p:cNvSpPr>
          <p:nvPr/>
        </p:nvSpPr>
        <p:spPr>
          <a:xfrm rot="915735">
            <a:off x="2504764" y="5413123"/>
            <a:ext cx="266359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Uses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7AA088-F2A9-4907-A87B-617A1A636530}"/>
              </a:ext>
            </a:extLst>
          </p:cNvPr>
          <p:cNvSpPr txBox="1">
            <a:spLocks/>
          </p:cNvSpPr>
          <p:nvPr/>
        </p:nvSpPr>
        <p:spPr>
          <a:xfrm>
            <a:off x="1240329" y="5370808"/>
            <a:ext cx="117273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Peter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53A21D16-CC7C-46BC-BE9B-13C996C33153}"/>
              </a:ext>
            </a:extLst>
          </p:cNvPr>
          <p:cNvSpPr/>
          <p:nvPr/>
        </p:nvSpPr>
        <p:spPr>
          <a:xfrm>
            <a:off x="7277480" y="2452812"/>
            <a:ext cx="2307771" cy="1054478"/>
          </a:xfrm>
          <a:prstGeom prst="cloudCallout">
            <a:avLst>
              <a:gd name="adj1" fmla="val -74481"/>
              <a:gd name="adj2" fmla="val 324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 OAuth 2.0.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CE7214C2-D41E-4FEC-9962-1E2588368543}"/>
              </a:ext>
            </a:extLst>
          </p:cNvPr>
          <p:cNvSpPr/>
          <p:nvPr/>
        </p:nvSpPr>
        <p:spPr>
          <a:xfrm>
            <a:off x="5427123" y="4118728"/>
            <a:ext cx="475101" cy="2406969"/>
          </a:xfrm>
          <a:prstGeom prst="circularArrow">
            <a:avLst>
              <a:gd name="adj1" fmla="val 7818"/>
              <a:gd name="adj2" fmla="val 1142319"/>
              <a:gd name="adj3" fmla="val 20457677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B1A6E4-0C2C-46DD-BDDE-8F58DDBBC080}"/>
              </a:ext>
            </a:extLst>
          </p:cNvPr>
          <p:cNvSpPr txBox="1">
            <a:spLocks/>
          </p:cNvSpPr>
          <p:nvPr/>
        </p:nvSpPr>
        <p:spPr>
          <a:xfrm>
            <a:off x="4057359" y="4355009"/>
            <a:ext cx="152631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Get Peter's contacts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C5108D-F87F-4188-99A3-D7C8808777E5}"/>
              </a:ext>
            </a:extLst>
          </p:cNvPr>
          <p:cNvSpPr txBox="1">
            <a:spLocks/>
          </p:cNvSpPr>
          <p:nvPr/>
        </p:nvSpPr>
        <p:spPr>
          <a:xfrm>
            <a:off x="6743550" y="4378092"/>
            <a:ext cx="2463413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Create new contact in Peter's calendar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52184-B7AA-462E-9A0B-296B7256B187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4212415"/>
            <a:ext cx="1" cy="921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9" grpId="0"/>
      <p:bldP spid="22" grpId="0"/>
      <p:bldP spid="37" grpId="0" animBg="1"/>
      <p:bldP spid="14" grpId="0" animBg="1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5025478"/>
          </a:xfr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 </a:t>
            </a:r>
            <a:r>
              <a:rPr lang="en-US" dirty="0"/>
              <a:t>pre-register itself as an client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Peter starts using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 </a:t>
            </a:r>
            <a:r>
              <a:rPr lang="en-US" dirty="0"/>
              <a:t>tells Peter it would like to access Peter's contact list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 redirects Peter to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Peter tells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 that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 may access his contact list.</a:t>
            </a:r>
          </a:p>
          <a:p>
            <a:pPr lvl="1"/>
            <a:r>
              <a:rPr lang="en-US" dirty="0"/>
              <a:t>Peter receives a token with permission to access his contact list.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 redirects Peter back to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Peter gives the token to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SMS app</a:t>
            </a:r>
            <a:r>
              <a:rPr lang="en-US" dirty="0"/>
              <a:t> uses the token to prove to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  <a:r>
              <a:rPr lang="en-US" dirty="0"/>
              <a:t> that it has permission to access Peter's contact list.</a:t>
            </a:r>
          </a:p>
        </p:txBody>
      </p:sp>
    </p:spTree>
    <p:extLst>
      <p:ext uri="{BB962C8B-B14F-4D97-AF65-F5344CB8AC3E}">
        <p14:creationId xmlns:p14="http://schemas.microsoft.com/office/powerpoint/2010/main" val="6064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Roles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46" name="Oval 45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Server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Authorization  Server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9221950" y="2531982"/>
            <a:ext cx="2503003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13232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Roles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46" name="Oval 45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566316-6345-4576-B059-2F65B1BF842C}"/>
              </a:ext>
            </a:extLst>
          </p:cNvPr>
          <p:cNvSpPr txBox="1">
            <a:spLocks/>
          </p:cNvSpPr>
          <p:nvPr/>
        </p:nvSpPr>
        <p:spPr>
          <a:xfrm>
            <a:off x="1057344" y="2841297"/>
            <a:ext cx="3712029" cy="26756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client needs to register itself at the server first. Retrieves: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2.0 - Basic flow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46" name="Oval 45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75737" y="2018369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75738" y="2226370"/>
            <a:ext cx="2951087" cy="2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75737" y="4010721"/>
            <a:ext cx="3004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375737" y="4239846"/>
            <a:ext cx="3004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75737" y="5534721"/>
            <a:ext cx="3004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75737" y="5763846"/>
            <a:ext cx="3004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6379154" y="1649037"/>
            <a:ext cx="303314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1. Authorization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622634" y="2226370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2. Authorization Grant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6483352" y="3632021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3. Authorization Grant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483352" y="4262948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4. Access Token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6483352" y="5149955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5. Access Token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537161" y="5778235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6. Protected Resource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13839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There are four ways: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Implicit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sz="2000" dirty="0">
                <a:solidFill>
                  <a:srgbClr val="FFFFFF"/>
                </a:solidFill>
              </a:rPr>
              <a:t>client="SPA or smartphone"</a:t>
            </a:r>
            <a:r>
              <a:rPr lang="en-US" dirty="0">
                <a:solidFill>
                  <a:srgbClr val="FFFFFF"/>
                </a:solidFill>
              </a:rPr>
              <a:t>).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1017405" y="3150613"/>
            <a:ext cx="0" cy="42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10036049" y="3026825"/>
            <a:ext cx="983315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Grants access.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9993232" y="3150613"/>
            <a:ext cx="0" cy="4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375737" y="1600224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6622634" y="1292203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Is using client.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75737" y="1750738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6622634" y="1733671"/>
            <a:ext cx="27896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authorization server.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070391" y="2895684"/>
            <a:ext cx="279092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client with </a:t>
            </a:r>
            <a:r>
              <a:rPr lang="en-US" sz="1800" i="1" dirty="0">
                <a:solidFill>
                  <a:schemeClr val="tx1"/>
                </a:solidFill>
              </a:rPr>
              <a:t>access token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375737" y="2826050"/>
            <a:ext cx="2951088" cy="1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9" grpId="0"/>
      <p:bldP spid="51" grpId="0"/>
      <p:bldP spid="58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190000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There are four ways:</a:t>
            </a:r>
          </a:p>
          <a:p>
            <a:r>
              <a:rPr lang="en-US" dirty="0">
                <a:latin typeface="Georgia" panose="02040502050405020303" pitchFamily="18" charset="0"/>
              </a:rPr>
              <a:t>Implicit.</a:t>
            </a:r>
          </a:p>
          <a:p>
            <a:r>
              <a:rPr lang="en-US" dirty="0">
                <a:latin typeface="Georgia" panose="02040502050405020303" pitchFamily="18" charset="0"/>
              </a:rPr>
              <a:t>Authorization code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sz="2000" dirty="0">
                <a:latin typeface="Georgia" panose="02040502050405020303" pitchFamily="18" charset="0"/>
              </a:rPr>
              <a:t>client="web app"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6375737" y="1600224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6622634" y="1292203"/>
            <a:ext cx="27896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Is using client.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375737" y="1750738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6622634" y="1733671"/>
            <a:ext cx="27896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authorization server.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11017405" y="3150613"/>
            <a:ext cx="0" cy="42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10036049" y="3037711"/>
            <a:ext cx="983315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Grants access.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9993232" y="3150613"/>
            <a:ext cx="0" cy="4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7100208" y="2895684"/>
            <a:ext cx="279092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Redirects user to client with </a:t>
            </a:r>
            <a:r>
              <a:rPr lang="en-US" sz="1800" i="1" dirty="0">
                <a:solidFill>
                  <a:schemeClr val="tx1"/>
                </a:solidFill>
              </a:rPr>
              <a:t>authorization code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375737" y="2826050"/>
            <a:ext cx="2951088" cy="1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19292" y="3787695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397514" y="4440061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6441904" y="3817960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Trade </a:t>
            </a:r>
            <a:r>
              <a:rPr lang="en-US" sz="2000" i="1" dirty="0">
                <a:solidFill>
                  <a:schemeClr val="tx1"/>
                </a:solidFill>
              </a:rPr>
              <a:t>authorization code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i="1" dirty="0">
                <a:solidFill>
                  <a:schemeClr val="tx1"/>
                </a:solidFill>
              </a:rPr>
              <a:t>access token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9" grpId="0"/>
      <p:bldP spid="64" grpId="0"/>
      <p:bldP spid="72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280384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There are four ways:</a:t>
            </a:r>
          </a:p>
          <a:p>
            <a:r>
              <a:rPr lang="en-US" dirty="0">
                <a:latin typeface="Georgia" panose="02040502050405020303" pitchFamily="18" charset="0"/>
              </a:rPr>
              <a:t>Implicit.</a:t>
            </a:r>
          </a:p>
          <a:p>
            <a:r>
              <a:rPr lang="en-US" dirty="0">
                <a:latin typeface="Georgia" panose="02040502050405020303" pitchFamily="18" charset="0"/>
              </a:rPr>
              <a:t>Authorization code.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Resource Owner Password Credentials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sz="2000" dirty="0">
                <a:latin typeface="Georgia" panose="02040502050405020303" pitchFamily="18" charset="0"/>
              </a:rPr>
              <a:t>for very trustful clients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494763" y="2257980"/>
            <a:ext cx="279092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Give username &amp; password.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75737" y="2168132"/>
            <a:ext cx="2951088" cy="1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18457" y="3804442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96679" y="4456808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441069" y="3834707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Get token using username &amp; password.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REST API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token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194958" cy="293208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There are four ways:</a:t>
            </a:r>
          </a:p>
          <a:p>
            <a:r>
              <a:rPr lang="en-US" dirty="0">
                <a:latin typeface="Georgia" panose="02040502050405020303" pitchFamily="18" charset="0"/>
              </a:rPr>
              <a:t>Implicit.</a:t>
            </a:r>
          </a:p>
          <a:p>
            <a:r>
              <a:rPr lang="en-US" dirty="0">
                <a:latin typeface="Georgia" panose="02040502050405020303" pitchFamily="18" charset="0"/>
              </a:rPr>
              <a:t>Authorization code.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Resource Owner Password Credentials.</a:t>
            </a:r>
          </a:p>
          <a:p>
            <a:r>
              <a:rPr lang="en-US" dirty="0"/>
              <a:t>Client credentials.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56783" y="1370482"/>
            <a:ext cx="583217" cy="1161879"/>
            <a:chOff x="9623140" y="2788214"/>
            <a:chExt cx="951570" cy="1895708"/>
          </a:xfrm>
        </p:grpSpPr>
        <p:sp>
          <p:nvSpPr>
            <p:cNvPr id="30" name="Oval 29"/>
            <p:cNvSpPr/>
            <p:nvPr/>
          </p:nvSpPr>
          <p:spPr>
            <a:xfrm>
              <a:off x="9827579" y="2788214"/>
              <a:ext cx="602166" cy="557561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139813" y="3345775"/>
              <a:ext cx="0" cy="802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623140" y="4148663"/>
              <a:ext cx="516673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39813" y="4148663"/>
              <a:ext cx="434897" cy="5352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0128662" y="3479589"/>
              <a:ext cx="301083" cy="188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49882" y="3491369"/>
              <a:ext cx="273205" cy="1613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9221950" y="2531982"/>
            <a:ext cx="2503003" cy="6186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Peter</a:t>
            </a:r>
            <a:br>
              <a:rPr lang="en-US" sz="2400" dirty="0"/>
            </a:br>
            <a:r>
              <a:rPr lang="en-US" sz="1400" dirty="0"/>
              <a:t>Resource Owner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80633" y="5093785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Resource Server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9370380" y="3573829"/>
            <a:ext cx="2185638" cy="105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  <a:br>
              <a:rPr lang="en-US" sz="2400" dirty="0"/>
            </a:br>
            <a:r>
              <a:rPr lang="en-US" sz="1400" dirty="0"/>
              <a:t>Authorization Server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988516" y="1370482"/>
            <a:ext cx="1387221" cy="4834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 app</a:t>
            </a:r>
            <a:br>
              <a:rPr lang="en-US" sz="2400" dirty="0"/>
            </a:br>
            <a:r>
              <a:rPr lang="en-US" sz="1400" dirty="0"/>
              <a:t>Client</a:t>
            </a:r>
            <a:endParaRPr lang="en-US" sz="2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41069" y="5289333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419291" y="5941699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6463681" y="5319598"/>
            <a:ext cx="285654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Use access token for authorization.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18457" y="3804442"/>
            <a:ext cx="295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96679" y="4456808"/>
            <a:ext cx="2951089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441069" y="3881580"/>
            <a:ext cx="2856544" cy="5410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Get token using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259045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Login at: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https://console.developers.google.com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Activate the Google APIs you want to use (Google Calendar).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8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521219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for permission to access her Google calendar: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Redirect user to: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https://accounts.google.com/o/oauth2/v2/auth?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=code&amp;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https://www.googleapis.com/auth/calendar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User accepts and is redirected back to: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http://YOUR_SITE.COM/GOOGLE_RESPONSE?code=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YOUR_CODE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51480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for permission to access her Google calendar.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server, exchange authorization code for access token: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a POST request to: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https://www.googleapis.com/oauth2/v4/token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the following body: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http://YOUR_SITE.COM/GOOGLE_RESPONSE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Read access token from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8385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2791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Accessing a user's calendar at Google.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your application as a client at Google API 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user for permission to access her Google calendar.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server, exchange access code for access token.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access token to access the user's calendars: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GET request to: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https://www.googleapis.com/calendar/v3/users/me/calendarList</a:t>
            </a:r>
            <a:br>
              <a:rPr lang="en-US" dirty="0"/>
            </a:br>
            <a:r>
              <a:rPr lang="en-US" dirty="0"/>
              <a:t>with the following header: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YOUR_TOKEN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user's calendars from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40589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241-AE3F-4208-97A6-E7461DC5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0A9-790F-4304-934C-E00C813D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379796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Useful resources for Google APIs:</a:t>
            </a:r>
          </a:p>
          <a:p>
            <a:r>
              <a:rPr lang="en-US" dirty="0"/>
              <a:t>Obtaining token: </a:t>
            </a:r>
            <a:r>
              <a:rPr lang="en-US" sz="1800" dirty="0">
                <a:hlinkClick r:id="rId2"/>
              </a:rPr>
              <a:t>https://developers.google.com/identity/protocols/OAuth2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Specific for web apps: </a:t>
            </a:r>
            <a:r>
              <a:rPr lang="en-US" sz="1800" dirty="0">
                <a:hlinkClick r:id="rId3"/>
              </a:rPr>
              <a:t>https://developers.google.com/identity/protocols/OAuth2WebServer</a:t>
            </a:r>
            <a:r>
              <a:rPr lang="en-US" sz="1800" dirty="0"/>
              <a:t> </a:t>
            </a:r>
            <a:endParaRPr lang="en-US" dirty="0"/>
          </a:p>
          <a:p>
            <a:r>
              <a:rPr lang="en-US" dirty="0"/>
              <a:t>Calendar API scopes: </a:t>
            </a:r>
            <a:r>
              <a:rPr lang="en-US" sz="1800" dirty="0">
                <a:hlinkClick r:id="rId4"/>
              </a:rPr>
              <a:t>https://developers.google.com/google-apps/calendar/auth</a:t>
            </a:r>
            <a:endParaRPr lang="en-US" sz="1800" dirty="0"/>
          </a:p>
          <a:p>
            <a:r>
              <a:rPr lang="en-US" dirty="0"/>
              <a:t>Calendar API docs: </a:t>
            </a:r>
            <a:r>
              <a:rPr lang="en-US" sz="1800" dirty="0">
                <a:hlinkClick r:id="rId5"/>
              </a:rPr>
              <a:t>https://developers.google.com/google-apps/calendar/v3/reference/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it yourself:</a:t>
            </a:r>
          </a:p>
          <a:p>
            <a:pPr lvl="1"/>
            <a:r>
              <a:rPr lang="en-US" sz="1800" dirty="0">
                <a:hlinkClick r:id="rId6"/>
              </a:rPr>
              <a:t>https://developers.google.com/oauthplayground/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5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Authorization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5498C-F737-415E-A9C9-91D9444B01AE}"/>
              </a:ext>
            </a:extLst>
          </p:cNvPr>
          <p:cNvCxnSpPr>
            <a:cxnSpLocks/>
          </p:cNvCxnSpPr>
          <p:nvPr/>
        </p:nvCxnSpPr>
        <p:spPr>
          <a:xfrm>
            <a:off x="3222171" y="2863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3AE390-702E-4CEC-999A-FB417C4D4E8A}"/>
              </a:ext>
            </a:extLst>
          </p:cNvPr>
          <p:cNvSpPr txBox="1">
            <a:spLocks/>
          </p:cNvSpPr>
          <p:nvPr/>
        </p:nvSpPr>
        <p:spPr>
          <a:xfrm>
            <a:off x="3862312" y="1954094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65F-360B-433A-97D8-2D4836513223}"/>
              </a:ext>
            </a:extLst>
          </p:cNvPr>
          <p:cNvCxnSpPr>
            <a:cxnSpLocks/>
          </p:cNvCxnSpPr>
          <p:nvPr/>
        </p:nvCxnSpPr>
        <p:spPr>
          <a:xfrm flipH="1">
            <a:off x="3222171" y="359592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332665" y="2904184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323F05F-D11E-42E7-B997-8336A8703B01}"/>
              </a:ext>
            </a:extLst>
          </p:cNvPr>
          <p:cNvSpPr txBox="1">
            <a:spLocks/>
          </p:cNvSpPr>
          <p:nvPr/>
        </p:nvSpPr>
        <p:spPr>
          <a:xfrm>
            <a:off x="4702931" y="3759319"/>
            <a:ext cx="335793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123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A1CC-191D-4AD1-A5EA-3AE71E52372F}"/>
              </a:ext>
            </a:extLst>
          </p:cNvPr>
          <p:cNvCxnSpPr>
            <a:cxnSpLocks/>
          </p:cNvCxnSpPr>
          <p:nvPr/>
        </p:nvCxnSpPr>
        <p:spPr>
          <a:xfrm flipH="1">
            <a:off x="7922138" y="3073426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C4D875-3DC7-4F13-9ACD-5E12548A61F2}"/>
              </a:ext>
            </a:extLst>
          </p:cNvPr>
          <p:cNvCxnSpPr>
            <a:cxnSpLocks/>
          </p:cNvCxnSpPr>
          <p:nvPr/>
        </p:nvCxnSpPr>
        <p:spPr>
          <a:xfrm>
            <a:off x="3237364" y="3827514"/>
            <a:ext cx="0" cy="1321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ABD93-819E-4504-9DCC-D366D8EE56E3}"/>
              </a:ext>
            </a:extLst>
          </p:cNvPr>
          <p:cNvCxnSpPr>
            <a:cxnSpLocks/>
          </p:cNvCxnSpPr>
          <p:nvPr/>
        </p:nvCxnSpPr>
        <p:spPr>
          <a:xfrm>
            <a:off x="3219608" y="5149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1970236-C67E-41A0-9379-4F732EA19B2A}"/>
              </a:ext>
            </a:extLst>
          </p:cNvPr>
          <p:cNvSpPr txBox="1">
            <a:spLocks/>
          </p:cNvSpPr>
          <p:nvPr/>
        </p:nvSpPr>
        <p:spPr>
          <a:xfrm>
            <a:off x="3222170" y="5324091"/>
            <a:ext cx="416922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/notes/123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E78286-7202-44DF-AB39-E660AB416471}"/>
              </a:ext>
            </a:extLst>
          </p:cNvPr>
          <p:cNvCxnSpPr>
            <a:cxnSpLocks/>
          </p:cNvCxnSpPr>
          <p:nvPr/>
        </p:nvCxnSpPr>
        <p:spPr>
          <a:xfrm flipH="1">
            <a:off x="7900364" y="5373953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7BC3282-41DF-4525-AEA6-A789B4B35A9C}"/>
              </a:ext>
            </a:extLst>
          </p:cNvPr>
          <p:cNvSpPr txBox="1">
            <a:spLocks/>
          </p:cNvSpPr>
          <p:nvPr/>
        </p:nvSpPr>
        <p:spPr>
          <a:xfrm>
            <a:off x="8254250" y="5323984"/>
            <a:ext cx="2200389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Hmm...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Is he authorized to request that?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39950" y="3198322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</p:spTree>
    <p:extLst>
      <p:ext uri="{BB962C8B-B14F-4D97-AF65-F5344CB8AC3E}">
        <p14:creationId xmlns:p14="http://schemas.microsoft.com/office/powerpoint/2010/main" val="41639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6" grpId="0"/>
      <p:bldP spid="20" grpId="0"/>
      <p:bldP spid="22" grpId="0"/>
      <p:bldP spid="41" grpId="0"/>
      <p:bldP spid="4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3880" cy="1325563"/>
          </a:xfrm>
        </p:spPr>
        <p:txBody>
          <a:bodyPr/>
          <a:lstStyle/>
          <a:p>
            <a:r>
              <a:rPr lang="en-US" dirty="0"/>
              <a:t>Authentication VS Authorization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B8AAF90-65AF-4432-9D15-570DD897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5909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noProof="0" dirty="0">
                <a:latin typeface="Georgia" panose="02040502050405020303" pitchFamily="18" charset="0"/>
              </a:rPr>
              <a:t>Identity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ECD0E9C8-AF03-4453-904E-AD5D9B735A8E}"/>
              </a:ext>
            </a:extLst>
          </p:cNvPr>
          <p:cNvSpPr/>
          <p:nvPr/>
        </p:nvSpPr>
        <p:spPr>
          <a:xfrm>
            <a:off x="1400629" y="3222171"/>
            <a:ext cx="3374571" cy="1850572"/>
          </a:xfrm>
          <a:prstGeom prst="cloudCallout">
            <a:avLst>
              <a:gd name="adj1" fmla="val 6759"/>
              <a:gd name="adj2" fmla="val -145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Is the user really who he claims to be?</a:t>
            </a:r>
          </a:p>
        </p:txBody>
      </p:sp>
      <p:sp>
        <p:nvSpPr>
          <p:cNvPr id="12" name="Cloud Callout 10">
            <a:extLst>
              <a:ext uri="{FF2B5EF4-FFF2-40B4-BE49-F238E27FC236}">
                <a16:creationId xmlns:a16="http://schemas.microsoft.com/office/drawing/2014/main" id="{72CE3B0B-BCB1-49E0-AF5D-1B3BD4BE5C8A}"/>
              </a:ext>
            </a:extLst>
          </p:cNvPr>
          <p:cNvSpPr/>
          <p:nvPr/>
        </p:nvSpPr>
        <p:spPr>
          <a:xfrm>
            <a:off x="7511144" y="3222171"/>
            <a:ext cx="3396342" cy="1850572"/>
          </a:xfrm>
          <a:prstGeom prst="cloudCallout">
            <a:avLst>
              <a:gd name="adj1" fmla="val 2544"/>
              <a:gd name="adj2" fmla="val -14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What is the user allowed to do?</a:t>
            </a:r>
          </a:p>
        </p:txBody>
      </p:sp>
    </p:spTree>
    <p:extLst>
      <p:ext uri="{BB962C8B-B14F-4D97-AF65-F5344CB8AC3E}">
        <p14:creationId xmlns:p14="http://schemas.microsoft.com/office/powerpoint/2010/main" val="23719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without authentication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5498C-F737-415E-A9C9-91D9444B01AE}"/>
              </a:ext>
            </a:extLst>
          </p:cNvPr>
          <p:cNvCxnSpPr>
            <a:cxnSpLocks/>
          </p:cNvCxnSpPr>
          <p:nvPr/>
        </p:nvCxnSpPr>
        <p:spPr>
          <a:xfrm>
            <a:off x="3222171" y="2863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3AE390-702E-4CEC-999A-FB417C4D4E8A}"/>
              </a:ext>
            </a:extLst>
          </p:cNvPr>
          <p:cNvSpPr txBox="1">
            <a:spLocks/>
          </p:cNvSpPr>
          <p:nvPr/>
        </p:nvSpPr>
        <p:spPr>
          <a:xfrm>
            <a:off x="3862312" y="1954094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65F-360B-433A-97D8-2D4836513223}"/>
              </a:ext>
            </a:extLst>
          </p:cNvPr>
          <p:cNvCxnSpPr>
            <a:cxnSpLocks/>
          </p:cNvCxnSpPr>
          <p:nvPr/>
        </p:nvCxnSpPr>
        <p:spPr>
          <a:xfrm flipH="1">
            <a:off x="3222171" y="359592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332665" y="2904184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323F05F-D11E-42E7-B997-8336A8703B01}"/>
              </a:ext>
            </a:extLst>
          </p:cNvPr>
          <p:cNvSpPr txBox="1">
            <a:spLocks/>
          </p:cNvSpPr>
          <p:nvPr/>
        </p:nvSpPr>
        <p:spPr>
          <a:xfrm>
            <a:off x="4702931" y="3759319"/>
            <a:ext cx="335793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23anh84n2m21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A1CC-191D-4AD1-A5EA-3AE71E52372F}"/>
              </a:ext>
            </a:extLst>
          </p:cNvPr>
          <p:cNvCxnSpPr>
            <a:cxnSpLocks/>
          </p:cNvCxnSpPr>
          <p:nvPr/>
        </p:nvCxnSpPr>
        <p:spPr>
          <a:xfrm flipH="1">
            <a:off x="7922138" y="3073426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C4D875-3DC7-4F13-9ACD-5E12548A61F2}"/>
              </a:ext>
            </a:extLst>
          </p:cNvPr>
          <p:cNvCxnSpPr>
            <a:cxnSpLocks/>
          </p:cNvCxnSpPr>
          <p:nvPr/>
        </p:nvCxnSpPr>
        <p:spPr>
          <a:xfrm>
            <a:off x="3237364" y="3827514"/>
            <a:ext cx="0" cy="1321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ABD93-819E-4504-9DCC-D366D8EE56E3}"/>
              </a:ext>
            </a:extLst>
          </p:cNvPr>
          <p:cNvCxnSpPr>
            <a:cxnSpLocks/>
          </p:cNvCxnSpPr>
          <p:nvPr/>
        </p:nvCxnSpPr>
        <p:spPr>
          <a:xfrm>
            <a:off x="3219608" y="5149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1970236-C67E-41A0-9379-4F732EA19B2A}"/>
              </a:ext>
            </a:extLst>
          </p:cNvPr>
          <p:cNvSpPr txBox="1">
            <a:spLocks/>
          </p:cNvSpPr>
          <p:nvPr/>
        </p:nvSpPr>
        <p:spPr>
          <a:xfrm>
            <a:off x="3222170" y="5324091"/>
            <a:ext cx="416922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/notes/23anh84n2m21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E78286-7202-44DF-AB39-E660AB416471}"/>
              </a:ext>
            </a:extLst>
          </p:cNvPr>
          <p:cNvCxnSpPr>
            <a:cxnSpLocks/>
          </p:cNvCxnSpPr>
          <p:nvPr/>
        </p:nvCxnSpPr>
        <p:spPr>
          <a:xfrm flipH="1">
            <a:off x="7900364" y="5373953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7BC3282-41DF-4525-AEA6-A789B4B35A9C}"/>
              </a:ext>
            </a:extLst>
          </p:cNvPr>
          <p:cNvSpPr txBox="1">
            <a:spLocks/>
          </p:cNvSpPr>
          <p:nvPr/>
        </p:nvSpPr>
        <p:spPr>
          <a:xfrm>
            <a:off x="8254250" y="5323984"/>
            <a:ext cx="2762061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He's authorized to access the resource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39950" y="3198322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23anh84n2m21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</a:p>
        </p:txBody>
      </p:sp>
    </p:spTree>
    <p:extLst>
      <p:ext uri="{BB962C8B-B14F-4D97-AF65-F5344CB8AC3E}">
        <p14:creationId xmlns:p14="http://schemas.microsoft.com/office/powerpoint/2010/main" val="18163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6" grpId="0"/>
      <p:bldP spid="20" grpId="0"/>
      <p:bldP spid="22" grpId="0"/>
      <p:bldP spid="41" grpId="0"/>
      <p:bldP spid="4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680201" cy="2509405"/>
          </a:xfr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Users needs to be uniquely identified.</a:t>
            </a:r>
          </a:p>
          <a:p>
            <a:pPr lvl="1"/>
            <a:r>
              <a:rPr lang="en-US" dirty="0"/>
              <a:t>Use account resources.</a:t>
            </a:r>
            <a:endParaRPr lang="en-US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Users needs to be able to prove ownership of an account.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Each user shares a secret with the server, e.g. a password.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ABC05D-AC25-4B79-8D9D-29AFC44F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5634"/>
              </p:ext>
            </p:extLst>
          </p:nvPr>
        </p:nvGraphicFramePr>
        <p:xfrm>
          <a:off x="8141062" y="2163108"/>
          <a:ext cx="13839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3753F5-070E-4530-84F7-BB224FFE7707}"/>
              </a:ext>
            </a:extLst>
          </p:cNvPr>
          <p:cNvSpPr txBox="1">
            <a:spLocks/>
          </p:cNvSpPr>
          <p:nvPr/>
        </p:nvSpPr>
        <p:spPr>
          <a:xfrm>
            <a:off x="7691846" y="1690688"/>
            <a:ext cx="366195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Georgia" panose="02040502050405020303" pitchFamily="18" charset="0"/>
              </a:rPr>
              <a:t>The accounts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895573-A729-4CC3-9FF6-27B5E9F0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811"/>
              </p:ext>
            </p:extLst>
          </p:nvPr>
        </p:nvGraphicFramePr>
        <p:xfrm>
          <a:off x="9528628" y="2163108"/>
          <a:ext cx="1825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E95041-76F2-4007-9F45-86D2D116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28827"/>
              </p:ext>
            </p:extLst>
          </p:nvPr>
        </p:nvGraphicFramePr>
        <p:xfrm>
          <a:off x="7691845" y="2163108"/>
          <a:ext cx="4492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authentication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5498C-F737-415E-A9C9-91D9444B01AE}"/>
              </a:ext>
            </a:extLst>
          </p:cNvPr>
          <p:cNvCxnSpPr>
            <a:cxnSpLocks/>
          </p:cNvCxnSpPr>
          <p:nvPr/>
        </p:nvCxnSpPr>
        <p:spPr>
          <a:xfrm>
            <a:off x="3222171" y="2863457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3AE390-702E-4CEC-999A-FB417C4D4E8A}"/>
              </a:ext>
            </a:extLst>
          </p:cNvPr>
          <p:cNvSpPr txBox="1">
            <a:spLocks/>
          </p:cNvSpPr>
          <p:nvPr/>
        </p:nvSpPr>
        <p:spPr>
          <a:xfrm>
            <a:off x="3789462" y="1914916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/accounts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65F-360B-433A-97D8-2D4836513223}"/>
              </a:ext>
            </a:extLst>
          </p:cNvPr>
          <p:cNvCxnSpPr>
            <a:cxnSpLocks/>
          </p:cNvCxnSpPr>
          <p:nvPr/>
        </p:nvCxnSpPr>
        <p:spPr>
          <a:xfrm flipH="1">
            <a:off x="3222171" y="359592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323F05F-D11E-42E7-B997-8336A8703B01}"/>
              </a:ext>
            </a:extLst>
          </p:cNvPr>
          <p:cNvSpPr txBox="1">
            <a:spLocks/>
          </p:cNvSpPr>
          <p:nvPr/>
        </p:nvSpPr>
        <p:spPr>
          <a:xfrm>
            <a:off x="5445632" y="3018939"/>
            <a:ext cx="335793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A1CC-191D-4AD1-A5EA-3AE71E52372F}"/>
              </a:ext>
            </a:extLst>
          </p:cNvPr>
          <p:cNvCxnSpPr>
            <a:cxnSpLocks/>
          </p:cNvCxnSpPr>
          <p:nvPr/>
        </p:nvCxnSpPr>
        <p:spPr>
          <a:xfrm flipH="1">
            <a:off x="7922138" y="3073426"/>
            <a:ext cx="2" cy="522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C4D875-3DC7-4F13-9ACD-5E12548A61F2}"/>
              </a:ext>
            </a:extLst>
          </p:cNvPr>
          <p:cNvCxnSpPr>
            <a:cxnSpLocks/>
          </p:cNvCxnSpPr>
          <p:nvPr/>
        </p:nvCxnSpPr>
        <p:spPr>
          <a:xfrm>
            <a:off x="3237364" y="3827514"/>
            <a:ext cx="0" cy="1675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97080-FD66-49DA-9E02-53C899B9EE96}"/>
              </a:ext>
            </a:extLst>
          </p:cNvPr>
          <p:cNvCxnSpPr>
            <a:cxnSpLocks/>
          </p:cNvCxnSpPr>
          <p:nvPr/>
        </p:nvCxnSpPr>
        <p:spPr>
          <a:xfrm>
            <a:off x="3237364" y="550322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5BA2202-EE78-4238-AEAB-632B43DFE4F8}"/>
              </a:ext>
            </a:extLst>
          </p:cNvPr>
          <p:cNvSpPr txBox="1">
            <a:spLocks/>
          </p:cNvSpPr>
          <p:nvPr/>
        </p:nvSpPr>
        <p:spPr>
          <a:xfrm>
            <a:off x="3318688" y="3820752"/>
            <a:ext cx="2762064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83C14D-ABA0-4FA9-A856-4D7BF7090C54}"/>
              </a:ext>
            </a:extLst>
          </p:cNvPr>
          <p:cNvCxnSpPr>
            <a:cxnSpLocks/>
          </p:cNvCxnSpPr>
          <p:nvPr/>
        </p:nvCxnSpPr>
        <p:spPr>
          <a:xfrm flipH="1">
            <a:off x="3237364" y="5900411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64A8D43-57D6-4EA9-A6F5-D3515EE4D5DB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0AA8FC0-598D-4776-81AD-541B09867080}"/>
              </a:ext>
            </a:extLst>
          </p:cNvPr>
          <p:cNvSpPr txBox="1">
            <a:spLocks/>
          </p:cNvSpPr>
          <p:nvPr/>
        </p:nvSpPr>
        <p:spPr>
          <a:xfrm>
            <a:off x="5942473" y="5971409"/>
            <a:ext cx="229287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456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CD59A6-2703-4328-9700-8715BF878729}"/>
              </a:ext>
            </a:extLst>
          </p:cNvPr>
          <p:cNvCxnSpPr>
            <a:cxnSpLocks/>
          </p:cNvCxnSpPr>
          <p:nvPr/>
        </p:nvCxnSpPr>
        <p:spPr>
          <a:xfrm>
            <a:off x="7937333" y="5713189"/>
            <a:ext cx="0" cy="189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FC46F2-5231-44AB-BA36-ECF0C4FB4DC3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31347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6" grpId="0"/>
      <p:bldP spid="20" grpId="0"/>
      <p:bldP spid="22" grpId="0"/>
      <p:bldP spid="21" grpId="0"/>
      <p:bldP spid="24" grpId="0"/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authentication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64A8D43-57D6-4EA9-A6F5-D3515EE4D5DB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FC46F2-5231-44AB-BA36-ECF0C4FB4DC3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A677D-5391-42CD-9231-FAB2FC9D8903}"/>
              </a:ext>
            </a:extLst>
          </p:cNvPr>
          <p:cNvCxnSpPr>
            <a:cxnSpLocks/>
          </p:cNvCxnSpPr>
          <p:nvPr/>
        </p:nvCxnSpPr>
        <p:spPr>
          <a:xfrm>
            <a:off x="3178740" y="279143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438DB-EA12-478E-ACB6-A1EEE1EF5B4C}"/>
              </a:ext>
            </a:extLst>
          </p:cNvPr>
          <p:cNvCxnSpPr>
            <a:cxnSpLocks/>
          </p:cNvCxnSpPr>
          <p:nvPr/>
        </p:nvCxnSpPr>
        <p:spPr>
          <a:xfrm>
            <a:off x="7859498" y="3015926"/>
            <a:ext cx="0" cy="22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B01F3D-65F3-4416-937D-D9E9C97D4924}"/>
              </a:ext>
            </a:extLst>
          </p:cNvPr>
          <p:cNvSpPr txBox="1">
            <a:spLocks/>
          </p:cNvSpPr>
          <p:nvPr/>
        </p:nvSpPr>
        <p:spPr>
          <a:xfrm>
            <a:off x="3789462" y="1914916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/notes/456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74205-13AE-4961-9009-4C0BA82810A2}"/>
              </a:ext>
            </a:extLst>
          </p:cNvPr>
          <p:cNvCxnSpPr>
            <a:cxnSpLocks/>
          </p:cNvCxnSpPr>
          <p:nvPr/>
        </p:nvCxnSpPr>
        <p:spPr>
          <a:xfrm flipH="1">
            <a:off x="3173075" y="3259742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894594-9DD6-4E6A-BDA5-C7822D211A75}"/>
              </a:ext>
            </a:extLst>
          </p:cNvPr>
          <p:cNvSpPr txBox="1">
            <a:spLocks/>
          </p:cNvSpPr>
          <p:nvPr/>
        </p:nvSpPr>
        <p:spPr>
          <a:xfrm>
            <a:off x="5169417" y="3379038"/>
            <a:ext cx="2762064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200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3667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noProof="0" dirty="0"/>
              <a:t>Authorization with tokens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BCE107A-367E-4A91-B795-E8AB39C6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355" y="1152076"/>
            <a:ext cx="1372107" cy="13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EAECD-4B29-4766-9148-33F2CC83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0" y="1410819"/>
            <a:ext cx="442249" cy="856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77EFEA-BBCE-4D19-A16A-91755058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05" y="2294218"/>
            <a:ext cx="1600200" cy="4247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noProof="0" dirty="0"/>
              <a:t>Client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96A42-9C17-4E25-8524-23782D6448CA}"/>
              </a:ext>
            </a:extLst>
          </p:cNvPr>
          <p:cNvSpPr txBox="1">
            <a:spLocks/>
          </p:cNvSpPr>
          <p:nvPr/>
        </p:nvSpPr>
        <p:spPr>
          <a:xfrm>
            <a:off x="7203364" y="2231480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45CD2-8DBF-4034-A1A1-3192CF296F7A}"/>
              </a:ext>
            </a:extLst>
          </p:cNvPr>
          <p:cNvCxnSpPr>
            <a:cxnSpLocks/>
          </p:cNvCxnSpPr>
          <p:nvPr/>
        </p:nvCxnSpPr>
        <p:spPr>
          <a:xfrm flipH="1">
            <a:off x="3082808" y="2718950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7786C-A90E-4105-9846-FBFFB54AD2B6}"/>
              </a:ext>
            </a:extLst>
          </p:cNvPr>
          <p:cNvCxnSpPr/>
          <p:nvPr/>
        </p:nvCxnSpPr>
        <p:spPr>
          <a:xfrm flipH="1">
            <a:off x="8003463" y="2736382"/>
            <a:ext cx="1" cy="33335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38111-3C24-49F8-9DBB-DD4081F9C211}"/>
              </a:ext>
            </a:extLst>
          </p:cNvPr>
          <p:cNvSpPr txBox="1">
            <a:spLocks/>
          </p:cNvSpPr>
          <p:nvPr/>
        </p:nvSpPr>
        <p:spPr>
          <a:xfrm>
            <a:off x="8254251" y="2653580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account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622F4-F5AD-4470-A4BC-01636B99A53F}"/>
              </a:ext>
            </a:extLst>
          </p:cNvPr>
          <p:cNvSpPr txBox="1">
            <a:spLocks/>
          </p:cNvSpPr>
          <p:nvPr/>
        </p:nvSpPr>
        <p:spPr>
          <a:xfrm>
            <a:off x="9429936" y="2983347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A677D-5391-42CD-9231-FAB2FC9D8903}"/>
              </a:ext>
            </a:extLst>
          </p:cNvPr>
          <p:cNvCxnSpPr>
            <a:cxnSpLocks/>
          </p:cNvCxnSpPr>
          <p:nvPr/>
        </p:nvCxnSpPr>
        <p:spPr>
          <a:xfrm>
            <a:off x="3178740" y="279143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438DB-EA12-478E-ACB6-A1EEE1EF5B4C}"/>
              </a:ext>
            </a:extLst>
          </p:cNvPr>
          <p:cNvCxnSpPr>
            <a:cxnSpLocks/>
          </p:cNvCxnSpPr>
          <p:nvPr/>
        </p:nvCxnSpPr>
        <p:spPr>
          <a:xfrm>
            <a:off x="7859498" y="3015926"/>
            <a:ext cx="0" cy="22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2B01F3D-65F3-4416-937D-D9E9C97D4924}"/>
              </a:ext>
            </a:extLst>
          </p:cNvPr>
          <p:cNvSpPr txBox="1">
            <a:spLocks/>
          </p:cNvSpPr>
          <p:nvPr/>
        </p:nvSpPr>
        <p:spPr>
          <a:xfrm>
            <a:off x="3789462" y="1914916"/>
            <a:ext cx="276206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/tokens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Username: Alice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Password: abc777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74205-13AE-4961-9009-4C0BA82810A2}"/>
              </a:ext>
            </a:extLst>
          </p:cNvPr>
          <p:cNvCxnSpPr>
            <a:cxnSpLocks/>
          </p:cNvCxnSpPr>
          <p:nvPr/>
        </p:nvCxnSpPr>
        <p:spPr>
          <a:xfrm flipH="1">
            <a:off x="3173075" y="3259742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894594-9DD6-4E6A-BDA5-C7822D211A75}"/>
              </a:ext>
            </a:extLst>
          </p:cNvPr>
          <p:cNvSpPr txBox="1">
            <a:spLocks/>
          </p:cNvSpPr>
          <p:nvPr/>
        </p:nvSpPr>
        <p:spPr>
          <a:xfrm>
            <a:off x="5169417" y="3379038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9682F3-E9CC-4715-BA99-B2989DF8EFD5}"/>
              </a:ext>
            </a:extLst>
          </p:cNvPr>
          <p:cNvCxnSpPr>
            <a:cxnSpLocks/>
          </p:cNvCxnSpPr>
          <p:nvPr/>
        </p:nvCxnSpPr>
        <p:spPr>
          <a:xfrm>
            <a:off x="3186564" y="3469711"/>
            <a:ext cx="0" cy="2074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10571D-E081-4AD1-A600-DBBEDED22373}"/>
              </a:ext>
            </a:extLst>
          </p:cNvPr>
          <p:cNvCxnSpPr>
            <a:cxnSpLocks/>
          </p:cNvCxnSpPr>
          <p:nvPr/>
        </p:nvCxnSpPr>
        <p:spPr>
          <a:xfrm>
            <a:off x="3186564" y="5543860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8F7AEED-54E6-4FD4-8350-017F4777AAE5}"/>
              </a:ext>
            </a:extLst>
          </p:cNvPr>
          <p:cNvSpPr txBox="1">
            <a:spLocks/>
          </p:cNvSpPr>
          <p:nvPr/>
        </p:nvSpPr>
        <p:spPr>
          <a:xfrm>
            <a:off x="3267888" y="3861392"/>
            <a:ext cx="2762064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/notes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A6519-6732-4A88-AD1A-11E070F8CE08}"/>
              </a:ext>
            </a:extLst>
          </p:cNvPr>
          <p:cNvCxnSpPr>
            <a:cxnSpLocks/>
          </p:cNvCxnSpPr>
          <p:nvPr/>
        </p:nvCxnSpPr>
        <p:spPr>
          <a:xfrm flipH="1">
            <a:off x="3186564" y="5941051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A78726-A5D5-4438-B99D-9A27669BCE84}"/>
              </a:ext>
            </a:extLst>
          </p:cNvPr>
          <p:cNvSpPr txBox="1">
            <a:spLocks/>
          </p:cNvSpPr>
          <p:nvPr/>
        </p:nvSpPr>
        <p:spPr>
          <a:xfrm>
            <a:off x="8224589" y="4956937"/>
            <a:ext cx="32715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note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D30264E-02B3-4DD1-82D4-7594640AF0DE}"/>
              </a:ext>
            </a:extLst>
          </p:cNvPr>
          <p:cNvSpPr txBox="1">
            <a:spLocks/>
          </p:cNvSpPr>
          <p:nvPr/>
        </p:nvSpPr>
        <p:spPr>
          <a:xfrm>
            <a:off x="5891673" y="6012049"/>
            <a:ext cx="229287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201 CREATED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Note id: 456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554051-E8BD-4590-8604-29EF7D7B78A7}"/>
              </a:ext>
            </a:extLst>
          </p:cNvPr>
          <p:cNvCxnSpPr>
            <a:cxnSpLocks/>
          </p:cNvCxnSpPr>
          <p:nvPr/>
        </p:nvCxnSpPr>
        <p:spPr>
          <a:xfrm>
            <a:off x="7886533" y="5753829"/>
            <a:ext cx="0" cy="189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A4317F4-210E-4A24-A654-419D213ED93B}"/>
              </a:ext>
            </a:extLst>
          </p:cNvPr>
          <p:cNvSpPr txBox="1">
            <a:spLocks/>
          </p:cNvSpPr>
          <p:nvPr/>
        </p:nvSpPr>
        <p:spPr>
          <a:xfrm>
            <a:off x="9331874" y="5251075"/>
            <a:ext cx="2762064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Id: 456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Title: To Buy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Content: Milk &amp; Bread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271481B-0F6A-4466-8327-7D6C4AA04B6F}"/>
              </a:ext>
            </a:extLst>
          </p:cNvPr>
          <p:cNvSpPr txBox="1">
            <a:spLocks/>
          </p:cNvSpPr>
          <p:nvPr/>
        </p:nvSpPr>
        <p:spPr>
          <a:xfrm>
            <a:off x="8254251" y="3906161"/>
            <a:ext cx="366628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Store token in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1AF61E8-02B7-47CF-BAEF-5F2709C41D21}"/>
              </a:ext>
            </a:extLst>
          </p:cNvPr>
          <p:cNvSpPr txBox="1">
            <a:spLocks/>
          </p:cNvSpPr>
          <p:nvPr/>
        </p:nvSpPr>
        <p:spPr>
          <a:xfrm>
            <a:off x="9429936" y="4235928"/>
            <a:ext cx="276206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Token: </a:t>
            </a:r>
            <a:r>
              <a:rPr lang="en-US" sz="2000" dirty="0" err="1">
                <a:solidFill>
                  <a:schemeClr val="tx1"/>
                </a:solidFill>
              </a:rPr>
              <a:t>hhhhhh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Account id: 123</a:t>
            </a:r>
          </a:p>
        </p:txBody>
      </p:sp>
    </p:spTree>
    <p:extLst>
      <p:ext uri="{BB962C8B-B14F-4D97-AF65-F5344CB8AC3E}">
        <p14:creationId xmlns:p14="http://schemas.microsoft.com/office/powerpoint/2010/main" val="41304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23" grpId="0"/>
      <p:bldP spid="25" grpId="0"/>
      <p:bldP spid="26" grpId="0"/>
      <p:bldP spid="29" grpId="0"/>
      <p:bldP spid="32" grpId="0"/>
      <p:bldP spid="37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24858</TotalTime>
  <Words>1615</Words>
  <Application>Microsoft Office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Georgia</vt:lpstr>
      <vt:lpstr>JU Grå</vt:lpstr>
      <vt:lpstr>PowerPoint Presentation</vt:lpstr>
      <vt:lpstr>REST API authorization</vt:lpstr>
      <vt:lpstr>Authorization</vt:lpstr>
      <vt:lpstr>Authentication VS Authorization</vt:lpstr>
      <vt:lpstr>Authorization without authentication</vt:lpstr>
      <vt:lpstr>Implementing authentication</vt:lpstr>
      <vt:lpstr>Authorization with authentication</vt:lpstr>
      <vt:lpstr>Authorization with authentication</vt:lpstr>
      <vt:lpstr>Authorization with tokens</vt:lpstr>
      <vt:lpstr>Authorization with tokens</vt:lpstr>
      <vt:lpstr>Authorization</vt:lpstr>
      <vt:lpstr>OAuth 2.0 - What is it?</vt:lpstr>
      <vt:lpstr>OAuth 2.0 - How does it work?</vt:lpstr>
      <vt:lpstr>OAuth 2.0 - Roles</vt:lpstr>
      <vt:lpstr>OAuth 2.0 - Roles</vt:lpstr>
      <vt:lpstr>OAuth 2.0 - Basic flow</vt:lpstr>
      <vt:lpstr>Obtaining the Token (1)</vt:lpstr>
      <vt:lpstr>Obtaining the Token (2)</vt:lpstr>
      <vt:lpstr>Obtaining the token (3)</vt:lpstr>
      <vt:lpstr>Obtaining the token (4)</vt:lpstr>
      <vt:lpstr>Example</vt:lpstr>
      <vt:lpstr>Example</vt:lpstr>
      <vt:lpstr>Example</vt:lpstr>
      <vt:lpstr>Example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480</cp:revision>
  <dcterms:created xsi:type="dcterms:W3CDTF">2015-07-17T09:22:03Z</dcterms:created>
  <dcterms:modified xsi:type="dcterms:W3CDTF">2022-01-06T15:39:38Z</dcterms:modified>
</cp:coreProperties>
</file>