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2" r:id="rId3"/>
    <p:sldId id="505" r:id="rId4"/>
    <p:sldId id="514" r:id="rId5"/>
    <p:sldId id="516" r:id="rId6"/>
    <p:sldId id="506" r:id="rId7"/>
    <p:sldId id="507" r:id="rId8"/>
    <p:sldId id="517" r:id="rId9"/>
    <p:sldId id="518" r:id="rId10"/>
    <p:sldId id="519" r:id="rId11"/>
    <p:sldId id="520" r:id="rId12"/>
    <p:sldId id="522" r:id="rId13"/>
    <p:sldId id="521" r:id="rId14"/>
    <p:sldId id="508" r:id="rId15"/>
    <p:sldId id="509" r:id="rId16"/>
    <p:sldId id="510" r:id="rId17"/>
    <p:sldId id="511" r:id="rId18"/>
    <p:sldId id="524" r:id="rId19"/>
    <p:sldId id="531" r:id="rId20"/>
    <p:sldId id="532" r:id="rId21"/>
    <p:sldId id="523" r:id="rId22"/>
    <p:sldId id="525" r:id="rId23"/>
    <p:sldId id="512" r:id="rId24"/>
    <p:sldId id="513" r:id="rId25"/>
    <p:sldId id="530" r:id="rId2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C00"/>
    <a:srgbClr val="787878"/>
    <a:srgbClr val="DE9F00"/>
    <a:srgbClr val="C88F00"/>
    <a:srgbClr val="006E9A"/>
    <a:srgbClr val="007EB0"/>
    <a:srgbClr val="FFB500"/>
    <a:srgbClr val="003865"/>
    <a:srgbClr val="961B81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842" autoAdjust="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2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E8AE-67CB-425F-A941-9EF2C260E158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D9500-0E6C-49D5-A107-84DBCD3E4A1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2977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366049-D807-473D-9795-762417EEF104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9416-7FF3-4448-BBB1-EB14C80E0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19B2B-FBA9-4EA3-BAD3-94A21FB4DC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91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 Intro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29" y="2514600"/>
            <a:ext cx="3295941" cy="18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8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72200" y="802696"/>
            <a:ext cx="5181600" cy="1325563"/>
          </a:xfrm>
        </p:spPr>
        <p:txBody>
          <a:bodyPr anchor="b" anchorCtr="0"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38141"/>
            <a:ext cx="5181600" cy="3838821"/>
          </a:xfrm>
        </p:spPr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5194300" cy="5369844"/>
          </a:xfrm>
        </p:spPr>
        <p:txBody>
          <a:bodyPr/>
          <a:lstStyle>
            <a:lvl1pPr marL="0" indent="0">
              <a:buNone/>
              <a:defRPr sz="3200">
                <a:solidFill>
                  <a:srgbClr val="787878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cxnSp>
        <p:nvCxnSpPr>
          <p:cNvPr id="12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97247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819472"/>
          </a:xfrm>
          <a:prstGeom prst="round2Diag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2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rectang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75275"/>
            <a:ext cx="4489502" cy="3767019"/>
          </a:xfrm>
          <a:prstGeom prst="round2DiagRect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4489200" cy="3789244"/>
          </a:xfrm>
          <a:prstGeom prst="round2DiagRect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0092" y="2467261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990248" y="2467260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092" y="1175275"/>
            <a:ext cx="3798000" cy="3797247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rgbClr val="787878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84977" y="2817853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7854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787878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47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boxes teardrop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112" y="1175274"/>
            <a:ext cx="3798000" cy="3798000"/>
          </a:xfrm>
          <a:prstGeom prst="teardrop">
            <a:avLst/>
          </a:prstGeom>
          <a:solidFill>
            <a:srgbClr val="939393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980" y="1153050"/>
            <a:ext cx="3798000" cy="3798000"/>
          </a:xfrm>
          <a:prstGeom prst="teardrop">
            <a:avLst/>
          </a:prstGeom>
          <a:solidFill>
            <a:srgbClr val="787878"/>
          </a:solidFill>
        </p:spPr>
        <p:txBody>
          <a:bodyPr>
            <a:normAutofit/>
          </a:bodyPr>
          <a:lstStyle>
            <a:lvl1pPr marL="0" indent="0" algn="ctr"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893997" y="2818606"/>
            <a:ext cx="392823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629150" y="2818606"/>
            <a:ext cx="4051660" cy="3021879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3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0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9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 Grey"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  <p:cxnSp>
        <p:nvCxnSpPr>
          <p:cNvPr id="11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50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73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57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0700" y="476093"/>
            <a:ext cx="11132232" cy="536984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7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495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ord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8459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Orange">
    <p:bg>
      <p:bgPr>
        <a:solidFill>
          <a:srgbClr val="FFB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sp>
        <p:nvSpPr>
          <p:cNvPr id="32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787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cxnSp>
        <p:nvCxnSpPr>
          <p:cNvPr id="37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Blue">
    <p:bg>
      <p:bgPr>
        <a:solidFill>
          <a:srgbClr val="003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Purple">
    <p:bg>
      <p:bgPr>
        <a:solidFill>
          <a:srgbClr val="961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8079" y="1122363"/>
            <a:ext cx="11501792" cy="2387600"/>
          </a:xfrm>
        </p:spPr>
        <p:txBody>
          <a:bodyPr anchor="b"/>
          <a:lstStyle>
            <a:lvl1pPr algn="l">
              <a:defRPr sz="6000"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8079" y="3602038"/>
            <a:ext cx="1150179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sv-SE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6" name="Rak 6"/>
          <p:cNvCxnSpPr/>
          <p:nvPr userDrawn="1"/>
        </p:nvCxnSpPr>
        <p:spPr>
          <a:xfrm>
            <a:off x="520700" y="475096"/>
            <a:ext cx="11389171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1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0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3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>
                <a:solidFill>
                  <a:srgbClr val="787878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87878"/>
                </a:solidFill>
              </a:defRPr>
            </a:lvl1pPr>
            <a:lvl2pPr>
              <a:defRPr>
                <a:solidFill>
                  <a:srgbClr val="787878"/>
                </a:solidFill>
              </a:defRPr>
            </a:lvl2pPr>
            <a:lvl3pPr>
              <a:defRPr>
                <a:solidFill>
                  <a:srgbClr val="787878"/>
                </a:solidFill>
              </a:defRPr>
            </a:lvl3pPr>
            <a:lvl4pPr>
              <a:defRPr>
                <a:solidFill>
                  <a:srgbClr val="787878"/>
                </a:solidFill>
              </a:defRPr>
            </a:lvl4pPr>
            <a:lvl5pPr>
              <a:defRPr>
                <a:solidFill>
                  <a:srgbClr val="78787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  <p:cxnSp>
        <p:nvCxnSpPr>
          <p:cNvPr id="11" name="Rak 7"/>
          <p:cNvCxnSpPr/>
          <p:nvPr userDrawn="1"/>
        </p:nvCxnSpPr>
        <p:spPr>
          <a:xfrm>
            <a:off x="520700" y="6566233"/>
            <a:ext cx="895702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Bildobjekt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258" y="6361859"/>
            <a:ext cx="2022742" cy="31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59CC-B640-4DB3-BB6F-301CDED75AAD}" type="datetimeFigureOut">
              <a:rPr lang="sv-SE" smtClean="0"/>
              <a:t>2020-01-17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A12D1-4D5F-4C8C-82B1-BE6DCCEF57B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18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49" r:id="rId2"/>
    <p:sldLayoutId id="2147483674" r:id="rId3"/>
    <p:sldLayoutId id="2147483681" r:id="rId4"/>
    <p:sldLayoutId id="2147483673" r:id="rId5"/>
    <p:sldLayoutId id="2147483672" r:id="rId6"/>
    <p:sldLayoutId id="2147483650" r:id="rId7"/>
    <p:sldLayoutId id="2147483682" r:id="rId8"/>
    <p:sldLayoutId id="2147483652" r:id="rId9"/>
    <p:sldLayoutId id="2147483683" r:id="rId10"/>
    <p:sldLayoutId id="2147483689" r:id="rId11"/>
    <p:sldLayoutId id="2147483690" r:id="rId12"/>
    <p:sldLayoutId id="2147483675" r:id="rId13"/>
    <p:sldLayoutId id="2147483676" r:id="rId14"/>
    <p:sldLayoutId id="2147483686" r:id="rId15"/>
    <p:sldLayoutId id="2147483687" r:id="rId16"/>
    <p:sldLayoutId id="2147483654" r:id="rId17"/>
    <p:sldLayoutId id="2147483684" r:id="rId18"/>
    <p:sldLayoutId id="2147483655" r:id="rId19"/>
    <p:sldLayoutId id="2147483685" r:id="rId20"/>
    <p:sldLayoutId id="2147483677" r:id="rId21"/>
    <p:sldLayoutId id="2147483678" r:id="rId22"/>
    <p:sldLayoutId id="2147483680" r:id="rId23"/>
    <p:sldLayoutId id="2147483679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entonSans Medium" panose="02000603000000020004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entonSans Regular" panose="0200050300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52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 Me!");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Button clicked.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00638-DB2E-4553-81C1-F1A82614654B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9689623" y="465204"/>
            <a:chExt cx="1741539" cy="29378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8AF523-3FF7-4B63-8357-FF9B5145E2A5}"/>
                </a:ext>
              </a:extLst>
            </p:cNvPr>
            <p:cNvGrpSpPr/>
            <p:nvPr/>
          </p:nvGrpSpPr>
          <p:grpSpPr>
            <a:xfrm>
              <a:off x="9689623" y="465204"/>
              <a:ext cx="1741539" cy="2937873"/>
              <a:chOff x="3086100" y="1690688"/>
              <a:chExt cx="2423160" cy="4287202"/>
            </a:xfrm>
          </p:grpSpPr>
          <p:sp>
            <p:nvSpPr>
              <p:cNvPr id="24" name="Rounded Rectangle 4">
                <a:extLst>
                  <a:ext uri="{FF2B5EF4-FFF2-40B4-BE49-F238E27FC236}">
                    <a16:creationId xmlns:a16="http://schemas.microsoft.com/office/drawing/2014/main" id="{E2C94EAC-1896-40F1-A4BB-AA43824128EA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EEDE3B-3824-45DF-A2F6-13E4E60D1764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6">
                <a:extLst>
                  <a:ext uri="{FF2B5EF4-FFF2-40B4-BE49-F238E27FC236}">
                    <a16:creationId xmlns:a16="http://schemas.microsoft.com/office/drawing/2014/main" id="{5A938DD8-73C6-43FF-BAB5-3CF7FD40D733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" name="Rounded Rectangle 7">
                <a:extLst>
                  <a:ext uri="{FF2B5EF4-FFF2-40B4-BE49-F238E27FC236}">
                    <a16:creationId xmlns:a16="http://schemas.microsoft.com/office/drawing/2014/main" id="{0A24B058-1A5C-4E35-AAEB-A6F6EEF8DF12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" name="Rounded Rectangle 8">
                <a:extLst>
                  <a:ext uri="{FF2B5EF4-FFF2-40B4-BE49-F238E27FC236}">
                    <a16:creationId xmlns:a16="http://schemas.microsoft.com/office/drawing/2014/main" id="{78BDBA63-EFF0-41B3-B0C1-7E2B478116B2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2ADBF288-FCEE-4799-B852-3725CA8E9A60}"/>
                </a:ext>
              </a:extLst>
            </p:cNvPr>
            <p:cNvSpPr/>
            <p:nvPr/>
          </p:nvSpPr>
          <p:spPr>
            <a:xfrm>
              <a:off x="10151208" y="708632"/>
              <a:ext cx="818367" cy="36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Click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4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40882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editText.addTextChangedListener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TextWatcher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afterTextChanged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(Editable s){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Text changed.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AF523-3FF7-4B63-8357-FF9B5145E2A5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3086100" y="1690688"/>
            <a:chExt cx="2423160" cy="4287202"/>
          </a:xfrm>
        </p:grpSpPr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E2C94EAC-1896-40F1-A4BB-AA43824128EA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EEDE3B-3824-45DF-A2F6-13E4E60D1764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5A938DD8-73C6-43FF-BAB5-3CF7FD40D733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0A24B058-1A5C-4E35-AAEB-A6F6EEF8DF1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78BDBA63-EFF0-41B3-B0C1-7E2B478116B2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52209-8B9D-4A6D-95C9-A4EEBA39AA33}"/>
              </a:ext>
            </a:extLst>
          </p:cNvPr>
          <p:cNvSpPr/>
          <p:nvPr/>
        </p:nvSpPr>
        <p:spPr>
          <a:xfrm>
            <a:off x="10255462" y="227965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40882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TextWatcher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editText.addTextChangedListener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afterTextChanged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(Editable s){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Text changed.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8AF523-3FF7-4B63-8357-FF9B5145E2A5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3086100" y="1690688"/>
            <a:chExt cx="2423160" cy="4287202"/>
          </a:xfrm>
        </p:grpSpPr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E2C94EAC-1896-40F1-A4BB-AA43824128EA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EEDE3B-3824-45DF-A2F6-13E4E60D1764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6">
              <a:extLst>
                <a:ext uri="{FF2B5EF4-FFF2-40B4-BE49-F238E27FC236}">
                  <a16:creationId xmlns:a16="http://schemas.microsoft.com/office/drawing/2014/main" id="{5A938DD8-73C6-43FF-BAB5-3CF7FD40D733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ounded Rectangle 7">
              <a:extLst>
                <a:ext uri="{FF2B5EF4-FFF2-40B4-BE49-F238E27FC236}">
                  <a16:creationId xmlns:a16="http://schemas.microsoft.com/office/drawing/2014/main" id="{0A24B058-1A5C-4E35-AAEB-A6F6EEF8DF12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78BDBA63-EFF0-41B3-B0C1-7E2B478116B2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0B52209-8B9D-4A6D-95C9-A4EEBA39AA33}"/>
              </a:ext>
            </a:extLst>
          </p:cNvPr>
          <p:cNvSpPr/>
          <p:nvPr/>
        </p:nvSpPr>
        <p:spPr>
          <a:xfrm>
            <a:off x="10255462" y="227965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49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CA8919-EF1E-4D3B-B8E0-3DCB9FA7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150969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Different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*Layout</a:t>
            </a:r>
            <a:r>
              <a:rPr lang="en-US" dirty="0">
                <a:latin typeface="Georgia" panose="02040502050405020303" pitchFamily="18" charset="0"/>
              </a:rPr>
              <a:t> classes extends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Different layouts positions the element differently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167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9967" y="1690687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014376" y="2005444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4376" y="2615272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24770" y="3237291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14376" y="3859310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35536" y="1690687"/>
            <a:ext cx="2633802" cy="4443067"/>
            <a:chOff x="3086100" y="1690688"/>
            <a:chExt cx="2423160" cy="4287202"/>
          </a:xfrm>
        </p:grpSpPr>
        <p:sp>
          <p:nvSpPr>
            <p:cNvPr id="15" name="Rounded Rectangle 1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00341" y="2005444"/>
            <a:ext cx="998503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89156" y="2005444"/>
            <a:ext cx="90492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B</a:t>
            </a:r>
          </a:p>
        </p:txBody>
      </p:sp>
      <p:sp>
        <p:nvSpPr>
          <p:cNvPr id="3" name="Frame 2"/>
          <p:cNvSpPr/>
          <p:nvPr/>
        </p:nvSpPr>
        <p:spPr>
          <a:xfrm>
            <a:off x="2899064" y="1856759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/>
          <p:cNvSpPr/>
          <p:nvPr/>
        </p:nvSpPr>
        <p:spPr>
          <a:xfrm>
            <a:off x="7409437" y="1867424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2" grpId="0" animBg="1"/>
      <p:bldP spid="3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9967" y="1690687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014376" y="2005444"/>
            <a:ext cx="2036618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4376" y="2615272"/>
            <a:ext cx="89359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9379" y="2615272"/>
            <a:ext cx="918359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32490" y="3175421"/>
            <a:ext cx="1194955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35536" y="1690687"/>
            <a:ext cx="2633802" cy="4443067"/>
            <a:chOff x="3086100" y="1690688"/>
            <a:chExt cx="2423160" cy="4287202"/>
          </a:xfrm>
        </p:grpSpPr>
        <p:sp>
          <p:nvSpPr>
            <p:cNvPr id="15" name="Rounded Rectangle 1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Georgia" panose="02040502050405020303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510935" y="2005444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10935" y="5091029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05647" y="3536826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99227" y="2005444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99227" y="5091029"/>
            <a:ext cx="693580" cy="47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5" name="Frame 24"/>
          <p:cNvSpPr/>
          <p:nvPr/>
        </p:nvSpPr>
        <p:spPr>
          <a:xfrm>
            <a:off x="2899064" y="1856759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7409437" y="1867424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1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19967" y="1690687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eorgia" panose="02040502050405020303" pitchFamily="18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3661469" y="1856759"/>
            <a:ext cx="0" cy="3806286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374290" y="1874077"/>
            <a:ext cx="0" cy="3806286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909455" y="2680854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916381" y="3508658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902526" y="4211781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694788" y="1941441"/>
            <a:ext cx="623596" cy="673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14133" y="2732561"/>
            <a:ext cx="2070583" cy="7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02160" y="3560364"/>
            <a:ext cx="623596" cy="58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View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2919843" y="4925294"/>
            <a:ext cx="2286000" cy="0"/>
          </a:xfrm>
          <a:prstGeom prst="line">
            <a:avLst/>
          </a:prstGeom>
          <a:ln w="190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25417" y="3574412"/>
            <a:ext cx="693166" cy="200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View</a:t>
            </a:r>
          </a:p>
        </p:txBody>
      </p:sp>
      <p:sp>
        <p:nvSpPr>
          <p:cNvPr id="25" name="Frame 24"/>
          <p:cNvSpPr/>
          <p:nvPr/>
        </p:nvSpPr>
        <p:spPr>
          <a:xfrm>
            <a:off x="2899064" y="1856759"/>
            <a:ext cx="2286000" cy="3806286"/>
          </a:xfrm>
          <a:prstGeom prst="frame">
            <a:avLst>
              <a:gd name="adj1" fmla="val 151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961541" y="4946720"/>
            <a:ext cx="659238" cy="67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47607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25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97629" cy="99617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Creating the entire GUI in Java is hard.</a:t>
            </a:r>
          </a:p>
          <a:p>
            <a:r>
              <a:rPr lang="en-US" dirty="0">
                <a:latin typeface="Georgia" panose="02040502050405020303" pitchFamily="18" charset="0"/>
              </a:rPr>
              <a:t>Android allows you to specify the GUI in XML files.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0641" y="3001236"/>
            <a:ext cx="6738560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="vertical"&gt;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="Click Me!" /&gt;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&lt;!-- And more buttons, or other views... --&gt;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0E54273-BF7E-4957-816A-10BAC62DFF87}"/>
              </a:ext>
            </a:extLst>
          </p:cNvPr>
          <p:cNvSpPr txBox="1">
            <a:spLocks/>
          </p:cNvSpPr>
          <p:nvPr/>
        </p:nvSpPr>
        <p:spPr>
          <a:xfrm>
            <a:off x="5982878" y="2829142"/>
            <a:ext cx="6081862" cy="31264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Bundle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){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setContentView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R.layout.my_layout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D0F5FE-E2C6-4624-9B21-F2815D3EE84E}"/>
              </a:ext>
            </a:extLst>
          </p:cNvPr>
          <p:cNvSpPr txBox="1">
            <a:spLocks/>
          </p:cNvSpPr>
          <p:nvPr/>
        </p:nvSpPr>
        <p:spPr>
          <a:xfrm>
            <a:off x="5240549" y="6260590"/>
            <a:ext cx="4610675" cy="3770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res/layout/my_layout.xml</a:t>
            </a:r>
          </a:p>
        </p:txBody>
      </p:sp>
    </p:spTree>
    <p:extLst>
      <p:ext uri="{BB962C8B-B14F-4D97-AF65-F5344CB8AC3E}">
        <p14:creationId xmlns:p14="http://schemas.microsoft.com/office/powerpoint/2010/main" val="23794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8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1226541" cy="94077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Listen for clicks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dirty="0">
                <a:latin typeface="Georgia" panose="02040502050405020303" pitchFamily="18" charset="0"/>
              </a:rPr>
              <a:t>s defined in layout files?</a:t>
            </a:r>
          </a:p>
          <a:p>
            <a:r>
              <a:rPr lang="en-US" sz="2400" dirty="0"/>
              <a:t>Give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View</a:t>
            </a:r>
            <a:r>
              <a:rPr lang="en-US" sz="2400" dirty="0"/>
              <a:t> an id, then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theActivity.findViewById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R.id.theId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0641" y="3001236"/>
            <a:ext cx="6738560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android:orientation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="vertical"&gt;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&lt;Button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android:layout_width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android:layout_height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android:text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="Click Me!"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="@+id/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theId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35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26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Android has built in support for i18n.</a:t>
            </a:r>
          </a:p>
          <a:p>
            <a:r>
              <a:rPr lang="en-US" dirty="0">
                <a:sym typeface="Wingdings" panose="05000000000000000000" pitchFamily="2" charset="2"/>
              </a:rPr>
              <a:t>Do not hard code text in your code; use string resources: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Write all your text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res/values/strings.xml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E4F5317-F84C-4BFA-A0AA-139C94CD76E4}"/>
              </a:ext>
            </a:extLst>
          </p:cNvPr>
          <p:cNvSpPr txBox="1">
            <a:spLocks/>
          </p:cNvSpPr>
          <p:nvPr/>
        </p:nvSpPr>
        <p:spPr>
          <a:xfrm>
            <a:off x="1696040" y="3242175"/>
            <a:ext cx="6637255" cy="1474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name="view"&gt;View&lt;/string&gt;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"&gt;Select One&lt;/string&gt;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9489B58-9E69-4D00-AA04-B767A8AE2C44}"/>
              </a:ext>
            </a:extLst>
          </p:cNvPr>
          <p:cNvSpPr txBox="1">
            <a:spLocks/>
          </p:cNvSpPr>
          <p:nvPr/>
        </p:nvSpPr>
        <p:spPr>
          <a:xfrm>
            <a:off x="838201" y="4835983"/>
            <a:ext cx="7155730" cy="181844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Basically create one file for</a:t>
            </a:r>
            <a:br>
              <a:rPr lang="en-US" dirty="0"/>
            </a:br>
            <a:r>
              <a:rPr lang="en-US" dirty="0"/>
              <a:t>each language you support.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Android can then fetch the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strings from the file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corresponding to the user's selected language.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4BFC7AB-D97D-45F1-A4C9-90A908C00C3B}"/>
              </a:ext>
            </a:extLst>
          </p:cNvPr>
          <p:cNvSpPr txBox="1">
            <a:spLocks/>
          </p:cNvSpPr>
          <p:nvPr/>
        </p:nvSpPr>
        <p:spPr>
          <a:xfrm>
            <a:off x="5787415" y="4415099"/>
            <a:ext cx="6230332" cy="14742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name="view"&gt;Visa&lt;/string&gt;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Välj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30861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/>
      <p:bldP spid="2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Android Activities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Peter Larsson-Green</a:t>
            </a:r>
          </a:p>
          <a:p>
            <a:r>
              <a:rPr lang="en-US" dirty="0"/>
              <a:t>Jönköping University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113824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0656" cy="316240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Android has built in support for i18n.</a:t>
            </a:r>
          </a:p>
          <a:p>
            <a:r>
              <a:rPr lang="en-US" dirty="0">
                <a:sym typeface="Wingdings" panose="05000000000000000000" pitchFamily="2" charset="2"/>
              </a:rPr>
              <a:t>Do not hard code text in your code; use string resources.</a:t>
            </a:r>
          </a:p>
          <a:p>
            <a:r>
              <a:rPr lang="en-US" dirty="0">
                <a:sym typeface="Wingdings" panose="05000000000000000000" pitchFamily="2" charset="2"/>
              </a:rPr>
              <a:t>To obtain one in XML (e.g. layouts):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@string/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To obtain one in Java: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aContext.getString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R.string.view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);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Activity </a:t>
            </a:r>
            <a:r>
              <a:rPr lang="en-US" sz="2000" dirty="0">
                <a:sym typeface="Wingdings" panose="05000000000000000000" pitchFamily="2" charset="2"/>
              </a:rPr>
              <a:t>inherits from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Context</a:t>
            </a:r>
            <a:r>
              <a:rPr lang="en-US" sz="2000" dirty="0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1670D51-6B10-4B73-85F3-6313B924FD6C}"/>
              </a:ext>
            </a:extLst>
          </p:cNvPr>
          <p:cNvSpPr txBox="1">
            <a:spLocks/>
          </p:cNvSpPr>
          <p:nvPr/>
        </p:nvSpPr>
        <p:spPr>
          <a:xfrm>
            <a:off x="5337928" y="5185787"/>
            <a:ext cx="6637255" cy="14742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&lt;resources&gt;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name="view"&gt;View&lt;/string&gt;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&lt;string name="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select_one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"&gt;Select One&lt;/string&gt;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&lt;/resources&gt;</a:t>
            </a:r>
          </a:p>
        </p:txBody>
      </p:sp>
    </p:spTree>
    <p:extLst>
      <p:ext uri="{BB962C8B-B14F-4D97-AF65-F5344CB8AC3E}">
        <p14:creationId xmlns:p14="http://schemas.microsoft.com/office/powerpoint/2010/main" val="181129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97629" cy="139268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Intent = request to start an app component.</a:t>
            </a:r>
          </a:p>
          <a:p>
            <a:r>
              <a:rPr lang="en-US" i="1" dirty="0">
                <a:latin typeface="Georgia" panose="02040502050405020303" pitchFamily="18" charset="0"/>
              </a:rPr>
              <a:t>Explicit Intent</a:t>
            </a:r>
            <a:r>
              <a:rPr lang="en-US" dirty="0"/>
              <a:t>: </a:t>
            </a:r>
            <a:r>
              <a:rPr lang="en-US" dirty="0">
                <a:latin typeface="Georgia" panose="02040502050405020303" pitchFamily="18" charset="0"/>
              </a:rPr>
              <a:t>You decide which app component (</a:t>
            </a:r>
            <a:r>
              <a:rPr lang="en-US" sz="1800" dirty="0">
                <a:latin typeface="Georgia" panose="02040502050405020303" pitchFamily="18" charset="0"/>
              </a:rPr>
              <a:t>usually your own</a:t>
            </a:r>
            <a:r>
              <a:rPr lang="en-US" dirty="0">
                <a:latin typeface="Georgia" panose="02040502050405020303" pitchFamily="18" charset="0"/>
              </a:rPr>
              <a:t>).</a:t>
            </a:r>
            <a:endParaRPr lang="en-US" dirty="0"/>
          </a:p>
          <a:p>
            <a:pPr lvl="1"/>
            <a:r>
              <a:rPr lang="en-US" dirty="0">
                <a:latin typeface="Georgia" panose="02040502050405020303" pitchFamily="18" charset="0"/>
              </a:rPr>
              <a:t>The </a:t>
            </a:r>
            <a:r>
              <a:rPr lang="en-US" dirty="0"/>
              <a:t>app component</a:t>
            </a:r>
            <a:r>
              <a:rPr lang="en-US" dirty="0">
                <a:latin typeface="Georgia" panose="02040502050405020303" pitchFamily="18" charset="0"/>
              </a:rPr>
              <a:t> does not need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415625" y="3263280"/>
            <a:ext cx="9313335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OtherActivity.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intent.putExtra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("id", 26);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415624" y="5433360"/>
            <a:ext cx="9313336" cy="11875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Uri.parse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("tel:5551234");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Intent.ACTION_DIAL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aContext.startActivity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C2C338-C8C2-49DC-BDE6-4EB3003AD97D}"/>
              </a:ext>
            </a:extLst>
          </p:cNvPr>
          <p:cNvSpPr txBox="1">
            <a:spLocks/>
          </p:cNvSpPr>
          <p:nvPr/>
        </p:nvSpPr>
        <p:spPr>
          <a:xfrm>
            <a:off x="838198" y="4505910"/>
            <a:ext cx="10997629" cy="87665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Implicit Intent</a:t>
            </a:r>
            <a:r>
              <a:rPr lang="en-US" dirty="0"/>
              <a:t>: OS/user decides which app component.</a:t>
            </a:r>
          </a:p>
          <a:p>
            <a:pPr lvl="1"/>
            <a:r>
              <a:rPr lang="en-US" dirty="0"/>
              <a:t>The app component needs to use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10997629" cy="138396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An activity can close itself by calling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finish()</a:t>
            </a:r>
            <a:r>
              <a:rPr lang="en-US" dirty="0">
                <a:latin typeface="Georgia" panose="02040502050405020303" pitchFamily="18" charset="0"/>
              </a:rPr>
              <a:t> method.</a:t>
            </a:r>
          </a:p>
          <a:p>
            <a:r>
              <a:rPr lang="en-US" dirty="0"/>
              <a:t>The default behavior when the user presses the back button is to close the activity.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27BE28E-3B0E-485F-B2E3-926FDCA93BF1}"/>
              </a:ext>
            </a:extLst>
          </p:cNvPr>
          <p:cNvSpPr txBox="1">
            <a:spLocks/>
          </p:cNvSpPr>
          <p:nvPr/>
        </p:nvSpPr>
        <p:spPr>
          <a:xfrm>
            <a:off x="1414073" y="3505021"/>
            <a:ext cx="6561842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onBackPressed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finish();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Activity for result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2353469"/>
            <a:ext cx="10515600" cy="11798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aContext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PickContactActivity.</a:t>
            </a:r>
            <a:r>
              <a:rPr lang="en-US" sz="2000" b="1" dirty="0" err="1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1234;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anActivity.startActivityForResult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(intent,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Somewhere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MyActivity.java: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838200" y="3853894"/>
            <a:ext cx="10515600" cy="22672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onActivityResult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Intent data){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1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build="p"/>
      <p:bldP spid="1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result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38200" y="2353469"/>
            <a:ext cx="10515600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When the user has selected a contact: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 data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Intent();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data.putExtra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("id", 6);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Activity.RESULT_OK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.setResult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resultCode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data);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.finish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9090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  <a:cs typeface="Courier New" panose="02070309020205020404" pitchFamily="49" charset="0"/>
              </a:rPr>
              <a:t>Somewhere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PickContactActivity.java:</a:t>
            </a:r>
          </a:p>
        </p:txBody>
      </p:sp>
    </p:spTree>
    <p:extLst>
      <p:ext uri="{BB962C8B-B14F-4D97-AF65-F5344CB8AC3E}">
        <p14:creationId xmlns:p14="http://schemas.microsoft.com/office/powerpoint/2010/main" val="42902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activity's life cycle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2484" y="3772629"/>
            <a:ext cx="1882349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onResume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" name="Oval 9"/>
          <p:cNvSpPr/>
          <p:nvPr/>
        </p:nvSpPr>
        <p:spPr>
          <a:xfrm flipV="1">
            <a:off x="957066" y="2009417"/>
            <a:ext cx="276726" cy="27672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0"/>
            <a:endCxn id="71" idx="0"/>
          </p:cNvCxnSpPr>
          <p:nvPr/>
        </p:nvCxnSpPr>
        <p:spPr>
          <a:xfrm>
            <a:off x="1095429" y="2286143"/>
            <a:ext cx="0" cy="1491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3"/>
            <a:endCxn id="72" idx="1"/>
          </p:cNvCxnSpPr>
          <p:nvPr/>
        </p:nvCxnSpPr>
        <p:spPr>
          <a:xfrm flipV="1">
            <a:off x="1924883" y="4134215"/>
            <a:ext cx="435256" cy="5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2" idx="3"/>
            <a:endCxn id="5" idx="1"/>
          </p:cNvCxnSpPr>
          <p:nvPr/>
        </p:nvCxnSpPr>
        <p:spPr>
          <a:xfrm>
            <a:off x="3753242" y="4134215"/>
            <a:ext cx="43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74" idx="1"/>
          </p:cNvCxnSpPr>
          <p:nvPr/>
        </p:nvCxnSpPr>
        <p:spPr>
          <a:xfrm>
            <a:off x="6074833" y="4134215"/>
            <a:ext cx="3594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4" idx="3"/>
            <a:endCxn id="76" idx="1"/>
          </p:cNvCxnSpPr>
          <p:nvPr/>
        </p:nvCxnSpPr>
        <p:spPr>
          <a:xfrm>
            <a:off x="8088086" y="4134215"/>
            <a:ext cx="326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6" idx="3"/>
            <a:endCxn id="75" idx="1"/>
          </p:cNvCxnSpPr>
          <p:nvPr/>
        </p:nvCxnSpPr>
        <p:spPr>
          <a:xfrm>
            <a:off x="9775371" y="4134215"/>
            <a:ext cx="3365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3" idx="2"/>
            <a:endCxn id="72" idx="0"/>
          </p:cNvCxnSpPr>
          <p:nvPr/>
        </p:nvCxnSpPr>
        <p:spPr>
          <a:xfrm flipH="1">
            <a:off x="3056691" y="2557312"/>
            <a:ext cx="1268" cy="1215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6" idx="0"/>
            <a:endCxn id="73" idx="3"/>
          </p:cNvCxnSpPr>
          <p:nvPr/>
        </p:nvCxnSpPr>
        <p:spPr>
          <a:xfrm rot="16200000" flipV="1">
            <a:off x="5720667" y="398437"/>
            <a:ext cx="1576902" cy="5171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0907157" y="5814339"/>
            <a:ext cx="276726" cy="276726"/>
            <a:chOff x="8696830" y="5402177"/>
            <a:chExt cx="276726" cy="276726"/>
          </a:xfrm>
        </p:grpSpPr>
        <p:sp>
          <p:nvSpPr>
            <p:cNvPr id="31" name="Oval 30"/>
            <p:cNvSpPr/>
            <p:nvPr/>
          </p:nvSpPr>
          <p:spPr>
            <a:xfrm flipV="1">
              <a:off x="8696830" y="5402177"/>
              <a:ext cx="276726" cy="276726"/>
            </a:xfrm>
            <a:prstGeom prst="ellipse">
              <a:avLst/>
            </a:prstGeom>
            <a:noFill/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 flipV="1">
              <a:off x="8762319" y="5468540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stCxn id="75" idx="0"/>
            <a:endCxn id="31" idx="4"/>
          </p:cNvCxnSpPr>
          <p:nvPr/>
        </p:nvCxnSpPr>
        <p:spPr>
          <a:xfrm flipH="1">
            <a:off x="11045520" y="3772629"/>
            <a:ext cx="1" cy="2041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55592" y="264235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265975" y="3778003"/>
            <a:ext cx="1658908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onCreate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360139" y="3772629"/>
            <a:ext cx="139310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192540" y="1834141"/>
            <a:ext cx="173083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onRestart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434323" y="3772629"/>
            <a:ext cx="1653763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onPause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0111877" y="3772629"/>
            <a:ext cx="186728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onDestroy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414344" y="3772629"/>
            <a:ext cx="1361027" cy="72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onStop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cxnSp>
        <p:nvCxnSpPr>
          <p:cNvPr id="158" name="Straight Connector 157"/>
          <p:cNvCxnSpPr>
            <a:stCxn id="74" idx="2"/>
          </p:cNvCxnSpPr>
          <p:nvPr/>
        </p:nvCxnSpPr>
        <p:spPr>
          <a:xfrm flipH="1">
            <a:off x="7258813" y="4495800"/>
            <a:ext cx="2392" cy="7184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/>
          <p:cNvCxnSpPr>
            <a:endCxn id="5" idx="2"/>
          </p:cNvCxnSpPr>
          <p:nvPr/>
        </p:nvCxnSpPr>
        <p:spPr>
          <a:xfrm rot="10800000">
            <a:off x="5133659" y="4495801"/>
            <a:ext cx="2125154" cy="7184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5309339" y="3136387"/>
            <a:ext cx="176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partly hidden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703746" y="3126297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8088086" y="1539306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653890" y="4518396"/>
            <a:ext cx="108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Activity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7843817" y="4495800"/>
            <a:ext cx="7356" cy="13587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76" idx="2"/>
          </p:cNvCxnSpPr>
          <p:nvPr/>
        </p:nvCxnSpPr>
        <p:spPr>
          <a:xfrm flipH="1">
            <a:off x="7848600" y="4495800"/>
            <a:ext cx="1246258" cy="13607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endCxn id="71" idx="2"/>
          </p:cNvCxnSpPr>
          <p:nvPr/>
        </p:nvCxnSpPr>
        <p:spPr>
          <a:xfrm rot="10800000">
            <a:off x="1095429" y="4501174"/>
            <a:ext cx="6755744" cy="13641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5924502" y="5936070"/>
            <a:ext cx="1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is killed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584581" y="5847040"/>
            <a:ext cx="192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gets back to application</a:t>
            </a:r>
          </a:p>
        </p:txBody>
      </p:sp>
    </p:spTree>
    <p:extLst>
      <p:ext uri="{BB962C8B-B14F-4D97-AF65-F5344CB8AC3E}">
        <p14:creationId xmlns:p14="http://schemas.microsoft.com/office/powerpoint/2010/main" val="254545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41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65" grpId="0"/>
      <p:bldP spid="166" grpId="0"/>
      <p:bldP spid="167" grpId="0"/>
      <p:bldP spid="168" grpId="0"/>
      <p:bldP spid="184" grpId="0"/>
      <p:bldP spid="1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app components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491" y="1690688"/>
            <a:ext cx="7596530" cy="453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81292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Activities</a:t>
            </a:r>
          </a:p>
        </p:txBody>
      </p:sp>
      <p:sp>
        <p:nvSpPr>
          <p:cNvPr id="30" name="Oval 29"/>
          <p:cNvSpPr/>
          <p:nvPr/>
        </p:nvSpPr>
        <p:spPr>
          <a:xfrm>
            <a:off x="7644656" y="175673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31" name="Oval 30"/>
          <p:cNvSpPr/>
          <p:nvPr/>
        </p:nvSpPr>
        <p:spPr>
          <a:xfrm>
            <a:off x="3679094" y="3956071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Broadcast Receivers</a:t>
            </a:r>
          </a:p>
        </p:txBody>
      </p:sp>
      <p:sp>
        <p:nvSpPr>
          <p:cNvPr id="32" name="Oval 31"/>
          <p:cNvSpPr/>
          <p:nvPr/>
        </p:nvSpPr>
        <p:spPr>
          <a:xfrm>
            <a:off x="6335868" y="3958515"/>
            <a:ext cx="2201780" cy="22017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Content Providers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32684" y="2916680"/>
            <a:ext cx="2526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Courier New" panose="02070309020205020404" pitchFamily="49" charset="0"/>
              </a:rPr>
              <a:t>AndroidManifest.xml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838200" y="1690688"/>
            <a:ext cx="10515600" cy="320600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package="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se.ju.larpet.myapplication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xmlns:android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="http://schemas.android.com/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/res/android"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&lt;application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="My Cool App"&gt;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Here we list all our fundamental app components. --&gt;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&lt;/application&gt;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</p:spTree>
    <p:extLst>
      <p:ext uri="{BB962C8B-B14F-4D97-AF65-F5344CB8AC3E}">
        <p14:creationId xmlns:p14="http://schemas.microsoft.com/office/powerpoint/2010/main" val="41429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838200" y="1690688"/>
            <a:ext cx="10515600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Setup the GUI.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Content Placeholder 3"/>
          <p:cNvSpPr txBox="1">
            <a:spLocks/>
          </p:cNvSpPr>
          <p:nvPr/>
        </p:nvSpPr>
        <p:spPr>
          <a:xfrm>
            <a:off x="838200" y="4302703"/>
            <a:ext cx="10515600" cy="24032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 ...&gt;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&lt;application ...&gt;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&lt;activity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android:label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="Main"&gt;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&lt;/activity&gt;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&lt;/application&gt;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&lt;/manifest&gt;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C821B2B-1C82-4A88-8CF5-97F5378222EA}"/>
              </a:ext>
            </a:extLst>
          </p:cNvPr>
          <p:cNvSpPr txBox="1">
            <a:spLocks/>
          </p:cNvSpPr>
          <p:nvPr/>
        </p:nvSpPr>
        <p:spPr>
          <a:xfrm>
            <a:off x="4447723" y="3258059"/>
            <a:ext cx="7297237" cy="13634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139700">
              <a:schemeClr val="bg1">
                <a:lumMod val="8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&lt;intent-filter&gt;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&lt;category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android.intent.category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.LAUNCHER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&lt;action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android:name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android.intent.action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.MAIN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&lt;/intent-filter&gt;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E29C0FB-2F61-4BE3-82C3-2577995DEE6A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5293331" y="2701302"/>
            <a:ext cx="882804" cy="4723219"/>
          </a:xfrm>
          <a:prstGeom prst="bentConnector2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83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7424775" cy="4150969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Activity = one screen presented to the user.</a:t>
            </a:r>
          </a:p>
          <a:p>
            <a:r>
              <a:rPr lang="en-US" dirty="0">
                <a:latin typeface="Georgia" panose="02040502050405020303" pitchFamily="18" charset="0"/>
              </a:rPr>
              <a:t>Small screen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do one thing.</a:t>
            </a:r>
          </a:p>
          <a:p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Consists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View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s.</a:t>
            </a:r>
          </a:p>
          <a:p>
            <a:pPr lvl="1"/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Exists over 100 different.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Widget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View</a:t>
            </a:r>
            <a:r>
              <a:rPr lang="en-US" dirty="0">
                <a:latin typeface="+mn-lt"/>
                <a:sym typeface="Wingdings" panose="05000000000000000000" pitchFamily="2" charset="2"/>
              </a:rPr>
              <a:t>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you can see.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ViewGroup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contains Widgets.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07578" y="1690688"/>
            <a:ext cx="2633802" cy="4443067"/>
            <a:chOff x="3086100" y="1690688"/>
            <a:chExt cx="2423160" cy="4287202"/>
          </a:xfrm>
        </p:grpSpPr>
        <p:sp>
          <p:nvSpPr>
            <p:cNvPr id="5" name="Rounded Rectangle 4"/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41081" y="2068830"/>
            <a:ext cx="77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eorgia" panose="02040502050405020303" pitchFamily="18" charset="0"/>
              </a:rPr>
              <a:t>Name: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96986" y="2085558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41081" y="2389596"/>
            <a:ext cx="779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eorgia" panose="02040502050405020303" pitchFamily="18" charset="0"/>
              </a:rPr>
              <a:t>Pass: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96986" y="2406324"/>
            <a:ext cx="1288590" cy="2743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295864" y="2931820"/>
            <a:ext cx="857229" cy="3213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Login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295864" y="3541515"/>
            <a:ext cx="857229" cy="3213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Sign up</a:t>
            </a:r>
          </a:p>
        </p:txBody>
      </p:sp>
      <p:sp>
        <p:nvSpPr>
          <p:cNvPr id="18" name="Cloud Callout 17"/>
          <p:cNvSpPr/>
          <p:nvPr/>
        </p:nvSpPr>
        <p:spPr>
          <a:xfrm>
            <a:off x="9724478" y="592635"/>
            <a:ext cx="2036618" cy="1015134"/>
          </a:xfrm>
          <a:prstGeom prst="cloudCallout">
            <a:avLst>
              <a:gd name="adj1" fmla="val -36649"/>
              <a:gd name="adj2" fmla="val 108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7259246" y="642236"/>
            <a:ext cx="2036618" cy="1015134"/>
          </a:xfrm>
          <a:prstGeom prst="cloudCallout">
            <a:avLst>
              <a:gd name="adj1" fmla="val 36310"/>
              <a:gd name="adj2" fmla="val 10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6032417" y="2755434"/>
            <a:ext cx="2036618" cy="1015134"/>
          </a:xfrm>
          <a:prstGeom prst="cloudCallout">
            <a:avLst>
              <a:gd name="adj1" fmla="val 113351"/>
              <a:gd name="adj2" fmla="val -1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29154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7" y="3749770"/>
            <a:ext cx="11195903" cy="23955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0A2091-A502-44EE-89C9-C9D9B54B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1403461"/>
          </a:xfrm>
        </p:spPr>
        <p:txBody>
          <a:bodyPr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Activity</a:t>
            </a:r>
            <a:r>
              <a:rPr lang="en-US" dirty="0">
                <a:latin typeface="Georgia" panose="02040502050405020303" pitchFamily="18" charset="0"/>
              </a:rPr>
              <a:t> contains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dirty="0">
                <a:latin typeface="Georgia" panose="02040502050405020303" pitchFamily="18" charset="0"/>
              </a:rPr>
              <a:t> by default.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Has the 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android.R.id.content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theActivity.findViewById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4F5068-ECF2-4123-8EE1-52B28D17F7A2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3086100" y="1690688"/>
            <a:chExt cx="2423160" cy="4287202"/>
          </a:xfrm>
        </p:grpSpPr>
        <p:sp>
          <p:nvSpPr>
            <p:cNvPr id="39" name="Rounded Rectangle 4">
              <a:extLst>
                <a:ext uri="{FF2B5EF4-FFF2-40B4-BE49-F238E27FC236}">
                  <a16:creationId xmlns:a16="http://schemas.microsoft.com/office/drawing/2014/main" id="{777C1CC2-EBEA-42E6-BE9F-8AC80A5EC4A4}"/>
                </a:ext>
              </a:extLst>
            </p:cNvPr>
            <p:cNvSpPr/>
            <p:nvPr/>
          </p:nvSpPr>
          <p:spPr>
            <a:xfrm>
              <a:off x="3086100" y="1690688"/>
              <a:ext cx="2423160" cy="4287202"/>
            </a:xfrm>
            <a:prstGeom prst="roundRect">
              <a:avLst>
                <a:gd name="adj" fmla="val 629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71A38D-0743-4750-A8DA-FA8C2FC1D9E3}"/>
                </a:ext>
              </a:extLst>
            </p:cNvPr>
            <p:cNvSpPr/>
            <p:nvPr/>
          </p:nvSpPr>
          <p:spPr>
            <a:xfrm>
              <a:off x="3188970" y="1771650"/>
              <a:ext cx="2228850" cy="3851910"/>
            </a:xfrm>
            <a:prstGeom prst="rect">
              <a:avLst/>
            </a:prstGeom>
            <a:solidFill>
              <a:srgbClr val="C0C0C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6">
              <a:extLst>
                <a:ext uri="{FF2B5EF4-FFF2-40B4-BE49-F238E27FC236}">
                  <a16:creationId xmlns:a16="http://schemas.microsoft.com/office/drawing/2014/main" id="{873AEC01-0DBC-4E36-8574-C77D6BDF373A}"/>
                </a:ext>
              </a:extLst>
            </p:cNvPr>
            <p:cNvSpPr/>
            <p:nvPr/>
          </p:nvSpPr>
          <p:spPr>
            <a:xfrm>
              <a:off x="318897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C5C1CC2E-FEDB-4226-A230-51DBB1653FD4}"/>
                </a:ext>
              </a:extLst>
            </p:cNvPr>
            <p:cNvSpPr/>
            <p:nvPr/>
          </p:nvSpPr>
          <p:spPr>
            <a:xfrm>
              <a:off x="4017645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3" name="Rounded Rectangle 8">
              <a:extLst>
                <a:ext uri="{FF2B5EF4-FFF2-40B4-BE49-F238E27FC236}">
                  <a16:creationId xmlns:a16="http://schemas.microsoft.com/office/drawing/2014/main" id="{C968C092-5277-4C24-B93B-65608CC4DEDB}"/>
                </a:ext>
              </a:extLst>
            </p:cNvPr>
            <p:cNvSpPr/>
            <p:nvPr/>
          </p:nvSpPr>
          <p:spPr>
            <a:xfrm>
              <a:off x="4846320" y="5703570"/>
              <a:ext cx="571500" cy="19431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38" name="Rounded Rectangle 14">
            <a:extLst>
              <a:ext uri="{FF2B5EF4-FFF2-40B4-BE49-F238E27FC236}">
                <a16:creationId xmlns:a16="http://schemas.microsoft.com/office/drawing/2014/main" id="{4071A46F-BAF0-44E9-8426-C48547B6B724}"/>
              </a:ext>
            </a:extLst>
          </p:cNvPr>
          <p:cNvSpPr/>
          <p:nvPr/>
        </p:nvSpPr>
        <p:spPr>
          <a:xfrm>
            <a:off x="10490573" y="314350"/>
            <a:ext cx="818367" cy="36602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Click Me!</a:t>
            </a:r>
          </a:p>
        </p:txBody>
      </p:sp>
    </p:spTree>
    <p:extLst>
      <p:ext uri="{BB962C8B-B14F-4D97-AF65-F5344CB8AC3E}">
        <p14:creationId xmlns:p14="http://schemas.microsoft.com/office/powerpoint/2010/main" val="34317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36112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 Me!");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0A5904-ADAE-4CA3-AA33-59904D421EE7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9689623" y="465204"/>
            <a:chExt cx="1741539" cy="29378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CF0CF08-7C07-45EE-B6FC-5A19621E377F}"/>
                </a:ext>
              </a:extLst>
            </p:cNvPr>
            <p:cNvGrpSpPr/>
            <p:nvPr/>
          </p:nvGrpSpPr>
          <p:grpSpPr>
            <a:xfrm>
              <a:off x="9689623" y="465204"/>
              <a:ext cx="1741539" cy="2937873"/>
              <a:chOff x="3086100" y="1690688"/>
              <a:chExt cx="2423160" cy="4287202"/>
            </a:xfrm>
          </p:grpSpPr>
          <p:sp>
            <p:nvSpPr>
              <p:cNvPr id="32" name="Rounded Rectangle 4">
                <a:extLst>
                  <a:ext uri="{FF2B5EF4-FFF2-40B4-BE49-F238E27FC236}">
                    <a16:creationId xmlns:a16="http://schemas.microsoft.com/office/drawing/2014/main" id="{CAD40182-874A-4A4D-8248-5F5AC5312101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E1693A-10F3-4217-990E-7C801112EEFA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ounded Rectangle 6">
                <a:extLst>
                  <a:ext uri="{FF2B5EF4-FFF2-40B4-BE49-F238E27FC236}">
                    <a16:creationId xmlns:a16="http://schemas.microsoft.com/office/drawing/2014/main" id="{5F14DB89-4443-4B3A-85A6-93EE935973C9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5" name="Rounded Rectangle 7">
                <a:extLst>
                  <a:ext uri="{FF2B5EF4-FFF2-40B4-BE49-F238E27FC236}">
                    <a16:creationId xmlns:a16="http://schemas.microsoft.com/office/drawing/2014/main" id="{81887F13-47D3-4BA6-BCCF-DE022770CAEA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6" name="Rounded Rectangle 8">
                <a:extLst>
                  <a:ext uri="{FF2B5EF4-FFF2-40B4-BE49-F238E27FC236}">
                    <a16:creationId xmlns:a16="http://schemas.microsoft.com/office/drawing/2014/main" id="{3D4B11B5-DF27-4F25-954D-FD11699E7E6D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31" name="Rounded Rectangle 14">
              <a:extLst>
                <a:ext uri="{FF2B5EF4-FFF2-40B4-BE49-F238E27FC236}">
                  <a16:creationId xmlns:a16="http://schemas.microsoft.com/office/drawing/2014/main" id="{10209B3B-DE46-4C50-BD10-0D31771BB126}"/>
                </a:ext>
              </a:extLst>
            </p:cNvPr>
            <p:cNvSpPr/>
            <p:nvPr/>
          </p:nvSpPr>
          <p:spPr>
            <a:xfrm>
              <a:off x="10151208" y="708632"/>
              <a:ext cx="818367" cy="36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Click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16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21" name="Content Placeholder 3"/>
          <p:cNvSpPr txBox="1">
            <a:spLocks/>
          </p:cNvSpPr>
          <p:nvPr/>
        </p:nvSpPr>
        <p:spPr>
          <a:xfrm>
            <a:off x="498048" y="1721399"/>
            <a:ext cx="11195903" cy="52398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39700">
              <a:schemeClr val="bg1">
                <a:lumMod val="95000"/>
              </a:schemeClr>
            </a:glow>
          </a:effec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BentonSans Medium" panose="02000603000000020004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BentonSans Regular" panose="0200050300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MyActivity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000" dirty="0">
                <a:solidFill>
                  <a:srgbClr val="0038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 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onCreate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(Bundle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savedInstanceState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2000" i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ViewGroup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findViewById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android.R.id.content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Button(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button.setText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("Click Me!");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button.setOnClickListener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View.OnClickListener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@Override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(View v){ </a:t>
            </a:r>
            <a:r>
              <a:rPr lang="en-US" sz="2000" i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Button clicked. */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rootView.addView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(button);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00638-DB2E-4553-81C1-F1A82614654B}"/>
              </a:ext>
            </a:extLst>
          </p:cNvPr>
          <p:cNvGrpSpPr/>
          <p:nvPr/>
        </p:nvGrpSpPr>
        <p:grpSpPr>
          <a:xfrm>
            <a:off x="10028988" y="70922"/>
            <a:ext cx="1741539" cy="2937873"/>
            <a:chOff x="9689623" y="465204"/>
            <a:chExt cx="1741539" cy="29378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8AF523-3FF7-4B63-8357-FF9B5145E2A5}"/>
                </a:ext>
              </a:extLst>
            </p:cNvPr>
            <p:cNvGrpSpPr/>
            <p:nvPr/>
          </p:nvGrpSpPr>
          <p:grpSpPr>
            <a:xfrm>
              <a:off x="9689623" y="465204"/>
              <a:ext cx="1741539" cy="2937873"/>
              <a:chOff x="3086100" y="1690688"/>
              <a:chExt cx="2423160" cy="4287202"/>
            </a:xfrm>
          </p:grpSpPr>
          <p:sp>
            <p:nvSpPr>
              <p:cNvPr id="24" name="Rounded Rectangle 4">
                <a:extLst>
                  <a:ext uri="{FF2B5EF4-FFF2-40B4-BE49-F238E27FC236}">
                    <a16:creationId xmlns:a16="http://schemas.microsoft.com/office/drawing/2014/main" id="{E2C94EAC-1896-40F1-A4BB-AA43824128EA}"/>
                  </a:ext>
                </a:extLst>
              </p:cNvPr>
              <p:cNvSpPr/>
              <p:nvPr/>
            </p:nvSpPr>
            <p:spPr>
              <a:xfrm>
                <a:off x="3086100" y="1690688"/>
                <a:ext cx="2423160" cy="4287202"/>
              </a:xfrm>
              <a:prstGeom prst="roundRect">
                <a:avLst>
                  <a:gd name="adj" fmla="val 629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EEDE3B-3824-45DF-A2F6-13E4E60D1764}"/>
                  </a:ext>
                </a:extLst>
              </p:cNvPr>
              <p:cNvSpPr/>
              <p:nvPr/>
            </p:nvSpPr>
            <p:spPr>
              <a:xfrm>
                <a:off x="3188970" y="1771650"/>
                <a:ext cx="2228850" cy="3851910"/>
              </a:xfrm>
              <a:prstGeom prst="rect">
                <a:avLst/>
              </a:prstGeom>
              <a:solidFill>
                <a:srgbClr val="C0C0C0"/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ounded Rectangle 6">
                <a:extLst>
                  <a:ext uri="{FF2B5EF4-FFF2-40B4-BE49-F238E27FC236}">
                    <a16:creationId xmlns:a16="http://schemas.microsoft.com/office/drawing/2014/main" id="{5A938DD8-73C6-43FF-BAB5-3CF7FD40D733}"/>
                  </a:ext>
                </a:extLst>
              </p:cNvPr>
              <p:cNvSpPr/>
              <p:nvPr/>
            </p:nvSpPr>
            <p:spPr>
              <a:xfrm>
                <a:off x="318897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7" name="Rounded Rectangle 7">
                <a:extLst>
                  <a:ext uri="{FF2B5EF4-FFF2-40B4-BE49-F238E27FC236}">
                    <a16:creationId xmlns:a16="http://schemas.microsoft.com/office/drawing/2014/main" id="{0A24B058-1A5C-4E35-AAEB-A6F6EEF8DF12}"/>
                  </a:ext>
                </a:extLst>
              </p:cNvPr>
              <p:cNvSpPr/>
              <p:nvPr/>
            </p:nvSpPr>
            <p:spPr>
              <a:xfrm>
                <a:off x="4017645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8" name="Rounded Rectangle 8">
                <a:extLst>
                  <a:ext uri="{FF2B5EF4-FFF2-40B4-BE49-F238E27FC236}">
                    <a16:creationId xmlns:a16="http://schemas.microsoft.com/office/drawing/2014/main" id="{78BDBA63-EFF0-41B3-B0C1-7E2B478116B2}"/>
                  </a:ext>
                </a:extLst>
              </p:cNvPr>
              <p:cNvSpPr/>
              <p:nvPr/>
            </p:nvSpPr>
            <p:spPr>
              <a:xfrm>
                <a:off x="4846320" y="5703570"/>
                <a:ext cx="571500" cy="194310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2ADBF288-FCEE-4799-B852-3725CA8E9A60}"/>
                </a:ext>
              </a:extLst>
            </p:cNvPr>
            <p:cNvSpPr/>
            <p:nvPr/>
          </p:nvSpPr>
          <p:spPr>
            <a:xfrm>
              <a:off x="10151208" y="708632"/>
              <a:ext cx="818367" cy="366024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Georgia" panose="02040502050405020303" pitchFamily="18" charset="0"/>
                </a:rPr>
                <a:t>Click Me!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36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 Grå">
  <a:themeElements>
    <a:clrScheme name="Custom 5">
      <a:dk1>
        <a:srgbClr val="000000"/>
      </a:dk1>
      <a:lt1>
        <a:srgbClr val="FFFFFF"/>
      </a:lt1>
      <a:dk2>
        <a:srgbClr val="003865"/>
      </a:dk2>
      <a:lt2>
        <a:srgbClr val="EBEBDF"/>
      </a:lt2>
      <a:accent1>
        <a:srgbClr val="961B81"/>
      </a:accent1>
      <a:accent2>
        <a:srgbClr val="FFB500"/>
      </a:accent2>
      <a:accent3>
        <a:srgbClr val="003865"/>
      </a:accent3>
      <a:accent4>
        <a:srgbClr val="EBEBDF"/>
      </a:accent4>
      <a:accent5>
        <a:srgbClr val="009CDE"/>
      </a:accent5>
      <a:accent6>
        <a:srgbClr val="007A33"/>
      </a:accent6>
      <a:hlink>
        <a:srgbClr val="EBEBDF"/>
      </a:hlink>
      <a:folHlink>
        <a:srgbClr val="EBEBDF"/>
      </a:folHlink>
    </a:clrScheme>
    <a:fontScheme name="Custom 1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7654</TotalTime>
  <Words>1557</Words>
  <Application>Microsoft Office PowerPoint</Application>
  <PresentationFormat>Widescreen</PresentationFormat>
  <Paragraphs>271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BentonSans Medium</vt:lpstr>
      <vt:lpstr>BentonSans Regular</vt:lpstr>
      <vt:lpstr>Calibri</vt:lpstr>
      <vt:lpstr>Courier New</vt:lpstr>
      <vt:lpstr>Georgia</vt:lpstr>
      <vt:lpstr>JU Grå</vt:lpstr>
      <vt:lpstr>PowerPoint Presentation</vt:lpstr>
      <vt:lpstr>Android Activities</vt:lpstr>
      <vt:lpstr>Fundamental app components</vt:lpstr>
      <vt:lpstr>AndroidManifest.xml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Activities</vt:lpstr>
      <vt:lpstr>Layouts</vt:lpstr>
      <vt:lpstr>Linear Layout</vt:lpstr>
      <vt:lpstr>Relative Layout</vt:lpstr>
      <vt:lpstr>Grid Layout</vt:lpstr>
      <vt:lpstr>Layout files</vt:lpstr>
      <vt:lpstr>Layout files</vt:lpstr>
      <vt:lpstr>String resources</vt:lpstr>
      <vt:lpstr>String resources</vt:lpstr>
      <vt:lpstr>Intents</vt:lpstr>
      <vt:lpstr>Closing an Activity</vt:lpstr>
      <vt:lpstr>Start Activity for result</vt:lpstr>
      <vt:lpstr>Returning a result</vt:lpstr>
      <vt:lpstr>An activity's life cycle</vt:lpstr>
    </vt:vector>
  </TitlesOfParts>
  <Company>Jönköping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Oskar Pollack</dc:creator>
  <cp:lastModifiedBy>Peter Larsson-Green</cp:lastModifiedBy>
  <cp:revision>235</cp:revision>
  <dcterms:created xsi:type="dcterms:W3CDTF">2015-07-17T09:22:03Z</dcterms:created>
  <dcterms:modified xsi:type="dcterms:W3CDTF">2020-01-17T12:56:17Z</dcterms:modified>
</cp:coreProperties>
</file>