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12" r:id="rId3"/>
    <p:sldId id="414" r:id="rId4"/>
    <p:sldId id="416" r:id="rId5"/>
    <p:sldId id="420" r:id="rId6"/>
    <p:sldId id="421" r:id="rId7"/>
    <p:sldId id="42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App Bar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9647-7E8F-44C6-BFCD-07E5BB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E89-694E-4C73-BEF5-6F24C8D1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357" y="1256723"/>
            <a:ext cx="4411894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First Android applications had the </a:t>
            </a:r>
            <a:r>
              <a:rPr lang="en-US" i="1" dirty="0"/>
              <a:t>title bar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64C52A-67AB-4986-A7C4-11627C66E2E9}"/>
              </a:ext>
            </a:extLst>
          </p:cNvPr>
          <p:cNvSpPr txBox="1">
            <a:spLocks/>
          </p:cNvSpPr>
          <p:nvPr/>
        </p:nvSpPr>
        <p:spPr>
          <a:xfrm>
            <a:off x="5083304" y="5437295"/>
            <a:ext cx="5130573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Android 3, the title bar was replaced by the </a:t>
            </a:r>
            <a:r>
              <a:rPr lang="en-US" i="1" dirty="0"/>
              <a:t>app bar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3F1E-7C52-4D79-871C-21FDAF88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95" y="135651"/>
            <a:ext cx="5007962" cy="4568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37290-1BFD-4810-9EE0-5C31B6EF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3" y="2154155"/>
            <a:ext cx="5007961" cy="4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 bar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63BA89-C74D-422C-A79D-B538806765F0}"/>
              </a:ext>
            </a:extLst>
          </p:cNvPr>
          <p:cNvSpPr txBox="1">
            <a:spLocks/>
          </p:cNvSpPr>
          <p:nvPr/>
        </p:nvSpPr>
        <p:spPr>
          <a:xfrm>
            <a:off x="838201" y="1810125"/>
            <a:ext cx="5706320" cy="37338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contain:</a:t>
            </a:r>
          </a:p>
          <a:p>
            <a:r>
              <a:rPr lang="en-US" dirty="0"/>
              <a:t>The options menu:</a:t>
            </a:r>
          </a:p>
          <a:p>
            <a:pPr lvl="1"/>
            <a:r>
              <a:rPr lang="en-US" dirty="0"/>
              <a:t>Menu items as "buttons".</a:t>
            </a:r>
          </a:p>
          <a:p>
            <a:pPr lvl="1"/>
            <a:r>
              <a:rPr lang="en-US" dirty="0"/>
              <a:t>Menu items in the overflow menu.</a:t>
            </a:r>
          </a:p>
          <a:p>
            <a:r>
              <a:rPr lang="en-US" dirty="0"/>
              <a:t>The </a:t>
            </a:r>
            <a:r>
              <a:rPr lang="en-US" dirty="0">
                <a:sym typeface="Wingdings" panose="05000000000000000000" pitchFamily="2" charset="2"/>
              </a:rPr>
              <a:t> ("up") action.</a:t>
            </a:r>
          </a:p>
          <a:p>
            <a:r>
              <a:rPr lang="en-US" dirty="0"/>
              <a:t>Action Views, e.g.:</a:t>
            </a:r>
          </a:p>
          <a:p>
            <a:pPr lvl="1"/>
            <a:r>
              <a:rPr lang="en-US" dirty="0" err="1"/>
              <a:t>SearchView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reference to it: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21667-E4B3-460A-9801-03F943D6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59" y="230280"/>
            <a:ext cx="3339219" cy="62140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D5BD3C-5FA1-4280-9297-7B1AD5B2000C}"/>
              </a:ext>
            </a:extLst>
          </p:cNvPr>
          <p:cNvCxnSpPr/>
          <p:nvPr/>
        </p:nvCxnSpPr>
        <p:spPr>
          <a:xfrm flipV="1">
            <a:off x="4993240" y="1150706"/>
            <a:ext cx="4890499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0F3177-5C9C-4DEF-9CD7-ED0E07CA84F7}"/>
              </a:ext>
            </a:extLst>
          </p:cNvPr>
          <p:cNvCxnSpPr>
            <a:cxnSpLocks/>
          </p:cNvCxnSpPr>
          <p:nvPr/>
        </p:nvCxnSpPr>
        <p:spPr>
          <a:xfrm flipV="1">
            <a:off x="6255249" y="1150706"/>
            <a:ext cx="4111376" cy="2239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241572-0452-431A-88A7-EF21CBC4DA20}"/>
              </a:ext>
            </a:extLst>
          </p:cNvPr>
          <p:cNvCxnSpPr>
            <a:cxnSpLocks/>
          </p:cNvCxnSpPr>
          <p:nvPr/>
        </p:nvCxnSpPr>
        <p:spPr>
          <a:xfrm flipV="1">
            <a:off x="4399906" y="1150706"/>
            <a:ext cx="3110503" cy="269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A30866-5E4E-4D55-815D-E38193F8D6CE}"/>
              </a:ext>
            </a:extLst>
          </p:cNvPr>
          <p:cNvCxnSpPr>
            <a:cxnSpLocks/>
          </p:cNvCxnSpPr>
          <p:nvPr/>
        </p:nvCxnSpPr>
        <p:spPr>
          <a:xfrm flipV="1">
            <a:off x="3246084" y="1150706"/>
            <a:ext cx="6637655" cy="368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89369A-EC00-445F-8A14-AF8CD4A01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52" y="1702710"/>
            <a:ext cx="2547990" cy="4741658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CFFAFA-6743-4996-890C-ECAD91A91CD1}"/>
              </a:ext>
            </a:extLst>
          </p:cNvPr>
          <p:cNvCxnSpPr>
            <a:cxnSpLocks/>
          </p:cNvCxnSpPr>
          <p:nvPr/>
        </p:nvCxnSpPr>
        <p:spPr>
          <a:xfrm flipV="1">
            <a:off x="3246084" y="2432199"/>
            <a:ext cx="6637655" cy="2392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F9BD8897-51D0-41A6-82FD-9C645122F16D}"/>
              </a:ext>
            </a:extLst>
          </p:cNvPr>
          <p:cNvSpPr txBox="1">
            <a:spLocks/>
          </p:cNvSpPr>
          <p:nvPr/>
        </p:nvSpPr>
        <p:spPr>
          <a:xfrm>
            <a:off x="1178172" y="5624889"/>
            <a:ext cx="5860551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anActivity.getActionBar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FCCB4A6A-8125-4BB9-9EEA-F4156C622839}"/>
              </a:ext>
            </a:extLst>
          </p:cNvPr>
          <p:cNvSpPr txBox="1">
            <a:spLocks/>
          </p:cNvSpPr>
          <p:nvPr/>
        </p:nvSpPr>
        <p:spPr>
          <a:xfrm>
            <a:off x="1178172" y="6273457"/>
            <a:ext cx="6527446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anAppCompatActivity.getSupportActionBar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37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Wingdings" panose="05000000000000000000" pitchFamily="2" charset="2"/>
              </a:rPr>
              <a:t> ("up") action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63BA89-C74D-422C-A79D-B538806765F0}"/>
              </a:ext>
            </a:extLst>
          </p:cNvPr>
          <p:cNvSpPr txBox="1">
            <a:spLocks/>
          </p:cNvSpPr>
          <p:nvPr/>
        </p:nvSpPr>
        <p:spPr>
          <a:xfrm>
            <a:off x="838200" y="1810125"/>
            <a:ext cx="7134546" cy="22594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Should take the user to the "parent" activity.</a:t>
            </a:r>
          </a:p>
          <a:p>
            <a:r>
              <a:rPr lang="en-US" sz="2400" dirty="0">
                <a:sym typeface="Wingdings" panose="05000000000000000000" pitchFamily="2" charset="2"/>
              </a:rPr>
              <a:t>Should not exist in the main activity.</a:t>
            </a:r>
          </a:p>
          <a:p>
            <a:r>
              <a:rPr lang="en-US" sz="2400" dirty="0">
                <a:sym typeface="Wingdings" panose="05000000000000000000" pitchFamily="2" charset="2"/>
              </a:rPr>
              <a:t>Clicking on it repeatedly should take the user to the main activity.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Enable it in the activity's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21667-E4B3-460A-9801-03F943D6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41" y="278787"/>
            <a:ext cx="3339219" cy="6214088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8BCE8D5-8161-4DB9-A9DE-3AEB7989BE5E}"/>
              </a:ext>
            </a:extLst>
          </p:cNvPr>
          <p:cNvSpPr txBox="1">
            <a:spLocks/>
          </p:cNvSpPr>
          <p:nvPr/>
        </p:nvSpPr>
        <p:spPr>
          <a:xfrm>
            <a:off x="1213160" y="4019139"/>
            <a:ext cx="6543829" cy="381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actionBar.setDisplayHomeAsUpEnabled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58017E-DABA-4CEA-9326-757478018284}"/>
              </a:ext>
            </a:extLst>
          </p:cNvPr>
          <p:cNvSpPr txBox="1">
            <a:spLocks/>
          </p:cNvSpPr>
          <p:nvPr/>
        </p:nvSpPr>
        <p:spPr>
          <a:xfrm>
            <a:off x="838200" y="4443502"/>
            <a:ext cx="7134546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anose="05000000000000000000" pitchFamily="2" charset="2"/>
              </a:rPr>
              <a:t>Specify the parent activity in the Manifest file: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E3FC287-7586-4E3F-A7A2-59026F9087E6}"/>
              </a:ext>
            </a:extLst>
          </p:cNvPr>
          <p:cNvSpPr txBox="1">
            <a:spLocks/>
          </p:cNvSpPr>
          <p:nvPr/>
        </p:nvSpPr>
        <p:spPr>
          <a:xfrm>
            <a:off x="1173170" y="4911069"/>
            <a:ext cx="7349141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&lt;activity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LifecycleActivity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android:parentActivityName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&lt;/activity&gt;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F78EEDC-4A8D-4F0F-86B3-326212DAF0F0}"/>
              </a:ext>
            </a:extLst>
          </p:cNvPr>
          <p:cNvSpPr txBox="1">
            <a:spLocks/>
          </p:cNvSpPr>
          <p:nvPr/>
        </p:nvSpPr>
        <p:spPr>
          <a:xfrm>
            <a:off x="4605769" y="5768721"/>
            <a:ext cx="6074586" cy="1019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&lt;meta-data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android.support.PARENT_ACTIVITY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android:value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86C6D-CD01-465B-B020-400B217097AF}"/>
              </a:ext>
            </a:extLst>
          </p:cNvPr>
          <p:cNvCxnSpPr>
            <a:cxnSpLocks/>
          </p:cNvCxnSpPr>
          <p:nvPr/>
        </p:nvCxnSpPr>
        <p:spPr>
          <a:xfrm flipH="1" flipV="1">
            <a:off x="2955852" y="5725886"/>
            <a:ext cx="1733106" cy="415523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uiExpand="1" build="p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Wingdings" panose="05000000000000000000" pitchFamily="2" charset="2"/>
              </a:rPr>
              <a:t>Search View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63BA89-C74D-422C-A79D-B538806765F0}"/>
              </a:ext>
            </a:extLst>
          </p:cNvPr>
          <p:cNvSpPr txBox="1">
            <a:spLocks/>
          </p:cNvSpPr>
          <p:nvPr/>
        </p:nvSpPr>
        <p:spPr>
          <a:xfrm>
            <a:off x="838200" y="1810125"/>
            <a:ext cx="7134546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Convenient search widget for the user:</a:t>
            </a:r>
          </a:p>
          <a:p>
            <a:r>
              <a:rPr lang="en-US" dirty="0"/>
              <a:t>Enable it in a menu resource file: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21667-E4B3-460A-9801-03F943D6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41" y="278787"/>
            <a:ext cx="3339219" cy="621408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829B4F8-8931-47F3-B0D5-561590E6F219}"/>
              </a:ext>
            </a:extLst>
          </p:cNvPr>
          <p:cNvSpPr txBox="1">
            <a:spLocks/>
          </p:cNvSpPr>
          <p:nvPr/>
        </p:nvSpPr>
        <p:spPr>
          <a:xfrm>
            <a:off x="1228082" y="2890170"/>
            <a:ext cx="9735835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android:title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="Search"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="@+id/search"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app:icon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="@drawable/ic_search_black_24dp"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app:showAsAction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ifRoom|collapseActionView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app:actionViewClass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androidx.appcompat.widget.SearchView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2488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Wingdings" panose="05000000000000000000" pitchFamily="2" charset="2"/>
              </a:rPr>
              <a:t>Search View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63BA89-C74D-422C-A79D-B538806765F0}"/>
              </a:ext>
            </a:extLst>
          </p:cNvPr>
          <p:cNvSpPr txBox="1">
            <a:spLocks/>
          </p:cNvSpPr>
          <p:nvPr/>
        </p:nvSpPr>
        <p:spPr>
          <a:xfrm>
            <a:off x="838199" y="1810125"/>
            <a:ext cx="7561521" cy="1521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Convenient search widget for the user:</a:t>
            </a:r>
          </a:p>
          <a:p>
            <a:r>
              <a:rPr lang="en-US" dirty="0"/>
              <a:t>Enable it in a menu resource file.</a:t>
            </a:r>
          </a:p>
          <a:p>
            <a:r>
              <a:rPr lang="en-US" dirty="0"/>
              <a:t>Configure it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21667-E4B3-460A-9801-03F943D6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41" y="278787"/>
            <a:ext cx="3339219" cy="621408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829B4F8-8931-47F3-B0D5-561590E6F219}"/>
              </a:ext>
            </a:extLst>
          </p:cNvPr>
          <p:cNvSpPr txBox="1">
            <a:spLocks/>
          </p:cNvSpPr>
          <p:nvPr/>
        </p:nvSpPr>
        <p:spPr>
          <a:xfrm>
            <a:off x="1207693" y="3322033"/>
            <a:ext cx="10722037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menu.findItem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R.id.search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searchItem.actionView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searchView.setQueryHint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("Search something")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searchView.setOnQueryTextListener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SearchView.OnQueryTextListener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onQueryTextChange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onQueryTextSubmit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query){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searchItem.collapseActionView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046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341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App Bar</vt:lpstr>
      <vt:lpstr>History</vt:lpstr>
      <vt:lpstr>The app bar</vt:lpstr>
      <vt:lpstr>The  ("up") action</vt:lpstr>
      <vt:lpstr>The Search View</vt:lpstr>
      <vt:lpstr>The Search View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240</cp:revision>
  <dcterms:created xsi:type="dcterms:W3CDTF">2015-07-17T09:22:03Z</dcterms:created>
  <dcterms:modified xsi:type="dcterms:W3CDTF">2020-01-31T10:01:47Z</dcterms:modified>
</cp:coreProperties>
</file>