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12" r:id="rId3"/>
    <p:sldId id="371" r:id="rId4"/>
    <p:sldId id="372" r:id="rId5"/>
    <p:sldId id="373" r:id="rId6"/>
    <p:sldId id="370" r:id="rId7"/>
    <p:sldId id="374" r:id="rId8"/>
    <p:sldId id="366" r:id="rId9"/>
    <p:sldId id="367" r:id="rId10"/>
    <p:sldId id="368" r:id="rId11"/>
    <p:sldId id="369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Thread communication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642871" y="3226880"/>
            <a:ext cx="840638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anActivity.runOnUiThread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theRunnable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42870" y="4446606"/>
            <a:ext cx="8406385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aView.post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theRunnable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20CD63-758A-42AA-9837-9F05E965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7457"/>
            <a:ext cx="10515600" cy="13839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Android provides two simple way to execute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dirty="0">
                <a:latin typeface="Georgia" panose="02040502050405020303" pitchFamily="18" charset="0"/>
              </a:rPr>
              <a:t> on the main application thread. </a:t>
            </a:r>
          </a:p>
          <a:p>
            <a:r>
              <a:rPr lang="en-US" dirty="0">
                <a:latin typeface="Georgia" panose="02040502050405020303" pitchFamily="18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runOnUiThread</a:t>
            </a:r>
            <a:r>
              <a:rPr lang="en-US" dirty="0">
                <a:latin typeface="Georgia" panose="02040502050405020303" pitchFamily="18" charset="0"/>
              </a:rPr>
              <a:t> on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830B41-AB1E-4678-8FDC-35C2B9B7E394}"/>
              </a:ext>
            </a:extLst>
          </p:cNvPr>
          <p:cNvSpPr txBox="1">
            <a:spLocks/>
          </p:cNvSpPr>
          <p:nvPr/>
        </p:nvSpPr>
        <p:spPr>
          <a:xfrm>
            <a:off x="838199" y="3813660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127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C09543-87C5-493D-A50C-97D10903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7457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Android's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dirty="0">
                <a:latin typeface="Georgia" panose="02040502050405020303" pitchFamily="18" charset="0"/>
              </a:rPr>
              <a:t> makes thread handling even simpler.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545BC3F-528D-40C0-A2E1-6F03A79ADCCF}"/>
              </a:ext>
            </a:extLst>
          </p:cNvPr>
          <p:cNvSpPr txBox="1">
            <a:spLocks/>
          </p:cNvSpPr>
          <p:nvPr/>
        </p:nvSpPr>
        <p:spPr>
          <a:xfrm>
            <a:off x="2354261" y="2266760"/>
            <a:ext cx="9630198" cy="4429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Progress, Result&gt;(){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onPreExecute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onProgressUpdate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(Progress[] values){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result){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t.execute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11" name="Cloud Callout 4">
            <a:extLst>
              <a:ext uri="{FF2B5EF4-FFF2-40B4-BE49-F238E27FC236}">
                <a16:creationId xmlns:a16="http://schemas.microsoft.com/office/drawing/2014/main" id="{C709D9D3-6C01-4CEB-B996-B46318A99021}"/>
              </a:ext>
            </a:extLst>
          </p:cNvPr>
          <p:cNvSpPr/>
          <p:nvPr/>
        </p:nvSpPr>
        <p:spPr>
          <a:xfrm>
            <a:off x="18288" y="3797807"/>
            <a:ext cx="2275367" cy="1052369"/>
          </a:xfrm>
          <a:prstGeom prst="cloudCallout">
            <a:avLst>
              <a:gd name="adj1" fmla="val 75460"/>
              <a:gd name="adj2" fmla="val -115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Called by main thread.</a:t>
            </a:r>
          </a:p>
        </p:txBody>
      </p:sp>
      <p:sp>
        <p:nvSpPr>
          <p:cNvPr id="12" name="Cloud Callout 6">
            <a:extLst>
              <a:ext uri="{FF2B5EF4-FFF2-40B4-BE49-F238E27FC236}">
                <a16:creationId xmlns:a16="http://schemas.microsoft.com/office/drawing/2014/main" id="{9593B097-A7FA-4E3E-932A-38F2C91D5DF2}"/>
              </a:ext>
            </a:extLst>
          </p:cNvPr>
          <p:cNvSpPr/>
          <p:nvPr/>
        </p:nvSpPr>
        <p:spPr>
          <a:xfrm>
            <a:off x="18287" y="3797808"/>
            <a:ext cx="2275367" cy="1052369"/>
          </a:xfrm>
          <a:prstGeom prst="cloudCallout">
            <a:avLst>
              <a:gd name="adj1" fmla="val 75862"/>
              <a:gd name="adj2" fmla="val 33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Called by main thread.</a:t>
            </a:r>
          </a:p>
        </p:txBody>
      </p:sp>
      <p:sp>
        <p:nvSpPr>
          <p:cNvPr id="13" name="Cloud Callout 7">
            <a:extLst>
              <a:ext uri="{FF2B5EF4-FFF2-40B4-BE49-F238E27FC236}">
                <a16:creationId xmlns:a16="http://schemas.microsoft.com/office/drawing/2014/main" id="{F555628E-645F-4578-8E6E-A87029A16E5A}"/>
              </a:ext>
            </a:extLst>
          </p:cNvPr>
          <p:cNvSpPr/>
          <p:nvPr/>
        </p:nvSpPr>
        <p:spPr>
          <a:xfrm>
            <a:off x="18288" y="3797806"/>
            <a:ext cx="2275367" cy="1052369"/>
          </a:xfrm>
          <a:prstGeom prst="cloudCallout">
            <a:avLst>
              <a:gd name="adj1" fmla="val 73452"/>
              <a:gd name="adj2" fmla="val 107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Called by main thread.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1D4AE-B26C-4341-97E6-D36027229C82}"/>
              </a:ext>
            </a:extLst>
          </p:cNvPr>
          <p:cNvSpPr/>
          <p:nvPr/>
        </p:nvSpPr>
        <p:spPr>
          <a:xfrm>
            <a:off x="6461760" y="3797806"/>
            <a:ext cx="47345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publishProgress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Progress())</a:t>
            </a:r>
          </a:p>
        </p:txBody>
      </p:sp>
    </p:spTree>
    <p:extLst>
      <p:ext uri="{BB962C8B-B14F-4D97-AF65-F5344CB8AC3E}">
        <p14:creationId xmlns:p14="http://schemas.microsoft.com/office/powerpoint/2010/main" val="21386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 animBg="1"/>
      <p:bldP spid="11" grpId="0" animBg="1"/>
      <p:bldP spid="12" grpId="0" animBg="1"/>
      <p:bldP spid="13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Async.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application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8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By default, an Android application runs in a single thread.</a:t>
            </a:r>
          </a:p>
          <a:p>
            <a:r>
              <a:rPr lang="en-US" dirty="0">
                <a:latin typeface="Georgia" panose="02040502050405020303" pitchFamily="18" charset="0"/>
              </a:rPr>
              <a:t>Known as the main application thread.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Also known as the UI thread.</a:t>
            </a:r>
          </a:p>
          <a:p>
            <a:r>
              <a:rPr lang="en-US" dirty="0">
                <a:latin typeface="Georgia" panose="02040502050405020303" pitchFamily="18" charset="0"/>
              </a:rPr>
              <a:t>Should re-draw the GUI 60 times a second.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Needs to re-draw each 1 sec/60 = 16,67 millisecond.</a:t>
            </a:r>
          </a:p>
          <a:p>
            <a:r>
              <a:rPr lang="en-US" dirty="0">
                <a:latin typeface="Georgia" panose="02040502050405020303" pitchFamily="18" charset="0"/>
              </a:rPr>
              <a:t>Does by default everything else as well.</a:t>
            </a:r>
          </a:p>
          <a:p>
            <a:pPr lvl="1"/>
            <a:r>
              <a:rPr lang="en-US" dirty="0"/>
              <a:t>Such as handling clicks on buttons.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33FC3A-FFBB-44C6-BBC6-602FBCA8B80B}"/>
              </a:ext>
            </a:extLst>
          </p:cNvPr>
          <p:cNvCxnSpPr>
            <a:cxnSpLocks/>
          </p:cNvCxnSpPr>
          <p:nvPr/>
        </p:nvCxnSpPr>
        <p:spPr>
          <a:xfrm>
            <a:off x="2041634" y="5533801"/>
            <a:ext cx="7283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69E8404-8C2F-4CC3-BC33-7CDEB98FCE7A}"/>
              </a:ext>
            </a:extLst>
          </p:cNvPr>
          <p:cNvSpPr/>
          <p:nvPr/>
        </p:nvSpPr>
        <p:spPr>
          <a:xfrm>
            <a:off x="2054136" y="5129414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C99A84-D2D2-447A-AAD2-446754CC1367}"/>
              </a:ext>
            </a:extLst>
          </p:cNvPr>
          <p:cNvCxnSpPr/>
          <p:nvPr/>
        </p:nvCxnSpPr>
        <p:spPr>
          <a:xfrm>
            <a:off x="2041634" y="540767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95C24D-87BB-4255-8EF6-5F4C2E2B0D27}"/>
              </a:ext>
            </a:extLst>
          </p:cNvPr>
          <p:cNvCxnSpPr/>
          <p:nvPr/>
        </p:nvCxnSpPr>
        <p:spPr>
          <a:xfrm>
            <a:off x="3651031" y="540767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17FE5C-8C88-4355-9D90-FF55C0DFDAC4}"/>
              </a:ext>
            </a:extLst>
          </p:cNvPr>
          <p:cNvCxnSpPr/>
          <p:nvPr/>
        </p:nvCxnSpPr>
        <p:spPr>
          <a:xfrm>
            <a:off x="5260428" y="540767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8325E2-0CFA-4155-BB86-F37DFC6CECF8}"/>
              </a:ext>
            </a:extLst>
          </p:cNvPr>
          <p:cNvCxnSpPr/>
          <p:nvPr/>
        </p:nvCxnSpPr>
        <p:spPr>
          <a:xfrm>
            <a:off x="6869825" y="540767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100E5-0F20-4BD2-BDDC-FADED81F62B2}"/>
              </a:ext>
            </a:extLst>
          </p:cNvPr>
          <p:cNvCxnSpPr/>
          <p:nvPr/>
        </p:nvCxnSpPr>
        <p:spPr>
          <a:xfrm>
            <a:off x="8479220" y="540767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9503AB-163C-4F6F-B74A-E93BD23C1825}"/>
              </a:ext>
            </a:extLst>
          </p:cNvPr>
          <p:cNvSpPr txBox="1"/>
          <p:nvPr/>
        </p:nvSpPr>
        <p:spPr>
          <a:xfrm>
            <a:off x="1841938" y="5646453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AD8CF4-1C92-43DD-A705-6D2B1EDF5B89}"/>
              </a:ext>
            </a:extLst>
          </p:cNvPr>
          <p:cNvSpPr txBox="1"/>
          <p:nvPr/>
        </p:nvSpPr>
        <p:spPr>
          <a:xfrm>
            <a:off x="3285140" y="5646453"/>
            <a:ext cx="7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16.67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78D3B-1B61-4452-A1D8-BDD5CE6FD9B5}"/>
              </a:ext>
            </a:extLst>
          </p:cNvPr>
          <p:cNvSpPr txBox="1"/>
          <p:nvPr/>
        </p:nvSpPr>
        <p:spPr>
          <a:xfrm>
            <a:off x="4829504" y="5646453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33.34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9C1A5-2155-4963-9CC5-F2BAFBDC7DD9}"/>
              </a:ext>
            </a:extLst>
          </p:cNvPr>
          <p:cNvSpPr txBox="1"/>
          <p:nvPr/>
        </p:nvSpPr>
        <p:spPr>
          <a:xfrm>
            <a:off x="6438900" y="5646453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F926D-8BBE-463E-8AF1-4DDAD00ADF55}"/>
              </a:ext>
            </a:extLst>
          </p:cNvPr>
          <p:cNvSpPr txBox="1"/>
          <p:nvPr/>
        </p:nvSpPr>
        <p:spPr>
          <a:xfrm>
            <a:off x="8048297" y="5646453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66.68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947869-E043-4C3A-A114-E466CA134781}"/>
              </a:ext>
            </a:extLst>
          </p:cNvPr>
          <p:cNvSpPr/>
          <p:nvPr/>
        </p:nvSpPr>
        <p:spPr>
          <a:xfrm>
            <a:off x="3663533" y="512940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A6A4C9-9663-44D1-8B05-3E8275F3E3AC}"/>
              </a:ext>
            </a:extLst>
          </p:cNvPr>
          <p:cNvSpPr/>
          <p:nvPr/>
        </p:nvSpPr>
        <p:spPr>
          <a:xfrm>
            <a:off x="5272020" y="512940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3BF726-C5ED-4A5B-BF7E-33CBC473B1C1}"/>
              </a:ext>
            </a:extLst>
          </p:cNvPr>
          <p:cNvSpPr/>
          <p:nvPr/>
        </p:nvSpPr>
        <p:spPr>
          <a:xfrm>
            <a:off x="6881417" y="512940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28B5A1-47EA-4B34-8EB7-E3AB6368C7FE}"/>
              </a:ext>
            </a:extLst>
          </p:cNvPr>
          <p:cNvSpPr/>
          <p:nvPr/>
        </p:nvSpPr>
        <p:spPr>
          <a:xfrm>
            <a:off x="8488837" y="512940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1797D-6E42-4D9F-8469-041D88798347}"/>
              </a:ext>
            </a:extLst>
          </p:cNvPr>
          <p:cNvSpPr txBox="1"/>
          <p:nvPr/>
        </p:nvSpPr>
        <p:spPr>
          <a:xfrm>
            <a:off x="9199831" y="5210635"/>
            <a:ext cx="8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[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9F717-96FB-4065-9A84-DDD6E966F68B}"/>
              </a:ext>
            </a:extLst>
          </p:cNvPr>
          <p:cNvSpPr/>
          <p:nvPr/>
        </p:nvSpPr>
        <p:spPr>
          <a:xfrm>
            <a:off x="4273080" y="5129408"/>
            <a:ext cx="919875" cy="388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Handle button click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0E7EA1-870C-438C-AD72-6A0DE1198B6B}"/>
              </a:ext>
            </a:extLst>
          </p:cNvPr>
          <p:cNvCxnSpPr>
            <a:cxnSpLocks/>
          </p:cNvCxnSpPr>
          <p:nvPr/>
        </p:nvCxnSpPr>
        <p:spPr>
          <a:xfrm>
            <a:off x="4258774" y="5402448"/>
            <a:ext cx="0" cy="757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19FCB8-24A5-4D04-8B25-A7C01528043E}"/>
              </a:ext>
            </a:extLst>
          </p:cNvPr>
          <p:cNvSpPr txBox="1"/>
          <p:nvPr/>
        </p:nvSpPr>
        <p:spPr>
          <a:xfrm>
            <a:off x="3083193" y="6152764"/>
            <a:ext cx="235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clicks on button</a:t>
            </a:r>
          </a:p>
        </p:txBody>
      </p:sp>
    </p:spTree>
    <p:extLst>
      <p:ext uri="{BB962C8B-B14F-4D97-AF65-F5344CB8AC3E}">
        <p14:creationId xmlns:p14="http://schemas.microsoft.com/office/powerpoint/2010/main" val="388564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3" grpId="0" animBg="1"/>
      <p:bldP spid="24" grpId="0"/>
      <p:bldP spid="25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application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37338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By default, an Android application runs in a single thread.</a:t>
            </a:r>
          </a:p>
          <a:p>
            <a:r>
              <a:rPr lang="en-US" dirty="0">
                <a:latin typeface="Georgia" panose="02040502050405020303" pitchFamily="18" charset="0"/>
              </a:rPr>
              <a:t>Known as the main application thread.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Also known as the UI thread.</a:t>
            </a:r>
          </a:p>
          <a:p>
            <a:r>
              <a:rPr lang="en-US" dirty="0">
                <a:latin typeface="Georgia" panose="02040502050405020303" pitchFamily="18" charset="0"/>
              </a:rPr>
              <a:t>Should re-draw the GUI 60 times a second.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Needs to </a:t>
            </a:r>
            <a:r>
              <a:rPr lang="en-US" dirty="0"/>
              <a:t>re-draw</a:t>
            </a:r>
            <a:r>
              <a:rPr lang="en-US" dirty="0">
                <a:latin typeface="Georgia" panose="02040502050405020303" pitchFamily="18" charset="0"/>
              </a:rPr>
              <a:t> each 1 sec/60 = 16,67 millisecond.</a:t>
            </a:r>
          </a:p>
          <a:p>
            <a:r>
              <a:rPr lang="en-US" dirty="0">
                <a:latin typeface="Georgia" panose="02040502050405020303" pitchFamily="18" charset="0"/>
              </a:rPr>
              <a:t>Does by default everything else as well.</a:t>
            </a:r>
          </a:p>
          <a:p>
            <a:pPr lvl="1"/>
            <a:r>
              <a:rPr lang="en-US" dirty="0"/>
              <a:t>Such as handling clicks on buttons.</a:t>
            </a:r>
          </a:p>
          <a:p>
            <a:r>
              <a:rPr lang="en-US" dirty="0"/>
              <a:t>D</a:t>
            </a:r>
            <a:r>
              <a:rPr lang="en-US" dirty="0">
                <a:latin typeface="Georgia" panose="02040502050405020303" pitchFamily="18" charset="0"/>
              </a:rPr>
              <a:t>oesn't have time to re-draw the GUI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GUI unresponsive (freezes).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93BB3-A83E-47EB-B0FC-D734950D0DE6}"/>
              </a:ext>
            </a:extLst>
          </p:cNvPr>
          <p:cNvCxnSpPr>
            <a:cxnSpLocks/>
          </p:cNvCxnSpPr>
          <p:nvPr/>
        </p:nvCxnSpPr>
        <p:spPr>
          <a:xfrm>
            <a:off x="1597134" y="5938461"/>
            <a:ext cx="7283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BB6E762-46EC-4AA1-9593-46EAE11E5AE0}"/>
              </a:ext>
            </a:extLst>
          </p:cNvPr>
          <p:cNvSpPr/>
          <p:nvPr/>
        </p:nvSpPr>
        <p:spPr>
          <a:xfrm>
            <a:off x="1600209" y="5534074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6613C1-1B29-4837-8E8E-227B1DC1149E}"/>
              </a:ext>
            </a:extLst>
          </p:cNvPr>
          <p:cNvCxnSpPr/>
          <p:nvPr/>
        </p:nvCxnSpPr>
        <p:spPr>
          <a:xfrm>
            <a:off x="1597134" y="581233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B874F5-38CB-4143-9DB8-E5B3F8E91D4A}"/>
              </a:ext>
            </a:extLst>
          </p:cNvPr>
          <p:cNvCxnSpPr/>
          <p:nvPr/>
        </p:nvCxnSpPr>
        <p:spPr>
          <a:xfrm>
            <a:off x="3206531" y="581233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AE452B-CCC2-484B-88EA-080C8A3367BE}"/>
              </a:ext>
            </a:extLst>
          </p:cNvPr>
          <p:cNvCxnSpPr/>
          <p:nvPr/>
        </p:nvCxnSpPr>
        <p:spPr>
          <a:xfrm>
            <a:off x="4815928" y="581233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EB5329-366A-4A9A-8868-B2D80D5725E8}"/>
              </a:ext>
            </a:extLst>
          </p:cNvPr>
          <p:cNvCxnSpPr/>
          <p:nvPr/>
        </p:nvCxnSpPr>
        <p:spPr>
          <a:xfrm>
            <a:off x="6425325" y="581233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C250EE-F5C5-4355-8766-5129465A0763}"/>
              </a:ext>
            </a:extLst>
          </p:cNvPr>
          <p:cNvSpPr txBox="1"/>
          <p:nvPr/>
        </p:nvSpPr>
        <p:spPr>
          <a:xfrm>
            <a:off x="1397438" y="6051113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0D51B-6429-4654-BF07-73749792E1C7}"/>
              </a:ext>
            </a:extLst>
          </p:cNvPr>
          <p:cNvSpPr txBox="1"/>
          <p:nvPr/>
        </p:nvSpPr>
        <p:spPr>
          <a:xfrm>
            <a:off x="2840640" y="6051113"/>
            <a:ext cx="7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16.67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1875C-0BCA-4806-9524-032C71D83B1B}"/>
              </a:ext>
            </a:extLst>
          </p:cNvPr>
          <p:cNvSpPr txBox="1"/>
          <p:nvPr/>
        </p:nvSpPr>
        <p:spPr>
          <a:xfrm>
            <a:off x="4385004" y="6051113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33.34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1922F4-DD45-464F-A961-D91594DBEFA5}"/>
              </a:ext>
            </a:extLst>
          </p:cNvPr>
          <p:cNvSpPr txBox="1"/>
          <p:nvPr/>
        </p:nvSpPr>
        <p:spPr>
          <a:xfrm>
            <a:off x="5994400" y="6051113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6187D1-B79F-44EB-A85F-CDBE8EDEAA54}"/>
              </a:ext>
            </a:extLst>
          </p:cNvPr>
          <p:cNvSpPr/>
          <p:nvPr/>
        </p:nvSpPr>
        <p:spPr>
          <a:xfrm>
            <a:off x="3219033" y="553406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F91E86-AE4C-4910-B97C-F7B1704C7E38}"/>
              </a:ext>
            </a:extLst>
          </p:cNvPr>
          <p:cNvSpPr/>
          <p:nvPr/>
        </p:nvSpPr>
        <p:spPr>
          <a:xfrm>
            <a:off x="6970065" y="5534469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154F67-F3DB-4C89-B866-47A5983BEC73}"/>
              </a:ext>
            </a:extLst>
          </p:cNvPr>
          <p:cNvSpPr txBox="1"/>
          <p:nvPr/>
        </p:nvSpPr>
        <p:spPr>
          <a:xfrm>
            <a:off x="8755331" y="5615295"/>
            <a:ext cx="8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[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031639-6102-4C97-B7C8-A370DD44F623}"/>
              </a:ext>
            </a:extLst>
          </p:cNvPr>
          <p:cNvSpPr/>
          <p:nvPr/>
        </p:nvSpPr>
        <p:spPr>
          <a:xfrm>
            <a:off x="3828581" y="5534068"/>
            <a:ext cx="3127672" cy="388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Handle button click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FCDDF1-B333-4803-8DAE-23DFFBB143A5}"/>
              </a:ext>
            </a:extLst>
          </p:cNvPr>
          <p:cNvCxnSpPr>
            <a:cxnSpLocks/>
          </p:cNvCxnSpPr>
          <p:nvPr/>
        </p:nvCxnSpPr>
        <p:spPr>
          <a:xfrm>
            <a:off x="3814274" y="5807108"/>
            <a:ext cx="0" cy="757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650B0F-DC1E-4519-A169-03524A19CFA4}"/>
              </a:ext>
            </a:extLst>
          </p:cNvPr>
          <p:cNvSpPr txBox="1"/>
          <p:nvPr/>
        </p:nvSpPr>
        <p:spPr>
          <a:xfrm>
            <a:off x="2638693" y="6538570"/>
            <a:ext cx="235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clicks on button</a:t>
            </a:r>
          </a:p>
        </p:txBody>
      </p:sp>
    </p:spTree>
    <p:extLst>
      <p:ext uri="{BB962C8B-B14F-4D97-AF65-F5344CB8AC3E}">
        <p14:creationId xmlns:p14="http://schemas.microsoft.com/office/powerpoint/2010/main" val="34699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6" grpId="0"/>
      <p:bldP spid="37" grpId="0"/>
      <p:bldP spid="38" grpId="0"/>
      <p:bldP spid="40" grpId="0" animBg="1"/>
      <p:bldP spid="43" grpId="0" animBg="1"/>
      <p:bldP spid="44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application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46276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By default, an Android application runs in a single thread.</a:t>
            </a:r>
          </a:p>
          <a:p>
            <a:r>
              <a:rPr lang="en-US" dirty="0">
                <a:latin typeface="Georgia" panose="02040502050405020303" pitchFamily="18" charset="0"/>
              </a:rPr>
              <a:t>Known as the main application thread.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Also known as the UI thread.</a:t>
            </a:r>
          </a:p>
          <a:p>
            <a:r>
              <a:rPr lang="en-US" dirty="0">
                <a:latin typeface="Georgia" panose="02040502050405020303" pitchFamily="18" charset="0"/>
              </a:rPr>
              <a:t>Should re-draw the GUI 60 times a second.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Needs to re-draw each 1 sec/60 = 16,67 millisecond.</a:t>
            </a:r>
          </a:p>
          <a:p>
            <a:r>
              <a:rPr lang="en-US" dirty="0">
                <a:latin typeface="Georgia" panose="02040502050405020303" pitchFamily="18" charset="0"/>
              </a:rPr>
              <a:t>Does by default everything else as well.</a:t>
            </a:r>
          </a:p>
          <a:p>
            <a:pPr lvl="1"/>
            <a:r>
              <a:rPr lang="en-US" dirty="0"/>
              <a:t>Such as handling clicks on buttons.</a:t>
            </a:r>
          </a:p>
          <a:p>
            <a:r>
              <a:rPr lang="en-US" dirty="0"/>
              <a:t>D</a:t>
            </a:r>
            <a:r>
              <a:rPr lang="en-US" dirty="0">
                <a:latin typeface="Georgia" panose="02040502050405020303" pitchFamily="18" charset="0"/>
              </a:rPr>
              <a:t>oesn't have time to re-draw the GUI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GUI unresponsive (freezes).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Unresponsive for a few seconds 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Android Not Responding dialog: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427CB-A605-4874-9A5D-FD427226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284310"/>
            <a:ext cx="2616200" cy="42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Handling long running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64368" cy="42237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Anything that might take more than a few milliseconds to execute should not run on the main application thread, including:</a:t>
            </a:r>
          </a:p>
          <a:p>
            <a:pPr lvl="1"/>
            <a:r>
              <a:rPr lang="en-US" dirty="0"/>
              <a:t>Network communication.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Database communication.</a:t>
            </a:r>
          </a:p>
          <a:p>
            <a:pPr lvl="1"/>
            <a:r>
              <a:rPr lang="en-US" dirty="0"/>
              <a:t>Reading/Writing from/to files.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Instead:</a:t>
            </a:r>
          </a:p>
          <a:p>
            <a:pPr lvl="1"/>
            <a:r>
              <a:rPr lang="en-US" dirty="0"/>
              <a:t>Start new threads handling the long running operations.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Possible complication:</a:t>
            </a:r>
          </a:p>
          <a:p>
            <a:pPr lvl="1"/>
            <a:r>
              <a:rPr lang="en-US" dirty="0"/>
              <a:t>Only the main application thread may change the GUI.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Thread communication needed.</a:t>
            </a:r>
          </a:p>
        </p:txBody>
      </p:sp>
    </p:spTree>
    <p:extLst>
      <p:ext uri="{BB962C8B-B14F-4D97-AF65-F5344CB8AC3E}">
        <p14:creationId xmlns:p14="http://schemas.microsoft.com/office/powerpoint/2010/main" val="27362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Handling long running operations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6569FB-1B4F-432A-8F02-1DD81507C6B0}"/>
              </a:ext>
            </a:extLst>
          </p:cNvPr>
          <p:cNvCxnSpPr>
            <a:cxnSpLocks/>
          </p:cNvCxnSpPr>
          <p:nvPr/>
        </p:nvCxnSpPr>
        <p:spPr>
          <a:xfrm>
            <a:off x="1037896" y="2095081"/>
            <a:ext cx="7283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BE2E554-08FC-4681-B9A9-8EBAE99752B1}"/>
              </a:ext>
            </a:extLst>
          </p:cNvPr>
          <p:cNvSpPr/>
          <p:nvPr/>
        </p:nvSpPr>
        <p:spPr>
          <a:xfrm>
            <a:off x="1040971" y="1690694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B5130-E5C1-4FF7-AAE9-556487661EB4}"/>
              </a:ext>
            </a:extLst>
          </p:cNvPr>
          <p:cNvCxnSpPr/>
          <p:nvPr/>
        </p:nvCxnSpPr>
        <p:spPr>
          <a:xfrm>
            <a:off x="1037896" y="196895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E0862-77D9-4069-A4AD-AE0AC7EED19E}"/>
              </a:ext>
            </a:extLst>
          </p:cNvPr>
          <p:cNvCxnSpPr/>
          <p:nvPr/>
        </p:nvCxnSpPr>
        <p:spPr>
          <a:xfrm>
            <a:off x="2647293" y="196895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C08481-4B80-47F6-A60D-7F6D498742AE}"/>
              </a:ext>
            </a:extLst>
          </p:cNvPr>
          <p:cNvCxnSpPr/>
          <p:nvPr/>
        </p:nvCxnSpPr>
        <p:spPr>
          <a:xfrm>
            <a:off x="4256690" y="196895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09629C-CEAD-4854-B866-C9F77FF86D2D}"/>
              </a:ext>
            </a:extLst>
          </p:cNvPr>
          <p:cNvCxnSpPr/>
          <p:nvPr/>
        </p:nvCxnSpPr>
        <p:spPr>
          <a:xfrm>
            <a:off x="5866087" y="1968957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935304-C055-44D1-9A6D-09F1B8085899}"/>
              </a:ext>
            </a:extLst>
          </p:cNvPr>
          <p:cNvSpPr txBox="1"/>
          <p:nvPr/>
        </p:nvSpPr>
        <p:spPr>
          <a:xfrm>
            <a:off x="838200" y="2207733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88D3E-8A57-43C4-82F9-8DB7F0581C51}"/>
              </a:ext>
            </a:extLst>
          </p:cNvPr>
          <p:cNvSpPr txBox="1"/>
          <p:nvPr/>
        </p:nvSpPr>
        <p:spPr>
          <a:xfrm>
            <a:off x="2281402" y="2207733"/>
            <a:ext cx="7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30EA7-B260-451B-8A3C-7511D560D433}"/>
              </a:ext>
            </a:extLst>
          </p:cNvPr>
          <p:cNvSpPr txBox="1"/>
          <p:nvPr/>
        </p:nvSpPr>
        <p:spPr>
          <a:xfrm>
            <a:off x="3825766" y="2207733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33.34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514CD-71C5-4B58-ACF2-3E6492C52C78}"/>
              </a:ext>
            </a:extLst>
          </p:cNvPr>
          <p:cNvSpPr txBox="1"/>
          <p:nvPr/>
        </p:nvSpPr>
        <p:spPr>
          <a:xfrm>
            <a:off x="5435162" y="2207733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6D415-322D-45BE-B335-A92450E8E383}"/>
              </a:ext>
            </a:extLst>
          </p:cNvPr>
          <p:cNvSpPr/>
          <p:nvPr/>
        </p:nvSpPr>
        <p:spPr>
          <a:xfrm>
            <a:off x="2659795" y="169068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C55BB-4809-44A0-B610-709F62E62AC2}"/>
              </a:ext>
            </a:extLst>
          </p:cNvPr>
          <p:cNvSpPr/>
          <p:nvPr/>
        </p:nvSpPr>
        <p:spPr>
          <a:xfrm>
            <a:off x="6410827" y="1691089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067DE-0FA9-4AEE-81E2-F1E532AC37C8}"/>
              </a:ext>
            </a:extLst>
          </p:cNvPr>
          <p:cNvSpPr txBox="1"/>
          <p:nvPr/>
        </p:nvSpPr>
        <p:spPr>
          <a:xfrm>
            <a:off x="8196093" y="1771915"/>
            <a:ext cx="8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[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911A3E-B097-4887-BDB1-3A694DFDF7F2}"/>
              </a:ext>
            </a:extLst>
          </p:cNvPr>
          <p:cNvSpPr/>
          <p:nvPr/>
        </p:nvSpPr>
        <p:spPr>
          <a:xfrm>
            <a:off x="3269343" y="1690688"/>
            <a:ext cx="3127672" cy="388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Handle button click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35A6E7-A2F1-43D1-9E51-9431FF6035B6}"/>
              </a:ext>
            </a:extLst>
          </p:cNvPr>
          <p:cNvCxnSpPr>
            <a:cxnSpLocks/>
          </p:cNvCxnSpPr>
          <p:nvPr/>
        </p:nvCxnSpPr>
        <p:spPr>
          <a:xfrm>
            <a:off x="3255036" y="1963728"/>
            <a:ext cx="0" cy="613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AB7E74-F91A-45B9-BB6F-B2EAB2840FF8}"/>
              </a:ext>
            </a:extLst>
          </p:cNvPr>
          <p:cNvSpPr txBox="1"/>
          <p:nvPr/>
        </p:nvSpPr>
        <p:spPr>
          <a:xfrm>
            <a:off x="2079455" y="2592175"/>
            <a:ext cx="235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clicks on button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F95A3C-E5FF-4CE9-99D7-4886E77DCEBE}"/>
              </a:ext>
            </a:extLst>
          </p:cNvPr>
          <p:cNvCxnSpPr>
            <a:cxnSpLocks/>
          </p:cNvCxnSpPr>
          <p:nvPr/>
        </p:nvCxnSpPr>
        <p:spPr>
          <a:xfrm>
            <a:off x="838200" y="1690688"/>
            <a:ext cx="8032531" cy="4043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10B720-EBEF-455B-AB57-572DD5C50DE1}"/>
              </a:ext>
            </a:extLst>
          </p:cNvPr>
          <p:cNvCxnSpPr>
            <a:cxnSpLocks/>
          </p:cNvCxnSpPr>
          <p:nvPr/>
        </p:nvCxnSpPr>
        <p:spPr>
          <a:xfrm flipV="1">
            <a:off x="838200" y="1690688"/>
            <a:ext cx="8032531" cy="40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321A9D-AE3F-46F4-B1E4-B2F773EB6365}"/>
              </a:ext>
            </a:extLst>
          </p:cNvPr>
          <p:cNvCxnSpPr>
            <a:cxnSpLocks/>
          </p:cNvCxnSpPr>
          <p:nvPr/>
        </p:nvCxnSpPr>
        <p:spPr>
          <a:xfrm>
            <a:off x="1736997" y="3668552"/>
            <a:ext cx="7283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12668-9F9A-4B97-9472-75FEF2875C48}"/>
              </a:ext>
            </a:extLst>
          </p:cNvPr>
          <p:cNvSpPr/>
          <p:nvPr/>
        </p:nvSpPr>
        <p:spPr>
          <a:xfrm>
            <a:off x="1740072" y="3264165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37477F-BCF1-4E3E-BD6C-16DBF6FE6B4F}"/>
              </a:ext>
            </a:extLst>
          </p:cNvPr>
          <p:cNvCxnSpPr/>
          <p:nvPr/>
        </p:nvCxnSpPr>
        <p:spPr>
          <a:xfrm>
            <a:off x="1736997" y="3542428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937E86-A218-4941-914B-6860938589A3}"/>
              </a:ext>
            </a:extLst>
          </p:cNvPr>
          <p:cNvCxnSpPr/>
          <p:nvPr/>
        </p:nvCxnSpPr>
        <p:spPr>
          <a:xfrm>
            <a:off x="3346394" y="3542428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EC28FD-9218-4E1A-AF3B-354561EDE462}"/>
              </a:ext>
            </a:extLst>
          </p:cNvPr>
          <p:cNvCxnSpPr/>
          <p:nvPr/>
        </p:nvCxnSpPr>
        <p:spPr>
          <a:xfrm>
            <a:off x="4955791" y="3542428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653926-9979-41D1-9228-4DBED6F26C71}"/>
              </a:ext>
            </a:extLst>
          </p:cNvPr>
          <p:cNvCxnSpPr/>
          <p:nvPr/>
        </p:nvCxnSpPr>
        <p:spPr>
          <a:xfrm>
            <a:off x="6565188" y="3542428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5235D9-8643-4EEF-AF2E-E8EA0A7242DD}"/>
              </a:ext>
            </a:extLst>
          </p:cNvPr>
          <p:cNvSpPr txBox="1"/>
          <p:nvPr/>
        </p:nvSpPr>
        <p:spPr>
          <a:xfrm>
            <a:off x="1537301" y="3781204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9A2276-B3D0-47F3-9370-E50F84978D7A}"/>
              </a:ext>
            </a:extLst>
          </p:cNvPr>
          <p:cNvSpPr txBox="1"/>
          <p:nvPr/>
        </p:nvSpPr>
        <p:spPr>
          <a:xfrm>
            <a:off x="2980503" y="3781204"/>
            <a:ext cx="7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16.67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846DB-E691-4447-A7F5-99E57682938E}"/>
              </a:ext>
            </a:extLst>
          </p:cNvPr>
          <p:cNvSpPr txBox="1"/>
          <p:nvPr/>
        </p:nvSpPr>
        <p:spPr>
          <a:xfrm>
            <a:off x="4524867" y="3781204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33.34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3D1133-34EE-47B1-9A6B-A173F5774F77}"/>
              </a:ext>
            </a:extLst>
          </p:cNvPr>
          <p:cNvSpPr txBox="1"/>
          <p:nvPr/>
        </p:nvSpPr>
        <p:spPr>
          <a:xfrm>
            <a:off x="6134263" y="3781204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6FF37A-EC56-45BF-B912-BAFA3EB9589B}"/>
              </a:ext>
            </a:extLst>
          </p:cNvPr>
          <p:cNvSpPr/>
          <p:nvPr/>
        </p:nvSpPr>
        <p:spPr>
          <a:xfrm>
            <a:off x="3358896" y="3264159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1286A9-F8DD-4BD2-9995-D4BF578C4291}"/>
              </a:ext>
            </a:extLst>
          </p:cNvPr>
          <p:cNvSpPr/>
          <p:nvPr/>
        </p:nvSpPr>
        <p:spPr>
          <a:xfrm>
            <a:off x="6573899" y="326415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38C4CE-9C8E-4478-BFB1-0780F0203606}"/>
              </a:ext>
            </a:extLst>
          </p:cNvPr>
          <p:cNvSpPr txBox="1"/>
          <p:nvPr/>
        </p:nvSpPr>
        <p:spPr>
          <a:xfrm>
            <a:off x="8895194" y="3345386"/>
            <a:ext cx="8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[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DBA279-00AC-4CA0-AFA6-5C7A090B17BD}"/>
              </a:ext>
            </a:extLst>
          </p:cNvPr>
          <p:cNvSpPr/>
          <p:nvPr/>
        </p:nvSpPr>
        <p:spPr>
          <a:xfrm>
            <a:off x="3968444" y="3264159"/>
            <a:ext cx="924344" cy="388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Handle button click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02D6E2-7279-43FD-B924-0B692999B55A}"/>
              </a:ext>
            </a:extLst>
          </p:cNvPr>
          <p:cNvCxnSpPr>
            <a:cxnSpLocks/>
          </p:cNvCxnSpPr>
          <p:nvPr/>
        </p:nvCxnSpPr>
        <p:spPr>
          <a:xfrm>
            <a:off x="3954137" y="3537199"/>
            <a:ext cx="0" cy="506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A52F6A-6169-447C-851F-44070754930E}"/>
              </a:ext>
            </a:extLst>
          </p:cNvPr>
          <p:cNvSpPr txBox="1"/>
          <p:nvPr/>
        </p:nvSpPr>
        <p:spPr>
          <a:xfrm>
            <a:off x="3239939" y="4052994"/>
            <a:ext cx="142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clicks on button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9C7D1E-DE03-42CC-9E3A-DD32491A7564}"/>
              </a:ext>
            </a:extLst>
          </p:cNvPr>
          <p:cNvCxnSpPr>
            <a:cxnSpLocks/>
          </p:cNvCxnSpPr>
          <p:nvPr/>
        </p:nvCxnSpPr>
        <p:spPr>
          <a:xfrm>
            <a:off x="4861522" y="5188633"/>
            <a:ext cx="3100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95A47E0-D6CF-4E85-8054-71728249089A}"/>
              </a:ext>
            </a:extLst>
          </p:cNvPr>
          <p:cNvCxnSpPr>
            <a:cxnSpLocks/>
          </p:cNvCxnSpPr>
          <p:nvPr/>
        </p:nvCxnSpPr>
        <p:spPr>
          <a:xfrm>
            <a:off x="4859665" y="5011772"/>
            <a:ext cx="1857" cy="302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D166C2-6ACD-48EA-A6F4-082795992FF9}"/>
              </a:ext>
            </a:extLst>
          </p:cNvPr>
          <p:cNvSpPr txBox="1"/>
          <p:nvPr/>
        </p:nvSpPr>
        <p:spPr>
          <a:xfrm>
            <a:off x="4661826" y="5301285"/>
            <a:ext cx="39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AF4257-6F75-4E8E-BDF7-CCAC56947BC1}"/>
              </a:ext>
            </a:extLst>
          </p:cNvPr>
          <p:cNvSpPr txBox="1"/>
          <p:nvPr/>
        </p:nvSpPr>
        <p:spPr>
          <a:xfrm>
            <a:off x="7962074" y="4865467"/>
            <a:ext cx="86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[</a:t>
            </a:r>
            <a:r>
              <a:rPr lang="en-US" dirty="0" err="1"/>
              <a:t>ms</a:t>
            </a:r>
            <a:r>
              <a:rPr lang="en-US" dirty="0"/>
              <a:t>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F36F62-D5F5-41C7-8A90-71BB34AA8138}"/>
              </a:ext>
            </a:extLst>
          </p:cNvPr>
          <p:cNvSpPr/>
          <p:nvPr/>
        </p:nvSpPr>
        <p:spPr>
          <a:xfrm>
            <a:off x="4870911" y="4797074"/>
            <a:ext cx="2275960" cy="388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Handle button click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A61215-0FAB-4398-BD70-24EDEE2A2D5C}"/>
              </a:ext>
            </a:extLst>
          </p:cNvPr>
          <p:cNvSpPr/>
          <p:nvPr/>
        </p:nvSpPr>
        <p:spPr>
          <a:xfrm>
            <a:off x="4966307" y="3269953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CB894F-2EA5-418F-B305-541D1105196F}"/>
              </a:ext>
            </a:extLst>
          </p:cNvPr>
          <p:cNvCxnSpPr/>
          <p:nvPr/>
        </p:nvCxnSpPr>
        <p:spPr>
          <a:xfrm>
            <a:off x="8111153" y="3545001"/>
            <a:ext cx="0" cy="252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45CCE26-B1A9-4B46-80E7-45EAD9031264}"/>
              </a:ext>
            </a:extLst>
          </p:cNvPr>
          <p:cNvSpPr txBox="1"/>
          <p:nvPr/>
        </p:nvSpPr>
        <p:spPr>
          <a:xfrm>
            <a:off x="7685205" y="3812754"/>
            <a:ext cx="86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66.68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0B887E-A3D0-4E30-8B03-381DE961CB86}"/>
              </a:ext>
            </a:extLst>
          </p:cNvPr>
          <p:cNvSpPr/>
          <p:nvPr/>
        </p:nvSpPr>
        <p:spPr>
          <a:xfrm>
            <a:off x="8119863" y="3264158"/>
            <a:ext cx="536029" cy="38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Draw GUI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D1B7BC-34C8-4590-9B92-DF03A2A6AD6A}"/>
              </a:ext>
            </a:extLst>
          </p:cNvPr>
          <p:cNvSpPr/>
          <p:nvPr/>
        </p:nvSpPr>
        <p:spPr>
          <a:xfrm>
            <a:off x="7146871" y="3264158"/>
            <a:ext cx="918997" cy="388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Handle button click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F0C466-8A41-4970-AE92-05B62FE1FEE1}"/>
              </a:ext>
            </a:extLst>
          </p:cNvPr>
          <p:cNvCxnSpPr>
            <a:cxnSpLocks/>
            <a:stCxn id="49" idx="3"/>
          </p:cNvCxnSpPr>
          <p:nvPr/>
        </p:nvCxnSpPr>
        <p:spPr>
          <a:xfrm flipH="1">
            <a:off x="4873723" y="3458600"/>
            <a:ext cx="19065" cy="1335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B5A1EC-631B-4B23-B1D8-81314FE3280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146871" y="3668552"/>
            <a:ext cx="9389" cy="1322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E27A18-EE01-4C76-BDC8-5FA90F2C52DC}"/>
              </a:ext>
            </a:extLst>
          </p:cNvPr>
          <p:cNvSpPr txBox="1"/>
          <p:nvPr/>
        </p:nvSpPr>
        <p:spPr>
          <a:xfrm>
            <a:off x="328148" y="3202816"/>
            <a:ext cx="135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Application Thread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2C1A3B-091D-430B-BB59-19BC0F238A20}"/>
              </a:ext>
            </a:extLst>
          </p:cNvPr>
          <p:cNvSpPr txBox="1"/>
          <p:nvPr/>
        </p:nvSpPr>
        <p:spPr>
          <a:xfrm>
            <a:off x="3095751" y="4976531"/>
            <a:ext cx="177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Worker Thread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1D403E-7B8B-463C-885E-AB43734177FE}"/>
              </a:ext>
            </a:extLst>
          </p:cNvPr>
          <p:cNvSpPr txBox="1"/>
          <p:nvPr/>
        </p:nvSpPr>
        <p:spPr>
          <a:xfrm>
            <a:off x="4833179" y="4155469"/>
            <a:ext cx="9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Starts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765B4-A62F-4E6D-8FD7-5D30F61B5CDA}"/>
              </a:ext>
            </a:extLst>
          </p:cNvPr>
          <p:cNvSpPr txBox="1"/>
          <p:nvPr/>
        </p:nvSpPr>
        <p:spPr>
          <a:xfrm>
            <a:off x="7069907" y="4217791"/>
            <a:ext cx="19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Sends back data</a:t>
            </a:r>
          </a:p>
        </p:txBody>
      </p:sp>
    </p:spTree>
    <p:extLst>
      <p:ext uri="{BB962C8B-B14F-4D97-AF65-F5344CB8AC3E}">
        <p14:creationId xmlns:p14="http://schemas.microsoft.com/office/powerpoint/2010/main" val="16228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1" grpId="0"/>
      <p:bldP spid="37" grpId="0" animBg="1"/>
      <p:bldP spid="42" grpId="0"/>
      <p:bldP spid="43" grpId="0"/>
      <p:bldP spid="44" grpId="0"/>
      <p:bldP spid="45" grpId="0"/>
      <p:bldP spid="46" grpId="0" animBg="1"/>
      <p:bldP spid="47" grpId="0" animBg="1"/>
      <p:bldP spid="48" grpId="0"/>
      <p:bldP spid="49" grpId="0" animBg="1"/>
      <p:bldP spid="51" grpId="0"/>
      <p:bldP spid="55" grpId="0"/>
      <p:bldP spid="56" grpId="0"/>
      <p:bldP spid="61" grpId="0" animBg="1"/>
      <p:bldP spid="62" grpId="0" animBg="1"/>
      <p:bldP spid="64" grpId="0"/>
      <p:bldP spid="65" grpId="0" animBg="1"/>
      <p:bldP spid="66" grpId="0" animBg="1"/>
      <p:bldP spid="79" grpId="0"/>
      <p:bldP spid="80" grpId="0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1690688"/>
            <a:ext cx="10584871" cy="457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Runnable(){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run(){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be executed in new the thread.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computeSomethingThatTakesLongTime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How to send back result to the main app thread?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Thread(runnable);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thread.start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808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325090" cy="1470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dirty="0">
                <a:latin typeface="Georgia" panose="02040502050405020303" pitchFamily="18" charset="0"/>
              </a:rPr>
              <a:t>s are used to communicate between threads.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163291" y="1558264"/>
            <a:ext cx="7760485" cy="51678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 handler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Handler();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Thread(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Runnable(){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compute();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handler.post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Runnable(){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void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Runs on the thread that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created the handler.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}).start();</a:t>
            </a:r>
          </a:p>
        </p:txBody>
      </p:sp>
    </p:spTree>
    <p:extLst>
      <p:ext uri="{BB962C8B-B14F-4D97-AF65-F5344CB8AC3E}">
        <p14:creationId xmlns:p14="http://schemas.microsoft.com/office/powerpoint/2010/main" val="34522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696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Async. Operations</vt:lpstr>
      <vt:lpstr>The Main application thread</vt:lpstr>
      <vt:lpstr>The Main application thread</vt:lpstr>
      <vt:lpstr>The Main application thread</vt:lpstr>
      <vt:lpstr>Handling long running operations</vt:lpstr>
      <vt:lpstr>Handling long running operations</vt:lpstr>
      <vt:lpstr>Creating threads</vt:lpstr>
      <vt:lpstr>Thread Communication</vt:lpstr>
      <vt:lpstr>Thread communication</vt:lpstr>
      <vt:lpstr>Asynctask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225</cp:revision>
  <dcterms:created xsi:type="dcterms:W3CDTF">2015-07-17T09:22:03Z</dcterms:created>
  <dcterms:modified xsi:type="dcterms:W3CDTF">2020-02-02T21:32:17Z</dcterms:modified>
</cp:coreProperties>
</file>