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Backward compatible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F66B0B-68E8-421E-9216-32F6403206B6}"/>
              </a:ext>
            </a:extLst>
          </p:cNvPr>
          <p:cNvGrpSpPr/>
          <p:nvPr/>
        </p:nvGrpSpPr>
        <p:grpSpPr>
          <a:xfrm>
            <a:off x="1996618" y="1690688"/>
            <a:ext cx="1559382" cy="3043872"/>
            <a:chOff x="3086100" y="1690688"/>
            <a:chExt cx="2423160" cy="428720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2576A50-9E23-4C77-8614-6B9744CFF8C9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64DB5E-36DC-4603-928B-3AB075D3F41D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API level 19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1AAF34-78BD-4AD6-AD07-063E01CDA160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71F7BD-6BAB-4929-A149-4FCE025E4B85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B534020-7779-4796-A514-81237E48B25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3CC230-9F7C-4500-8BC1-6C2C0EB2DF00}"/>
              </a:ext>
            </a:extLst>
          </p:cNvPr>
          <p:cNvGrpSpPr/>
          <p:nvPr/>
        </p:nvGrpSpPr>
        <p:grpSpPr>
          <a:xfrm>
            <a:off x="8524240" y="1690688"/>
            <a:ext cx="1559382" cy="3043872"/>
            <a:chOff x="3086100" y="1690688"/>
            <a:chExt cx="2423160" cy="428720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77935BA-7C2E-4A16-BA0F-F7A04B07FE72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3B9216-6B36-4FBA-B63E-9A3F079BAB7A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API level 25</a:t>
              </a: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D89B6DD2-BB20-4404-B0F5-FB6F364E9196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9B6EEBB9-5E9A-4148-B693-2772F89C7E58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8">
              <a:extLst>
                <a:ext uri="{FF2B5EF4-FFF2-40B4-BE49-F238E27FC236}">
                  <a16:creationId xmlns:a16="http://schemas.microsoft.com/office/drawing/2014/main" id="{8255BF77-0323-43A4-9C4D-20532F03650A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9A4611-2C73-4770-BC7F-DFBDCC53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661" y="2103437"/>
            <a:ext cx="3070677" cy="944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Feature X added in API level 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10843C-C729-4FAF-B6C8-733C8D981DEA}"/>
              </a:ext>
            </a:extLst>
          </p:cNvPr>
          <p:cNvSpPr/>
          <p:nvPr/>
        </p:nvSpPr>
        <p:spPr>
          <a:xfrm>
            <a:off x="4854020" y="3810001"/>
            <a:ext cx="2468880" cy="114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94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9647-7E8F-44C6-BFCD-07E5BB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new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E89-694E-4C73-BEF5-6F24C8D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classes we can use.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		- Added in API level 11, deprecated in 28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JobScheduler</a:t>
            </a:r>
            <a:r>
              <a:rPr lang="en-US" dirty="0"/>
              <a:t>	- Added in API level 21</a:t>
            </a:r>
          </a:p>
          <a:p>
            <a:r>
              <a:rPr lang="en-US" dirty="0"/>
              <a:t>New methods we can use in existing classes.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Activity.getFragmentManager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dirty="0"/>
              <a:t>- Added in API level 11,</a:t>
            </a:r>
            <a:br>
              <a:rPr lang="en-US" dirty="0"/>
            </a:br>
            <a:r>
              <a:rPr lang="en-US" dirty="0"/>
              <a:t>							   deprecated in 28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Activity.setActionBar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US" dirty="0"/>
              <a:t>- Added in API level 21</a:t>
            </a:r>
          </a:p>
        </p:txBody>
      </p:sp>
    </p:spTree>
    <p:extLst>
      <p:ext uri="{BB962C8B-B14F-4D97-AF65-F5344CB8AC3E}">
        <p14:creationId xmlns:p14="http://schemas.microsoft.com/office/powerpoint/2010/main" val="22509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432455" y="2537193"/>
            <a:ext cx="9327090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Build.VERSION.SDK_INT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Build.VERSION_CODES.LOLLIPOP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 feature added in API level 21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Can't use the feature added in API level 21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748F44C-3735-4CCF-AF6D-3A66DEFF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5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 version at runtime.</a:t>
            </a:r>
          </a:p>
        </p:txBody>
      </p:sp>
    </p:spTree>
    <p:extLst>
      <p:ext uri="{BB962C8B-B14F-4D97-AF65-F5344CB8AC3E}">
        <p14:creationId xmlns:p14="http://schemas.microsoft.com/office/powerpoint/2010/main" val="21563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93080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a library doing this for you.</a:t>
            </a:r>
          </a:p>
          <a:p>
            <a:r>
              <a:rPr lang="en-US" dirty="0"/>
              <a:t>The Android Support Library.</a:t>
            </a:r>
          </a:p>
          <a:p>
            <a:pPr lvl="1"/>
            <a:r>
              <a:rPr lang="en-US" dirty="0"/>
              <a:t>Now part of </a:t>
            </a:r>
            <a:r>
              <a:rPr lang="en-US" dirty="0" err="1"/>
              <a:t>AndroidX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0E8A0-C140-4BC3-86C1-2430322F45C4}"/>
              </a:ext>
            </a:extLst>
          </p:cNvPr>
          <p:cNvSpPr/>
          <p:nvPr/>
        </p:nvSpPr>
        <p:spPr>
          <a:xfrm>
            <a:off x="9072880" y="965200"/>
            <a:ext cx="1371600" cy="46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F79074-496B-45EC-B19A-D5D9207396BC}"/>
              </a:ext>
            </a:extLst>
          </p:cNvPr>
          <p:cNvSpPr/>
          <p:nvPr/>
        </p:nvSpPr>
        <p:spPr>
          <a:xfrm>
            <a:off x="8620760" y="1805953"/>
            <a:ext cx="2275840" cy="4800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AppCompatActivity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D3EBE7-2B29-4D0F-AA69-9EDAA0BB995F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9758680" y="1432560"/>
            <a:ext cx="0" cy="373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807441-42D5-4EDF-BF0D-5A7C8FDB8E11}"/>
              </a:ext>
            </a:extLst>
          </p:cNvPr>
          <p:cNvGrpSpPr/>
          <p:nvPr/>
        </p:nvGrpSpPr>
        <p:grpSpPr>
          <a:xfrm>
            <a:off x="1224458" y="3426777"/>
            <a:ext cx="3360154" cy="2963863"/>
            <a:chOff x="3086100" y="1690688"/>
            <a:chExt cx="2423160" cy="4287202"/>
          </a:xfrm>
        </p:grpSpPr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EEEC0112-98CB-421D-BB81-307E167255C1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7E0C8A-98D1-465F-BD72-8775B5786262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API level 19</a:t>
              </a:r>
            </a:p>
          </p:txBody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4FAE7103-89C0-46EE-BBD1-ED0CE341141F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7">
              <a:extLst>
                <a:ext uri="{FF2B5EF4-FFF2-40B4-BE49-F238E27FC236}">
                  <a16:creationId xmlns:a16="http://schemas.microsoft.com/office/drawing/2014/main" id="{78B81838-2511-4D10-A8E0-E49321142606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E16C4E77-D8F2-47DB-AF7B-90E9C924D121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10843C-C729-4FAF-B6C8-733C8D981DEA}"/>
              </a:ext>
            </a:extLst>
          </p:cNvPr>
          <p:cNvSpPr/>
          <p:nvPr/>
        </p:nvSpPr>
        <p:spPr>
          <a:xfrm>
            <a:off x="1488440" y="4704079"/>
            <a:ext cx="2860040" cy="11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E14897-B48C-41CD-999D-13FD0F55B6AB}"/>
              </a:ext>
            </a:extLst>
          </p:cNvPr>
          <p:cNvSpPr/>
          <p:nvPr/>
        </p:nvSpPr>
        <p:spPr>
          <a:xfrm>
            <a:off x="2225040" y="3990802"/>
            <a:ext cx="1371600" cy="46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8EF2F7-220A-4255-8705-009DDDC9E59F}"/>
              </a:ext>
            </a:extLst>
          </p:cNvPr>
          <p:cNvSpPr/>
          <p:nvPr/>
        </p:nvSpPr>
        <p:spPr>
          <a:xfrm>
            <a:off x="1772920" y="4831555"/>
            <a:ext cx="2275840" cy="4800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AppCompatActivity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83F43-5F3C-43DC-B763-5AB8320C506C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2910840" y="4458162"/>
            <a:ext cx="0" cy="373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FDF8F4-B6B1-463E-B058-FD16A4D6FF33}"/>
              </a:ext>
            </a:extLst>
          </p:cNvPr>
          <p:cNvGrpSpPr/>
          <p:nvPr/>
        </p:nvGrpSpPr>
        <p:grpSpPr>
          <a:xfrm>
            <a:off x="7607389" y="3426777"/>
            <a:ext cx="3408502" cy="2963863"/>
            <a:chOff x="3086100" y="1690688"/>
            <a:chExt cx="2423160" cy="4287202"/>
          </a:xfrm>
        </p:grpSpPr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5C2C19A3-6D47-44CB-B468-8A8CB72DDB02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1E212B-4D1D-4942-AAEB-22D5A9188750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API level 25</a:t>
              </a:r>
            </a:p>
          </p:txBody>
        </p:sp>
        <p:sp>
          <p:nvSpPr>
            <p:cNvPr id="43" name="Rounded Rectangle 6">
              <a:extLst>
                <a:ext uri="{FF2B5EF4-FFF2-40B4-BE49-F238E27FC236}">
                  <a16:creationId xmlns:a16="http://schemas.microsoft.com/office/drawing/2014/main" id="{C3690182-595F-4515-B49F-166980F95EC3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7">
              <a:extLst>
                <a:ext uri="{FF2B5EF4-FFF2-40B4-BE49-F238E27FC236}">
                  <a16:creationId xmlns:a16="http://schemas.microsoft.com/office/drawing/2014/main" id="{BE487A94-84C1-4087-A24D-813A07789874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8">
              <a:extLst>
                <a:ext uri="{FF2B5EF4-FFF2-40B4-BE49-F238E27FC236}">
                  <a16:creationId xmlns:a16="http://schemas.microsoft.com/office/drawing/2014/main" id="{44C69EE0-A0FD-439C-8826-89B4968BF784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11814F-0DEC-4095-A017-BE7462A3C65F}"/>
              </a:ext>
            </a:extLst>
          </p:cNvPr>
          <p:cNvSpPr/>
          <p:nvPr/>
        </p:nvSpPr>
        <p:spPr>
          <a:xfrm>
            <a:off x="7881531" y="4704079"/>
            <a:ext cx="2860040" cy="11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C90B1D-8C0F-49DB-8944-6E576E7219B8}"/>
              </a:ext>
            </a:extLst>
          </p:cNvPr>
          <p:cNvSpPr/>
          <p:nvPr/>
        </p:nvSpPr>
        <p:spPr>
          <a:xfrm>
            <a:off x="8618131" y="3990802"/>
            <a:ext cx="1371600" cy="467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EA6BDB-4301-4FBB-9552-1E7104B86331}"/>
              </a:ext>
            </a:extLst>
          </p:cNvPr>
          <p:cNvSpPr/>
          <p:nvPr/>
        </p:nvSpPr>
        <p:spPr>
          <a:xfrm>
            <a:off x="8166011" y="4831555"/>
            <a:ext cx="2275840" cy="4800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AppCompatActivity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7E88B2-4633-4CFB-912B-C0B84AF5A79C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9303931" y="4458162"/>
            <a:ext cx="0" cy="373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animBg="1"/>
      <p:bldP spid="37" grpId="0" animBg="1"/>
      <p:bldP spid="38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backward compatible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63BA89-C74D-422C-A79D-B538806765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73080" cy="414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Always use classes/methods from the support library instead from Android.</a:t>
            </a:r>
          </a:p>
          <a:p>
            <a:r>
              <a:rPr lang="en-US" dirty="0"/>
              <a:t>Don't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/>
              <a:t>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en-US" dirty="0"/>
              <a:t>.</a:t>
            </a:r>
          </a:p>
          <a:p>
            <a:r>
              <a:rPr lang="en-US" dirty="0"/>
              <a:t>Don't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 from Android,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 from support library.</a:t>
            </a:r>
          </a:p>
          <a:p>
            <a:r>
              <a:rPr lang="en-US" dirty="0"/>
              <a:t>Don't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getFragmentManager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Don't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setActionBar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setSupportActionBar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240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Backward compatible</vt:lpstr>
      <vt:lpstr>The problem</vt:lpstr>
      <vt:lpstr>What are these new features?</vt:lpstr>
      <vt:lpstr>A Solution</vt:lpstr>
      <vt:lpstr>Another solution</vt:lpstr>
      <vt:lpstr>Staying backward compatible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229</cp:revision>
  <dcterms:created xsi:type="dcterms:W3CDTF">2015-07-17T09:22:03Z</dcterms:created>
  <dcterms:modified xsi:type="dcterms:W3CDTF">2021-01-25T11:59:03Z</dcterms:modified>
</cp:coreProperties>
</file>